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314" r:id="rId2"/>
    <p:sldId id="323" r:id="rId3"/>
    <p:sldId id="343" r:id="rId4"/>
    <p:sldId id="345" r:id="rId5"/>
    <p:sldId id="400" r:id="rId6"/>
    <p:sldId id="337" r:id="rId7"/>
    <p:sldId id="401" r:id="rId8"/>
    <p:sldId id="402" r:id="rId9"/>
    <p:sldId id="403" r:id="rId10"/>
    <p:sldId id="404" r:id="rId11"/>
    <p:sldId id="346" r:id="rId12"/>
    <p:sldId id="355" r:id="rId13"/>
    <p:sldId id="329" r:id="rId14"/>
    <p:sldId id="352" r:id="rId15"/>
    <p:sldId id="365" r:id="rId16"/>
    <p:sldId id="366" r:id="rId17"/>
  </p:sldIdLst>
  <p:sldSz cx="9144000" cy="5143500" type="screen16x9"/>
  <p:notesSz cx="6858000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00"/>
    <a:srgbClr val="0000CC"/>
    <a:srgbClr val="ED1C24"/>
    <a:srgbClr val="E5001C"/>
    <a:srgbClr val="FC2610"/>
    <a:srgbClr val="4F81BD"/>
    <a:srgbClr val="094581"/>
    <a:srgbClr val="CD0920"/>
    <a:srgbClr val="5051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25" autoAdjust="0"/>
    <p:restoredTop sz="79574" autoAdjust="0"/>
  </p:normalViewPr>
  <p:slideViewPr>
    <p:cSldViewPr snapToGrid="0" snapToObjects="1">
      <p:cViewPr varScale="1">
        <p:scale>
          <a:sx n="96" d="100"/>
          <a:sy n="96" d="100"/>
        </p:scale>
        <p:origin x="798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6" d="100"/>
          <a:sy n="146" d="100"/>
        </p:scale>
        <p:origin x="-4480" y="-120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9B260-1E4E-D94B-A69F-02535F19C279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C485-CD3E-FC4A-9EBC-7D589BE4CB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62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B8E6-A557-0C42-8F68-B7DA24BBDDFC}" type="datetime1">
              <a:rPr lang="en-US" smtClean="0"/>
              <a:pPr/>
              <a:t>1/22/2019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B73FD-A5AF-F947-AE6E-7135E11DF0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2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B73FD-A5AF-F947-AE6E-7135E11DF0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0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650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B73FD-A5AF-F947-AE6E-7135E11DF0E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Stocksy_comp_11859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9150" y="0"/>
            <a:ext cx="9163150" cy="51435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149059" y="169331"/>
            <a:ext cx="8796866" cy="4948167"/>
            <a:chOff x="177801" y="169332"/>
            <a:chExt cx="8796866" cy="494816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7801" y="169332"/>
              <a:ext cx="8796866" cy="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7801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974667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7801" y="4978400"/>
              <a:ext cx="5687120" cy="2117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636001" y="4980517"/>
              <a:ext cx="338666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Good-Things_Lockup_REV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9" t="42140" r="8608" b="42387"/>
            <a:stretch/>
          </p:blipFill>
          <p:spPr>
            <a:xfrm>
              <a:off x="5929132" y="4765618"/>
              <a:ext cx="2672795" cy="351881"/>
            </a:xfrm>
            <a:prstGeom prst="rect">
              <a:avLst/>
            </a:prstGeom>
          </p:spPr>
        </p:pic>
      </p:grpSp>
      <p:sp>
        <p:nvSpPr>
          <p:cNvPr id="4" name="Rectangle 3"/>
          <p:cNvSpPr/>
          <p:nvPr userDrawn="1"/>
        </p:nvSpPr>
        <p:spPr>
          <a:xfrm>
            <a:off x="510017" y="1354667"/>
            <a:ext cx="3450166" cy="234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29167" y="1525116"/>
            <a:ext cx="3450166" cy="1290051"/>
          </a:xfrm>
          <a:prstGeom prst="rect">
            <a:avLst/>
          </a:prstGeom>
          <a:noFill/>
        </p:spPr>
        <p:txBody>
          <a:bodyPr anchor="ctr"/>
          <a:lstStyle>
            <a:lvl1pPr>
              <a:defRPr b="1">
                <a:solidFill>
                  <a:srgbClr val="FF0000"/>
                </a:solidFill>
                <a:latin typeface="CenturyGothic"/>
                <a:cs typeface="CenturyGothic"/>
              </a:defRPr>
            </a:lvl1pPr>
          </a:lstStyle>
          <a:p>
            <a:pPr algn="ctr">
              <a:spcBef>
                <a:spcPts val="2000"/>
              </a:spcBef>
            </a:pPr>
            <a:r>
              <a:rPr lang="en-US" sz="3000" dirty="0">
                <a:solidFill>
                  <a:srgbClr val="FF0000"/>
                </a:solidFill>
              </a:rPr>
              <a:t>&lt;Title&gt;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59783" y="2918804"/>
            <a:ext cx="2887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Gothic"/>
                <a:cs typeface="CenturyGothic"/>
              </a:rPr>
              <a:t>&lt;sub heading&gt;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59783" y="2918804"/>
            <a:ext cx="288713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78933" y="3288136"/>
            <a:ext cx="288713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6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6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3200" b="1">
                <a:solidFill>
                  <a:srgbClr val="505150"/>
                </a:solidFill>
                <a:latin typeface="CenturyGothic"/>
                <a:cs typeface="CenturyGothic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br>
              <a:rPr lang="en-US" noProof="0" dirty="0"/>
            </a:br>
            <a:r>
              <a:rPr lang="en-US" noProof="0" dirty="0"/>
              <a:t>Picture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49059" y="169331"/>
            <a:ext cx="8796866" cy="4948167"/>
            <a:chOff x="177801" y="169332"/>
            <a:chExt cx="8796866" cy="49481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77801" y="169332"/>
              <a:ext cx="8796866" cy="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7801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974667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77801" y="4978400"/>
              <a:ext cx="5687120" cy="2117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8636001" y="4980517"/>
              <a:ext cx="338666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 descr="Good-Things_Lockup_REV.png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9" t="42140" r="8608" b="42387"/>
            <a:stretch/>
          </p:blipFill>
          <p:spPr>
            <a:xfrm>
              <a:off x="5929132" y="4765618"/>
              <a:ext cx="2672795" cy="351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380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149059" y="169331"/>
            <a:ext cx="8796866" cy="4948167"/>
            <a:chOff x="177801" y="169332"/>
            <a:chExt cx="8796866" cy="494816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77801" y="169332"/>
              <a:ext cx="8796866" cy="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77801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974667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77801" y="4978400"/>
              <a:ext cx="5687120" cy="2117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8636001" y="4980517"/>
              <a:ext cx="338666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Good-Things_Lockup_REV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9" t="42140" r="8608" b="42387"/>
            <a:stretch/>
          </p:blipFill>
          <p:spPr>
            <a:xfrm>
              <a:off x="5929132" y="4765618"/>
              <a:ext cx="2672795" cy="351881"/>
            </a:xfrm>
            <a:prstGeom prst="rect">
              <a:avLst/>
            </a:prstGeom>
          </p:spPr>
        </p:pic>
      </p:grpSp>
      <p:sp>
        <p:nvSpPr>
          <p:cNvPr id="11" name="Title 2"/>
          <p:cNvSpPr>
            <a:spLocks noGrp="1"/>
          </p:cNvSpPr>
          <p:nvPr userDrawn="1"/>
        </p:nvSpPr>
        <p:spPr>
          <a:xfrm>
            <a:off x="517228" y="611784"/>
            <a:ext cx="4173305" cy="3917800"/>
          </a:xfrm>
          <a:prstGeom prst="rect">
            <a:avLst/>
          </a:prstGeom>
          <a:solidFill>
            <a:schemeClr val="bg1"/>
          </a:solidFill>
        </p:spPr>
        <p:txBody>
          <a:bodyPr vert="horz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effectLst/>
                <a:latin typeface="ITC Avant Garde Std Bk"/>
                <a:ea typeface="+mj-ea"/>
                <a:cs typeface="ITC Avant Garde Std Bk"/>
              </a:defRPr>
            </a:lvl1pPr>
          </a:lstStyle>
          <a:p>
            <a:pPr algn="ctr">
              <a:spcBef>
                <a:spcPts val="2000"/>
              </a:spcBef>
            </a:pPr>
            <a:endParaRPr lang="en-US" sz="3600" kern="1200" dirty="0">
              <a:solidFill>
                <a:srgbClr val="FF0000"/>
              </a:solidFill>
              <a:latin typeface="AvantGarde Bd BT"/>
              <a:cs typeface="AvantGarde Bd BT"/>
            </a:endParaRPr>
          </a:p>
          <a:p>
            <a:pPr algn="ctr">
              <a:spcBef>
                <a:spcPts val="2000"/>
              </a:spcBef>
            </a:pPr>
            <a:endParaRPr lang="en-US" sz="2400" kern="1200" dirty="0">
              <a:solidFill>
                <a:schemeClr val="tx1"/>
              </a:solidFill>
              <a:latin typeface="AvantGarde Bd BT"/>
              <a:cs typeface="AvantGarde Bd B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744713" y="1393977"/>
            <a:ext cx="371102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631444" y="712536"/>
            <a:ext cx="1842772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enturyGothic"/>
                <a:cs typeface="CenturyGothic"/>
              </a:rPr>
              <a:t>Agenda</a:t>
            </a:r>
            <a:endParaRPr lang="en-US" sz="3200" b="1" dirty="0">
              <a:latin typeface="CenturyGothic"/>
              <a:cs typeface="CenturyGothic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41138" y="4332189"/>
            <a:ext cx="371459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747333" y="1512593"/>
            <a:ext cx="394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Gothic"/>
                <a:cs typeface="CenturyGothic"/>
              </a:rPr>
              <a:t>&lt;copy&gt;</a:t>
            </a: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endParaRPr lang="en-US" sz="1400" dirty="0">
              <a:latin typeface="CenturyGothic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Gothic"/>
                <a:cs typeface="CenturyGothic"/>
              </a:rPr>
              <a:t>&lt;copy&gt;</a:t>
            </a: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endParaRPr lang="en-US" sz="1400" dirty="0">
              <a:latin typeface="CenturyGothic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Gothic"/>
                <a:cs typeface="CenturyGothic"/>
              </a:rPr>
              <a:t>&lt;copy&gt; </a:t>
            </a: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endParaRPr lang="en-US" sz="1400" dirty="0">
              <a:latin typeface="CenturyGothic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Gothic"/>
                <a:cs typeface="CenturyGothic"/>
              </a:rPr>
              <a:t>&lt;copy&gt;</a:t>
            </a:r>
          </a:p>
          <a:p>
            <a:pPr>
              <a:buClr>
                <a:srgbClr val="FF0000"/>
              </a:buClr>
            </a:pPr>
            <a:endParaRPr lang="en-US" sz="1400" dirty="0">
              <a:latin typeface="CenturyGothic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Gothic"/>
                <a:cs typeface="CenturyGothic"/>
              </a:rPr>
              <a:t>&lt;copy&gt;</a:t>
            </a:r>
          </a:p>
        </p:txBody>
      </p:sp>
    </p:spTree>
    <p:extLst>
      <p:ext uri="{BB962C8B-B14F-4D97-AF65-F5344CB8AC3E}">
        <p14:creationId xmlns:p14="http://schemas.microsoft.com/office/powerpoint/2010/main" val="16433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3108678" cy="5143499"/>
          </a:xfrm>
          <a:prstGeom prst="rect">
            <a:avLst/>
          </a:prstGeom>
          <a:solidFill>
            <a:srgbClr val="CD092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3108678" y="1"/>
            <a:ext cx="6035322" cy="514349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/>
          </p:nvPr>
        </p:nvSpPr>
        <p:spPr>
          <a:xfrm>
            <a:off x="3108678" y="1"/>
            <a:ext cx="6035322" cy="5143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ctr">
              <a:buNone/>
              <a:defRPr sz="3200" b="1">
                <a:solidFill>
                  <a:srgbClr val="505150"/>
                </a:solidFill>
                <a:latin typeface="CenturyGothic"/>
                <a:cs typeface="CenturyGothic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br>
              <a:rPr lang="en-US" noProof="0" dirty="0"/>
            </a:br>
            <a:r>
              <a:rPr lang="en-US" noProof="0" dirty="0"/>
              <a:t>Picture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49059" y="169331"/>
            <a:ext cx="8796866" cy="4948167"/>
            <a:chOff x="177801" y="169332"/>
            <a:chExt cx="8796866" cy="4948167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177801" y="169332"/>
              <a:ext cx="8796866" cy="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801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974667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7801" y="4978400"/>
              <a:ext cx="5687120" cy="2117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8636001" y="4980517"/>
              <a:ext cx="338666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 descr="Good-Things_Lockup_REV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9" t="42140" r="8608" b="42387"/>
            <a:stretch/>
          </p:blipFill>
          <p:spPr>
            <a:xfrm>
              <a:off x="5929132" y="4765618"/>
              <a:ext cx="2672795" cy="351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508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92666" y="1441420"/>
            <a:ext cx="7958670" cy="87506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D0920"/>
              </a:buClr>
              <a:buSzPct val="100000"/>
              <a:buFont typeface="Arial"/>
              <a:buNone/>
              <a:defRPr sz="1700" b="1">
                <a:solidFill>
                  <a:schemeClr val="tx1"/>
                </a:solidFill>
                <a:latin typeface="CenturyGothic"/>
                <a:cs typeface="CenturyGothic"/>
              </a:defRPr>
            </a:lvl1pPr>
            <a:lvl2pPr>
              <a:buClr>
                <a:srgbClr val="CD0920"/>
              </a:buClr>
              <a:defRPr sz="1500">
                <a:solidFill>
                  <a:srgbClr val="505150"/>
                </a:solidFill>
              </a:defRPr>
            </a:lvl2pPr>
            <a:lvl3pPr>
              <a:defRPr sz="1500"/>
            </a:lvl3pPr>
          </a:lstStyle>
          <a:p>
            <a:r>
              <a:rPr lang="en-AU" dirty="0"/>
              <a:t>&lt;Intro Copy&gt;</a:t>
            </a:r>
            <a:endParaRPr lang="en-US" b="0" dirty="0">
              <a:solidFill>
                <a:srgbClr val="000000"/>
              </a:solidFill>
              <a:latin typeface="AvantGarde Dm BT"/>
              <a:cs typeface="AvantGarde Dm BT"/>
            </a:endParaRP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592666" y="151372"/>
            <a:ext cx="6790279" cy="578093"/>
          </a:xfrm>
          <a:prstGeom prst="rect">
            <a:avLst/>
          </a:prstGeom>
        </p:spPr>
        <p:txBody>
          <a:bodyPr vert="horz" anchor="b"/>
          <a:lstStyle>
            <a:lvl1pPr algn="l">
              <a:defRPr sz="2500" b="1" baseline="0">
                <a:solidFill>
                  <a:srgbClr val="000000"/>
                </a:solidFill>
                <a:latin typeface="CenturyGothic"/>
                <a:cs typeface="CenturyGothic"/>
              </a:defRPr>
            </a:lvl1pPr>
          </a:lstStyle>
          <a:p>
            <a:r>
              <a:rPr lang="en-AU" dirty="0"/>
              <a:t>&lt;Heading&gt;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2666" y="2429447"/>
            <a:ext cx="7958670" cy="2152713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ED1C24"/>
              </a:buClr>
              <a:buSzPct val="120000"/>
              <a:buFontTx/>
              <a:buBlip>
                <a:blip r:embed="rId2"/>
              </a:buBlip>
              <a:defRPr sz="1500">
                <a:solidFill>
                  <a:srgbClr val="505150"/>
                </a:solidFill>
                <a:latin typeface="CenturyGothic"/>
                <a:cs typeface="ITC Avant Garde Std Bk"/>
              </a:defRPr>
            </a:lvl1pPr>
            <a:lvl2pPr>
              <a:buClr>
                <a:srgbClr val="ED1C24"/>
              </a:buClr>
              <a:defRPr sz="1500">
                <a:solidFill>
                  <a:srgbClr val="505150"/>
                </a:solidFill>
                <a:latin typeface="ITC Avant Garde Std Bk"/>
                <a:cs typeface="ITC Avant Garde Std Bk"/>
              </a:defRPr>
            </a:lvl2pPr>
            <a:lvl3pPr>
              <a:defRPr sz="1500"/>
            </a:lvl3pPr>
          </a:lstStyle>
          <a:p>
            <a:pPr marL="457200" indent="-457200">
              <a:buClr>
                <a:srgbClr val="FF0000"/>
              </a:buClr>
              <a:buFont typeface="Century Gothic"/>
              <a:buChar char="●"/>
            </a:pPr>
            <a:r>
              <a:rPr lang="en-AU" dirty="0">
                <a:latin typeface="Century Gothic" panose="020B0502020202020204" pitchFamily="34" charset="0"/>
              </a:rPr>
              <a:t>&lt;copy&gt;</a:t>
            </a:r>
          </a:p>
          <a:p>
            <a:pPr lvl="1"/>
            <a:r>
              <a:rPr lang="en-AU" dirty="0"/>
              <a:t>Second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16278" y="827421"/>
            <a:ext cx="81502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31424" y="4731713"/>
            <a:ext cx="823505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6" y="831239"/>
            <a:ext cx="3333745" cy="36993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cap="none" baseline="0">
                <a:solidFill>
                  <a:srgbClr val="FF0000"/>
                </a:solidFill>
                <a:latin typeface="CenturyGothic"/>
                <a:cs typeface="CenturyGothic"/>
              </a:defRPr>
            </a:lvl1pPr>
          </a:lstStyle>
          <a:p>
            <a:pPr lvl="0"/>
            <a:r>
              <a:rPr lang="en-AU" dirty="0"/>
              <a:t>&lt;Sub heading&gt;</a:t>
            </a:r>
          </a:p>
        </p:txBody>
      </p:sp>
    </p:spTree>
    <p:extLst>
      <p:ext uri="{BB962C8B-B14F-4D97-AF65-F5344CB8AC3E}">
        <p14:creationId xmlns:p14="http://schemas.microsoft.com/office/powerpoint/2010/main" val="350082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6"/>
          </p:nvPr>
        </p:nvSpPr>
        <p:spPr>
          <a:xfrm>
            <a:off x="592666" y="1391920"/>
            <a:ext cx="7958670" cy="3200400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3200">
                <a:solidFill>
                  <a:srgbClr val="505150"/>
                </a:solidFill>
                <a:latin typeface="ITC Avant Garde Std Bk"/>
                <a:cs typeface="ITC Avant Garde Std Bk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br>
              <a:rPr lang="en-US" noProof="0" dirty="0"/>
            </a:br>
            <a:r>
              <a:rPr lang="en-US" noProof="0" dirty="0"/>
              <a:t>Picture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>
          <a:xfrm>
            <a:off x="590536" y="151372"/>
            <a:ext cx="6790279" cy="578093"/>
          </a:xfrm>
          <a:prstGeom prst="rect">
            <a:avLst/>
          </a:prstGeom>
        </p:spPr>
        <p:txBody>
          <a:bodyPr vert="horz" anchor="b"/>
          <a:lstStyle>
            <a:lvl1pPr algn="l">
              <a:defRPr sz="2500" b="1" baseline="0">
                <a:solidFill>
                  <a:srgbClr val="000000"/>
                </a:solidFill>
                <a:latin typeface="CenturyGothic"/>
                <a:cs typeface="CenturyGothic"/>
              </a:defRPr>
            </a:lvl1pPr>
          </a:lstStyle>
          <a:p>
            <a:r>
              <a:rPr lang="en-AU" dirty="0"/>
              <a:t>&lt;Heading&gt;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16278" y="827421"/>
            <a:ext cx="81502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31424" y="4731713"/>
            <a:ext cx="823505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6" y="831239"/>
            <a:ext cx="3333745" cy="36993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cap="none" baseline="0">
                <a:solidFill>
                  <a:srgbClr val="FF0000"/>
                </a:solidFill>
                <a:latin typeface="CenturyGothic"/>
                <a:cs typeface="CenturyGothic"/>
              </a:defRPr>
            </a:lvl1pPr>
          </a:lstStyle>
          <a:p>
            <a:pPr lvl="0"/>
            <a:r>
              <a:rPr lang="en-AU" dirty="0"/>
              <a:t>&lt;Sub heading&gt;</a:t>
            </a:r>
          </a:p>
        </p:txBody>
      </p:sp>
    </p:spTree>
    <p:extLst>
      <p:ext uri="{BB962C8B-B14F-4D97-AF65-F5344CB8AC3E}">
        <p14:creationId xmlns:p14="http://schemas.microsoft.com/office/powerpoint/2010/main" val="19375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368857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2"/>
          <p:cNvSpPr>
            <a:spLocks noGrp="1"/>
          </p:cNvSpPr>
          <p:nvPr>
            <p:ph type="pic" idx="16"/>
          </p:nvPr>
        </p:nvSpPr>
        <p:spPr>
          <a:xfrm>
            <a:off x="4572000" y="1600154"/>
            <a:ext cx="3979336" cy="2921046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3200">
                <a:solidFill>
                  <a:srgbClr val="505150"/>
                </a:solidFill>
                <a:latin typeface="ITC Avant Garde Std Bk"/>
                <a:cs typeface="ITC Avant Garde Std Bk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  <a:p>
            <a:pPr lvl="0"/>
            <a:endParaRPr lang="en-US" noProof="0" dirty="0"/>
          </a:p>
          <a:p>
            <a:pPr lvl="0"/>
            <a:br>
              <a:rPr lang="en-US" noProof="0" dirty="0"/>
            </a:br>
            <a:r>
              <a:rPr lang="en-US" noProof="0" dirty="0"/>
              <a:t>Picture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92666" y="1282687"/>
            <a:ext cx="3725334" cy="317467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D0920"/>
              </a:buClr>
              <a:buSzPct val="100000"/>
              <a:buFont typeface="Arial"/>
              <a:buNone/>
              <a:defRPr sz="1700" b="1">
                <a:solidFill>
                  <a:schemeClr val="tx1"/>
                </a:solidFill>
                <a:latin typeface="CenturyGothic"/>
                <a:cs typeface="CenturyGothic"/>
              </a:defRPr>
            </a:lvl1pPr>
            <a:lvl2pPr>
              <a:buClr>
                <a:srgbClr val="CD0920"/>
              </a:buClr>
              <a:defRPr sz="1500">
                <a:solidFill>
                  <a:srgbClr val="505150"/>
                </a:solidFill>
              </a:defRPr>
            </a:lvl2pPr>
            <a:lvl3pPr>
              <a:defRPr sz="1500"/>
            </a:lvl3pPr>
          </a:lstStyle>
          <a:p>
            <a:r>
              <a:rPr lang="en-AU" dirty="0"/>
              <a:t>&lt;Sub heading&gt;</a:t>
            </a:r>
            <a:endParaRPr lang="en-US" b="0" dirty="0">
              <a:solidFill>
                <a:srgbClr val="000000"/>
              </a:solidFill>
              <a:latin typeface="AvantGarde Dm BT"/>
              <a:cs typeface="AvantGarde Dm BT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592666" y="1600154"/>
            <a:ext cx="3725334" cy="2921046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rgbClr val="ED1C24"/>
              </a:buClr>
              <a:buSzPct val="120000"/>
              <a:buFontTx/>
              <a:buBlip>
                <a:blip r:embed="rId6"/>
              </a:buBlip>
              <a:defRPr sz="1500">
                <a:solidFill>
                  <a:srgbClr val="505150"/>
                </a:solidFill>
                <a:latin typeface="CenturyGothic"/>
                <a:cs typeface="ITC Avant Garde Std Bk"/>
              </a:defRPr>
            </a:lvl1pPr>
            <a:lvl2pPr>
              <a:buClr>
                <a:srgbClr val="ED1C24"/>
              </a:buClr>
              <a:defRPr sz="1500">
                <a:solidFill>
                  <a:srgbClr val="505150"/>
                </a:solidFill>
                <a:latin typeface="ITC Avant Garde Std Bk"/>
                <a:cs typeface="ITC Avant Garde Std Bk"/>
              </a:defRPr>
            </a:lvl2pPr>
            <a:lvl3pPr>
              <a:defRPr sz="1500"/>
            </a:lvl3pPr>
          </a:lstStyle>
          <a:p>
            <a:pPr marL="457200" indent="-457200">
              <a:buClr>
                <a:srgbClr val="FF0000"/>
              </a:buClr>
              <a:buFont typeface="Century Gothic"/>
              <a:buChar char="●"/>
            </a:pPr>
            <a:r>
              <a:rPr lang="en-AU" dirty="0">
                <a:latin typeface="Century Gothic" panose="020B0502020202020204" pitchFamily="34" charset="0"/>
              </a:rPr>
              <a:t>&lt;copy&gt;</a:t>
            </a:r>
          </a:p>
          <a:p>
            <a:pPr lvl="1"/>
            <a:r>
              <a:rPr lang="en-AU" dirty="0"/>
              <a:t>Second level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590536" y="151372"/>
            <a:ext cx="6790279" cy="578093"/>
          </a:xfrm>
          <a:prstGeom prst="rect">
            <a:avLst/>
          </a:prstGeom>
        </p:spPr>
        <p:txBody>
          <a:bodyPr vert="horz" anchor="b"/>
          <a:lstStyle>
            <a:lvl1pPr algn="l">
              <a:defRPr sz="2500" b="1" baseline="0">
                <a:solidFill>
                  <a:srgbClr val="000000"/>
                </a:solidFill>
                <a:latin typeface="CenturyGothic"/>
                <a:cs typeface="CenturyGothic"/>
              </a:defRPr>
            </a:lvl1pPr>
          </a:lstStyle>
          <a:p>
            <a:r>
              <a:rPr lang="en-AU" dirty="0"/>
              <a:t>&lt;Heading&gt;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6" y="831239"/>
            <a:ext cx="3333745" cy="36993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cap="none" baseline="0">
                <a:solidFill>
                  <a:srgbClr val="FF0000"/>
                </a:solidFill>
                <a:latin typeface="CenturyGothic"/>
                <a:cs typeface="CenturyGothic"/>
              </a:defRPr>
            </a:lvl1pPr>
          </a:lstStyle>
          <a:p>
            <a:pPr lvl="0"/>
            <a:r>
              <a:rPr lang="en-AU" dirty="0"/>
              <a:t>&lt;Sub heading&gt;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16278" y="827421"/>
            <a:ext cx="81502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424" y="4731713"/>
            <a:ext cx="823505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8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517282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590536" y="151372"/>
            <a:ext cx="6790279" cy="578093"/>
          </a:xfrm>
          <a:prstGeom prst="rect">
            <a:avLst/>
          </a:prstGeom>
        </p:spPr>
        <p:txBody>
          <a:bodyPr vert="horz" anchor="b"/>
          <a:lstStyle>
            <a:lvl1pPr algn="l">
              <a:defRPr sz="2500" b="1" baseline="0">
                <a:solidFill>
                  <a:srgbClr val="000000"/>
                </a:solidFill>
                <a:latin typeface="CenturyGothic"/>
                <a:cs typeface="CenturyGothic"/>
              </a:defRPr>
            </a:lvl1pPr>
          </a:lstStyle>
          <a:p>
            <a:r>
              <a:rPr lang="en-AU" dirty="0"/>
              <a:t>&lt;Heading&gt;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6" y="831239"/>
            <a:ext cx="3333745" cy="36993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cap="none" baseline="0">
                <a:solidFill>
                  <a:srgbClr val="FF0000"/>
                </a:solidFill>
                <a:latin typeface="CenturyGothic"/>
                <a:cs typeface="CenturyGothic"/>
              </a:defRPr>
            </a:lvl1pPr>
          </a:lstStyle>
          <a:p>
            <a:pPr lvl="0"/>
            <a:r>
              <a:rPr lang="en-AU" dirty="0"/>
              <a:t>&lt;Sub heading&gt;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16278" y="827421"/>
            <a:ext cx="81502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31424" y="4731713"/>
            <a:ext cx="823505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73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2666" y="831239"/>
            <a:ext cx="3333745" cy="36993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2000" b="0" i="0" cap="none" baseline="0">
                <a:solidFill>
                  <a:srgbClr val="FF0000"/>
                </a:solidFill>
                <a:latin typeface="CenturyGothic"/>
                <a:cs typeface="CenturyGothic"/>
              </a:defRPr>
            </a:lvl1pPr>
          </a:lstStyle>
          <a:p>
            <a:pPr lvl="0"/>
            <a:r>
              <a:rPr lang="en-AU" dirty="0"/>
              <a:t>&lt;Sub heading&gt;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6278" y="827421"/>
            <a:ext cx="8150202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431424" y="4731713"/>
            <a:ext cx="8235056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5143500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>
          <a:xfrm>
            <a:off x="149059" y="169331"/>
            <a:ext cx="8796866" cy="4948167"/>
            <a:chOff x="177801" y="169332"/>
            <a:chExt cx="8796866" cy="4948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77801" y="169332"/>
              <a:ext cx="8796866" cy="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77801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8974667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77801" y="4978400"/>
              <a:ext cx="5687120" cy="2117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8636001" y="4980517"/>
              <a:ext cx="338666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Picture 26" descr="Good-Things_Lockup_REV.png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9" t="42140" r="8608" b="42387"/>
            <a:stretch/>
          </p:blipFill>
          <p:spPr>
            <a:xfrm>
              <a:off x="5929132" y="4765618"/>
              <a:ext cx="2672795" cy="351881"/>
            </a:xfrm>
            <a:prstGeom prst="rect">
              <a:avLst/>
            </a:prstGeom>
          </p:spPr>
        </p:pic>
      </p:grpSp>
      <p:sp>
        <p:nvSpPr>
          <p:cNvPr id="11" name="Rectangle 10"/>
          <p:cNvSpPr/>
          <p:nvPr userDrawn="1"/>
        </p:nvSpPr>
        <p:spPr>
          <a:xfrm>
            <a:off x="472431" y="566194"/>
            <a:ext cx="8213599" cy="39925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1589538" y="2885305"/>
            <a:ext cx="288713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rot="5400000">
            <a:off x="4632217" y="2885305"/>
            <a:ext cx="288713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474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1" r:id="rId3"/>
    <p:sldLayoutId id="2147483889" r:id="rId4"/>
    <p:sldLayoutId id="2147483728" r:id="rId5"/>
    <p:sldLayoutId id="2147483886" r:id="rId6"/>
    <p:sldLayoutId id="2147483887" r:id="rId7"/>
    <p:sldLayoutId id="2147483888" r:id="rId8"/>
    <p:sldLayoutId id="2147483890" r:id="rId9"/>
    <p:sldLayoutId id="2147483685" r:id="rId10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nfluenceprod.cmltd.net.au/display/FA/cedwdm.stock_keeping_unit_mv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prod.cmltd.net.au/display/FA/cedwdm.transaction_product_vw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977507"/>
            <a:ext cx="3450166" cy="1630529"/>
          </a:xfrm>
          <a:prstGeom prst="rect">
            <a:avLst/>
          </a:prstGeom>
          <a:noFill/>
        </p:spPr>
        <p:txBody>
          <a:bodyPr anchor="ctr"/>
          <a:lstStyle/>
          <a:p>
            <a:pPr algn="ctr">
              <a:spcBef>
                <a:spcPts val="2000"/>
              </a:spcBef>
            </a:pPr>
            <a:r>
              <a:rPr lang="en-US" sz="3000" dirty="0">
                <a:solidFill>
                  <a:srgbClr val="FF0000"/>
                </a:solidFill>
                <a:latin typeface="Century Gothic" panose="020B0502020202020204" pitchFamily="34" charset="0"/>
              </a:rPr>
              <a:t>Coles</a:t>
            </a:r>
            <a:br>
              <a:rPr lang="en-US" sz="3000" dirty="0">
                <a:solidFill>
                  <a:srgbClr val="FF0000"/>
                </a:solidFill>
                <a:latin typeface="Century Gothic" panose="020B0502020202020204" pitchFamily="34" charset="0"/>
              </a:rPr>
            </a:br>
            <a:r>
              <a:rPr lang="en-US" sz="3000" dirty="0">
                <a:solidFill>
                  <a:srgbClr val="FF0000"/>
                </a:solidFill>
                <a:latin typeface="Century Gothic" panose="020B0502020202020204" pitchFamily="34" charset="0"/>
              </a:rPr>
              <a:t>Customer Segmentation </a:t>
            </a:r>
            <a:endParaRPr lang="en-US" sz="3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617" y="2743797"/>
            <a:ext cx="2887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CenturyGothic"/>
              </a:rPr>
              <a:t>Impulse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4617" y="2721653"/>
            <a:ext cx="288713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94617" y="3153956"/>
            <a:ext cx="2887134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Image result for coles deli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1107324" y="3279731"/>
            <a:ext cx="18617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Hari Hara Priya Kannan</a:t>
            </a:r>
          </a:p>
          <a:p>
            <a:pPr algn="ctr"/>
            <a:r>
              <a:rPr lang="en-AU" sz="1400" dirty="0"/>
              <a:t>Shamini Baby</a:t>
            </a:r>
          </a:p>
          <a:p>
            <a:pPr algn="ctr"/>
            <a:r>
              <a:rPr lang="en-AU" sz="1400" dirty="0"/>
              <a:t>Clarine Anslum</a:t>
            </a:r>
          </a:p>
        </p:txBody>
      </p:sp>
    </p:spTree>
    <p:extLst>
      <p:ext uri="{BB962C8B-B14F-4D97-AF65-F5344CB8AC3E}">
        <p14:creationId xmlns:p14="http://schemas.microsoft.com/office/powerpoint/2010/main" val="34798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56320B6-51BD-4803-8792-15A6FDAE6DE6}"/>
              </a:ext>
            </a:extLst>
          </p:cNvPr>
          <p:cNvSpPr txBox="1">
            <a:spLocks/>
          </p:cNvSpPr>
          <p:nvPr/>
        </p:nvSpPr>
        <p:spPr>
          <a:xfrm>
            <a:off x="464272" y="951925"/>
            <a:ext cx="3333745" cy="369935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 cap="none" baseline="0">
                <a:solidFill>
                  <a:srgbClr val="FF0000"/>
                </a:solidFill>
                <a:latin typeface="CenturyGothic"/>
                <a:ea typeface="+mn-ea"/>
                <a:cs typeface="Century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Customer level transactions  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1C80EA87-FB53-4D22-8687-A5484D26E6AB}"/>
              </a:ext>
            </a:extLst>
          </p:cNvPr>
          <p:cNvSpPr txBox="1">
            <a:spLocks/>
          </p:cNvSpPr>
          <p:nvPr/>
        </p:nvSpPr>
        <p:spPr>
          <a:xfrm>
            <a:off x="424884" y="303772"/>
            <a:ext cx="6790279" cy="578093"/>
          </a:xfrm>
          <a:prstGeom prst="rect">
            <a:avLst/>
          </a:prstGeom>
        </p:spPr>
        <p:txBody>
          <a:bodyPr vert="horz"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rgbClr val="000000"/>
                </a:solidFill>
                <a:latin typeface="CenturyGothic"/>
                <a:ea typeface="+mj-ea"/>
                <a:cs typeface="CenturyGothic"/>
              </a:defRPr>
            </a:lvl1pPr>
          </a:lstStyle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0A79D-6BBA-4628-BD21-56A40095D92A}"/>
              </a:ext>
            </a:extLst>
          </p:cNvPr>
          <p:cNvSpPr txBox="1"/>
          <p:nvPr/>
        </p:nvSpPr>
        <p:spPr>
          <a:xfrm>
            <a:off x="464272" y="1470991"/>
            <a:ext cx="8053563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 order to perform the customer level segmentation, it is required to have the characteristics for each customer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Frequency of the customer – total times the customer visited Coles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Amount spent – overall amount by the customer in the last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600" dirty="0"/>
              <a:t>Total discount obtained – how much discount has the customer obtained overall</a:t>
            </a:r>
          </a:p>
          <a:p>
            <a:pPr lvl="1"/>
            <a:endParaRPr lang="en-AU" sz="1600" dirty="0"/>
          </a:p>
          <a:p>
            <a:pPr lvl="1"/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3134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Filtering Dataset -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326" y="1201174"/>
            <a:ext cx="68008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Identify potentially disruptive observations and filter the dataset.</a:t>
            </a:r>
          </a:p>
          <a:p>
            <a:endParaRPr lang="en-AU" sz="2000" dirty="0">
              <a:solidFill>
                <a:srgbClr val="FF0000"/>
              </a:solidFill>
              <a:latin typeface="CenturyGothic"/>
            </a:endParaRPr>
          </a:p>
          <a:p>
            <a:r>
              <a:rPr lang="en-AU" sz="2000" dirty="0">
                <a:solidFill>
                  <a:srgbClr val="FF0000"/>
                </a:solidFill>
                <a:latin typeface="CenturyGothic"/>
              </a:rPr>
              <a:t>Issues identified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CenturyGothic"/>
              </a:rPr>
              <a:t>Very high/very low sales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CenturyGothic"/>
              </a:rPr>
              <a:t>Customers who are too frequent or hardly visit the 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latin typeface="CenturyGothic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>
              <a:latin typeface="Century Gothic" panose="020B0502020202020204" pitchFamily="34" charset="0"/>
            </a:endParaRPr>
          </a:p>
          <a:p>
            <a:pPr>
              <a:buClr>
                <a:srgbClr val="FF0000"/>
              </a:buClr>
            </a:pPr>
            <a:endParaRPr lang="en-AU" dirty="0"/>
          </a:p>
          <a:p>
            <a:endParaRPr lang="en-AU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138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Final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2666" y="1381125"/>
            <a:ext cx="8103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After all initial wrangling, customer transactions and deli product categories data were summarised so that each customer’s deli product purchases were broken down into percentage of each customer’s total spend.</a:t>
            </a:r>
          </a:p>
          <a:p>
            <a:endParaRPr lang="en-AU" dirty="0"/>
          </a:p>
          <a:p>
            <a:r>
              <a:rPr lang="en-AU" dirty="0"/>
              <a:t>			</a:t>
            </a:r>
            <a:endParaRPr lang="en-A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086100" y="2249151"/>
            <a:ext cx="33380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>
                <a:solidFill>
                  <a:srgbClr val="FF0000"/>
                </a:solidFill>
              </a:rPr>
              <a:t>An example of the summarised table:</a:t>
            </a:r>
          </a:p>
          <a:p>
            <a:endParaRPr lang="en-AU" dirty="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E1D8E90B-1A5D-4007-8C53-8BC246FD7E44}"/>
              </a:ext>
            </a:extLst>
          </p:cNvPr>
          <p:cNvSpPr txBox="1">
            <a:spLocks/>
          </p:cNvSpPr>
          <p:nvPr/>
        </p:nvSpPr>
        <p:spPr>
          <a:xfrm>
            <a:off x="414945" y="242554"/>
            <a:ext cx="6790279" cy="578093"/>
          </a:xfrm>
          <a:prstGeom prst="rect">
            <a:avLst/>
          </a:prstGeom>
        </p:spPr>
        <p:txBody>
          <a:bodyPr vert="horz"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rgbClr val="000000"/>
                </a:solidFill>
                <a:latin typeface="CenturyGothic"/>
                <a:ea typeface="+mj-ea"/>
                <a:cs typeface="CenturyGothic"/>
              </a:defRPr>
            </a:lvl1pPr>
          </a:lstStyle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354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Clustering Analysis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3518" y="1461624"/>
            <a:ext cx="7958670" cy="2152713"/>
          </a:xfrm>
        </p:spPr>
        <p:txBody>
          <a:bodyPr/>
          <a:lstStyle/>
          <a:p>
            <a:pPr>
              <a:buSzPct val="70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K-Means Clustering :      - Easy to implement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                                               - Appropriate for large datasets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				             - Challenging to determine value of K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>
              <a:buSzPct val="70000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Hierarchical Clustering : - Easy to implement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                                               - Informative &amp; easy to interpret structure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                                               - Large computation time</a:t>
            </a: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  <a:p>
            <a:pPr marL="0" indent="0">
              <a:buNone/>
            </a:pP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Clustering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55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Clustering Analysis cont.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2666" y="831239"/>
            <a:ext cx="4217459" cy="369935"/>
          </a:xfrm>
        </p:spPr>
        <p:txBody>
          <a:bodyPr/>
          <a:lstStyle/>
          <a:p>
            <a:r>
              <a:rPr lang="en-AU" dirty="0"/>
              <a:t>Finding the number of clusters (K)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3900" y="1382149"/>
            <a:ext cx="720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No clear cut way of finding K…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Commonly used approaches include the elbow and silhouette methods.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" y="2490394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>
                <a:solidFill>
                  <a:srgbClr val="FF0000"/>
                </a:solidFill>
              </a:rPr>
              <a:t>Elbow Method:</a:t>
            </a:r>
          </a:p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4708108" y="2532863"/>
            <a:ext cx="33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u="sng" dirty="0">
                <a:solidFill>
                  <a:srgbClr val="FF0000"/>
                </a:solidFill>
              </a:rPr>
              <a:t>Silhouette Method:</a:t>
            </a:r>
          </a:p>
          <a:p>
            <a:pPr algn="ctr"/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622899" y="2903749"/>
            <a:ext cx="3819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sz="1600" dirty="0"/>
              <a:t>The within-cluster sum of squared errors for each iteration is visualised.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sz="1600" dirty="0"/>
              <a:t>The point at which an “elbow” appears in the plot can be taken as the ideal value of K.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10125" y="2938156"/>
            <a:ext cx="39338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sz="1600" dirty="0"/>
              <a:t>The average silhouette widths (measure of between-cluster point differences) are visualised.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sz="1600" dirty="0"/>
              <a:t>The point with the highest average silhouette width can be taken as K.</a:t>
            </a:r>
          </a:p>
        </p:txBody>
      </p:sp>
    </p:spTree>
    <p:extLst>
      <p:ext uri="{BB962C8B-B14F-4D97-AF65-F5344CB8AC3E}">
        <p14:creationId xmlns:p14="http://schemas.microsoft.com/office/powerpoint/2010/main" val="961860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Customer Segments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2666" y="831239"/>
            <a:ext cx="3845617" cy="369935"/>
          </a:xfrm>
        </p:spPr>
        <p:txBody>
          <a:bodyPr/>
          <a:lstStyle/>
          <a:p>
            <a:r>
              <a:rPr lang="en-AU" dirty="0"/>
              <a:t>Preparing Profiling Variables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812" y="1295400"/>
            <a:ext cx="8084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Profiling involves overlaying customer information onto the generated clusters in order to identify certain trends. </a:t>
            </a:r>
          </a:p>
          <a:p>
            <a:r>
              <a:rPr lang="en-AU" dirty="0"/>
              <a:t>	Essentially a very subjective process.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3105" y="2054295"/>
            <a:ext cx="44566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9150" y="2314575"/>
            <a:ext cx="626177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Information to be used in profiling includes: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All RFM related variables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Demographic information (Age, State, </a:t>
            </a:r>
            <a:r>
              <a:rPr lang="en-AU" dirty="0" err="1"/>
              <a:t>etc</a:t>
            </a:r>
            <a:r>
              <a:rPr lang="en-AU" dirty="0"/>
              <a:t>…)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Affluence Level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Swipe Frequency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Loyalty Segment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Customer Life stage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Shopper Segment (Sweet Tooth Fanatics, Fresh Foodies, </a:t>
            </a:r>
            <a:r>
              <a:rPr lang="en-AU" dirty="0" err="1"/>
              <a:t>etc</a:t>
            </a:r>
            <a:r>
              <a:rPr lang="en-AU" dirty="0"/>
              <a:t>…)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792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32699" y="1672531"/>
            <a:ext cx="33928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787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9059" y="169331"/>
            <a:ext cx="8796866" cy="4948167"/>
            <a:chOff x="177801" y="169332"/>
            <a:chExt cx="8796866" cy="4948167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77801" y="169332"/>
              <a:ext cx="8796866" cy="0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77801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974667" y="169332"/>
              <a:ext cx="0" cy="4809068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77801" y="4978400"/>
              <a:ext cx="5687120" cy="2117"/>
            </a:xfrm>
            <a:prstGeom prst="line">
              <a:avLst/>
            </a:prstGeom>
            <a:ln w="1270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8636001" y="4980517"/>
              <a:ext cx="338666" cy="0"/>
            </a:xfrm>
            <a:prstGeom prst="line">
              <a:avLst/>
            </a:prstGeom>
            <a:ln w="19050" cmpd="sng">
              <a:solidFill>
                <a:srgbClr val="FFFF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Picture 33" descr="Good-Things_Lockup_REV.png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8339" t="42140" r="8608" b="42387"/>
            <a:stretch/>
          </p:blipFill>
          <p:spPr>
            <a:xfrm>
              <a:off x="5929132" y="4765618"/>
              <a:ext cx="2672795" cy="351881"/>
            </a:xfrm>
            <a:prstGeom prst="rect">
              <a:avLst/>
            </a:prstGeom>
          </p:spPr>
        </p:pic>
      </p:grpSp>
      <p:sp>
        <p:nvSpPr>
          <p:cNvPr id="23" name="Title 2"/>
          <p:cNvSpPr>
            <a:spLocks noGrp="1"/>
          </p:cNvSpPr>
          <p:nvPr/>
        </p:nvSpPr>
        <p:spPr>
          <a:xfrm>
            <a:off x="511033" y="611784"/>
            <a:ext cx="4173305" cy="3917800"/>
          </a:xfrm>
          <a:prstGeom prst="rect">
            <a:avLst/>
          </a:prstGeom>
          <a:solidFill>
            <a:schemeClr val="bg1"/>
          </a:solidFill>
        </p:spPr>
        <p:txBody>
          <a:bodyPr vert="horz"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/>
                </a:solidFill>
                <a:effectLst/>
                <a:latin typeface="ITC Avant Garde Std Bk"/>
                <a:ea typeface="+mj-ea"/>
                <a:cs typeface="ITC Avant Garde Std Bk"/>
              </a:defRPr>
            </a:lvl1pPr>
          </a:lstStyle>
          <a:p>
            <a:pPr algn="ctr">
              <a:spcBef>
                <a:spcPts val="2000"/>
              </a:spcBef>
            </a:pPr>
            <a:endParaRPr lang="en-US" sz="3600" kern="1200" dirty="0">
              <a:solidFill>
                <a:srgbClr val="FF0000"/>
              </a:solidFill>
              <a:latin typeface="AvantGarde Bd BT"/>
              <a:cs typeface="AvantGarde Bd BT"/>
            </a:endParaRPr>
          </a:p>
          <a:p>
            <a:pPr algn="ctr">
              <a:spcBef>
                <a:spcPts val="2000"/>
              </a:spcBef>
            </a:pPr>
            <a:endParaRPr lang="en-US" sz="2400" kern="1200" dirty="0">
              <a:solidFill>
                <a:schemeClr val="tx1"/>
              </a:solidFill>
              <a:latin typeface="AvantGarde Bd BT"/>
              <a:cs typeface="AvantGarde Bd BT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44713" y="1393977"/>
            <a:ext cx="3711023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17131" y="712536"/>
            <a:ext cx="20714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entury Gothic" panose="020B0502020202020204" pitchFamily="34" charset="0"/>
                <a:cs typeface="CenturyGothic"/>
              </a:rPr>
              <a:t>Overview</a:t>
            </a:r>
            <a:endParaRPr lang="en-US" sz="3200" b="1" dirty="0">
              <a:latin typeface="Century Gothic" panose="020B0502020202020204" pitchFamily="34" charset="0"/>
              <a:cs typeface="CenturyGothic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41138" y="4332189"/>
            <a:ext cx="3714598" cy="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744713" y="1527327"/>
            <a:ext cx="3943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 Gothic" panose="020B0502020202020204" pitchFamily="34" charset="0"/>
                <a:cs typeface="CenturyGothic"/>
              </a:rPr>
              <a:t>Background and Objectives</a:t>
            </a:r>
          </a:p>
          <a:p>
            <a:pPr>
              <a:buClr>
                <a:srgbClr val="FF0000"/>
              </a:buClr>
            </a:pPr>
            <a:endParaRPr lang="en-US" sz="1400" dirty="0">
              <a:latin typeface="Century Gothic" panose="020B0502020202020204" pitchFamily="34" charset="0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 Gothic" panose="020B0502020202020204" pitchFamily="34" charset="0"/>
                <a:cs typeface="CenturyGothic"/>
              </a:rPr>
              <a:t>Data Exploration and Preprocessing</a:t>
            </a: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endParaRPr lang="en-US" sz="1400" dirty="0">
              <a:latin typeface="Century Gothic" panose="020B0502020202020204" pitchFamily="34" charset="0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 Gothic" panose="020B0502020202020204" pitchFamily="34" charset="0"/>
                <a:cs typeface="CenturyGothic"/>
              </a:rPr>
              <a:t>Clustering Analysis</a:t>
            </a: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endParaRPr lang="en-US" sz="1400" dirty="0">
              <a:latin typeface="Century Gothic" panose="020B0502020202020204" pitchFamily="34" charset="0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 Gothic" panose="020B0502020202020204" pitchFamily="34" charset="0"/>
                <a:cs typeface="CenturyGothic"/>
              </a:rPr>
              <a:t>Customer Segments</a:t>
            </a:r>
          </a:p>
          <a:p>
            <a:pPr>
              <a:buClr>
                <a:srgbClr val="FF0000"/>
              </a:buClr>
            </a:pPr>
            <a:endParaRPr lang="en-US" sz="1400" dirty="0">
              <a:latin typeface="Century Gothic" panose="020B0502020202020204" pitchFamily="34" charset="0"/>
              <a:cs typeface="CenturyGothic"/>
            </a:endParaRPr>
          </a:p>
          <a:p>
            <a:pPr marL="457200" indent="-457200">
              <a:buClr>
                <a:srgbClr val="FF0000"/>
              </a:buClr>
              <a:buFont typeface="Century Gothic" panose="020B0502020202020204" pitchFamily="34" charset="0"/>
              <a:buChar char="●"/>
            </a:pPr>
            <a:r>
              <a:rPr lang="en-US" sz="1400" dirty="0">
                <a:latin typeface="Century Gothic" panose="020B0502020202020204" pitchFamily="34" charset="0"/>
                <a:cs typeface="CenturyGothic"/>
              </a:rPr>
              <a:t>Project Outcomes and Summary</a:t>
            </a:r>
          </a:p>
        </p:txBody>
      </p:sp>
    </p:spTree>
    <p:extLst>
      <p:ext uri="{BB962C8B-B14F-4D97-AF65-F5344CB8AC3E}">
        <p14:creationId xmlns:p14="http://schemas.microsoft.com/office/powerpoint/2010/main" val="57876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and Objectives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96793" y="831239"/>
            <a:ext cx="5646209" cy="369935"/>
          </a:xfrm>
        </p:spPr>
        <p:txBody>
          <a:bodyPr/>
          <a:lstStyle/>
          <a:p>
            <a:r>
              <a:rPr lang="en-AU" b="1" dirty="0"/>
              <a:t>Customer Segmentation for Impulse category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666" y="1304924"/>
            <a:ext cx="80941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>
                <a:solidFill>
                  <a:srgbClr val="FF0000"/>
                </a:solidFill>
              </a:rPr>
              <a:t>Aim: </a:t>
            </a:r>
            <a:r>
              <a:rPr lang="en-AU" dirty="0"/>
              <a:t>To performing a customer segmentation analysis on data relating to Coles Impulse customers in order to group customers based on similar features</a:t>
            </a:r>
          </a:p>
          <a:p>
            <a:endParaRPr lang="en-AU" dirty="0"/>
          </a:p>
          <a:p>
            <a:r>
              <a:rPr lang="en-AU" b="1" u="sng" dirty="0">
                <a:solidFill>
                  <a:srgbClr val="FF0000"/>
                </a:solidFill>
              </a:rPr>
              <a:t>Objectives Breakdown: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Data extraction </a:t>
            </a:r>
            <a:r>
              <a:rPr lang="en-AU" dirty="0"/>
              <a:t>– understand data and identify the right 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Research</a:t>
            </a:r>
            <a:r>
              <a:rPr lang="en-AU" dirty="0"/>
              <a:t> - determine an appropriate segmentation technique to apply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Data pre-processing </a:t>
            </a:r>
            <a:r>
              <a:rPr lang="en-AU" dirty="0"/>
              <a:t>– formatting the data to required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Clustering</a:t>
            </a:r>
            <a:r>
              <a:rPr lang="en-AU" dirty="0"/>
              <a:t> – apply segmentation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FF0000"/>
                </a:solidFill>
              </a:rPr>
              <a:t>Profiling</a:t>
            </a:r>
            <a:r>
              <a:rPr lang="en-AU" dirty="0"/>
              <a:t> – identify meaningful segments within impulse	</a:t>
            </a:r>
          </a:p>
        </p:txBody>
      </p:sp>
    </p:spTree>
    <p:extLst>
      <p:ext uri="{BB962C8B-B14F-4D97-AF65-F5344CB8AC3E}">
        <p14:creationId xmlns:p14="http://schemas.microsoft.com/office/powerpoint/2010/main" val="356696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Exploration and Preprocessing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92666" y="831239"/>
            <a:ext cx="4912784" cy="369935"/>
          </a:xfrm>
        </p:spPr>
        <p:txBody>
          <a:bodyPr/>
          <a:lstStyle/>
          <a:p>
            <a:r>
              <a:rPr lang="en-AU" dirty="0"/>
              <a:t>Impulse SKUs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425" y="1390649"/>
            <a:ext cx="73342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All the products within the impulse categories were selected from the </a:t>
            </a:r>
            <a:r>
              <a:rPr lang="en-AU" dirty="0" err="1">
                <a:hlinkClick r:id="rId2"/>
              </a:rPr>
              <a:t>cedwdm.stock_keeping_unit_mv</a:t>
            </a:r>
            <a:r>
              <a:rPr lang="en-AU" dirty="0"/>
              <a:t> table.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AU" dirty="0"/>
              <a:t>It was identified that the best fields to describe the products were skuplus1_hier_merch_desc, skuplus2_hier_merch_desc, skuplus3_hier_merch_desc and hence they were selected along with the </a:t>
            </a:r>
            <a:r>
              <a:rPr lang="en-AU" dirty="0" err="1"/>
              <a:t>sku_key</a:t>
            </a:r>
            <a:r>
              <a:rPr lang="en-AU" dirty="0"/>
              <a:t>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B296A6-899E-4FDC-B8F0-4DA7826B2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86" y="3228767"/>
            <a:ext cx="8369784" cy="112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03F9EC-B3B2-4B2A-A9FB-48F72D4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  <a:endParaRPr lang="en-A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9BABC1-2E9D-4343-AA5D-BF5C0AD5B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0140" y="1187089"/>
            <a:ext cx="5500246" cy="339443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11B91-AD7D-469E-95F1-1D8A31436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2666" y="831239"/>
            <a:ext cx="5509960" cy="369935"/>
          </a:xfrm>
        </p:spPr>
        <p:txBody>
          <a:bodyPr/>
          <a:lstStyle/>
          <a:p>
            <a:r>
              <a:rPr lang="en-AU" dirty="0"/>
              <a:t>Distribution of Sub-categories Impulse SKUS</a:t>
            </a:r>
          </a:p>
        </p:txBody>
      </p:sp>
    </p:spTree>
    <p:extLst>
      <p:ext uri="{BB962C8B-B14F-4D97-AF65-F5344CB8AC3E}">
        <p14:creationId xmlns:p14="http://schemas.microsoft.com/office/powerpoint/2010/main" val="32497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0535" y="794896"/>
            <a:ext cx="4568287" cy="369935"/>
          </a:xfrm>
        </p:spPr>
        <p:txBody>
          <a:bodyPr/>
          <a:lstStyle/>
          <a:p>
            <a:r>
              <a:rPr lang="en-US" dirty="0"/>
              <a:t>Product Level Analysis</a:t>
            </a:r>
          </a:p>
        </p:txBody>
      </p:sp>
      <p:sp>
        <p:nvSpPr>
          <p:cNvPr id="5" name="AutoShape 2" descr="https://rserverweb.cmltd.net.au/rstudiodisc1/s/efb62e25484c64a95146d/files/store/joshgrosman/Deli_Group/Deli/Output/Plots/category%20sales%20proportions/Categories%20after%20first%20relevel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1D9F0-F649-4DDF-8F51-834F7B592335}"/>
              </a:ext>
            </a:extLst>
          </p:cNvPr>
          <p:cNvSpPr txBox="1"/>
          <p:nvPr/>
        </p:nvSpPr>
        <p:spPr>
          <a:xfrm>
            <a:off x="590535" y="1421296"/>
            <a:ext cx="76390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 the product level analysis the following information was obtained product wise from the </a:t>
            </a:r>
            <a:r>
              <a:rPr lang="en-AU" u="sng" dirty="0" err="1">
                <a:hlinkClick r:id="rId2"/>
              </a:rPr>
              <a:t>cedwdm.transaction_product_vw</a:t>
            </a:r>
            <a:r>
              <a:rPr lang="en-AU" dirty="0"/>
              <a:t> table for the past one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Total sales amount in dollars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Total number of visits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Total discounts given for the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Total number of items purchased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Number of stores where the product is sold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products were filtered such that only products with sale amount &gt; 0 and sold in at least 200 were selected.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758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7A4D8E6-3201-47CC-B3A8-B95AF5408D9F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4FAA59-E585-4C58-A646-2D2C05FD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F3B0F-2C4F-42EC-87F7-86E78B043D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Product Level Analysis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961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8142E-AE29-415F-8D53-527EA73001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Customer level transactions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BE071B5-6A7D-4480-96C3-5B540688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7CECE1-ED40-40E5-9687-F49228E6E3C0}"/>
              </a:ext>
            </a:extLst>
          </p:cNvPr>
          <p:cNvSpPr txBox="1"/>
          <p:nvPr/>
        </p:nvSpPr>
        <p:spPr>
          <a:xfrm>
            <a:off x="665922" y="1341783"/>
            <a:ext cx="7613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To obtain the customer level transactions, the relevant transactions corresponding to the items were identified based on the </a:t>
            </a:r>
            <a:r>
              <a:rPr lang="en-AU" dirty="0" err="1"/>
              <a:t>sku_key</a:t>
            </a:r>
            <a:r>
              <a:rPr lang="en-AU" dirty="0"/>
              <a:t> of impulse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677FE-5983-4B79-8643-E1A790C75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96" y="2355574"/>
            <a:ext cx="7543800" cy="18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0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7F6E9BA-01F1-4ECC-A9E0-59EC2343CB3E}"/>
              </a:ext>
            </a:extLst>
          </p:cNvPr>
          <p:cNvSpPr txBox="1">
            <a:spLocks/>
          </p:cNvSpPr>
          <p:nvPr/>
        </p:nvSpPr>
        <p:spPr>
          <a:xfrm>
            <a:off x="464272" y="951925"/>
            <a:ext cx="3879128" cy="369935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 cap="none" baseline="0">
                <a:solidFill>
                  <a:srgbClr val="FF0000"/>
                </a:solidFill>
                <a:latin typeface="CenturyGothic"/>
                <a:ea typeface="+mn-ea"/>
                <a:cs typeface="CenturyGothic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Customer level transactions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D81B20C-A498-41D0-9C6F-F80FB0F7805F}"/>
              </a:ext>
            </a:extLst>
          </p:cNvPr>
          <p:cNvSpPr txBox="1">
            <a:spLocks/>
          </p:cNvSpPr>
          <p:nvPr/>
        </p:nvSpPr>
        <p:spPr>
          <a:xfrm>
            <a:off x="424884" y="303772"/>
            <a:ext cx="6790279" cy="578093"/>
          </a:xfrm>
          <a:prstGeom prst="rect">
            <a:avLst/>
          </a:prstGeom>
        </p:spPr>
        <p:txBody>
          <a:bodyPr vert="horz"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2500" b="1" kern="1200" baseline="0">
                <a:solidFill>
                  <a:srgbClr val="000000"/>
                </a:solidFill>
                <a:latin typeface="CenturyGothic"/>
                <a:ea typeface="+mj-ea"/>
                <a:cs typeface="CenturyGothic"/>
              </a:defRPr>
            </a:lvl1pPr>
          </a:lstStyle>
          <a:p>
            <a:r>
              <a:rPr lang="en-US" dirty="0">
                <a:latin typeface="Century Gothic" panose="020B0502020202020204" pitchFamily="34" charset="0"/>
              </a:rPr>
              <a:t>Data Exploration and Preprocessing cont.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6DE3A-47F1-41A0-9838-B2CDC033DE0F}"/>
              </a:ext>
            </a:extLst>
          </p:cNvPr>
          <p:cNvSpPr txBox="1"/>
          <p:nvPr/>
        </p:nvSpPr>
        <p:spPr>
          <a:xfrm>
            <a:off x="464272" y="1550504"/>
            <a:ext cx="796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From the table obtained, we can observe that the customer level transactions are not aggregated on an individual customer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C2652-B091-4D8F-B837-90BE3E04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7" y="2220674"/>
            <a:ext cx="7543800" cy="23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65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4586</TotalTime>
  <Words>661</Words>
  <Application>Microsoft Office PowerPoint</Application>
  <PresentationFormat>On-screen Show (16:9)</PresentationFormat>
  <Paragraphs>108</Paragraphs>
  <Slides>16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AvantGarde Bd BT</vt:lpstr>
      <vt:lpstr>AvantGarde Dm BT</vt:lpstr>
      <vt:lpstr>Calibri</vt:lpstr>
      <vt:lpstr>Century Gothic</vt:lpstr>
      <vt:lpstr>CenturyGothic</vt:lpstr>
      <vt:lpstr>ITC Avant Garde Std Bk</vt:lpstr>
      <vt:lpstr>4_Office Theme</vt:lpstr>
      <vt:lpstr>think-cell Slide</vt:lpstr>
      <vt:lpstr>Coles Customer Segmentation </vt:lpstr>
      <vt:lpstr>PowerPoint Presentation</vt:lpstr>
      <vt:lpstr>Background and Objectives</vt:lpstr>
      <vt:lpstr>Data Exploration and Preprocessing</vt:lpstr>
      <vt:lpstr>Data Exploration and Preprocessing cont.</vt:lpstr>
      <vt:lpstr>Data Exploration and Preprocessing cont.</vt:lpstr>
      <vt:lpstr>Data Exploration and Preprocessing cont.</vt:lpstr>
      <vt:lpstr>Data Exploration and Preprocessing cont.</vt:lpstr>
      <vt:lpstr>PowerPoint Presentation</vt:lpstr>
      <vt:lpstr>PowerPoint Presentation</vt:lpstr>
      <vt:lpstr>Data Exploration and Preprocessing cont.</vt:lpstr>
      <vt:lpstr>PowerPoint Presentation</vt:lpstr>
      <vt:lpstr>Clustering Analysis</vt:lpstr>
      <vt:lpstr>Clustering Analysis cont.</vt:lpstr>
      <vt:lpstr>Customer Segments</vt:lpstr>
      <vt:lpstr>PowerPoint Presentation</vt:lpstr>
    </vt:vector>
  </TitlesOfParts>
  <Company>Wellcom Group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Walstab</dc:creator>
  <cp:lastModifiedBy>Hari Hara Priya Kannan</cp:lastModifiedBy>
  <cp:revision>425</cp:revision>
  <cp:lastPrinted>2018-02-15T01:52:50Z</cp:lastPrinted>
  <dcterms:created xsi:type="dcterms:W3CDTF">2011-09-21T01:38:14Z</dcterms:created>
  <dcterms:modified xsi:type="dcterms:W3CDTF">2019-01-22T05:25:46Z</dcterms:modified>
</cp:coreProperties>
</file>