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15"/>
  </p:notesMasterIdLst>
  <p:handoutMasterIdLst>
    <p:handoutMasterId r:id="rId16"/>
  </p:handoutMasterIdLst>
  <p:sldIdLst>
    <p:sldId id="595" r:id="rId2"/>
    <p:sldId id="596" r:id="rId3"/>
    <p:sldId id="597" r:id="rId4"/>
    <p:sldId id="605" r:id="rId5"/>
    <p:sldId id="604" r:id="rId6"/>
    <p:sldId id="603" r:id="rId7"/>
    <p:sldId id="606" r:id="rId8"/>
    <p:sldId id="607" r:id="rId9"/>
    <p:sldId id="608" r:id="rId10"/>
    <p:sldId id="609" r:id="rId11"/>
    <p:sldId id="602" r:id="rId12"/>
    <p:sldId id="610" r:id="rId13"/>
    <p:sldId id="48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Bashta" initials="JB" lastIdx="5" clrIdx="0">
    <p:extLst>
      <p:ext uri="{19B8F6BF-5375-455C-9EA6-DF929625EA0E}">
        <p15:presenceInfo xmlns="" xmlns:p15="http://schemas.microsoft.com/office/powerpoint/2012/main" userId="5eda73a45141f5a9" providerId="Windows Live"/>
      </p:ext>
    </p:extLst>
  </p:cmAuthor>
  <p:cmAuthor id="2" name="Thilak" initials="T" lastIdx="7" clrIdx="1">
    <p:extLst>
      <p:ext uri="{19B8F6BF-5375-455C-9EA6-DF929625EA0E}">
        <p15:presenceInfo xmlns="" xmlns:p15="http://schemas.microsoft.com/office/powerpoint/2012/main" userId="Thilak" providerId="None"/>
      </p:ext>
    </p:extLst>
  </p:cmAuthor>
  <p:cmAuthor id="3" name="dino bravin" initials="db" lastIdx="31" clrIdx="2">
    <p:extLst>
      <p:ext uri="{19B8F6BF-5375-455C-9EA6-DF929625EA0E}">
        <p15:presenceInfo xmlns="" xmlns:p15="http://schemas.microsoft.com/office/powerpoint/2012/main" userId="6732b4308b23d3c4" providerId="Windows Live"/>
      </p:ext>
    </p:extLst>
  </p:cmAuthor>
  <p:cmAuthor id="4" name="Thilak Laksiri" initials="TL" lastIdx="10" clrIdx="3">
    <p:extLst>
      <p:ext uri="{19B8F6BF-5375-455C-9EA6-DF929625EA0E}">
        <p15:presenceInfo xmlns="" xmlns:p15="http://schemas.microsoft.com/office/powerpoint/2012/main" userId="3453c10aa9b03e75" providerId="Windows Live"/>
      </p:ext>
    </p:extLst>
  </p:cmAuthor>
  <p:cmAuthor id="5" name="Omid" initials="O" lastIdx="2" clrIdx="4">
    <p:extLst>
      <p:ext uri="{19B8F6BF-5375-455C-9EA6-DF929625EA0E}">
        <p15:presenceInfo xmlns="" xmlns:p15="http://schemas.microsoft.com/office/powerpoint/2012/main" userId="Om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4FF"/>
    <a:srgbClr val="66FF33"/>
    <a:srgbClr val="CC99FF"/>
    <a:srgbClr val="FFFFFF"/>
    <a:srgbClr val="C5C5C5"/>
    <a:srgbClr val="797979"/>
    <a:srgbClr val="123B61"/>
    <a:srgbClr val="0067C5"/>
    <a:srgbClr val="AD9F12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061" autoAdjust="0"/>
  </p:normalViewPr>
  <p:slideViewPr>
    <p:cSldViewPr snapToGrid="0" snapToObjects="1">
      <p:cViewPr>
        <p:scale>
          <a:sx n="108" d="100"/>
          <a:sy n="108" d="100"/>
        </p:scale>
        <p:origin x="-288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405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AAB2AD-D4DB-E248-A892-AAF8EBA51D56}" type="datetimeFigureOut">
              <a:rPr lang="en-US"/>
              <a:pPr>
                <a:defRPr/>
              </a:pPr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26FAEC-A31C-F348-BCB8-AA237E60E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BAAC04-016F-9C41-AC76-85AB1232E103}" type="datetimeFigureOut">
              <a:rPr lang="en-US"/>
              <a:pPr>
                <a:defRPr/>
              </a:pPr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4F344-94C8-4E41-B262-FCC2288F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4F344-94C8-4E41-B262-FCC2288FA6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567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750591" y="1915885"/>
            <a:ext cx="3655518" cy="104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4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8229" y="115446"/>
            <a:ext cx="6513206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3171" y="1192174"/>
            <a:ext cx="4342629" cy="3708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84484" y="1192175"/>
            <a:ext cx="4251249" cy="3708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88343" y="115446"/>
            <a:ext cx="6143092" cy="6524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920343"/>
            <a:ext cx="1854203" cy="1983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920343"/>
            <a:ext cx="3617103" cy="19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920343"/>
            <a:ext cx="984019" cy="1983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503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89200" y="214953"/>
            <a:ext cx="5877560" cy="61236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037771"/>
            <a:ext cx="3703320" cy="336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37771"/>
            <a:ext cx="3703320" cy="336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61961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57943"/>
            <a:ext cx="3703320" cy="4265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384539"/>
            <a:ext cx="3703320" cy="3085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57943"/>
            <a:ext cx="3703320" cy="451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41232"/>
            <a:ext cx="9144000" cy="202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4866915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164" y="214953"/>
            <a:ext cx="5689596" cy="563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37771"/>
            <a:ext cx="7543800" cy="33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941231"/>
            <a:ext cx="18542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941231"/>
            <a:ext cx="3617103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941231"/>
            <a:ext cx="984019" cy="177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1" y="94052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 bwMode="auto">
          <a:xfrm>
            <a:off x="598034" y="271795"/>
            <a:ext cx="1676400" cy="4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5" r:id="rId12"/>
    <p:sldLayoutId id="2147484082" r:id="rId13"/>
    <p:sldLayoutId id="2147484083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mini-puthooppallil-baby-8b00947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95" y="1441938"/>
            <a:ext cx="5689596" cy="1570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+mn-lt"/>
              </a:rPr>
              <a:t>Data Analysis of Product Sale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US  cities</a:t>
            </a:r>
            <a:endParaRPr lang="en-AU" sz="4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9637" y="3613638"/>
            <a:ext cx="286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By,</a:t>
            </a:r>
          </a:p>
          <a:p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Shamini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Puthooppallil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Trainee Data Scientist-	Data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Disca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  <a:hlinkClick r:id="rId3"/>
              </a:rPr>
              <a:t>LinkedIn</a:t>
            </a:r>
            <a:endParaRPr lang="en-AU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97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</a:t>
            </a:r>
            <a:r>
              <a:rPr lang="en-US" b="1" dirty="0"/>
              <a:t>ANALYSIS …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4894" y="1084075"/>
            <a:ext cx="54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 distribution of the product by </a:t>
            </a:r>
            <a:r>
              <a:rPr lang="en-US" dirty="0" smtClean="0"/>
              <a:t>Type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1"/>
          <a:stretch/>
        </p:blipFill>
        <p:spPr bwMode="auto">
          <a:xfrm>
            <a:off x="57788" y="1354015"/>
            <a:ext cx="4001332" cy="319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59121" y="3630914"/>
            <a:ext cx="514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Type C shows highest price amount as compared to type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2018 shows the largest price among the 4 years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21" y="1453407"/>
            <a:ext cx="4377118" cy="22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7" y="1579895"/>
            <a:ext cx="7450724" cy="351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2515" y="933565"/>
            <a:ext cx="771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Geographical Distribution of </a:t>
            </a:r>
            <a:r>
              <a:rPr lang="en-US" dirty="0" err="1" smtClean="0"/>
              <a:t>Bag_t</a:t>
            </a:r>
            <a:r>
              <a:rPr lang="en-US" dirty="0"/>
              <a:t> </a:t>
            </a:r>
            <a:r>
              <a:rPr lang="en-US" dirty="0" smtClean="0"/>
              <a:t>–USA </a:t>
            </a:r>
          </a:p>
          <a:p>
            <a:r>
              <a:rPr lang="en-US" dirty="0" smtClean="0"/>
              <a:t>										Available at: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457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RESULTS…</a:t>
            </a:r>
            <a:endParaRPr lang="en-AU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8633" y="1361303"/>
            <a:ext cx="6700472" cy="704850"/>
            <a:chOff x="1055077" y="1138659"/>
            <a:chExt cx="6700472" cy="7048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99" t="-4681" r="-3799" b="-4681"/>
            <a:stretch/>
          </p:blipFill>
          <p:spPr bwMode="auto">
            <a:xfrm>
              <a:off x="1055077" y="1176759"/>
              <a:ext cx="581025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62" t="-7326" r="-5562" b="-7326"/>
            <a:stretch/>
          </p:blipFill>
          <p:spPr bwMode="auto">
            <a:xfrm>
              <a:off x="2315579" y="1162471"/>
              <a:ext cx="600075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172" t="280" r="-4172" b="280"/>
            <a:stretch/>
          </p:blipFill>
          <p:spPr bwMode="auto">
            <a:xfrm>
              <a:off x="3763108" y="1176759"/>
              <a:ext cx="585056" cy="536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264" t="-15264" r="-15264" b="-15264"/>
            <a:stretch/>
          </p:blipFill>
          <p:spPr bwMode="auto">
            <a:xfrm>
              <a:off x="5239482" y="1138659"/>
              <a:ext cx="7048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264" t="-8209" r="-15264" b="-8209"/>
            <a:stretch/>
          </p:blipFill>
          <p:spPr bwMode="auto">
            <a:xfrm>
              <a:off x="7050699" y="1162471"/>
              <a:ext cx="7048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182931" y="2162871"/>
            <a:ext cx="6572618" cy="246222"/>
            <a:chOff x="1055076" y="1828763"/>
            <a:chExt cx="6572618" cy="246222"/>
          </a:xfrm>
        </p:grpSpPr>
        <p:grpSp>
          <p:nvGrpSpPr>
            <p:cNvPr id="16" name="Group 15"/>
            <p:cNvGrpSpPr/>
            <p:nvPr/>
          </p:nvGrpSpPr>
          <p:grpSpPr>
            <a:xfrm>
              <a:off x="1055076" y="1828763"/>
              <a:ext cx="6427178" cy="246222"/>
              <a:chOff x="1055076" y="1828763"/>
              <a:chExt cx="6427178" cy="24622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055077" y="2074985"/>
                <a:ext cx="6427177" cy="0"/>
              </a:xfrm>
              <a:prstGeom prst="straightConnector1">
                <a:avLst/>
              </a:prstGeom>
              <a:ln w="57150">
                <a:solidFill>
                  <a:srgbClr val="2194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55076" y="1828763"/>
                <a:ext cx="879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Lowest </a:t>
                </a:r>
                <a:r>
                  <a:rPr lang="en-US" sz="1000" dirty="0" err="1"/>
                  <a:t>Bag_t</a:t>
                </a:r>
                <a:endParaRPr lang="en-AU" sz="10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720073" y="1828764"/>
              <a:ext cx="9076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Highest </a:t>
              </a:r>
              <a:r>
                <a:rPr lang="en-US" sz="1000" dirty="0" err="1"/>
                <a:t>Bag_t</a:t>
              </a:r>
              <a:endParaRPr lang="en-AU" sz="1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68633" y="2611314"/>
            <a:ext cx="6559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There are less than 10 locations having total values of bag-t &lt;100000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Most of the values are below in the range of 25000 -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50000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Cities which has highest values of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bag_t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are located in the west part of USA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There is  a strong correlation between total volume of product and bag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size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975946" y="991971"/>
            <a:ext cx="319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indicator: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600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01547" y="4096011"/>
            <a:ext cx="25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latin typeface="Walkway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79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Main  objectives of this data analysis  are: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Determine the factors  affecting the price of product in US main cities from careful descriptive and exploratory analysis.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Visualize the results and present the outcome in a meaningful manner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8794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37771"/>
            <a:ext cx="7899009" cy="3364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Understanding  the variables: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err="1" smtClean="0"/>
              <a:t>date_w</a:t>
            </a:r>
            <a:r>
              <a:rPr lang="en-AU" sz="1400" dirty="0" smtClean="0"/>
              <a:t> 		-	Date of purchase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smtClean="0"/>
              <a:t>Price		-	Price of the product 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err="1" smtClean="0"/>
              <a:t>total_vol</a:t>
            </a:r>
            <a:r>
              <a:rPr lang="en-AU" sz="1400" dirty="0" smtClean="0"/>
              <a:t> 		-	Total volume purchased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smtClean="0"/>
              <a:t>Plu1,plu2, plu3 	-	</a:t>
            </a:r>
            <a:r>
              <a:rPr lang="en-AU" sz="1400" dirty="0"/>
              <a:t>Price look-up </a:t>
            </a:r>
            <a:r>
              <a:rPr lang="en-AU" sz="1400" dirty="0" smtClean="0"/>
              <a:t>codes (</a:t>
            </a:r>
            <a:r>
              <a:rPr lang="en-US" sz="1400" dirty="0"/>
              <a:t>a system of numbers that uniquely identify bulk produce sold in grocery stores and </a:t>
            </a:r>
            <a:r>
              <a:rPr lang="en-US" sz="1400" dirty="0" smtClean="0"/>
              <a:t>supermarkets)</a:t>
            </a:r>
            <a:endParaRPr lang="en-AU" sz="14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err="1" smtClean="0"/>
              <a:t>bags_t</a:t>
            </a:r>
            <a:r>
              <a:rPr lang="en-AU" sz="1400" dirty="0" smtClean="0"/>
              <a:t> ,</a:t>
            </a:r>
            <a:r>
              <a:rPr lang="en-AU" sz="1400" dirty="0" err="1" smtClean="0"/>
              <a:t>bags_s</a:t>
            </a:r>
            <a:r>
              <a:rPr lang="en-AU" sz="1400" dirty="0" err="1"/>
              <a:t>,</a:t>
            </a:r>
            <a:r>
              <a:rPr lang="en-AU" sz="1400" dirty="0" err="1" smtClean="0"/>
              <a:t>bags_l</a:t>
            </a:r>
            <a:r>
              <a:rPr lang="en-AU" sz="1400" dirty="0" smtClean="0"/>
              <a:t> ,</a:t>
            </a:r>
            <a:r>
              <a:rPr lang="en-AU" sz="1400" dirty="0" err="1" smtClean="0"/>
              <a:t>bags_lx</a:t>
            </a:r>
            <a:r>
              <a:rPr lang="en-AU" sz="1400" dirty="0" smtClean="0"/>
              <a:t> 	- Bag size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400" dirty="0" smtClean="0"/>
              <a:t>Type			-	Type of product</a:t>
            </a:r>
            <a:endParaRPr lang="en-AU" sz="1400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smtClean="0"/>
              <a:t>Year			-	Year purchased 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AU" sz="1400" dirty="0" smtClean="0"/>
              <a:t>Location		-	Purchase location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PREPARATION…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46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449572-5F5F-405B-BF2A-C1A689D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Data Wrangling: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Removed some rows which are not relevant and corrected the year columns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Some of the locations like ‘South </a:t>
            </a:r>
            <a:r>
              <a:rPr lang="en-US" sz="1400" dirty="0" err="1" smtClean="0">
                <a:solidFill>
                  <a:schemeClr val="tx1"/>
                </a:solidFill>
              </a:rPr>
              <a:t>Central’,’Total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US’,’West’,’Total</a:t>
            </a:r>
            <a:r>
              <a:rPr lang="en-US" sz="1400" dirty="0" smtClean="0">
                <a:solidFill>
                  <a:schemeClr val="tx1"/>
                </a:solidFill>
              </a:rPr>
              <a:t> US’ etc. represent a group of locations so, those locations are avoided from the location analysis.</a:t>
            </a:r>
          </a:p>
          <a:p>
            <a:pPr marL="0" indent="0">
              <a:buClrTx/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Year field was </a:t>
            </a:r>
            <a:r>
              <a:rPr lang="en-US" sz="1400" dirty="0" err="1" smtClean="0">
                <a:solidFill>
                  <a:schemeClr val="tx1"/>
                </a:solidFill>
              </a:rPr>
              <a:t>represnting</a:t>
            </a:r>
            <a:r>
              <a:rPr lang="en-US" sz="1400" dirty="0" smtClean="0">
                <a:solidFill>
                  <a:schemeClr val="tx1"/>
                </a:solidFill>
              </a:rPr>
              <a:t> the previous year. Corrected the ‘year’ field by substituting the year from date variable.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PREPARATION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2237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EXPLORATION</a:t>
            </a:r>
            <a:endParaRPr lang="en-AU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746305" y="905607"/>
            <a:ext cx="3861717" cy="3813787"/>
            <a:chOff x="746305" y="905607"/>
            <a:chExt cx="3861717" cy="3813787"/>
          </a:xfrm>
        </p:grpSpPr>
        <p:grpSp>
          <p:nvGrpSpPr>
            <p:cNvPr id="29" name="Group 28"/>
            <p:cNvGrpSpPr/>
            <p:nvPr/>
          </p:nvGrpSpPr>
          <p:grpSpPr>
            <a:xfrm>
              <a:off x="746305" y="905607"/>
              <a:ext cx="3861717" cy="3813787"/>
              <a:chOff x="746305" y="905607"/>
              <a:chExt cx="3861717" cy="381378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305" y="905607"/>
                <a:ext cx="3861717" cy="3813787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958361" y="2171700"/>
                <a:ext cx="39565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1424354" y="2171700"/>
                <a:ext cx="8792" cy="199585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3130063" y="3226777"/>
                <a:ext cx="0" cy="1055078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58361" y="3169627"/>
                <a:ext cx="2079287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 flipV="1">
              <a:off x="2118947" y="1828800"/>
              <a:ext cx="0" cy="2338754"/>
            </a:xfrm>
            <a:prstGeom prst="straightConnector1">
              <a:avLst/>
            </a:prstGeom>
            <a:ln w="19050">
              <a:solidFill>
                <a:srgbClr val="66FF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958361" y="1828800"/>
              <a:ext cx="1081455" cy="0"/>
            </a:xfrm>
            <a:prstGeom prst="straightConnector1">
              <a:avLst/>
            </a:prstGeom>
            <a:ln w="19050">
              <a:solidFill>
                <a:srgbClr val="66FF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26477" y="923191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Chart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4818185" y="1134288"/>
            <a:ext cx="41499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numeric values are negatively correlated with price of the product</a:t>
            </a:r>
          </a:p>
          <a:p>
            <a:endParaRPr lang="en-US" dirty="0" smtClean="0"/>
          </a:p>
          <a:p>
            <a:r>
              <a:rPr lang="en-US" b="1" dirty="0" smtClean="0"/>
              <a:t>Highly correlated values: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Bags_t</a:t>
            </a:r>
            <a:r>
              <a:rPr lang="en-US" sz="1600" dirty="0" smtClean="0"/>
              <a:t> &amp;</a:t>
            </a:r>
            <a:r>
              <a:rPr lang="en-US" sz="1600" dirty="0" err="1" smtClean="0"/>
              <a:t>Bags_s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Total volume &amp; PLU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Total volume &amp; PLU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Total </a:t>
            </a:r>
            <a:r>
              <a:rPr lang="en-US" sz="1600" dirty="0" smtClean="0"/>
              <a:t>volume&amp;  </a:t>
            </a:r>
            <a:r>
              <a:rPr lang="en-US" sz="1600" dirty="0" err="1" smtClean="0"/>
              <a:t>Bags_s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Total </a:t>
            </a:r>
            <a:r>
              <a:rPr lang="en-US" sz="1600" dirty="0" smtClean="0"/>
              <a:t>volume &amp; </a:t>
            </a:r>
            <a:r>
              <a:rPr lang="en-US" sz="1600" dirty="0" err="1" smtClean="0"/>
              <a:t>Bags_s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dirty="0" smtClean="0">
                <a:solidFill>
                  <a:srgbClr val="C00000"/>
                </a:solidFill>
              </a:rPr>
              <a:t>Most of the features have a positive impact on Total volume of the product.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8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EXPLORATION…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1669" y="1978269"/>
            <a:ext cx="269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There is a price hike in almost once in two months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Highest value of sales noticed in September 2018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581025" y="1345223"/>
            <a:ext cx="5740644" cy="3356098"/>
            <a:chOff x="581025" y="1345223"/>
            <a:chExt cx="5740644" cy="3356098"/>
          </a:xfrm>
        </p:grpSpPr>
        <p:grpSp>
          <p:nvGrpSpPr>
            <p:cNvPr id="5" name="Group 4"/>
            <p:cNvGrpSpPr/>
            <p:nvPr/>
          </p:nvGrpSpPr>
          <p:grpSpPr>
            <a:xfrm>
              <a:off x="581025" y="1345223"/>
              <a:ext cx="5476054" cy="3356098"/>
              <a:chOff x="581025" y="1345223"/>
              <a:chExt cx="5476054" cy="335609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25" y="1767254"/>
                <a:ext cx="5476054" cy="2934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81025" y="1345223"/>
                <a:ext cx="547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Monthly price distribution of the product</a:t>
                </a:r>
                <a:endParaRPr lang="en-AU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906108" y="2213520"/>
              <a:ext cx="14155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SEP 2018</a:t>
              </a:r>
              <a:endParaRPr lang="en-AU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0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EXPLORATION…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1669" y="1644161"/>
            <a:ext cx="2690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There is an exceptional peak of in the total volume in the product in first week of February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Volume is really low in November in every year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906108" y="2213520"/>
            <a:ext cx="1415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SEP 2018</a:t>
            </a:r>
            <a:endParaRPr lang="en-AU" sz="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2659" y="1169349"/>
            <a:ext cx="5884420" cy="3502663"/>
            <a:chOff x="172659" y="1169349"/>
            <a:chExt cx="5884420" cy="3502663"/>
          </a:xfrm>
        </p:grpSpPr>
        <p:grpSp>
          <p:nvGrpSpPr>
            <p:cNvPr id="16" name="Group 15"/>
            <p:cNvGrpSpPr/>
            <p:nvPr/>
          </p:nvGrpSpPr>
          <p:grpSpPr>
            <a:xfrm>
              <a:off x="172659" y="1169349"/>
              <a:ext cx="5884420" cy="3502663"/>
              <a:chOff x="172659" y="1169349"/>
              <a:chExt cx="5884420" cy="350266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2659" y="1169349"/>
                <a:ext cx="5884420" cy="3502663"/>
                <a:chOff x="172659" y="1169349"/>
                <a:chExt cx="5884420" cy="350266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72659" y="1169349"/>
                  <a:ext cx="5884420" cy="3502663"/>
                  <a:chOff x="172659" y="1169349"/>
                  <a:chExt cx="5884420" cy="3502663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72659" y="1169349"/>
                    <a:ext cx="5884420" cy="3502663"/>
                    <a:chOff x="172659" y="1169349"/>
                    <a:chExt cx="5884420" cy="3502663"/>
                  </a:xfrm>
                </p:grpSpPr>
                <p:pic>
                  <p:nvPicPr>
                    <p:cNvPr id="205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2659" y="1644161"/>
                      <a:ext cx="5691811" cy="30278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81025" y="1169349"/>
                      <a:ext cx="5476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Weekly Total Volume  distribution of the product</a:t>
                      </a:r>
                      <a:endParaRPr lang="en-AU" dirty="0"/>
                    </a:p>
                  </p:txBody>
                </p: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16242" y="2407161"/>
                    <a:ext cx="93198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/>
                      <a:t>Feb 5 2017</a:t>
                    </a:r>
                    <a:endParaRPr lang="en-AU" sz="900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3572353" y="2050507"/>
                  <a:ext cx="93198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Feb 4 2018</a:t>
                  </a:r>
                  <a:endParaRPr lang="en-AU" sz="9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25095" y="1982688"/>
                <a:ext cx="9319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Feb 3 2019</a:t>
                </a:r>
                <a:endParaRPr lang="en-AU" sz="9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42418" y="2531670"/>
              <a:ext cx="9319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Feb 1 2016</a:t>
              </a:r>
              <a:endParaRPr lang="en-AU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7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EXPLORATION…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9393" y="3342925"/>
            <a:ext cx="402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Bag s 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Bag 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and Bag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 shows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 steady increasing trend starting from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Jan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2016 to March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2019</a:t>
            </a:r>
          </a:p>
          <a:p>
            <a:endParaRPr lang="en-AU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00100" y="1355114"/>
            <a:ext cx="3260112" cy="1571624"/>
            <a:chOff x="800100" y="1232022"/>
            <a:chExt cx="3260112" cy="15716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1232022"/>
              <a:ext cx="3260112" cy="1571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1090246" y="1644160"/>
              <a:ext cx="2901461" cy="7473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953558" y="1358960"/>
            <a:ext cx="3322934" cy="1583714"/>
            <a:chOff x="5043826" y="1225977"/>
            <a:chExt cx="3322934" cy="1583714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826" y="1225977"/>
              <a:ext cx="3322934" cy="1583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5375031" y="1639764"/>
              <a:ext cx="2901461" cy="8297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100" y="3067475"/>
            <a:ext cx="3260112" cy="1560226"/>
            <a:chOff x="800100" y="3067475"/>
            <a:chExt cx="3260112" cy="1560226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3067475"/>
              <a:ext cx="3260112" cy="1560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1090245" y="3342925"/>
              <a:ext cx="2901461" cy="7473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054087" y="909976"/>
            <a:ext cx="401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Monthly </a:t>
            </a:r>
            <a:r>
              <a:rPr lang="en-US" dirty="0" smtClean="0"/>
              <a:t>Bag distributions </a:t>
            </a:r>
            <a:r>
              <a:rPr lang="en-US" dirty="0"/>
              <a:t>of the product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639DE4B-5478-4B8F-9AA0-D99A13BA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</a:t>
            </a:r>
            <a:r>
              <a:rPr lang="en-US" b="1" dirty="0" smtClean="0"/>
              <a:t>ANALYSIS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032" y="984683"/>
            <a:ext cx="54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 distribution of the product by Location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978769" y="1661744"/>
            <a:ext cx="2699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HeartFoldSpringField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New York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and San-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Fransciso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are the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locations which shows highest sales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amount in every year</a:t>
            </a:r>
            <a:endParaRPr lang="en-AU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1" y="1354015"/>
            <a:ext cx="5057136" cy="343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62190"/>
      </p:ext>
    </p:extLst>
  </p:cSld>
  <p:clrMapOvr>
    <a:masterClrMapping/>
  </p:clrMapOvr>
</p:sld>
</file>

<file path=ppt/theme/theme1.xml><?xml version="1.0" encoding="utf-8"?>
<a:theme xmlns:a="http://schemas.openxmlformats.org/drawingml/2006/main" name="DD1Pag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5878886B-CA7E-4B41-B488-C79BD2A635DA}" vid="{00802207-7659-4A55-8BE6-965C189A8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DD1Page</Template>
  <TotalTime>390</TotalTime>
  <Words>441</Words>
  <Application>Microsoft Office PowerPoint</Application>
  <PresentationFormat>On-screen Show (16:9)</PresentationFormat>
  <Paragraphs>92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DD1Page</vt:lpstr>
      <vt:lpstr>Data Analysis of Product Sale US  cities</vt:lpstr>
      <vt:lpstr>OBJECTIVES</vt:lpstr>
      <vt:lpstr>DATA PREPARATION…</vt:lpstr>
      <vt:lpstr>DATA PREPARATION</vt:lpstr>
      <vt:lpstr>DATA EXPLORATION</vt:lpstr>
      <vt:lpstr>DATA EXPLORATION…</vt:lpstr>
      <vt:lpstr>DATA EXPLORATION…</vt:lpstr>
      <vt:lpstr>DATA EXPLORATION…</vt:lpstr>
      <vt:lpstr>DATA ANALYSIS</vt:lpstr>
      <vt:lpstr>DATA ANALYSIS …</vt:lpstr>
      <vt:lpstr>RESULTS</vt:lpstr>
      <vt:lpstr>RESULTS…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Product US  cities</dc:title>
  <dc:creator>ADMIN</dc:creator>
  <cp:lastModifiedBy>ADMIN</cp:lastModifiedBy>
  <cp:revision>24</cp:revision>
  <cp:lastPrinted>2012-10-14T07:11:33Z</cp:lastPrinted>
  <dcterms:created xsi:type="dcterms:W3CDTF">2020-04-14T01:03:57Z</dcterms:created>
  <dcterms:modified xsi:type="dcterms:W3CDTF">2020-04-14T08:02:25Z</dcterms:modified>
</cp:coreProperties>
</file>