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7" r:id="rId1"/>
  </p:sldMasterIdLst>
  <p:sldIdLst>
    <p:sldId id="256" r:id="rId2"/>
    <p:sldId id="257" r:id="rId3"/>
    <p:sldId id="258" r:id="rId4"/>
    <p:sldId id="263" r:id="rId5"/>
    <p:sldId id="265" r:id="rId6"/>
    <p:sldId id="259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74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00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1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92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1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3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4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6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4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15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hamini.carto.com/builder/257628f3-601b-42ac-a1e9-6bf480c30b34/embe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mailto:shaminibaby000@gmail.com" TargetMode="External"/><Relationship Id="rId3" Type="http://schemas.openxmlformats.org/officeDocument/2006/relationships/image" Target="../media/image17.jpeg"/><Relationship Id="rId7" Type="http://schemas.openxmlformats.org/officeDocument/2006/relationships/hyperlink" Target="https://www.linkedin.com/in/shamini-puthooppallil-baby-8b00947b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eg"/><Relationship Id="rId11" Type="http://schemas.openxmlformats.org/officeDocument/2006/relationships/image" Target="../media/image19.jpeg"/><Relationship Id="rId5" Type="http://schemas.openxmlformats.org/officeDocument/2006/relationships/hyperlink" Target="mailto:clarineanslum@gmail.com" TargetMode="External"/><Relationship Id="rId10" Type="http://schemas.openxmlformats.org/officeDocument/2006/relationships/hyperlink" Target="mailto:rishabh.kochhar404@gmail.com" TargetMode="External"/><Relationship Id="rId4" Type="http://schemas.openxmlformats.org/officeDocument/2006/relationships/hyperlink" Target="linkedin.com/in/clarine-anslum-746b8795" TargetMode="External"/><Relationship Id="rId9" Type="http://schemas.openxmlformats.org/officeDocument/2006/relationships/hyperlink" Target="linkedin.com/in/rishabh-kochhar-366b049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E33C-A7BB-48F1-8093-93E3C75E7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353" y="391391"/>
            <a:ext cx="10907292" cy="2047008"/>
          </a:xfrm>
        </p:spPr>
        <p:txBody>
          <a:bodyPr>
            <a:normAutofit/>
          </a:bodyPr>
          <a:lstStyle/>
          <a:p>
            <a:pPr algn="ctr"/>
            <a:r>
              <a:rPr lang="en-AU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OF NEW LOCATIONS </a:t>
            </a:r>
            <a:br>
              <a:rPr lang="en-AU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en-AU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 HUB AUSTRALIA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D8B6A-40B7-413B-897E-BA3E91696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1779" y="4196862"/>
            <a:ext cx="5011949" cy="1398720"/>
          </a:xfrm>
        </p:spPr>
        <p:txBody>
          <a:bodyPr>
            <a:normAutofit fontScale="92500" lnSpcReduction="10000"/>
          </a:bodyPr>
          <a:lstStyle/>
          <a:p>
            <a:r>
              <a:rPr lang="en-AU" sz="1700" b="1" dirty="0">
                <a:latin typeface="Arial" panose="020B0604020202020204" pitchFamily="34" charset="0"/>
                <a:cs typeface="Arial" panose="020B0604020202020204" pitchFamily="34" charset="0"/>
              </a:rPr>
              <a:t>By 	DATAWIZ TEAM</a:t>
            </a:r>
          </a:p>
          <a:p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Clarine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ANSLUM</a:t>
            </a:r>
          </a:p>
          <a:p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Rishab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Singh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Kochhar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ShaminI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pUTHOOPPALLIL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Image result for community hubs australia">
            <a:extLst>
              <a:ext uri="{FF2B5EF4-FFF2-40B4-BE49-F238E27FC236}">
                <a16:creationId xmlns:a16="http://schemas.microsoft.com/office/drawing/2014/main" id="{FD506DEB-332F-468A-8C9D-BD248E2A5D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609" y="2932128"/>
            <a:ext cx="1946697" cy="496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102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9582-4D01-4C14-A50B-C8F7001A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944" y="473116"/>
            <a:ext cx="4468429" cy="1042697"/>
          </a:xfrm>
        </p:spPr>
        <p:txBody>
          <a:bodyPr>
            <a:normAutofit/>
          </a:bodyPr>
          <a:lstStyle/>
          <a:p>
            <a:r>
              <a:rPr lang="en-AU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1D8C8-EFEB-4374-BF1B-5721AA6AC086}"/>
              </a:ext>
            </a:extLst>
          </p:cNvPr>
          <p:cNvSpPr txBox="1"/>
          <p:nvPr/>
        </p:nvSpPr>
        <p:spPr>
          <a:xfrm>
            <a:off x="1447944" y="3433789"/>
            <a:ext cx="3727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Hubs empower people to: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57302F-FCF2-4918-8A88-27E549BC0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208" y="3310953"/>
            <a:ext cx="3689514" cy="3533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621EEE-A0AA-4ED2-92E1-C04562C71090}"/>
              </a:ext>
            </a:extLst>
          </p:cNvPr>
          <p:cNvSpPr txBox="1"/>
          <p:nvPr/>
        </p:nvSpPr>
        <p:spPr>
          <a:xfrm>
            <a:off x="1181100" y="1796331"/>
            <a:ext cx="9676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The Community Hub Australia was established in 2015 and over 13,000 families reached annually by the hubs.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currently 74 HUBS in Australia. Their aim is to “GROW NETWORK” as 106 Hubs in 2020. 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4504312E-1289-4564-8465-D5511F444F85}"/>
              </a:ext>
            </a:extLst>
          </p:cNvPr>
          <p:cNvSpPr/>
          <p:nvPr/>
        </p:nvSpPr>
        <p:spPr>
          <a:xfrm>
            <a:off x="5023526" y="2763456"/>
            <a:ext cx="2915266" cy="646331"/>
          </a:xfrm>
          <a:prstGeom prst="curved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10" name="Picture 9" descr="Image result for community hubs australia">
            <a:extLst>
              <a:ext uri="{FF2B5EF4-FFF2-40B4-BE49-F238E27FC236}">
                <a16:creationId xmlns:a16="http://schemas.microsoft.com/office/drawing/2014/main" id="{9A0896AC-74D7-4ED4-992F-8B4AB72E7A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7590"/>
            <a:ext cx="1946697" cy="4968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570335" y="4009745"/>
            <a:ext cx="5311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Develop skills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Build local connections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Learn English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Engage in early years services and improve school readiness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56847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4CA9-CC39-49EB-AC70-89611F8F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730" y="272452"/>
            <a:ext cx="5236845" cy="937260"/>
          </a:xfrm>
        </p:spPr>
        <p:txBody>
          <a:bodyPr>
            <a:normAutofit/>
          </a:bodyPr>
          <a:lstStyle/>
          <a:p>
            <a:r>
              <a:rPr lang="en-AU" sz="3600" b="1" dirty="0">
                <a:latin typeface="Arial" panose="020B0604020202020204" pitchFamily="34" charset="0"/>
                <a:cs typeface="Arial" panose="020B0604020202020204" pitchFamily="34" charset="0"/>
              </a:rPr>
              <a:t>CURRENT HUBS</a:t>
            </a:r>
          </a:p>
        </p:txBody>
      </p:sp>
      <p:pic>
        <p:nvPicPr>
          <p:cNvPr id="3" name="Picture 2" descr="Image result for community hubs australia">
            <a:extLst>
              <a:ext uri="{FF2B5EF4-FFF2-40B4-BE49-F238E27FC236}">
                <a16:creationId xmlns:a16="http://schemas.microsoft.com/office/drawing/2014/main" id="{5AEE6A6E-6281-491D-87CE-0F3F40E594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7590"/>
            <a:ext cx="1946697" cy="496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D4A5B4-E298-412C-A5DF-467423C6B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233" y="3570279"/>
            <a:ext cx="3298641" cy="247269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3F10F9-EB70-496E-9D7D-DADC40DED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524" y="3570279"/>
            <a:ext cx="3528366" cy="247269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2223F8-A672-4F3F-A749-625C261812CE}"/>
              </a:ext>
            </a:extLst>
          </p:cNvPr>
          <p:cNvSpPr txBox="1"/>
          <p:nvPr/>
        </p:nvSpPr>
        <p:spPr>
          <a:xfrm>
            <a:off x="485773" y="1429042"/>
            <a:ext cx="1108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The participants (adults and children) through out the years from 2016 to 2019 by 74 Hubs increases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ABE248-8233-440C-B88D-97CECAD04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53" y="2879426"/>
            <a:ext cx="3802168" cy="266386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4BFAF9-0609-4F94-862C-7A2079ABEB8B}"/>
              </a:ext>
            </a:extLst>
          </p:cNvPr>
          <p:cNvSpPr txBox="1"/>
          <p:nvPr/>
        </p:nvSpPr>
        <p:spPr>
          <a:xfrm>
            <a:off x="4633524" y="3049827"/>
            <a:ext cx="7121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Adults and child participants in programmed activities in high demand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CF5BB6-B356-419E-94AD-3389BC205C88}"/>
              </a:ext>
            </a:extLst>
          </p:cNvPr>
          <p:cNvSpPr txBox="1"/>
          <p:nvPr/>
        </p:nvSpPr>
        <p:spPr>
          <a:xfrm>
            <a:off x="237300" y="2091136"/>
            <a:ext cx="3982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Child participants in healthy lifestyle is the most popular one</a:t>
            </a:r>
          </a:p>
        </p:txBody>
      </p:sp>
    </p:spTree>
    <p:extLst>
      <p:ext uri="{BB962C8B-B14F-4D97-AF65-F5344CB8AC3E}">
        <p14:creationId xmlns:p14="http://schemas.microsoft.com/office/powerpoint/2010/main" val="196846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community hubs australia">
            <a:extLst>
              <a:ext uri="{FF2B5EF4-FFF2-40B4-BE49-F238E27FC236}">
                <a16:creationId xmlns:a16="http://schemas.microsoft.com/office/drawing/2014/main" id="{31284669-0F93-4B3C-86BA-1CFB7FE2A9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7590"/>
            <a:ext cx="1946697" cy="4968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DE42E7-DAB4-4E31-9B4B-21FF97ABF89F}"/>
              </a:ext>
            </a:extLst>
          </p:cNvPr>
          <p:cNvSpPr txBox="1">
            <a:spLocks/>
          </p:cNvSpPr>
          <p:nvPr/>
        </p:nvSpPr>
        <p:spPr>
          <a:xfrm>
            <a:off x="3372737" y="312738"/>
            <a:ext cx="5236845" cy="9372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A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utoShape 2" descr="data:image/png;base64,iVBORw0KGgoAAAANSUhEUgAAAYQAAAETCAYAAAA23nEoAAAABHNCSVQICAgIfAhkiAAAAAlwSFlzAAALEgAACxIB0t1+/AAAADh0RVh0U29mdHdhcmUAbWF0cGxvdGxpYiB2ZXJzaW9uMy4xLjEsIGh0dHA6Ly9tYXRwbG90bGliLm9yZy8QZhcZAAAgAElEQVR4nOzdeXxcVd348c/dZp/sSZt0S5vSA22gSECgrBb0kUURUVQUFQQUFPVRERXZfPihPKA+io9IQUHADRRkURABFXlUkAhKBQ7aUim20BZoaUubZe75/XHupNM0y7Sd6UyS7/tFmWRyl+/cuXO+55x75xzHGIMQQgjhVjoAIYQQ1UESghBCCEASghBCiIgkBCGEEIAkBCGEEBFJCEIIIQDwy7VhpdQBwJeBRmziWQ58Rmv9d6XUvsDntNbvUEpdDyzWWl+hlDJAs9Z6TbniKojvXuAkrfUapdRpQExr/e3tWP9w4G5AAwZwgH7gYq31nUqpi4AmrfXHio1jO/b9JuAa4EXgMK31poK/bXUMlVKHAT8DPq61/mH0938BM7XWpmC9i4ALgf201o8WG0upKaX2AC4BdsMe17XAeVrrh5RS7dhzJbOD2z4G2F9rfcF2rvcl4J9a6xt2ZL+DtuUBtwJ7AN/UWn9rB7fzBuCr2M/wS8AntdZ/VUo5wJeAE6JF/wycqbV+rWDd+cA9WuvWguemA98GpkTb/IzW+ldD7LcV+B9gLvb92QRcqrW+fUdex/ZQSv0W+JbW+qcl2NbjwOFa67VFLv854N0FTzUDWa11zRDLJoDzgGOx5YIH3AT8d+FnbjvjrQVu01ov3JH1i1WWhKCUigN3AW/SWv8leu59wN1KqZlRgfOOcux7O7yx4OeDgcU7sI0lWuu9879EH7T/U0rN3ME4ivVu4Bqt9SUjLaSUegtwLfBurfV9BX9ygEOAB6PlHOBE4JUdiKVklFIKuB84JV8YKaWOAO5SSh0EbNzJXewHNGzvStubQEYxBfgPIK21zu3IBqLC4VbgHVrr+5VSuwO3K6X2Ao6Jtr830AfcDHwC+LJSygfOBs4FBifVO4HvaK2vUkq9DnhAKTVZa90zaLlrgfu01u+KYpmLPecXaK2f2pHXUwmFn9sil/8K8BUApVQd8Ahw2uDlos/Sz4FngAO11puVUo3AL7DH/PwdDLkeeP0Orlu0crUQUkAdW590PwBeBTyl1CHYTN85xLoXR62LRuByrfX/Aiilzgfeg62FPwN8TGv9wuBaQ+HvUW3zG9G2PGyN7HtKqeuiff1GKfXfwFuBNyqlNmmt/1cpdR62huUCy4CztNYrRnvRUQ3tNWBG4fNKqXnAt6I4DPBVrfUNg+I4Wmu9vGCdAPgacASQAx4G/hP4CPA2YJNSqlZrfc5QsUQJ+MvAm7XWjw36803A+4gSAjYhPol93/LrLwAuA9LR/i/WWt+llEoDV2Fr8I3AemwLR0fH/o/AQcB04D7gDOxxvDJ6vg9Yii30NwyK63PAdYU106jAew+2Jlr4+i6ioAVW+LtS6u3AF4Ewiv0coCc6dp5Sap3W+jyl1IeAs6L4XsKeU09HrdYGoANbsZnEllbsZmzB8CagFVvruyqq+V+OPZfWYd+vuVrrwwtizgL3AAHQrZQ6AWiL1ksBvcAXtdb3KKU+CHwoOv7rtNZvKHj5u0XP3R8do6eVUq9iC6BblVJ3aq37lFI1QEv02gD2AfYEjgd+XRDX3kCD1vqqaHuPKaUOjo7fYK1AUinlaq1DrfWTSqm3ElUmlFKnAh8GYtEx/Ep0fD7Ils/UDOB5bCv3Y8Ac4Gta669Gy72zYLl/Ax8Y/Pkb4fycDNwANEWL/kJrvU0hnG9JY2vxx0evdTfgtWh/IyW3K4C7tdZ3D/G3Q7Gtv2PyCV9r/ZJS6mSgPdp3LbZc2hN7LtwPnKO17h/u/AKui47740BXdMyGKtsOj57fiC1/D8Em8d2i19gNfFhrPdR7W55rCFrrV4DPAvcopZYqpW4ETsHWLHpHWX2p1roL+yZ9VSkVKKVOAY7Cdmfsha3NXz/SRqLa0E+xXVNdwGHAZ5RSB2itT4kWe4PW+kbgDuDrUTJ4P/aNen1Ui/gl9oCOKiqIQmzhWhjHHcCVUexHAZcqpQ4cFMfyQZv7IrawmB/9c7EJ8vKCeIdMBtgP2feBHw2RDAB+CBwfteQAPkDB8VRK1WNPwJO11vsAxwFXRd0KRwFrtdYHaq3nYLskCrvFOoDDgfxrPQw4MHpufvReLI3+Pti+wP8NflJrfbfWeukwr3Uol2OT+L7YGtnhWuuHge8AP4mSwWHR6z5Ea/064L+B2wq2kdJaz9Nanzto23FgjdZ6AbaV+/Woi+A07Ae1M3q9HUO8jvXA0cCm6Nxaiz1HPxGdGx8AbipoYc6LYn/DoE09A6SjrkOUUvtFy7ZG++lTSn0MeA5bMN4WPf+I1vpUYOWg7c0BlimlvqaUelgp9X9Aq9a6b4hj+xns+71KKXW7Uuoc7Gf2BaVUBjgdODo6pu+KjmveIdikvBcwDdvSPSI6JpcopfLl0WHRMZmLLcC+WRjAKOfn6VE8+0T72y0qgEdyGHB2VEF9GFsxGVLUInobMFyrcV/g4cGtP631P7TW+ST8daA7+iy8DvsefSr623Dn1ylsOW8chinbom10Au+Jzqm3Yru29sa2kAFmDff6ynZRWWv9NWzN6uPYE/Bc4LEi3pwfRo+PYw9ODbZguU5rne8y+AZwhFIqNsJ25mA/lN+LsurvgCT2DRjJscABwKPRemcDaphlO5RSj0f//o6tDR+nC/prozgSWutbAaKazs+AN48Sx1HYJnxflM2vjJ4rxrHYk+TDSqmh1nkR2+Q9VimVxH5w7in4+4HYwuXn0TH4JbZls1fUErteKXW2Uuob2IK+sCV4Z1RzfBX4J7aW+ARRK0cp9V/Az7TWfxgirpDSnJM/Bm5TSl2LbWr/9xDLHAPMBv4Qvcb/BuqVUvkupYdG2H6+v/wv2HM0jS3UbtBab44qPVcXEef+2GsTDwNorf+OTYiHR3//W3QctxI99zbgC0qpvwLvBx7AtjDyy3wL+9pvwxYeIwmwrbffaa33x7ZEf6KUahti3w9gW39vwxaebwGeVkrtF7X4jgWOid7n89j63Piz1np5dD4/C9wb/bwESLClhXqv1vqZ6OdrsF1ghYY9P7Hn8QlKqV9iWyqf01qvG+X1d2utn49+/gsjdyt+EtsDMdw2izmHj8V+Nh/HJrzXYyuheUOdX4VGK9uWa63/Ff38EDAvar1/DvgfrfU/hwusXNcQDgIWRLXZu7B9wF/A1uzfCIx0AbUPQGttbJfywEWZwosxLjZ2hy0XdPPyScLDNqsL+/gnYZvzI/GAy/LN56gWXT/MsltdQxhhe4MvJLnYD+H2rFfMOnnHaa3/rZT6CPCD6MO6ZNAyN2C7jeLYQrw/Ot75fT8VFQ4ARIXDaqXUmdjE9y1s8n4ZKLxmUti1YwBHa71W2esrBwELsYXN5Xrbi/h/wibjuwqfVEpdgC00ClsPw73vRC2A72HPtQ8Cn2bb/lcPuDHfAohqp21suY4yuDur0KZoP4XnaP+geIq5PjDSudE7XAxRrBsGdUc9A/wzOs6u1vqxKL5rsdcQRrIC2+q7PXpdjyillmJbpgNdNUqpFuAibG36IWxhc2m0jw8opVZiuwwXRX/7Kbbwyxt8PWKoFgjYY5nnsu2xHPb8jFpHM4EjsefaI0qpo7TW3SO8/m3O2aEWiroFT8C2BIfzJ+CTSimvsJUQteI+rrU+OYr/nfluKWWvSRSeB0OdX4VGKtsOoOC80Vo/q5Saja1kLATuU0qdobW+c6jgy9VCWA18MeqHzGsFarG1xe11D3Bq1H8NttXxoLYXvFZjm2n55ly+K0Jj+9nfF/1tGjYh5d/MHFsK2P6Cn38FnBb1v4K9Y+PGHYg572mgL+pOyp+4J7ClD7cwjkL3AGdGXWYu8NGCdUbTA6C1/hHwE+BWpVRq0DK3Awuwzf/rB/3tT9im9qFRzHsD/2DLBdHrtdbfxR7jt2BP0GEppY7F9pP+QWt9ETYZ7TfEopcDp+e7QqJ134wt0P46aNnVQJdSylG2b/7YaHlfKbUM2+XzHew1gr2ixD74fX6PsnfNgO3KuH+k1zGKXwDvU0rFo27CD7JtYT/YH4HdlVKvj2Kfh+2D/u0o6xngl8rerYdS6l3AZuBv2PP/uoL3O996GMkfgM3R+4SyF6k7ou0VehmbZD+h7MVTov10YGuz+2Lfl0uAe9nynox4fgzhCKXUlOjnj2AveBca9vxUSn0FOF9r/XPsefN3bBdKKewJvKK1XjbcAlrrP2I/81+LunryhfWV2FYR2HPvP6NzN47tAh7xbkTsuetFx320sm1AVIG7DtvqOjfa9z7D7aRc1xCewTYpL1X2GsKT2LsdTtFa6x3Y5HexFygfUUo9hX1B743+dgnwJqXUYmzh/WAUQy+2b/E0pdTfsCfo+VrrfC3zFuB3SqlO7O2jH1FKfR57veAu4E9RN9Be2A/3Don6Yd+G/RD9LXodX9Ja/2aIOApdAryA7Tp7CluQjVbTG8onsSfTVtdBtNabsSdiTGu9eNDfVmOT1uVRl8SN2P7aZdgLah+OXsvvsQXB7FFiuBv7wVyslHoUm4guHrxQ1JQ9Ftsf+rfo+J8LvGVwjNibFFZjC4K7sM1mtNb90Wv+oVLqL9jje2pUeXgA+A+l1JVa63uxFyV/Hb2Wk4C36x28LRCbVB8GHsMWsL3YC5TD0vbW4HcCVyqlnsC2uE4p6C4Zbj0TxXtNdIxOB96mtTbaXhO7Hdvl+TfsBc4PjbK9Hmyi/0z0Ofop9pj9e9By/diLnQcCz0bLPgzcpbX+HvYz9jy2wHoK27W0mtHPj8GeB26MPuvt2PezMI6Rzs//AfaOYnsUWwj/eDv3P5zdsDeZjOYEbK2+O4rvfmw38YXR3z+O7QZ6Apt0n2Dobs1CK7HdvH8HsoxcthW6AVthe1Ip1Y2tlH9ziOUAcGT4ayF2XtSqadFa3xT9/g1g8xAXpcUIlL3L6B1a62NHW1aUXtm+mCbEBPN34Byl1GexNbK/AmdWNiQhto+0EIQQQgAylpEQQohIVXQZdXd3x7F3naykuNv1hBBC2O7JVuDPXV1dg2/r3W5VkRCwyeD3lQ5CCCHGqEMY+cuURamWhLASYM6cOcRiI335eNdavHgxnZ2luoW5NP7whz+QTg/+4mJlrV69mubm5kqHsY1qjKtUMe1xxhkAPLVo0U5va1cfJ2MMYRhijMF1XYIgIBaLDfzc0tLCkiVLqu6zV43lQW9vL8888wxsOxzJDqmWhJADiMVixOPx0ZbdpaotHgDXra5LP2EYVl1MUJ1xlSqm2KpVQGnOhVLEFIZ2rDTHcQYKd8/zcF0X3/fxPA/f9/F9n1gsRjqdJggCPG/476xV42evGmOKlKSrvVoSghCiihljyOVyAwV7LBYjFouRSCTwfZ94PE4mkyEIAhxnyJEfxBggCUGIMWjdgQeWdHv5bhzHcQiCgHg8PlD4B0FAIpEgm82SSCSkwB/HJCEIMQY99/nPl2xbiUSCqVOnUltbSywWw/elWJioqquDVQixS3V0dNDQ0EBrayupVEqSwQQn774QY9DkG+z0zi+8//3bva4xhmQySUdHB8lkstShiTFMEoIQY1DzT+2cN9uTEIwx+L7PpEmTaG1tlWsBYhuSEISYAMIwpK6ujlmzZkm3kBiWnBlFWrRoETfccAP3339/Vd2LfMcdd7B48WIcx8FxHN71rncxc+ZMbrzxRo466ih+97vfUVtbS1tbG/fffz9nn312yWN44oknSCQS1NfX88ADD3DooYcWVegsWbKEm2++GbC11/nz53PMMceUPL6JyhiD4zjU1tbS1NREff1wE/8JYUlCKNKdd97J0UcfzS9+8Qve/va3VzocAJ5//nn+8pe/cOGFF+I4DsuWLePqq6/my1/+MieffPIui+P3v/89nZ2d1NfXc/vtt3PwwQePvhJw/fXXc+aZZ9LW1kZ/fz8XX3wx8+bNo729vbwBTwBhGFJTU0N7ezuJRKLS4YgxYmwlhOEKinPOgY9+1P588snw+yGGRTrgAPhxNHHSNdfA//t/sGxZUbt9+OGHmT59Ou9+97s555xzOPzww3nve9/LL3/5SxzH4eKLL2bBggVMnz6dSy65BIC6ujouvfRSnnzySa644gqCIODEE08kkUjwgx/8YGDb3/jGN6ivr+fiiy9m8eLFNDU18e9//5urrroKz/M4//zz6enpIR6P81//9V9bxVVbW8uaNWv43e9+x1577UV7eztf+tKXALjkkks49dRTt1r+hRde4LLLLuPVV19ln3324YQTTmDZsmV8//vfHxg24LTTTsMYw5VXXjmwrQsuuICzzz6bdDrNokWL2LDBTtn6/ve/n5deeokVK1Zw1VVXcfjhh7Nu3Tq+9a1v8alPfYof//jHPP300xhjOProo9l///23iqepqYl7772Xww47jBkzZnDhhRfi+z69vb1cffXVrFmzhlwuxwc+8AFmzpzJokWLWLVqFWEYctRRR3HggQdyySWXkM1m2bhxI+eccw7XXXcdL7zwAsYYFi5cSGtrKxNFfij7+vp6WlpaqKmpGWUNIbZW1oQQTUn5VuwE6N+O5uEdc2655Rbe+c53MmvWLGKxGMuXL0cpxaOPPsr8+fN55JFHOO+88zjppJO49NJLmT17NrfccgvXXnstCxYsoKenh1tuuQWA73znOyxatIhkMskFF1zAQw89RCqVYu3atfz0pz/l5Zdf5k1vslMKX3bZZZx88skcdthh/PGPf+SKK67g2GO3TCSVzWb59Kc/za9//WtuvfVWYrEYJ554Iq9//eD55K2+vj4+9alPEYYhH//4xznhhBO49tprOe2002hvb+fRRx/lpptu4r3vfe+Q699+++10dnZy5JFH8sILL3D11Vdz4YUX0tbWNlDTv+OOO/jYxz7G448/zurVq7nooovo7e3lwgsvpLOzc6txmE4//XR+9atf8b3vfY9Vq1axYMECTjrpJO6//36am5s5++yzWb58OYsXL+bZZ58lm81y1llnsWnTJs4777yBcWUWLFjAfvvtx3333Uc2m+WMM85g/fr1XHjhhRxyyCElOQeqTVhQ6w/DkCAIqKuro7W1VVoEYoeVLSEopQ7Hzp17EJACPrPTGy2mRn/jjaMvc/rp9l8R1q1bx4MPPsjLL7/MjTfeyIYNG7jppps48cQTue2221i9ejULFy7E932WLFnCxRfbqYL7+vqYOXMmwMAjQGNjI+eeey7pdJqlS5ey9957DzwCNDQ0MGvWLACeeeYZrr76aq699lqMMQRBsFVsL7zwAslkkjOigc6WLl3K5Zdfzty5c4d8LVOnTh3YRn4MmVdeeWWgi2aPPfbgJz/5ybDHYvny5Tz55JP86U9/AmDjxo0jLvvss88OtJhyuRxr1qwZSAi9vb0sW7aM448/nuOPP57169ezaNEiHnjgAVasWMH8+fMBmDZtGtOmTeO6664bSADJZJIpU6bw4osvAgy0ApYvX87TTz/NkiVLAFtQrl+/nmw2O2ycY9UTP/4xvu9Tm83S1NREXV2d3DUkdlo5Wwj/gZ08+jagBjinjPsqmzvuuIMTTjiBc8+1U+Nu2rSJI444gs9//vNcfvnlvPjii1xwwQWALfgvu+wy2tra6O7uZvXq1cCWAcjWr1/PN7/5TX77298CcMopp2CMYbfdduP2228HbAJaFiW+WbNmceqpp7LPPvuwZMkS/vznP28V2/Lly7nvvvv49Kc/TSwWY/LkySSTyWEHKhuqwKivr+e5555j+vTpPPXUU0yePJkgCHj11VcJw5BNmzYNvI62tjZmzpzJQQcdxLp16wZeh+M4Ww1uZoyhra2NuXPnctpppxGGIbfddhstLS0D+3Vdl29/+9uce+65TJs2jWxUsAVBwJQpU1i6dCn77rsvq1at4uabb2bOnDlordlvv/3YtGkTy5cvHxihM/96W1tbaWho4LjjjqO3t5ebbrqp6kaG3RlhGOJ5HtlslsbGRurr66tu8D4xtpUzITQBM4BjgZnAHUqp3bXWw87ZuXjx4jKGs2NuuOEGzjrrLLq7uweee93rXsfXv/51Ojs7Wbx4MWvWrGHNmjW8613v4qyzzhooHM844wyeeeYZXn75Zbq7uzHGMHPmTN785jcTj8dJp9M8/vjjHHfccfT393PsscdSV1eH53k89dRTHH300Vx66aX09fXR29vL+6N7zleutCPdTp06lalTp/KFL3yBeDyOMYajjjqKdevW0dPTw+rVq1m/fj1gR2ncvHnzwLphGLJy5Ure9ra3sSgaQtl1XU488UQ2bdpER0cHn/vc5wYKnlWrVnHAAQdw8803c88999DT08Ob3vQmVq5cSXt7O1deeSVnnHHGwHWUM888k0cffZQvfvGL9PT00NnZydq1a1m7du3AcXzve9/Ld77zHXK5HI7jMG3aNObMmUMYhtx8882cf/75hGHIcccdR2trK4sXL+a8886jr6+PhQsX8tprrw28TsdxmDdvHrfccgvnn38+mzdvZsGCBQOtiGqSfw+KkT+XEokEyWSSVCrF+vXrCf/wB1YDG/fcsyQxFZ7f1UJi2vXKNqeyUuorwGqt9Vej3/8KvFFrvWrwst3d3e3As52dnVV1S2d3dzddXV1l38+SJUt4+umnOeaYY3jllVc49thj+c1vfjPk3BC/+c1vqq4LZOXKlVV58bYa4xotpjAM8X2fVCpFKpWivr6eZDK57W28+RssirwxYiS76jzfHhJTcXp6evIV6ZldXV3LdnZ75WwhPAR8Qin1NewUb2ngpTLub8xqbW3liiuu4Pvf/z65XI7PfOYzVTVRkCiv/Eij6XSaSZMm0dTUJNcDREWULSFore9SSh0KPIIdRO+jWmuZL3kIqVSKq666qtJhiF0of2dQJpMhk8lQV1cn4wqJiivrbada68+Wc/tCjBX5Wcni8TiTJ08mm81SU1MjLQFRVcbWF9OEGEPyXUHJZJLm5mZaWlp4/PHHmTp1aqVDE2JIkhCEKLFcLkcymaS2tpbGxkYymUylQxKiKJIQhCiBfEsgf2G47N9/+NnPyrt9MSFJQhBiB4RhOPBdkiAIqK+v37VjB1XZ7Y9ifJCEIMQojDED3UCpVIpkMklDQwPJZFIuCotxRRKCEGy5AGyMGRj5NX9baDKZpKamhkQiUT0JYLfd7OM//lHZOMS4IglBjHvGmIEC33VdXNfF8zx838f3fZLJJMlkkkQiQSwWIwiC6p9VrK+v0hGIcajKz3ohtlVYwOdnivM8b6Agj8Vi+L7PunXraGlpIQiCgUI/CAIZEE6IYUhCECWTL6jz42MNNU6W67oDhXi+IC/82fd9HMcZKNwLl8/zPA/P80ilUlutM7g756WXXmL69OnlfdFCjCOSEMaowYVt4e+FhXJh4Vv4b3BBO/j3fAGd714ZvG6h9evX09bWtlU3TH6+hcJ18tvK70sIUV3KPWPaY8C66NdntdanlHN/48HKlSvp6ekZvoDf0EdbPIXjRIWq/Q8HF9d1cHHAdfBdn8DzcPMFslNkIWwKHsPiYt60IcmkV/KnUi76N7wiN7vTalb0kUtsM7huRZUqJrfPHsXw7zu/rfF8nEppq5gMmL4chCFONo43p6mywZVIOWdMSwBorQ8v1z7Go9GGa+79xxqae4sZBG3rgtmwpawvtfiGkHD18LOnVUo1xlWymI7/AEBJtjWuj1ORjDGQMzgQ1bAc+8+zFSwncHH7DYQGAhcSPm59DU42hjOOrkmVs4UwH0gppe6N9vMFrfWfyrg/ISaM8B2nVjqEHTbQ+jVAbstMewMFse9iHAOeO9ACJt+4zbdy87/7HrgDzeRBnIHnnKhg3/KEA77dF64DvoeTCSDu4wQueNu2qNd2r8Lbc1JpDkKVKucEOXsCBwDXArsBdwNKa90/eNn8BDllCWScSa3uJ/2KjCI+pOHO5R04xbcpW0bahhm0glOwvDN49egazTZ/L+giHFy4bRWMY/8ePV/487ChjtZTWFDwDfUyzeD1HcAFE61nCp9nS/wmKuS3itfYdUPPwbiQ8wHXwXj2dRl363hE0ap+gpxngH9GU2Y+o5R6CTtRzvLhVpioM6YNxYShbZ4W9ukDz/z6z0xujmop+esKBTWhgVrW4EIKtq1dDf7d3XJBuSCSrZcrrMlF23hu+XNMnzZ9S01tYH+D9u0MEWv+h8Jtm8L9FPycj9Ehqj1u+3ocb8uyTz71NHPnzrWzcRS+psGvf7Ct4hv8mpytn4/ic9whjtHgdYHHHnuM1+3zukGve+tYirrW86EP2cfvfnf0ZUdRjTOBSUzFKZgxrSTKmRBOBfYEzlJKtQE1QPGTyZZJbvk6zGu9gzrVzbZVIwPZFX30J17c5nm7bL7EjVYM878OKsQLm8eFNVhTsKyJ+iYLa5ZmUM0s2p237jXW7742qqGxbSGd784sXNctooDZCStW/oua2l00uUv+inQRjaS1G5by8qvVNfPcay/8k5eW7vzHrv5XdwPwyjOP7/S2Nv37H6zJekUta3I5ejdtAGOIZWppVq8bfSUxZpQzIXwXuF4p9RC2ODt1qO6iXc2bVlv0sus3L8efV119hitWPMCmJRsqHcZWNq5YwcqeNZUOYxvVGFepYqrp7QFg5V8f2ultDReTMSFhXx+JuiZi6VpSTZOJpbI0Te3Aiyfw/OpKtmLnlXMKzV7gpHJtXwhROrneHhzXw08kiWfriaVridfUUTdtDvGa+kqHJ3YR+WKaEOOQCXOYMCQMc9E1CRfX94ilsrhBnCCZwU8k8YI4r7g1zD5kIcmGFqn1T3CSEIQYI4wxhH29eLF4dJumQ7a1HS+ewvN9HNfF9XxwfYJkCj+Zxo8nCeIp3FgM1wuGvGC9MkyTaZFpPYUkBCEqbsvYT7bPHsfBj8UJUln8eCKqzadwgzi102aTrGvG+dEDALQffGwlQxfjjCQEIUrIGEPY34cXTxAk0viJJEEyixeL4/oBr3g1tCgV3eNlQboAACAASURBVGYajQ/l+bieh+MFJGobovVSI99+euutu+w1iYlDEoIQQxiorQNE40M5AwW4hxdL4Po+jusTJDN4sRixVBY/maF26mxi6eyQ212ZSzFpXnXdyy5EniQEIYimyezrJZ6pJTNpGqnGydHtljU4ju2bd1wXx/OrY6TW66+3jx/8YCWjEOOMJAQxYeUv0ibqm6md2kFd+x4kaxoqHVZxLrrIPkpCECUkCUFMKCa0X3VO1DVSO20ONVM7xk4SEKLMJCGIcc8YmwRS9ZOomdZB/cx5BPFdNNSGEGNIuSfIaQG6gTdqrZ8u576E2EaYI0hlqZ3aQfPc/fCD6hk4UYhqVM4JcgLgamBTufYhxGBhrh8viJGZNJ2ahg52P+KoSockxJhRzhbCFcB3gM+XcR9igjNhiMn1E6SyJBsmUTNlJvUz5+K6Hi91d1c6PCHGlLJMkKOU+iAwVWt9iVLqt8BHRuoykglyirfx2SfY9O9nKh1GxRhjIOzHzzYSZBvwM3X49ZPxE+lKh7ZLua+9BkCYSlU4ElElqnqCnFMBo5Q6EtgbuEEp9Vat9QsjrSQT5IzuwWefoK2trdJhbGXFihUljcneDtoDrkc8U0csU0OQyODFE8TSWTKt7UXdGVSN75/EVByJqThjYoIcrfWh+Z8LWggjJgMxMYT9fWAMXjyJ4/l4sbj9hm88ieP7uJ6Pn0iRnTyDWLoGX+4GGtrSpfZx1qzKxiHGFbntVJRFrs+Orx/P1pGobSKWqcULYiRqm0i3TMGPJSod4ti2cKF9XLasomGI8aXsCUFrfXi59yGqQ9jfRyxbR7p5Co2z9yRVPwnHdUdfUQhRFaSFIHaK/eavoWZKBw2z5pGdPL3SIQkhdpAkBLHdjAkxuRyppjZqpnTQ097HjP0PrHRYQoidJAlBFC3M5fCCgLrpu9Oyx37EM7UAPC/3+wsxLkhCEKMK+/tI1DbROHtPGmbviet6lQ5JCFEGkhDEkIwxOI5Lsr6FhllzqZ85tzrmARDWVVdVOgIxDklCEAPyXwizA8LNZvJeB+HH5fbQqnSUjNEkSk8SgiDs6yXZOJl0yxQa2ueSqGuS1oAQE5AkhAkmPwm8H0+SqG0k1TiJ2mlzSDe1Vjo0sT0OPtg+PvRQZeMQ44okhHHEGAPGYIzB5PrAcfH8AD+Rxk8kiaWzBOk6aqbMIt3UKq2Asez55ysdgRiHJCFUwMvPPslra1ZCNNKswRbkGDCEmNAUPBfaAj7MQWjof2UltR3tuLE4fhDDcT1wHDsRvO/hegGu7xNLZYmls/ixYQYL3FC6oaX8zath/cqSba9UqjGuksVkcvaxBNsa18epkAmh51Xw4tAgY0ANRRJCBTTMnEvDzLk7tG7/piuZ3v849Jc4qJ3Q8uILsPE3lQ5jG9UYV8li6nnVPv7xf3Z6U+P2OIW2lUy6GVJNkGqGupkQy5YmyHFIEsIYYxwPguoaAdR48aqLCaozrtLFFHX3lWBb4+Y4GQO5zZBshKbdoaEDGhV4UswVS46UEGLsCnOAgWybrf23ddnWgAyquEMkIQgxFi3srHQElWEM5Hq2dAE1zoG2fcCvnom1xjJJCEKMRacfWekIdo18AkjU2WsB2Skw9QBI1lU6snFJEoIQorKMgVwvENo7gII0vYkWaJ5nC/7Je9sWgdwmXXZlSwhKKQ+4BlBADjhFa72kXPsTYkK55j77OFZaCmEuuuvHgyABiXpINUIsA/FaqJ1mLwbH0uB6vNTdTXtndc1fPBGUs4XwFgCt9UFKqcOBrwHHlXF/QkwcD0QTq1djQgj7wfXthd5Yxhb0mUlQNwOCNPixSkcohlG2hKC1/rlS6q7o1xnAi+XalxCiQkwIuT5bs6+dYR8bOqB5LnhBpaMT28kx0bdly0Up9X3geOAdWut7h1qmu7u7HXi2rIGME5lVD5N95fFKhyEqrOUTPwJg1Tfes2t2aELcsI+clyD0k/QHdfTH6umL1dGbmkwu3ih9/JU1s6ura9nObqTsF5W11h9QSp0LPKyUmqu13jjcsp2dncTj1XP7WHd3N11d1dWPqe9+mLbWtkqHsZUVK1dUXUxQnXGVLCbPTlJUim2tWLmCtkmT7IXdIGH79IOk7d4JUrbbJ90MNdMh1QC7YIKkavzsVWNMPT09LF68uGTbK+dF5ZOBqVrrLwOvASH24rIQYlcwxo55FPbbrh3HtQV8kLZdO7EsJOpY3/tvmLc/ZNogWS/f7J3AyvnO3wpcp5R6EAiAT2qtN5dxf0KMbcZAflBD+4QtzDGAa2vmXgBuAC31toDPX6h1ffBi9jnHsT/7CYjX2Rp+LG2/vBXLbNO1s2FDN0yev4tfrKhG5byovBE4sVzbF2JMCXNg+gnxIVEL8RrbNeMnbK3dT9gC3/XtrZmOa3+OZeyXsrzA3qOfH5Lhb1+o7OsR45K0DYXYUSa0//L31ztRYR0kwfFtIZ5ssP9qpkLT7rz4xFNMrbJ+aCHyhk0ISqlDR1pRa/1g6cMRYheI5pmwfes5wIm6URxbSw9StnbuJ2zXi+vbwt4LwE/aGr6fAC9hC/90i30uv9yuuNvm7rvto8ytLEpopBbCxSP8zQALSxyLEKMbuFAajXVPviD3t/STuwG4Hj3rXJg0L+pq8ezzXsz+C5K2fz1RExXi0b981021O/NM+7hsWUXDEOPLsAlBa/2GXRmIqGLbXOxkq9+dsM/eshjmttS08zVlY7b8PFDwOraQzl8gdaILpvkCPt9/HqTsv/zFUhz7Ldd4DWRao5q8N2zN/GWnm5lzpXtGiGKNeg1BKTUDuBZoBw4BfgicqrVeVtbIxBY962HZbwGIrV3GxvqmLX8zTjRXypZuD1NY8OIAUd+269m+brCPrg+4GNdjoLskX9vGweSfc4Ooj9zHOM6WgtfxMW7AvzcsITl5N/DimCAT1dCji6M42xTUO388on/0jrjYptU9vPLc2tLueyeVKqaaXAjAqyXY1ng+TqW0aXUPq5e8TMOMWjx/DLQid0AxF5WvBi4HLsMOP/Ej4AZgxGsMooTiWVBvAWDp4zWsXlNT4YC2tnJllnADFJTUVeGllev4x5rq+gJ8qWKav9nOofqPB3d+W+P5OJWKMfDKy+vpm9aH643fyXeKSQhNWut7lVKXaa0NcI1S6qPlDkwMzXGouhPScZ2qiwmqM65Sx1SKbU2E47QzTGjINKdw5zTQNm9SpcMpq2KO+Cal1FTshWSUUgdTTdVAIYQoE2MMyfok6ogOXL86ElQ5FdNC+E/gLqBDKfU40AC8s6xRCSFGpM+7ptIhTAh+4KOO6Bi31wwGGzUhaK0fVUrtB8zBtii01nrkq3lCiLLqnTS10iGMe8bAjAOmEsQnzvd3R20DKaVqga9gLyRfA5yvlEqVOzAhxPDcza/hbn6t0mGMW7mcYfo+bTRMm1hzNxfTKfZd7CilHwQ+DGSBRWWMSQgxinmfPYF5nz2h0mGMW4l0jBbVNPqC40wxbaHZWut3FPz+SaXU38oVkBBCVFIYGqbs3YozASf8KaaFoJVSC/K/KKXmA/8oX0hCCFEZxhgaZ9TRNLO+0qFUxEiD2z2LvdU0CbxDKfU0tutoDyQhCCHGI8dh+r5TKh1FxYzUZXT4rgpCCCEqLcyFTO+aQpAIKh1KxYw0uN2/AJRSceBoIIMdGMcDZgIX7IoAhRBiV0jUJJi0e3Olw6ioYi4q/wioB2YDvwfeADxUzqCEECNbccJHKh3CuBL2h0zeo3lCXkguVExC2AvYDfgG8D3gi8BPyhmUEGJkLx12XKVDGDeMMTTMqKNlt4l3m+lgxdxltCoa1O5pYC+t9VIgVt6whBCi/Exo8AKfGftPq3QoVaGYFsJipdSVwFXAD5RSbUQj8AshKqPj658CYMl/fq3CkYxdYX9I/fQ6Zh44DT82cYanGEkxLYQzgZu11k9iLyS3AieVNSohxIhSzz5F6tmnKh3GmJZpTjP70HZJBgVG+h7CoUP8vg74GXbEUyGEGHOMMfgxn5kLZkz4i8iDjZQaLx7hbwZYWOJYhBCirMJcSKo+iVrYQZCcuN83GM5I30N4w64MRAghyinMGZo7GmnffxqOKy2DoUjnmRBiXDOhoXZKLa1zm8m2ZCodTlWThCDEGPRq5/6VDqGqmdCQ6w9JN6SY3tVGbVtNpUMaE0ZNCEqpD2utr94VwQghivOvMy6qdAhVqb8vJJGJ0TSrgebdGomn5StT26OYFsLZgCQEIURVCvtD3MCjfloNTTMbqJmclWsEO6iYhLBcKfUA8DCwKf+k1vpLZYtKCDGilrtvAmDVUe+rcCS7ngkNYS4kno2TyMapm1ZLc0cjnl/M16rESIpJCH8q+FnSrhBVYNLdPwDGf0IwxhDmDEEyIJYKSGTjpOqTNO/WSBCXS6ClNuoR1VpfrJRKAx3AYiCptd5Y9siEEOOaMcbW9vtDHNfF9R083yOWiZHojdG8WyOxdIyayVnS9clKhzshFHNReSGwCDsPwoHYsY1O0lrfW+7ghBDjhwkNXswn25ImlgrwEz7JmgSJmjixVIAX8wa+OdzTvYEZXVMrHPHEU0yb68vAwcDdWusXoiEsfgRIQhBCFMXxHNr2nMzkPZpxPenrr1bFvDOu1vqF/C/RIHdCCFEU13PZ/cjZtHVOkmRQ5YppITyvlDoWMEqpOuCjwHMjraCUCrCT6bQDceASrfUdOxmrECJivLFxQdXzPfY4ajcSmXilQxFFKOas+jB2trRpwBLgAeD0UdZ5H/CS1vpkpVQj8BggCUGIEln89TsrHcKovMBDHdkhyWAMKSYhzNdav6fwCaXU24FbR1jnFuCnBb/3FxPM4sWLi1lsl+ru7q50CNtYsWJlpUPYRjXGBNUZ13iPyRiDF/No3qeWp5bseA9zNX72qjGmUhppPoR3Ybt7vqSUumDQOl9ghISgtd4QbSOLTQxfLCaYzs5O4vHqqU10d3fT1dVV6TC28sCS39HW1lrpMLayYsXKqosJqjOuUsWUWmoL2tdmzd3pbZX6OPlxn93fNHunWgbV+Nmrxph6enpKWpEeqYWQBQ6KHguHwu4Hzhttw0qpacBtwLe11j/cmSCFEFvr+J9PA/DEN++ucCTb2u3wmdJNNEaNNB/CtcC1SqkjtNb3559XStVorV8daaNKqUnY21I/VriuEGL8Msaw+xtnk25IVToUsYOKuQcspZS6TCmVUUo9BSxVSn1wlHW+ANQD5yulfhv9k68aCjEOGWNwXIfZh7aTbZb5BsayYi4qXwCcBrwbeAR72+nvgOuHW0Fr/QngEyWITwhR5YJEjD3e1EFcuonGvKK+JaK1/itwDHBHdMFYJiMVQuB6Lrsd3i7JYJwoJiG8qJS6EtgXuEcp9VVG+WKaEGL8c30XdWSHXDMYR4rpMnoPcDzwDa31RqXUUuDC8oYlhBjJ0rMvq9i+TWiIZ+PMPqSdlIxCOq4UkxCOjx4XKKUWAOuBtwM3lC0qIcSINu62V0X2G+ZCsi0Z5izskAlpxqFiEkLhdxAC4BDgQSQhCDGhhLmQmslZ1MIOmaJynCpmgpxTCn9XSjUAPylbREKIUc075+0A/P3ykUaQKR0TGto6JzNl/uSBOQvE+LMjQyZuwI5iKoSoELdn0+gLlYAxhiAR0HHwDLIt8h2D8a6YGdN+A5joVweYBfyynEEJISrPhIZ0QxJ15Gy8wKt0OGIXKKaFcFHBzwZYI5PkCDG+hTlDY3s97QdMxfMlGUwUI412emj0oxn0pyal1KFa6wfLF5YQohLC/pCa1hqmva6VdKN8v2CiGamFcPEIfzPAwhLHIoSoAGMM/b0hmaYU017XRm1bttIhiQoZabTTgdtNlVItWutVSqkU0Ka1/ucuiU4IMaTVbzxxp7eR68uRbkyR9VLM/489SNYmShCZGMuKuah8NnAKsA/QDNyplPq61npRuYMTQgzthbecMvpCgxhjCPtCErUJsi0ZWuY0kmlK0929UZKBAIqfU3l/AK31v5RSXcDDgCQEIaqcCQ25/pBkbYK6KTVMUk0kaqTwF0MrJiEEQE/B771se6FZCLELTf/uJQA896FtZ6c1oQEcMi0p6qfWUj+jjngqtosjFGNRMQnh58ADSqmbsYngBOD2skYlhBhR7V//b6vfc/0hru+SaUyRaUrR2jkJP7Yj3zsVE1kxQ1ecq5R6B3AY0Ad8U2v987JHJoTYhjGGXF8IgOM4xNJxsi0p6qbVUtOSkS+QiZ1SVBVCa/1T4KdljkUIUcAYQ9hv8AKXRE2CRE2MVH2KmtYMsQtjOMBeb9290mGKcUTalEJUkVxfSJDwSdYlSDemqJ1SQ82kjAwoJ3YJSQhC7GImtN0+ru8SJHyCZECQ8knXJ8lOylAzOSsJQFSEJAQhysB294QY4+B6DvF0jERdgjSvMH2fKWRb0iRqErjeDk4y09lZ2oCFQBKCEDvE1vJzuL6H6zl4gWdr+gkfL+aRyMbJTsqQrE3gx72Bgn9D9ytMUs07H8Bdd+38NoQYRBKCEIMYY8BAGNqv2/gxW9gnaxMksjG8mE+Q8Ek3pkjUxHe8li9ElZGEICaUXH+I60V99ymfZDaBn/BxPQfHdXAcB8d3CeI+ftwj05yuzvv5f/hD+3jSSZWNQ4wrVXimC7H98rdo4oIfeLi+ixtzSdYliGfixDMxXN8l1ZCkdnJ27Nfqv/AF+ygJQZSQJARRVfJj72AMrufiBh5+4OEFLm4s31/v48ddXNfF9V38hI/neyTr4mSa0gOFfdjdw7wuVeFXJMTYIQlB7BRjjP0X2kfIj6UDmKg/nqgrxgUce9eNH/NxA5cg6ePHA2JJnyDpEyRjpOoS+FGXjeu7cgumELuIJIQxZqPnbjXS4HZxHJzoEQcc+z+iJ/P/bXnOdXHc/JPRIs6W5/Ll9NreBNkpUTeMZwt8XNf+3bV98l7g4XgOuA7GcchFm9x2qvgQ1r62o69wK/9Y1Uv/kjUl2VaplCqmvfvt8BWPl2Bb4+U4haHhtZ5+mmsS7DW9vkyRjW+SEMaYdSmfTYl0pcPYysrAo9cY6M9Bf6Wj2WLly31sem5tpcPYSqlimhslhL+VYFtj+Tjl7whrb07TWp9i97Za6lLBLohwfJKEIIQYc4wxeK7DHlPq2HtGPam4FGWlIEdRiDHo1kUTcwT6/lxIbSpgZnOGrvYGYjK6a0lJQhBiDOrN1lY6hF0qDA2u67DvrAb2aW/Ec+VGg3KQhCDEGJRevRKAjc2tFY6kfIwx9OVCMomAeVNq2XNaHXFpEZSVJAQhxqC3fPw9APz4R7+tbCAl1p8LwUAm7tA5tQ7VmqUxK3NA7yqSEIQQFZMLDa4DmURAS02Ctrokc1qz/PXx9XTNKcEggGK7SEIQQpSd7f6xX1hMBh6ZhE9DJs7UhiQdLRkCX7qCqoEkBCFESfTnQnKhIea71KYCAs8jGXPJxH1ScZ/JtUkas3ESch2gaklCEEKMyhhDLrT/kjGP2lSM2mRAMuaRivk4DtQkA1pq4qTigdwFNEZJQhBCbMMYQ3/OEPguk2sSTKpL0pSN0ZCOU5MMcKXAH5ckIQgxBv3xY18s2bb6Qujty1GTCkjHA7IJn5pkwKyWDE3ZuAwuOIFIQhBiDPrXQUdu1/IDNX7PIZ3wifketamAmkTANO8lDt2/g2TMk8J/gitrQlBK7Q9cprU+vJz7EWKiC6P+/cBzSMR8Yr5DzPdIxTzb1x/3mVyToLkmsU13T/e6f8lYQAIoY0JQSn0WOBnYWK59CDERhMYQhoYwml8i8ByOO+f9uI7D375/K6mYT106oDEdp6U2IbV8scPKWS1YArwduLGM+xBiXAhDO0yD77kkApfaZIx03KMuHSMT94kH9m6edNwjmwxwXn4BgCM7x+/QFWLXc/KzXJWDUqod+LHW+oCRluvu7m4Hni1bIOPIU6t6WfpyX6XDECMwxtbmQ2MnEXJdBw8Hz4XAdwhc8F2IeQ6B65AMHBK+Q33SJRVzcYuo4Xe+5S0ALL7zznK/HDE2zOzq6lq2sxupqo7Dzs5O4vF4pcMY0N3dTVdXV6XD2MpTd/+R1ra2SoexlZUrVlRdTFCeuEJj6M+FGAO+6xAPPBIxj5pEQE3SJ50IiHkuyZhHNuGTTQYkgi0Xa0t2TsViACXZVjWe5xJTcXp6eli8eHHJtldVCUGIShoo6D17QTYZuMR8j2zSJxnz8ByHVNynOZugJhkQD1x8z6102EKUjCQEMWEYY+gPDSY0BJ5LXTpGOuFTn4qRCDwaMjEm1SZIxuRjISamsp75WutlwIjXD4QohfzY+Q4OmYRPbSpGbp3H7ElZkoFrb8X0HDKJgKZoPJ0x/W3bd7yj0hGIcUiqQmLMCENbw8cYUnGfunSMVMwjmwhIxTwm1Sapz8QGBk/r5kW65k6qcNRlcsUVlY5AjEOSEETVMMbQ2x/iuy7xwCUVz99q6UcDqgXUpWIkA4+aVEwGUBOixCQhiF0q37UT81yScZ9MfEuBX5MIaK1PUp+OycXa0Vx4oX28+OLKxiHGFUkIomRsl47tx/c925cf81xigUcmbm/BTMc8mrJxmrLbDqEgtsP3v28fJSGIEpKEILZbLrT34geuSybp05z22GtaHbWpgNpkjPp0jHjgyhAKQowxkhDEiPr6c3iunQErm7AXcpuzcSbXJknFfXzPpbv7ZbpmN1U6VCHETpKEMMEZY+jrt2Po1KYCaqJv1sZ928c/uTbBpNqkXMAVYgKQhDDO9eVCMERj4LsEnksQDbmQSfhkEwHNNQkm1Sak0BdigpOEMEblb9F0HPBcO0JmJu4TRGPgJwKPVNyjOZugORsnKePdjy8tLZWOQIxDUkpUmTA0rFm/mTXre+jL2UlPevpz9PSHbNzcx6qNOQ6eU0c65jOpLkE6bme/ktr9BPPII5WOQIxDkhBKID9bVWjsv1xoWL+pn029/fT0h/TlQvpzhlwYkgttzf61vhybe3P09OfAQAj09OboCw29/Tl8b+hhkHv6Da/vkAu4QojSm5AJYe3GXvpDQ0+frXn39Ye2sDaGnr4wGuLY8PTKHl56YiW50LCpN0d/zhbu+QI+P5NVf2gwANGMVvkZJjzXwXUctvfuS9dx7AxZbDtXRVjG+SvEGHLfffbxyO2bW1mIkUy4hGCMYeXaTfTnQhzXwXccPNfB8z1cB2qTW74huzbjsXtrTQWj3dY/7/gz66+5ttJhbCX1/HLW/+WxSoexjWqMq1QxpT//OQA2fvkrO72tsXCczObNeE1NxI9YiC/XT8pmwiUEx3HYY0ptUcuuzvpMb0qXOaLtsy7chHn11UqHsRV3w8aqiwmqM66SxRSGACXZVjUfJxOG+O3txA88EH/qlEqHNe5NuIQghBgDwhBv2lQSb3wjXn19paOZMCQhCCGqhunvx81m2XTIwaTf/vZKhzPhSEIQQlScyeVwYjESBx5I7ID9yT1WXdc0JgpJCEKIijG9vTiJJPH99iV2wAG4sVilQ5rQJCEIMQa9dvrplQ5hp5i+PrzmZmKHHEzQ0YHjeZUOSSAJQYgxKWwZe1ODGmOgrw9vxgxie+9NsMfuMkR6lZGEIMRY1N9vH/3q/wibnh68pia8WbOIzd8Lr7m50iGJYVT/2SSE2EbmMvuFtA3nfbHCkWzNGAM9PRAEeFOn4DU1Ecyfjz9p7LVoJiJJCEKInWJyOUxfH24mS2zObIK95uNNniTXBcYgSQhCiCGZMITeXowxOEGAE4/bf8kETk0NbiptHzMZvKlTcevr5JrAGCcJQYgJwuRykAtx6+tws1nwPcChz4R4HbNxYgE4Do7n4iSSOJk0XmsrTiKBm07jyC2h454kBCHGMZPL4fg+3vRp+DNm4M+bh5dKbbVMT3c36a6uCkUoqknZEoJSygW+DcwHeoDTtNb/LNf+hBBbGGNwfJ/4619P/KAFOK47+kpiwitnC+FtQEJrfaBS6gDgq8BxZdyfEBNGzxEjzIMQhgQdHcSPWIhXW9zIvkJAeRPCwcA9AFrrPyml9i3jvoSYUPoOOGCb50xfH/7MdhJHHIHXJLPqie3nmDLNwKWUuhb4mdb67uj354BZWuv+wct2d3e3A8+WJZBxJvbYY8SeerrSYYhqEoaE8Rg9XV3kZs2qdDSiMmZ2dXUt29mNlLOF8CqQLfjdHSoZFOrs7CQej5cxpO3T3d1NV5VdbHviscdobWurdBhbWbliRdXFBNUZV6liSt50I8YYNp/8fmJd+xA/6CCcINihbVXjeS4xFaenp4fFixeXbHvlTAj/B7wFuDm6hvBEGfclxIRhwhDvX/+CICDzsY/iVlElSoxt5UwItwFvVEr9AXCAU8q4LyHGNWMMZnMPXnMTMTUHJ5u1XwKTZCBKqGwJQWsdAh8p1/aFmAhMby9uQwN+WxuxA/bHa2qyiUC+ESzKQL6YJkQVMcZgenvxm5pwWycT22svvOnTZUgIsUtIQhCiQvLzA+D7eA0NuE1NuHW1+HPm4E2eLElA7HKSEITYRUwYYvpzOKkk7uRWvMZG/I5ZtvDf3pFBDzmkPEGKCU0SghBlZIyB3l7cbJbYvHlsPPggsgceuPMbvvHGnd+GEINIQhCiDEwuh9faij91CsFee+E2NNguoO7uSocmxLAkIQhRAiYMMT29uKkkfns7sQMPwG9tLd8O//d/7eNHP1q+fYgJRxKCEDvA5HLQ14eTyeBNm4Y/fRp+Rwdu3S6aJObyy+2jJARRQpIQhIgYY6C/384hAOD5OIGPk63BTSUhlcRNpnBqa3HTKbz2dtyaGrkbSIwbkhDE+GUMpr8f+vvB9+2sX4kETiaDW1uLk0mD5+Hggu+CH+DWZHEbGnHiMZx43P5dCnwxQUhCEGOGMQZyOVvA57+t67jggOP7OPEETm0NTjaDE4vTW1dL8uCDcWtr8Robd3jwNyEmCkkIDkX18QAACyBJREFUYucZYydkz+UgDMEYsP8B4HiurWkHwZaC3HVxAt8+uh4Egf27GxXyvmfXicXtcp6Pm81E3TUZO6F7EIDr2m0MUYvv7e4mptSuPRZCjGHVkhA8gN7e3krHsY2enp5Kh7AVEwT0jvYlpvwcF2GIgYKxbxw7zKDj4Pi+LXSj5x3XwQli4Pv2X758LVzXdcFzwfVxAg83nQHPY/Py5/DU7jipFE48ZpfzfVuge57dVyxWkmkcDZCL/hGG9t8Iqu39gxLF1Nyc39jOb4txfJxKrNpiKigzt/ObjUMr2wQ526O7u/tg4PeVjkMIIcaoQ7q6uh7a2Y1USwvhz8AhwEqiyp8QQohReUArtgzdaVXRQhBCCFF5O9+pK4QQYlyQhCCEEAKQhCCEECIiCUEIIQQgCUEIIUSkIredKqWSwE1AC7Ae+IDWevWgZS4HDsbGuEhrfU01xBUtNxv4uda6s4yxuMC3gflAD3Ca1vqfBX8/Hfgw0A9corW+q1yxFBtTtEwz8AdgT6315krHpJT6T+Dd0a+/1FpfXAUxfRT4IPZ7dl/6/+2de7CVVRnGf3q8pZDpUFraRUIeDDW8FV5QMO+Z4qVpFCGEGCd1qKwxHRnE1LEysLyMDqbihWrMULyEWiGpKIEIilJPGTKZlg2aqVmCQn+874bN8Zx9tkf33kjrN8Pwne+2nvV9e693rffb37PWoXu3IXAXMN32VY3WVI8uSZcC+xLfR4Cjbf+rxZoOB87NPx8FTrPd0J9r1tIkaQDww6rdBwJDbd/9dstp1Qjhq8Ai24OAG4Bx1RslDQH62N6bCArflrRVq3WltuHAz4BeDdYyFNgsr8FZwMQqDdsCY4kvyqHARZI2bbCemppS16HAvcA2TdDSpSZJvYFhwD7A3sAhknZtsaZewKmp6XPAlZKa4Z5X894lFwBbN0FLNV3p2h041Pbg/NfQYNCVJkk9gYuBI20PBJbS+LagpibbCyvXB7gCmNadYACtCwj7ARXBM4CD2m1/GBiVy6uIly9WrAO6AP4JHNBMLbbnAHtWbfsMMNv26/kFeQpoRkNXSxPASuKavdgELfVoegY4zPabtlcCGwMNH7XU0mR7GfBp2yuAbYGXGt277EoTgKTjifs3owla6tKVveIdgcmSZksa1fEpmqeJCOSLgImSHgCe7yiL0GRNAEjaAjiP6Cx2i4anjCSNBr7RbvXzQCXSvwJsWb0xUw3/lbQxcD2RMnq11bpS2515/LsppyPeX6UF4E1JG9l+o4NtHWptsiZs/wqacm3q0pSN7rLsgV8MLLD9x1ZqArD9hqTTiS/vpU3QU1OTpJ2BE4HjgfFN0tOlLmAL4DJgEtEpvE/SI7Yfb6GmXsAQYADwKvCApIeb8Lmq+ZlKRgM/z05Ht2h4QLB9DXBN9TpJ04Ce+WdP4KX2x2WK6BZglu2L1hVdTeTlKi0AG1bd/PbbmqW1lqZWUVOTpM2Aa4mgeeq6oAnA9uWSJgMzJA2xfV8LNY0AtgNmAp8Alkta2t20w7uo6zXgR7ZfA5A0k8ihNzog1NL0AjDP9t9T0/1EcGh0QKjnuzeMCOrdplUpo9nAEbl8OO2M7fLh7m+Aa22fv67oajKrtUgaSAxTK8wFBknaTNKWwE7AEy3W1Co61ZQjg+nAY7ZPsd0sn6xamiRpWmpbQTwgrG3Z2mBNts+0/dnMQU8BJjUpGNTUBfQFHpTUltmC/YiHuK3UNB/YWVIvSRsRD3AXt1gT2Q5savuZd1JIq8ztrgSul/QgsJwYriLp+8SoYF+gNzAmf00DcLLtp1upy/bcBpdfza3AwZIeIsyoT5Z0BvCU7dvz1xcPEEH9nGb8oqcrTU0o/21pItIMBwCb5i9DAM62/XCrNOW9e4x4TrYKmGH7tw3W06WmJpTfLV2SpgJziOB5g+0n1wFNZwP35L43225GZ6yr+9eXeMD9jijmdoVCoVAAyotphUKhUEhKQCgUCoUCUAJCoVAoFJISEAqFQqEAlIBQKBQKhWRdmVO58B5B0i+BrwCHAINtj5S0NJeXNqjMHYBxtkfn762n2D6mEWV1oeNaYDBwDtAPOJkwFRthe0CN4xbW2l7juHelrpImANie8E7OU1j/KQGh8LawXXk5ppnFfhz4ZC5vBezWzMKrGEkYjC2XtAQ4KC0LJtU6qDvBIGllXQv/h5SAUOgQSdsDUwk/mZXAWNtzKqOBDg4ZL2k3YHOix/w7SX2ByYSD5r/zHPMkTSEsSaZkWatsbyCpB+HWuDPxUtn3bP+U8PvpLekK4KPARyTdavsYSSOArxPpz/mEFfFaL+lJOpFwrl0FzAPGEEZ3VxNWCCuBH9i+QVIb4Xs0ODVMsX2JpNuJF4LmSnoU2B64Lc+9IPVvTdih9CPeQD7D9syu6idpJHBYXqfewL22T816r65rVX0mAc/anph//4Kwbf8T4f3Tg7Bwv8jtbKwrWnJ5JGtGeXsBl+T9WwacYvvpfPnpy3mN5to+pYN7X1hPKM8QCp0xGrjT9p6E4dl+Xey/2PZuRIP0rVx3E3Cp7V0JI8FburDpHgfMt70HsD9wTlpYjwUesX1aLj+XwaA/0bjvk73wf1SVDYCk7YiG7hDb/YmG+PPABOAFx5wWBwIT0hp7DIDt3QlX2aMlDbJ9VK4fYHsU8BxwhO2FVcWdT7w5uhMwHLiwzvpBuGgeR7jWfkHSLtV1bXeeG4ETsn49CWvvu4hU3gW29yIM2C6uca2rr9EmwI+BE7PeE4GrMzieTThr7gFsktezsJ5SRgiFzvg1MC17/XcBl3ex/235/5PAcdkb7mN7GoRlr6QXgVq5poOAzbXG5ngLoD9rJkdpzxDCHnlOprA24a1eN3sTVuF/TR3DASSNI4IetpdJmk6MCvYHBkg6MI/vAexCfb5WB5B2J7YXZdn11A/gIduvpLYlxGihw3rbXpA+Vn2IQHJHprG+CRyW1gq7pPZ66Euk5G6vSgW+3/abaZUwj/CEmmj72TrPWXgPUgJCoUNsz5b0KeBI4EtE/vzgGodUnBdXEamVjkafGxCfuco+pGlZhTbgJNuP5rZtiLkV9u2kzDbCS2Zs7t+Dt36mV2R55D4fzMX2+ira2oAzK4FMMaFNvdbr7cvqx9oumJ3Vbxhrz9Ow+vrU4CbivuwDfDfX3UzM13EHMYnTCR0dKGkDxxwMlWvfBiypPOvIkUFlkqOhhIHb4cDdkoY1yXup0AJKyqjQIWnod5Lt64HTiZmr6sb2y8ASScfm+QYSE8I8QeSoKz3joVWHzSRmrUPShwmb448RwabS0FcvzwKOkfShdA+9knieUM08YKBiljmI9NHRWdboLKtX6piV68dI2jgDzINEg1gP97MmldOPmNCk2iyss/p1RnVd2zOVCAh9UiNEwB5vezrRgFca92qWAf3zeh2V6/4AbC1pUP49CvhJBs/FxCyC44nZ8JoxEVOhRZSAUOiMy4DjJS0knBZHdOMcJwFjJS0iUk7H2l4OXAUMlvQ40fv/W+5/HvA+SU8QjeeZtv8M/B74gKQbiUmM/iLpPtuP5TEziVRVG2t6ywDYfg74GnBPnvc/wHXAd4hGcBHRkF+YPferiIezC4BHgOtsz6qzvucCO6ab6VRguNeeDa2z+nXG6rq235A2x8sIF95KGRMIu+jFwCDC/XKHdoeeBdxJuK06z/U68EViFrDHiYfIox0zgU0G5kmaD1TmliispxS300KhUCgAZYRQKBQKhaQEhEKhUCgAJSAUCoVCISkBoVAoFApACQiFQqFQSEpAKBQKhQJQAkKhUCgUkv8BXF/oBFMbDS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" name="AutoShape 4" descr="data:image/png;base64,iVBORw0KGgoAAAANSUhEUgAAAYQAAAETCAYAAAA23nEoAAAABHNCSVQICAgIfAhkiAAAAAlwSFlzAAALEgAACxIB0t1+/AAAADh0RVh0U29mdHdhcmUAbWF0cGxvdGxpYiB2ZXJzaW9uMy4xLjEsIGh0dHA6Ly9tYXRwbG90bGliLm9yZy8QZhcZAAAgAElEQVR4nOzdeXxcVd348c/dZp/sSZt0S5vSA22gSECgrBb0kUURUVQUFQQUFPVRERXZfPihPKA+io9IQUHADRRkURABFXlUkAhKBQ7aUim20BZoaUubZe75/XHupNM0y7Sd6UyS7/tFmWRyl+/cuXO+55x75xzHGIMQQgjhVjoAIYQQ1UESghBCCEASghBCiIgkBCGEEIAkBCGEEBFJCEIIIQDwy7VhpdQBwJeBRmziWQ58Rmv9d6XUvsDntNbvUEpdDyzWWl+hlDJAs9Z6TbniKojvXuAkrfUapdRpQExr/e3tWP9w4G5AAwZwgH7gYq31nUqpi4AmrfXHio1jO/b9JuAa4EXgMK31poK/bXUMlVKHAT8DPq61/mH0938BM7XWpmC9i4ALgf201o8WG0upKaX2AC4BdsMe17XAeVrrh5RS7dhzJbOD2z4G2F9rfcF2rvcl4J9a6xt2ZL+DtuUBtwJ7AN/UWn9rB7fzBuCr2M/wS8AntdZ/VUo5wJeAE6JF/wycqbV+rWDd+cA9WuvWguemA98GpkTb/IzW+ldD7LcV+B9gLvb92QRcqrW+fUdex/ZQSv0W+JbW+qcl2NbjwOFa67VFLv854N0FTzUDWa11zRDLJoDzgGOx5YIH3AT8d+FnbjvjrQVu01ov3JH1i1WWhKCUigN3AW/SWv8leu59wN1KqZlRgfOOcux7O7yx4OeDgcU7sI0lWuu9879EH7T/U0rN3ME4ivVu4Bqt9SUjLaSUegtwLfBurfV9BX9ygEOAB6PlHOBE4JUdiKVklFIKuB84JV8YKaWOAO5SSh0EbNzJXewHNGzvStubQEYxBfgPIK21zu3IBqLC4VbgHVrr+5VSuwO3K6X2Ao6Jtr830AfcDHwC+LJSygfOBs4FBifVO4HvaK2vUkq9DnhAKTVZa90zaLlrgfu01u+KYpmLPecXaK2f2pHXUwmFn9sil/8K8BUApVQd8Ahw2uDlos/Sz4FngAO11puVUo3AL7DH/PwdDLkeeP0Orlu0crUQUkAdW590PwBeBTyl1CHYTN85xLoXR62LRuByrfX/Aiilzgfeg62FPwN8TGv9wuBaQ+HvUW3zG9G2PGyN7HtKqeuiff1GKfXfwFuBNyqlNmmt/1cpdR62huUCy4CztNYrRnvRUQ3tNWBG4fNKqXnAt6I4DPBVrfUNg+I4Wmu9vGCdAPgacASQAx4G/hP4CPA2YJNSqlZrfc5QsUQJ+MvAm7XWjw36803A+4gSAjYhPol93/LrLwAuA9LR/i/WWt+llEoDV2Fr8I3AemwLR0fH/o/AQcB04D7gDOxxvDJ6vg9Yii30NwyK63PAdYU106jAew+2Jlr4+i6ioAVW+LtS6u3AF4Ewiv0coCc6dp5Sap3W+jyl1IeAs6L4XsKeU09HrdYGoANbsZnEllbsZmzB8CagFVvruyqq+V+OPZfWYd+vuVrrwwtizgL3AAHQrZQ6AWiL1ksBvcAXtdb3KKU+CHwoOv7rtNZvKHj5u0XP3R8do6eVUq9iC6BblVJ3aq37lFI1QEv02gD2AfYEjgd+XRDX3kCD1vqqaHuPKaUOjo7fYK1AUinlaq1DrfWTSqm3ElUmlFKnAh8GYtEx/Ep0fD7Ils/UDOB5bCv3Y8Ac4Gta669Gy72zYLl/Ax8Y/Pkb4fycDNwANEWL/kJrvU0hnG9JY2vxx0evdTfgtWh/IyW3K4C7tdZ3D/G3Q7Gtv2PyCV9r/ZJS6mSgPdp3LbZc2hN7LtwPnKO17h/u/AKui47740BXdMyGKtsOj57fiC1/D8Em8d2i19gNfFhrPdR7W55rCFrrV4DPAvcopZYqpW4ETsHWLHpHWX2p1roL+yZ9VSkVKKVOAY7Cdmfsha3NXz/SRqLa0E+xXVNdwGHAZ5RSB2itT4kWe4PW+kbgDuDrUTJ4P/aNen1Ui/gl9oCOKiqIQmzhWhjHHcCVUexHAZcqpQ4cFMfyQZv7IrawmB/9c7EJ8vKCeIdMBtgP2feBHw2RDAB+CBwfteQAPkDB8VRK1WNPwJO11vsAxwFXRd0KRwFrtdYHaq3nYLskCrvFOoDDgfxrPQw4MHpufvReLI3+Pti+wP8NflJrfbfWeukwr3Uol2OT+L7YGtnhWuuHge8AP4mSwWHR6z5Ea/064L+B2wq2kdJaz9Nanzto23FgjdZ6AbaV+/Woi+A07Ae1M3q9HUO8jvXA0cCm6Nxaiz1HPxGdGx8AbipoYc6LYn/DoE09A6SjrkOUUvtFy7ZG++lTSn0MeA5bMN4WPf+I1vpUYOWg7c0BlimlvqaUelgp9X9Aq9a6b4hj+xns+71KKXW7Uuoc7Gf2BaVUBjgdODo6pu+KjmveIdikvBcwDdvSPSI6JpcopfLl0WHRMZmLLcC+WRjAKOfn6VE8+0T72y0qgEdyGHB2VEF9GFsxGVLUInobMFyrcV/g4cGtP631P7TW+ST8daA7+iy8DvsefSr623Dn1ylsOW8chinbom10Au+Jzqm3Yru29sa2kAFmDff6ynZRWWv9NWzN6uPYE/Bc4LEi3pwfRo+PYw9ODbZguU5rne8y+AZwhFIqNsJ25mA/lN+LsurvgCT2DRjJscABwKPRemcDaphlO5RSj0f//o6tDR+nC/prozgSWutbAaKazs+AN48Sx1HYJnxflM2vjJ4rxrHYk+TDSqmh1nkR2+Q9VimVxH5w7in4+4HYwuXn0TH4JbZls1fUErteKXW2Uuob2IK+sCV4Z1RzfBX4J7aW+ARRK0cp9V/Az7TWfxgirpDSnJM/Bm5TSl2LbWr/9xDLHAPMBv4Qvcb/BuqVUvkupYdG2H6+v/wv2HM0jS3UbtBab44qPVcXEef+2GsTDwNorf+OTYiHR3//W3QctxI99zbgC0qpvwLvBx7AtjDyy3wL+9pvwxYeIwmwrbffaa33x7ZEf6KUahti3w9gW39vwxaebwGeVkrtF7X4jgWOid7n89j63Piz1np5dD4/C9wb/bwESLClhXqv1vqZ6OdrsF1ghYY9P7Hn8QlKqV9iWyqf01qvG+X1d2utn49+/gsjdyt+EtsDMdw2izmHj8V+Nh/HJrzXYyuheUOdX4VGK9uWa63/Ff38EDAvar1/DvgfrfU/hwusXNcQDgIWRLXZu7B9wF/A1uzfCIx0AbUPQGttbJfywEWZwosxLjZ2hy0XdPPyScLDNqsL+/gnYZvzI/GAy/LN56gWXT/MsltdQxhhe4MvJLnYD+H2rFfMOnnHaa3/rZT6CPCD6MO6ZNAyN2C7jeLYQrw/Ot75fT8VFQ4ARIXDaqXUmdjE9y1s8n4ZKLxmUti1YwBHa71W2esrBwELsYXN5Xrbi/h/wibjuwqfVEpdgC00ClsPw73vRC2A72HPtQ8Cn2bb/lcPuDHfAohqp21suY4yuDur0KZoP4XnaP+geIq5PjDSudE7XAxRrBsGdUc9A/wzOs6u1vqxKL5rsdcQRrIC2+q7PXpdjyillmJbpgNdNUqpFuAibG36IWxhc2m0jw8opVZiuwwXRX/7Kbbwyxt8PWKoFgjYY5nnsu2xHPb8jFpHM4EjsefaI0qpo7TW3SO8/m3O2aEWiroFT8C2BIfzJ+CTSimvsJUQteI+rrU+OYr/nfluKWWvSRSeB0OdX4VGKtsOoOC80Vo/q5Saja1kLATuU0qdobW+c6jgy9VCWA18MeqHzGsFarG1xe11D3Bq1H8NttXxoLYXvFZjm2n55ly+K0Jj+9nfF/1tGjYh5d/MHFsK2P6Cn38FnBb1v4K9Y+PGHYg572mgL+pOyp+4J7ClD7cwjkL3AGdGXWYu8NGCdUbTA6C1/hHwE+BWpVRq0DK3Awuwzf/rB/3tT9im9qFRzHsD/2DLBdHrtdbfxR7jt2BP0GEppY7F9pP+QWt9ETYZ7TfEopcDp+e7QqJ134wt0P46aNnVQJdSylG2b/7YaHlfKbUM2+XzHew1gr2ixD74fX6PsnfNgO3KuH+k1zGKXwDvU0rFo27CD7JtYT/YH4HdlVKvj2Kfh+2D/u0o6xngl8rerYdS6l3AZuBv2PP/uoL3O996GMkfgM3R+4SyF6k7ou0VehmbZD+h7MVTov10YGuz+2Lfl0uAe9nynox4fgzhCKXUlOjnj2AveBca9vxUSn0FOF9r/XPsefN3bBdKKewJvKK1XjbcAlrrP2I/81+LunryhfWV2FYR2HPvP6NzN47tAh7xbkTsuetFx320sm1AVIG7DtvqOjfa9z7D7aRc1xCewTYpL1X2GsKT2LsdTtFa6x3Y5HexFygfUUo9hX1B743+dgnwJqXUYmzh/WAUQy+2b/E0pdTfsCfo+VrrfC3zFuB3SqlO7O2jH1FKfR57veAu4E9RN9Be2A/3Don6Yd+G/RD9LXodX9Ja/2aIOApdAryA7Tp7CluQjVbTG8onsSfTVtdBtNabsSdiTGu9eNDfVmOT1uVRl8SN2P7aZdgLah+OXsvvsQXB7FFiuBv7wVyslHoUm4guHrxQ1JQ9Ftsf+rfo+J8LvGVwjNibFFZjC4K7sM1mtNb90Wv+oVLqL9jje2pUeXgA+A+l1JVa63uxFyV/Hb2Wk4C36x28LRCbVB8GHsMWsL3YC5TD0vbW4HcCVyqlnsC2uE4p6C4Zbj0TxXtNdIxOB96mtTbaXhO7Hdvl+TfsBc4PjbK9Hmyi/0z0Ofop9pj9e9By/diLnQcCz0bLPgzcpbX+HvYz9jy2wHoK27W0mtHPj8GeB26MPuvt2PezMI6Rzs//AfaOYnsUWwj/eDv3P5zdsDeZjOYEbK2+O4rvfmw38YXR3z+O7QZ6Apt0n2Dobs1CK7HdvH8HsoxcthW6AVthe1Ip1Y2tlH9ziOUAcGT4ayF2XtSqadFa3xT9/g1g8xAXpcUIlL3L6B1a62NHW1aUXtm+mCbEBPN34Byl1GexNbK/AmdWNiQhto+0EIQQQgAylpEQQohIVXQZdXd3x7F3naykuNv1hBBC2O7JVuDPXV1dg2/r3W5VkRCwyeD3lQ5CCCHGqEMY+cuURamWhLASYM6cOcRiI335eNdavHgxnZ2luoW5NP7whz+QTg/+4mJlrV69mubm5kqHsY1qjKtUMe1xxhkAPLVo0U5va1cfJ2MMYRhijMF1XYIgIBaLDfzc0tLCkiVLqu6zV43lQW9vL8888wxsOxzJDqmWhJADiMVixOPx0ZbdpaotHgDXra5LP2EYVl1MUJ1xlSqm2KpVQGnOhVLEFIZ2rDTHcQYKd8/zcF0X3/fxPA/f9/F9n1gsRjqdJggCPG/476xV42evGmOKlKSrvVoSghCiihljyOVyAwV7LBYjFouRSCTwfZ94PE4mkyEIAhxnyJEfxBggCUGIMWjdgQeWdHv5bhzHcQiCgHg8PlD4B0FAIpEgm82SSCSkwB/HJCEIMQY99/nPl2xbiUSCqVOnUltbSywWw/elWJioqquDVQixS3V0dNDQ0EBrayupVEqSwQQn774QY9DkG+z0zi+8//3bva4xhmQySUdHB8lkstShiTFMEoIQY1DzT+2cN9uTEIwx+L7PpEmTaG1tlWsBYhuSEISYAMIwpK6ujlmzZkm3kBiWnBlFWrRoETfccAP3339/Vd2LfMcdd7B48WIcx8FxHN71rncxc+ZMbrzxRo466ih+97vfUVtbS1tbG/fffz9nn312yWN44oknSCQS1NfX88ADD3DooYcWVegsWbKEm2++GbC11/nz53PMMceUPL6JyhiD4zjU1tbS1NREff1wE/8JYUlCKNKdd97J0UcfzS9+8Qve/va3VzocAJ5//nn+8pe/cOGFF+I4DsuWLePqq6/my1/+MieffPIui+P3v/89nZ2d1NfXc/vtt3PwwQePvhJw/fXXc+aZZ9LW1kZ/fz8XX3wx8+bNo729vbwBTwBhGFJTU0N7ezuJRKLS4YgxYmwlhOEKinPOgY9+1P588snw+yGGRTrgAPhxNHHSNdfA//t/sGxZUbt9+OGHmT59Ou9+97s555xzOPzww3nve9/LL3/5SxzH4eKLL2bBggVMnz6dSy65BIC6ujouvfRSnnzySa644gqCIODEE08kkUjwgx/8YGDb3/jGN6ivr+fiiy9m8eLFNDU18e9//5urrroKz/M4//zz6enpIR6P81//9V9bxVVbW8uaNWv43e9+x1577UV7eztf+tKXALjkkks49dRTt1r+hRde4LLLLuPVV19ln3324YQTTmDZsmV8//vfHxg24LTTTsMYw5VXXjmwrQsuuICzzz6bdDrNokWL2LDBTtn6/ve/n5deeokVK1Zw1VVXcfjhh7Nu3Tq+9a1v8alPfYof//jHPP300xhjOProo9l///23iqepqYl7772Xww47jBkzZnDhhRfi+z69vb1cffXVrFmzhlwuxwc+8AFmzpzJokWLWLVqFWEYctRRR3HggQdyySWXkM1m2bhxI+eccw7XXXcdL7zwAsYYFi5cSGtrKxNFfij7+vp6WlpaqKmpGWUNIbZW1oQQTUn5VuwE6N+O5uEdc2655Rbe+c53MmvWLGKxGMuXL0cpxaOPPsr8+fN55JFHOO+88zjppJO49NJLmT17NrfccgvXXnstCxYsoKenh1tuuQWA73znOyxatIhkMskFF1zAQw89RCqVYu3atfz0pz/l5Zdf5k1vslMKX3bZZZx88skcdthh/PGPf+SKK67g2GO3TCSVzWb59Kc/za9//WtuvfVWYrEYJ554Iq9//eD55K2+vj4+9alPEYYhH//4xznhhBO49tprOe2002hvb+fRRx/lpptu4r3vfe+Q699+++10dnZy5JFH8sILL3D11Vdz4YUX0tbWNlDTv+OOO/jYxz7G448/zurVq7nooovo7e3lwgsvpLOzc6txmE4//XR+9atf8b3vfY9Vq1axYMECTjrpJO6//36am5s5++yzWb58OYsXL+bZZ58lm81y1llnsWnTJs4777yBcWUWLFjAfvvtx3333Uc2m+WMM85g/fr1XHjhhRxyyCElOQeqTVhQ6w/DkCAIqKuro7W1VVoEYoeVLSEopQ7Hzp17EJACPrPTGy2mRn/jjaMvc/rp9l8R1q1bx4MPPsjLL7/MjTfeyIYNG7jppps48cQTue2221i9ejULFy7E932WLFnCxRfbqYL7+vqYOXMmwMAjQGNjI+eeey7pdJqlS5ey9957DzwCNDQ0MGvWLACeeeYZrr76aq699lqMMQRBsFVsL7zwAslkkjOigc6WLl3K5Zdfzty5c4d8LVOnTh3YRn4MmVdeeWWgi2aPPfbgJz/5ybDHYvny5Tz55JP86U9/AmDjxo0jLvvss88OtJhyuRxr1qwZSAi9vb0sW7aM448/nuOPP57169ezaNEiHnjgAVasWMH8+fMBmDZtGtOmTeO6664bSADJZJIpU6bw4osvAgy0ApYvX87TTz/NkiVLAFtQrl+/nmw2O2ycY9UTP/4xvu9Tm83S1NREXV2d3DUkdlo5Wwj/gZ08+jagBjinjPsqmzvuuIMTTjiBc8+1U+Nu2rSJI444gs9//vNcfvnlvPjii1xwwQWALfgvu+wy2tra6O7uZvXq1cCWAcjWr1/PN7/5TX77298CcMopp2CMYbfdduP2228HbAJaFiW+WbNmceqpp7LPPvuwZMkS/vznP28V2/Lly7nvvvv49Kc/TSwWY/LkySSTyWEHKhuqwKivr+e5555j+vTpPPXUU0yePJkgCHj11VcJw5BNmzYNvI62tjZmzpzJQQcdxLp16wZeh+M4Ww1uZoyhra2NuXPnctpppxGGIbfddhstLS0D+3Vdl29/+9uce+65TJs2jWxUsAVBwJQpU1i6dCn77rsvq1at4uabb2bOnDlordlvv/3YtGkTy5cvHxihM/96W1tbaWho4LjjjqO3t5ebbrqp6kaG3RlhGOJ5HtlslsbGRurr66tu8D4xtpUzITQBM4BjgZnAHUqp3bXWw87ZuXjx4jKGs2NuuOEGzjrrLLq7uweee93rXsfXv/51Ojs7Wbx4MWvWrGHNmjW8613v4qyzzhooHM844wyeeeYZXn75Zbq7uzHGMHPmTN785jcTj8dJp9M8/vjjHHfccfT393PsscdSV1eH53k89dRTHH300Vx66aX09fXR29vL+6N7zleutCPdTp06lalTp/KFL3yBeDyOMYajjjqKdevW0dPTw+rVq1m/fj1gR2ncvHnzwLphGLJy5Ure9ra3sSgaQtl1XU488UQ2bdpER0cHn/vc5wYKnlWrVnHAAQdw8803c88999DT08Ob3vQmVq5cSXt7O1deeSVnnHHGwHWUM888k0cffZQvfvGL9PT00NnZydq1a1m7du3AcXzve9/Ld77zHXK5HI7jMG3aNObMmUMYhtx8882cf/75hGHIcccdR2trK4sXL+a8886jr6+PhQsX8tprrw28TsdxmDdvHrfccgvnn38+mzdvZsGCBQOtiGqSfw+KkT+XEokEyWSSVCrF+vXrCf/wB1YDG/fcsyQxFZ7f1UJi2vXKNqeyUuorwGqt9Vej3/8KvFFrvWrwst3d3e3As52dnVV1S2d3dzddXV1l38+SJUt4+umnOeaYY3jllVc49thj+c1vfjPk3BC/+c1vqq4LZOXKlVV58bYa4xotpjAM8X2fVCpFKpWivr6eZDK57W28+RssirwxYiS76jzfHhJTcXp6evIV6ZldXV3LdnZ75WwhPAR8Qin1NewUb2ngpTLub8xqbW3liiuu4Pvf/z65XI7PfOYzVTVRkCiv/Eij6XSaSZMm0dTUJNcDREWULSFore9SSh0KPIIdRO+jWmuZL3kIqVSKq666qtJhiF0of2dQJpMhk8lQV1cn4wqJiivrbada68+Wc/tCjBX5Wcni8TiTJ08mm81SU1MjLQFRVcbWF9OEGEPyXUHJZJLm5mZaWlp4/PHHmTp1aqVDE2JIkhCEKLFcLkcymaS2tpbGxkYymUylQxKiKJIQhCiBfEsgf2G47N9/+NnPyrt9MSFJQhBiB4RhOPBdkiAIqK+v37VjB1XZ7Y9ifJCEIMQojDED3UCpVIpkMklDQwPJZFIuCotxRRKCEGy5AGyMGRj5NX9baDKZpKamhkQiUT0JYLfd7OM//lHZOMS4IglBjHvGmIEC33VdXNfF8zx838f3fZLJJMlkkkQiQSwWIwiC6p9VrK+v0hGIcajKz3ohtlVYwOdnivM8b6Agj8Vi+L7PunXraGlpIQiCgUI/CAIZEE6IYUhCECWTL6jz42MNNU6W67oDhXi+IC/82fd9HMcZKNwLl8/zPA/P80ilUlutM7g756WXXmL69OnlfdFCjCOSEMaowYVt4e+FhXJh4Vv4b3BBO/j3fAGd714ZvG6h9evX09bWtlU3TH6+hcJ18tvK70sIUV3KPWPaY8C66NdntdanlHN/48HKlSvp6ekZvoDf0EdbPIXjRIWq/Q8HF9d1cHHAdfBdn8DzcPMFslNkIWwKHsPiYt60IcmkV/KnUi76N7wiN7vTalb0kUtsM7huRZUqJrfPHsXw7zu/rfF8nEppq5gMmL4chCFONo43p6mywZVIOWdMSwBorQ8v1z7Go9GGa+79xxqae4sZBG3rgtmwpawvtfiGkHD18LOnVUo1xlWymI7/AEBJtjWuj1ORjDGQMzgQ1bAc+8+zFSwncHH7DYQGAhcSPm59DU42hjOOrkmVs4UwH0gppe6N9vMFrfWfyrg/ISaM8B2nVjqEHTbQ+jVAbstMewMFse9iHAOeO9ACJt+4zbdy87/7HrgDzeRBnIHnnKhg3/KEA77dF64DvoeTCSDu4wQueNu2qNd2r8Lbc1JpDkKVKucEOXsCBwDXArsBdwNKa90/eNn8BDllCWScSa3uJ/2KjCI+pOHO5R04xbcpW0bahhm0glOwvDN49egazTZ/L+giHFy4bRWMY/8ePV/487ChjtZTWFDwDfUyzeD1HcAFE61nCp9nS/wmKuS3itfYdUPPwbiQ8wHXwXj2dRl363hE0ap+gpxngH9GU2Y+o5R6CTtRzvLhVpioM6YNxYShbZ4W9ukDz/z6z0xujmop+esKBTWhgVrW4EIKtq1dDf7d3XJBuSCSrZcrrMlF23hu+XNMnzZ9S01tYH+D9u0MEWv+h8Jtm8L9FPycj9Ehqj1u+3ocb8uyTz71NHPnzrWzcRS+psGvf7Ct4hv8mpytn4/ic9whjtHgdYHHHnuM1+3zukGve+tYirrW86EP2cfvfnf0ZUdRjTOBSUzFKZgxrSTKmRBOBfYEzlJKtQE1QPGTyZZJbvk6zGu9gzrVzbZVIwPZFX30J17c5nm7bL7EjVYM878OKsQLm8eFNVhTsKyJ+iYLa5ZmUM0s2p237jXW7742qqGxbSGd784sXNctooDZCStW/oua2l00uUv+inQRjaS1G5by8qvVNfPcay/8k5eW7vzHrv5XdwPwyjOP7/S2Nv37H6zJekUta3I5ejdtAGOIZWppVq8bfSUxZpQzIXwXuF4p9RC2ODt1qO6iXc2bVlv0sus3L8efV119hitWPMCmJRsqHcZWNq5YwcqeNZUOYxvVGFepYqrp7QFg5V8f2ultDReTMSFhXx+JuiZi6VpSTZOJpbI0Te3Aiyfw/OpKtmLnlXMKzV7gpHJtXwhROrneHhzXw08kiWfriaVridfUUTdtDvGa+kqHJ3YR+WKaEOOQCXOYMCQMc9E1CRfX94ilsrhBnCCZwU8k8YI4r7g1zD5kIcmGFqn1T3CSEIQYI4wxhH29eLF4dJumQ7a1HS+ewvN9HNfF9XxwfYJkCj+Zxo8nCeIp3FgM1wuGvGC9MkyTaZFpPYUkBCEqbsvYT7bPHsfBj8UJUln8eCKqzadwgzi102aTrGvG+dEDALQffGwlQxfjjCQEIUrIGEPY34cXTxAk0viJJEEyixeL4/oBr3g1tCgV3eNlQboAACAASURBVGYajQ/l+bieh+MFJGobovVSI99+euutu+w1iYlDEoIQQxiorQNE40M5AwW4hxdL4Po+jusTJDN4sRixVBY/maF26mxi6eyQ212ZSzFpXnXdyy5EniQEIYimyezrJZ6pJTNpGqnGydHtljU4ju2bd1wXx/OrY6TW66+3jx/8YCWjEOOMJAQxYeUv0ibqm6md2kFd+x4kaxoqHVZxLrrIPkpCECUkCUFMKCa0X3VO1DVSO20ONVM7xk4SEKLMJCGIcc8YmwRS9ZOomdZB/cx5BPFdNNSGEGNIuSfIaQG6gTdqrZ8u576E2EaYI0hlqZ3aQfPc/fCD6hk4UYhqVM4JcgLgamBTufYhxGBhrh8viJGZNJ2ahg52P+KoSockxJhRzhbCFcB3gM+XcR9igjNhiMn1E6SyJBsmUTNlJvUz5+K6Hi91d1c6PCHGlLJMkKOU+iAwVWt9iVLqt8BHRuoykglyirfx2SfY9O9nKh1GxRhjIOzHzzYSZBvwM3X49ZPxE+lKh7ZLua+9BkCYSlU4ElElqnqCnFMBo5Q6EtgbuEEp9Vat9QsjrSQT5IzuwWefoK2trdJhbGXFihUljcneDtoDrkc8U0csU0OQyODFE8TSWTKt7UXdGVSN75/EVByJqThjYoIcrfWh+Z8LWggjJgMxMYT9fWAMXjyJ4/l4sbj9hm88ieP7uJ6Pn0iRnTyDWLoGX+4GGtrSpfZx1qzKxiHGFbntVJRFrs+Orx/P1pGobSKWqcULYiRqm0i3TMGPJSod4ti2cKF9XLasomGI8aXsCUFrfXi59yGqQ9jfRyxbR7p5Co2z9yRVPwnHdUdfUQhRFaSFIHaK/eavoWZKBw2z5pGdPL3SIQkhdpAkBLHdjAkxuRyppjZqpnTQ097HjP0PrHRYQoidJAlBFC3M5fCCgLrpu9Oyx37EM7UAPC/3+wsxLkhCEKMK+/tI1DbROHtPGmbviet6lQ5JCFEGkhDEkIwxOI5Lsr6FhllzqZ85tzrmARDWVVdVOgIxDklCEAPyXwizA8LNZvJeB+HH5fbQqnSUjNEkSk8SgiDs6yXZOJl0yxQa2ueSqGuS1oAQE5AkhAkmPwm8H0+SqG0k1TiJ2mlzSDe1Vjo0sT0OPtg+PvRQZeMQ44okhHHEGAPGYIzB5PrAcfH8AD+Rxk8kiaWzBOk6aqbMIt3UKq2Asez55ysdgRiHJCFUwMvPPslra1ZCNNKswRbkGDCEmNAUPBfaAj7MQWjof2UltR3tuLE4fhDDcT1wHDsRvO/hegGu7xNLZYmls/ixYQYL3FC6oaX8zath/cqSba9UqjGuksVkcvaxBNsa18epkAmh51Xw4tAgY0ANRRJCBTTMnEvDzLk7tG7/piuZ3v849Jc4qJ3Q8uILsPE3lQ5jG9UYV8li6nnVPv7xf3Z6U+P2OIW2lUy6GVJNkGqGupkQy5YmyHFIEsIYYxwPguoaAdR48aqLCaozrtLFFHX3lWBb4+Y4GQO5zZBshKbdoaEDGhV4UswVS46UEGLsCnOAgWybrf23ddnWgAyquEMkIQgxFi3srHQElWEM5Hq2dAE1zoG2fcCvnom1xjJJCEKMRacfWekIdo18AkjU2WsB2Skw9QBI1lU6snFJEoIQorKMgVwvENo7gII0vYkWaJ5nC/7Je9sWgdwmXXZlSwhKKQ+4BlBADjhFa72kXPsTYkK55j77OFZaCmEuuuvHgyABiXpINUIsA/FaqJ1mLwbH0uB6vNTdTXtndc1fPBGUs4XwFgCt9UFKqcOBrwHHlXF/QkwcD0QTq1djQgj7wfXthd5Yxhb0mUlQNwOCNPixSkcohlG2hKC1/rlS6q7o1xnAi+XalxCiQkwIuT5bs6+dYR8bOqB5LnhBpaMT28kx0bdly0Up9X3geOAdWut7h1qmu7u7HXi2rIGME5lVD5N95fFKhyEqrOUTPwJg1Tfes2t2aELcsI+clyD0k/QHdfTH6umL1dGbmkwu3ih9/JU1s6ura9nObqTsF5W11h9QSp0LPKyUmqu13jjcsp2dncTj1XP7WHd3N11d1dWPqe9+mLbWtkqHsZUVK1dUXUxQnXGVLCbPTlJUim2tWLmCtkmT7IXdIGH79IOk7d4JUrbbJ90MNdMh1QC7YIKkavzsVWNMPT09LF68uGTbK+dF5ZOBqVrrLwOvASH24rIQYlcwxo55FPbbrh3HtQV8kLZdO7EsJOpY3/tvmLc/ZNogWS/f7J3AyvnO3wpcp5R6EAiAT2qtN5dxf0KMbcZAflBD+4QtzDGAa2vmXgBuAC31toDPX6h1ffBi9jnHsT/7CYjX2Rp+LG2/vBXLbNO1s2FDN0yev4tfrKhG5byovBE4sVzbF2JMCXNg+gnxIVEL8RrbNeMnbK3dT9gC3/XtrZmOa3+OZeyXsrzA3qOfH5Lhb1+o7OsR45K0DYXYUSa0//L31ztRYR0kwfFtIZ5ssP9qpkLT7rz4xFNMrbJ+aCHyhk0ISqlDR1pRa/1g6cMRYheI5pmwfes5wIm6URxbSw9StnbuJ2zXi+vbwt4LwE/aGr6fAC9hC/90i30uv9yuuNvm7rvto8ytLEpopBbCxSP8zQALSxyLEKMbuFAajXVPviD3t/STuwG4Hj3rXJg0L+pq8ezzXsz+C5K2fz1RExXi0b981021O/NM+7hsWUXDEOPLsAlBa/2GXRmIqGLbXOxkq9+dsM/eshjmttS08zVlY7b8PFDwOraQzl8gdaILpvkCPt9/HqTsv/zFUhz7Ldd4DWRao5q8N2zN/GWnm5lzpXtGiGKNeg1BKTUDuBZoBw4BfgicqrVeVtbIxBY962HZbwGIrV3GxvqmLX8zTjRXypZuD1NY8OIAUd+269m+brCPrg+4GNdjoLskX9vGweSfc4Ooj9zHOM6WgtfxMW7AvzcsITl5N/DimCAT1dCji6M42xTUO388on/0jrjYptU9vPLc2tLueyeVKqaaXAjAqyXY1ng+TqW0aXUPq5e8TMOMWjx/DLQid0AxF5WvBi4HLsMOP/Ej4AZgxGsMooTiWVBvAWDp4zWsXlNT4YC2tnJllnADFJTUVeGllev4x5rq+gJ8qWKav9nOofqPB3d+W+P5OJWKMfDKy+vpm9aH643fyXeKSQhNWut7lVKXaa0NcI1S6qPlDkwMzXGouhPScZ2qiwmqM65Sx1SKbU2E47QzTGjINKdw5zTQNm9SpcMpq2KO+Cal1FTshWSUUgdTTdVAIYQoE2MMyfok6ogOXL86ElQ5FdNC+E/gLqBDKfU40AC8s6xRCSFGpM+7ptIhTAh+4KOO6Bi31wwGGzUhaK0fVUrtB8zBtii01nrkq3lCiLLqnTS10iGMe8bAjAOmEsQnzvd3R20DKaVqga9gLyRfA5yvlEqVOzAhxPDcza/hbn6t0mGMW7mcYfo+bTRMm1hzNxfTKfZd7CilHwQ+DGSBRWWMSQgxinmfPYF5nz2h0mGMW4l0jBbVNPqC40wxbaHZWut3FPz+SaXU38oVkBBCVFIYGqbs3YozASf8KaaFoJVSC/K/KKXmA/8oX0hCCFEZxhgaZ9TRNLO+0qFUxEiD2z2LvdU0CbxDKfU0tutoDyQhCCHGI8dh+r5TKh1FxYzUZXT4rgpCCCEqLcyFTO+aQpAIKh1KxYw0uN2/AJRSceBoIIMdGMcDZgIX7IoAhRBiV0jUJJi0e3Olw6ioYi4q/wioB2YDvwfeADxUzqCEECNbccJHKh3CuBL2h0zeo3lCXkguVExC2AvYDfgG8D3gi8BPyhmUEGJkLx12XKVDGDeMMTTMqKNlt4l3m+lgxdxltCoa1O5pYC+t9VIgVt6whBCi/Exo8AKfGftPq3QoVaGYFsJipdSVwFXAD5RSbUQj8AshKqPj658CYMl/fq3CkYxdYX9I/fQ6Zh44DT82cYanGEkxLYQzgZu11k9iLyS3AieVNSohxIhSzz5F6tmnKh3GmJZpTjP70HZJBgVG+h7CoUP8vg74GXbEUyGEGHOMMfgxn5kLZkz4i8iDjZQaLx7hbwZYWOJYhBCirMJcSKo+iVrYQZCcuN83GM5I30N4w64MRAghyinMGZo7GmnffxqOKy2DoUjnmRBiXDOhoXZKLa1zm8m2ZCodTlWThCDEGPRq5/6VDqGqmdCQ6w9JN6SY3tVGbVtNpUMaE0ZNCEqpD2utr94VwQghivOvMy6qdAhVqb8vJJGJ0TSrgebdGomn5StT26OYFsLZgCQEIURVCvtD3MCjfloNTTMbqJmclWsEO6iYhLBcKfUA8DCwKf+k1vpLZYtKCDGilrtvAmDVUe+rcCS7ngkNYS4kno2TyMapm1ZLc0cjnl/M16rESIpJCH8q+FnSrhBVYNLdPwDGf0IwxhDmDEEyIJYKSGTjpOqTNO/WSBCXS6ClNuoR1VpfrJRKAx3AYiCptd5Y9siEEOOaMcbW9vtDHNfF9R083yOWiZHojdG8WyOxdIyayVnS9clKhzshFHNReSGwCDsPwoHYsY1O0lrfW+7ghBDjhwkNXswn25ImlgrwEz7JmgSJmjixVIAX8wa+OdzTvYEZXVMrHPHEU0yb68vAwcDdWusXoiEsfgRIQhBCFMXxHNr2nMzkPZpxPenrr1bFvDOu1vqF/C/RIHdCCFEU13PZ/cjZtHVOkmRQ5YppITyvlDoWMEqpOuCjwHMjraCUCrCT6bQDceASrfUdOxmrECJivLFxQdXzPfY4ajcSmXilQxFFKOas+jB2trRpwBLgAeD0UdZ5H/CS1vpkpVQj8BggCUGIEln89TsrHcKovMBDHdkhyWAMKSYhzNdav6fwCaXU24FbR1jnFuCnBb/3FxPM4sWLi1lsl+ru7q50CNtYsWJlpUPYRjXGBNUZ13iPyRiDF/No3qeWp5bseA9zNX72qjGmUhppPoR3Ybt7vqSUumDQOl9ghISgtd4QbSOLTQxfLCaYzs5O4vHqqU10d3fT1dVV6TC28sCS39HW1lrpMLayYsXKqosJqjOuUsWUWmoL2tdmzd3pbZX6OPlxn93fNHunWgbV+Nmrxph6enpKWpEeqYWQBQ6KHguHwu4Hzhttw0qpacBtwLe11j/cmSCFEFvr+J9PA/DEN++ucCTb2u3wmdJNNEaNNB/CtcC1SqkjtNb3559XStVorV8daaNKqUnY21I/VriuEGL8Msaw+xtnk25IVToUsYOKuQcspZS6TCmVUUo9BSxVSn1wlHW+ANQD5yulfhv9k68aCjEOGWNwXIfZh7aTbZb5BsayYi4qXwCcBrwbeAR72+nvgOuHW0Fr/QngEyWITwhR5YJEjD3e1EFcuonGvKK+JaK1/itwDHBHdMFYJiMVQuB6Lrsd3i7JYJwoJiG8qJS6EtgXuEcp9VVG+WKaEGL8c30XdWSHXDMYR4rpMnoPcDzwDa31RqXUUuDC8oYlhBjJ0rMvq9i+TWiIZ+PMPqSdlIxCOq4UkxCOjx4XKKUWAOuBtwM3lC0qIcSINu62V0X2G+ZCsi0Z5izskAlpxqFiEkLhdxAC4BDgQSQhCDGhhLmQmslZ1MIOmaJynCpmgpxTCn9XSjUAPylbREKIUc075+0A/P3ykUaQKR0TGto6JzNl/uSBOQvE+LMjQyZuwI5iKoSoELdn0+gLlYAxhiAR0HHwDLIt8h2D8a6YGdN+A5joVweYBfyynEEJISrPhIZ0QxJ15Gy8wKt0OGIXKKaFcFHBzwZYI5PkCDG+hTlDY3s97QdMxfMlGUwUI412emj0oxn0pyal1KFa6wfLF5YQohLC/pCa1hqmva6VdKN8v2CiGamFcPEIfzPAwhLHIoSoAGMM/b0hmaYU017XRm1bttIhiQoZabTTgdtNlVItWutVSqkU0Ka1/ucuiU4IMaTVbzxxp7eR68uRbkyR9VLM/489SNYmShCZGMuKuah8NnAKsA/QDNyplPq61npRuYMTQgzthbecMvpCgxhjCPtCErUJsi0ZWuY0kmlK0929UZKBAIqfU3l/AK31v5RSXcDDgCQEIaqcCQ25/pBkbYK6KTVMUk0kaqTwF0MrJiEEQE/B771se6FZCLELTf/uJQA896FtZ6c1oQEcMi0p6qfWUj+jjngqtosjFGNRMQnh58ADSqmbsYngBOD2skYlhBhR7V//b6vfc/0hru+SaUyRaUrR2jkJP7Yj3zsVE1kxQ1ecq5R6B3AY0Ad8U2v987JHJoTYhjGGXF8IgOM4xNJxsi0p6qbVUtOSkS+QiZ1SVBVCa/1T4KdljkUIUcAYQ9hv8AKXRE2CRE2MVH2KmtYMsQtjOMBeb9290mGKcUTalEJUkVxfSJDwSdYlSDemqJ1SQ82kjAwoJ3YJSQhC7GImtN0+ru8SJHyCZECQ8knXJ8lOylAzOSsJQFSEJAQhysB294QY4+B6DvF0jERdgjSvMH2fKWRb0iRqErjeDk4y09lZ2oCFQBKCEDvE1vJzuL6H6zl4gWdr+gkfL+aRyMbJTsqQrE3gx72Bgn9D9ytMUs07H8Bdd+38NoQYRBKCEIMYY8BAGNqv2/gxW9gnaxMksjG8mE+Q8Ek3pkjUxHe8li9ElZGEICaUXH+I60V99ymfZDaBn/BxPQfHdXAcB8d3CeI+ftwj05yuzvv5f/hD+3jSSZWNQ4wrVXimC7H98rdo4oIfeLi+ixtzSdYliGfixDMxXN8l1ZCkdnJ27Nfqv/AF+ygJQZSQJARRVfJj72AMrufiBh5+4OEFLm4s31/v48ddXNfF9V38hI/neyTr4mSa0gOFfdjdw7wuVeFXJMTYIQlB7BRjjP0X2kfIj6UDmKg/nqgrxgUce9eNH/NxA5cg6ePHA2JJnyDpEyRjpOoS+FGXjeu7cgumELuIJIQxZqPnbjXS4HZxHJzoEQcc+z+iJ/P/bXnOdXHc/JPRIs6W5/Ll9NreBNkpUTeMZwt8XNf+3bV98l7g4XgOuA7GcchFm9x2qvgQ1r62o69wK/9Y1Uv/kjUl2VaplCqmvfvt8BWPl2Bb4+U4haHhtZ5+mmsS7DW9vkyRjW+SEMaYdSmfTYl0pcPYysrAo9cY6M9Bf6Wj2WLly31sem5tpcPYSqlimhslhL+VYFtj+Tjl7whrb07TWp9i97Za6lLBLohwfJKEIIQYc4wxeK7DHlPq2HtGPam4FGWlIEdRiDHo1kUTcwT6/lxIbSpgZnOGrvYGYjK6a0lJQhBiDOrN1lY6hF0qDA2u67DvrAb2aW/Ec+VGg3KQhCDEGJRevRKAjc2tFY6kfIwx9OVCMomAeVNq2XNaHXFpEZSVJAQhxqC3fPw9APz4R7+tbCAl1p8LwUAm7tA5tQ7VmqUxK3NA7yqSEIQQFZMLDa4DmURAS02Ctrokc1qz/PXx9XTNKcEggGK7SEIQQpSd7f6xX1hMBh6ZhE9DJs7UhiQdLRkCX7qCqoEkBCFESfTnQnKhIea71KYCAs8jGXPJxH1ScZ/JtUkas3ESch2gaklCEEKMyhhDLrT/kjGP2lSM2mRAMuaRivk4DtQkA1pq4qTigdwFNEZJQhBCbMMYQ3/OEPguk2sSTKpL0pSN0ZCOU5MMcKXAH5ckIQgxBv3xY18s2bb6Qujty1GTCkjHA7IJn5pkwKyWDE3ZuAwuOIFIQhBiDPrXQUdu1/IDNX7PIZ3wifketamAmkTANO8lDt2/g2TMk8J/gitrQlBK7Q9cprU+vJz7EWKiC6P+/cBzSMR8Yr5DzPdIxTzb1x/3mVyToLkmsU13T/e6f8lYQAIoY0JQSn0WOBnYWK59CDERhMYQhoYwml8i8ByOO+f9uI7D375/K6mYT106oDEdp6U2IbV8scPKWS1YArwduLGM+xBiXAhDO0yD77kkApfaZIx03KMuHSMT94kH9m6edNwjmwxwXn4BgCM7x+/QFWLXc/KzXJWDUqod+LHW+oCRluvu7m4Hni1bIOPIU6t6WfpyX6XDECMwxtbmQ2MnEXJdBw8Hz4XAdwhc8F2IeQ6B65AMHBK+Q33SJRVzcYuo4Xe+5S0ALL7zznK/HDE2zOzq6lq2sxupqo7Dzs5O4vF4pcMY0N3dTVdXV6XD2MpTd/+R1ra2SoexlZUrVlRdTFCeuEJj6M+FGAO+6xAPPBIxj5pEQE3SJ50IiHkuyZhHNuGTTQYkgi0Xa0t2TsViACXZVjWe5xJTcXp6eli8eHHJtldVCUGIShoo6D17QTYZuMR8j2zSJxnz8ByHVNynOZugJhkQD1x8z6102EKUjCQEMWEYY+gPDSY0BJ5LXTpGOuFTn4qRCDwaMjEm1SZIxuRjISamsp75WutlwIjXD4QohfzY+Q4OmYRPbSpGbp3H7ElZkoFrb8X0HDKJgKZoPJ0x/W3bd7yj0hGIcUiqQmLMCENbw8cYUnGfunSMVMwjmwhIxTwm1Sapz8QGBk/r5kW65k6qcNRlcsUVlY5AjEOSEETVMMbQ2x/iuy7xwCUVz99q6UcDqgXUpWIkA4+aVEwGUBOixCQhiF0q37UT81yScZ9MfEuBX5MIaK1PUp+OycXa0Vx4oX28+OLKxiHGFUkIomRsl47tx/c925cf81xigUcmbm/BTMc8mrJxmrLbDqEgtsP3v28fJSGIEpKEILZbLrT34geuSybp05z22GtaHbWpgNpkjPp0jHjgyhAKQowxkhDEiPr6c3iunQErm7AXcpuzcSbXJknFfXzPpbv7ZbpmN1U6VCHETpKEMMEZY+jrt2Po1KYCaqJv1sZ928c/uTbBpNqkXMAVYgKQhDDO9eVCMERj4LsEnksQDbmQSfhkEwHNNQkm1Sak0BdigpOEMEblb9F0HPBcO0JmJu4TRGPgJwKPVNyjOZugORsnKePdjy8tLZWOQIxDUkpUmTA0rFm/mTXre+jL2UlPevpz9PSHbNzcx6qNOQ6eU0c65jOpLkE6bme/ktr9BPPII5WOQIxDkhBKID9bVWjsv1xoWL+pn029/fT0h/TlQvpzhlwYkgttzf61vhybe3P09OfAQAj09OboCw29/Tl8b+hhkHv6Da/vkAu4QojSm5AJYe3GXvpDQ0+frXn39Ye2sDaGnr4wGuLY8PTKHl56YiW50LCpN0d/zhbu+QI+P5NVf2gwANGMVvkZJjzXwXUctvfuS9dx7AxZbDtXRVjG+SvEGHLfffbxyO2bW1mIkUy4hGCMYeXaTfTnQhzXwXccPNfB8z1cB2qTW74huzbjsXtrTQWj3dY/7/gz66+5ttJhbCX1/HLW/+WxSoexjWqMq1QxpT//OQA2fvkrO72tsXCczObNeE1NxI9YiC/XT8pmwiUEx3HYY0ptUcuuzvpMb0qXOaLtsy7chHn11UqHsRV3w8aqiwmqM66SxRSGACXZVjUfJxOG+O3txA88EH/qlEqHNe5NuIQghBgDwhBv2lQSb3wjXn19paOZMCQhCCGqhunvx81m2XTIwaTf/vZKhzPhSEIQQlScyeVwYjESBx5I7ID9yT1WXdc0JgpJCEKIijG9vTiJJPH99iV2wAG4sVilQ5rQJCEIMQa9dvrplQ5hp5i+PrzmZmKHHEzQ0YHjeZUOSSAJQYgxKWwZe1ODGmOgrw9vxgxie+9NsMfuMkR6lZGEIMRY1N9vH/3q/wibnh68pia8WbOIzd8Lr7m50iGJYVT/2SSE2EbmMvuFtA3nfbHCkWzNGAM9PRAEeFOn4DU1Ecyfjz9p7LVoJiJJCEKInWJyOUxfH24mS2zObIK95uNNniTXBcYgSQhCiCGZMITeXowxOEGAE4/bf8kETk0NbiptHzMZvKlTcevr5JrAGCcJQYgJwuRykAtx6+tws1nwPcChz4R4HbNxYgE4Do7n4iSSOJk0XmsrTiKBm07jyC2h454kBCHGMZPL4fg+3vRp+DNm4M+bh5dKbbVMT3c36a6uCkUoqknZEoJSygW+DcwHeoDTtNb/LNf+hBBbGGNwfJ/4619P/KAFOK47+kpiwitnC+FtQEJrfaBS6gDgq8BxZdyfEBNGzxEjzIMQhgQdHcSPWIhXW9zIvkJAeRPCwcA9AFrrPyml9i3jvoSYUPoOOGCb50xfH/7MdhJHHIHXJLPqie3nmDLNwKWUuhb4mdb67uj354BZWuv+wct2d3e3A8+WJZBxJvbYY8SeerrSYYhqEoaE8Rg9XV3kZs2qdDSiMmZ2dXUt29mNlLOF8CqQLfjdHSoZFOrs7CQej5cxpO3T3d1NV5VdbHviscdobWurdBhbWbliRdXFBNUZV6liSt50I8YYNp/8fmJd+xA/6CCcINihbVXjeS4xFaenp4fFixeXbHvlTAj/B7wFuDm6hvBEGfclxIRhwhDvX/+CICDzsY/iVlElSoxt5UwItwFvVEr9AXCAU8q4LyHGNWMMZnMPXnMTMTUHJ5u1XwKTZCBKqGwJQWsdAh8p1/aFmAhMby9uQwN+WxuxA/bHa2qyiUC+ESzKQL6YJkQVMcZgenvxm5pwWycT22svvOnTZUgIsUtIQhCiQvLzA+D7eA0NuE1NuHW1+HPm4E2eLElA7HKSEITYRUwYYvpzOKkk7uRWvMZG/I5ZtvDf3pFBDzmkPEGKCU0SghBlZIyB3l7cbJbYvHlsPPggsgceuPMbvvHGnd+GEINIQhCiDEwuh9faij91CsFee+E2NNguoO7uSocmxLAkIQhRAiYMMT29uKkkfns7sQMPwG9tLd8O//d/7eNHP1q+fYgJRxKCEDvA5HLQ14eTyeBNm4Y/fRp+Rwdu3S6aJObyy+2jJARRQpIQhIgYY6C/384hAOD5OIGPk63BTSUhlcRNpnBqa3HTKbz2dtyaGrkbSIwbkhDE+GUMpr8f+vvB9+2sX4kETiaDW1uLk0mD5+Hggu+CH+DWZHEbGnHiMZx43P5dCnwxQUhCEGOGMQZyOVvA57+t67jggOP7OPEETm0NTjaDE4vTW1dL8uCDcWtr8Robd3jwNyEmCkkIDkX18QAACyBJREFUYucZYydkz+UgDMEYsP8B4HiurWkHwZaC3HVxAt8+uh4Egf27GxXyvmfXicXtcp6Pm81E3TUZO6F7EIDr2m0MUYvv7e4mptSuPRZCjGHVkhA8gN7e3krHsY2enp5Kh7AVEwT0jvYlpvwcF2GIgYKxbxw7zKDj4Pi+LXSj5x3XwQli4Pv2X758LVzXdcFzwfVxAg83nQHPY/Py5/DU7jipFE48ZpfzfVuge57dVyxWkmkcDZCL/hGG9t8Iqu39gxLF1Nyc39jOb4txfJxKrNpiKigzt/ObjUMr2wQ526O7u/tg4PeVjkMIIcaoQ7q6uh7a2Y1USwvhz8AhwEqiyp8QQohReUArtgzdaVXRQhBCCFF5O9+pK4QQYlyQhCCEEAKQhCCEECIiCUEIIQQgCUEIIUSkIredKqWSwE1AC7Ae+IDWevWgZS4HDsbGuEhrfU01xBUtNxv4uda6s4yxuMC3gflAD3Ca1vqfBX8/Hfgw0A9corW+q1yxFBtTtEwz8AdgT6315krHpJT6T+Dd0a+/1FpfXAUxfRT4IPZ7dl/6/+2de7CVVRnGf3q8pZDpUFraRUIeDDW8FV5QMO+Z4qVpFCGEGCd1qKwxHRnE1LEysLyMDqbihWrMULyEWiGpKIEIilJPGTKZlg2aqVmCQn+874bN8Zx9tkf33kjrN8Pwne+2nvV9e693rffb37PWoXu3IXAXMN32VY3WVI8uSZcC+xLfR4Cjbf+rxZoOB87NPx8FTrPd0J9r1tIkaQDww6rdBwJDbd/9dstp1Qjhq8Ai24OAG4Bx1RslDQH62N6bCArflrRVq3WltuHAz4BeDdYyFNgsr8FZwMQqDdsCY4kvyqHARZI2bbCemppS16HAvcA2TdDSpSZJvYFhwD7A3sAhknZtsaZewKmp6XPAlZKa4Z5X894lFwBbN0FLNV3p2h041Pbg/NfQYNCVJkk9gYuBI20PBJbS+LagpibbCyvXB7gCmNadYACtCwj7ARXBM4CD2m1/GBiVy6uIly9WrAO6AP4JHNBMLbbnAHtWbfsMMNv26/kFeQpoRkNXSxPASuKavdgELfVoegY4zPabtlcCGwMNH7XU0mR7GfBp2yuAbYGXGt277EoTgKTjifs3owla6tKVveIdgcmSZksa1fEpmqeJCOSLgImSHgCe7yiL0GRNAEjaAjiP6Cx2i4anjCSNBr7RbvXzQCXSvwJsWb0xUw3/lbQxcD2RMnq11bpS2515/LsppyPeX6UF4E1JG9l+o4NtHWptsiZs/wqacm3q0pSN7rLsgV8MLLD9x1ZqArD9hqTTiS/vpU3QU1OTpJ2BE4HjgfFN0tOlLmAL4DJgEtEpvE/SI7Yfb6GmXsAQYADwKvCApIeb8Lmq+ZlKRgM/z05Ht2h4QLB9DXBN9TpJ04Ce+WdP4KX2x2WK6BZglu2L1hVdTeTlKi0AG1bd/PbbmqW1lqZWUVOTpM2Aa4mgeeq6oAnA9uWSJgMzJA2xfV8LNY0AtgNmAp8Alkta2t20w7uo6zXgR7ZfA5A0k8ihNzog1NL0AjDP9t9T0/1EcGh0QKjnuzeMCOrdplUpo9nAEbl8OO2M7fLh7m+Aa22fv67oajKrtUgaSAxTK8wFBknaTNKWwE7AEy3W1Co61ZQjg+nAY7ZPsd0sn6xamiRpWmpbQTwgrG3Z2mBNts+0/dnMQU8BJjUpGNTUBfQFHpTUltmC/YiHuK3UNB/YWVIvSRsRD3AXt1gT2Q5savuZd1JIq8ztrgSul/QgsJwYriLp+8SoYF+gNzAmf00DcLLtp1upy/bcBpdfza3AwZIeIsyoT5Z0BvCU7dvz1xcPEEH9nGb8oqcrTU0o/21pItIMBwCb5i9DAM62/XCrNOW9e4x4TrYKmGH7tw3W06WmJpTfLV2SpgJziOB5g+0n1wFNZwP35L43225GZ6yr+9eXeMD9jijmdoVCoVAAyotphUKhUEhKQCgUCoUCUAJCoVAoFJISEAqFQqEAlIBQKBQKhWRdmVO58B5B0i+BrwCHAINtj5S0NJeXNqjMHYBxtkfn762n2D6mEWV1oeNaYDBwDtAPOJkwFRthe0CN4xbW2l7juHelrpImANie8E7OU1j/KQGh8LawXXk5ppnFfhz4ZC5vBezWzMKrGEkYjC2XtAQ4KC0LJtU6qDvBIGllXQv/h5SAUOgQSdsDUwk/mZXAWNtzKqOBDg4ZL2k3YHOix/w7SX2ByYSD5r/zHPMkTSEsSaZkWatsbyCpB+HWuDPxUtn3bP+U8PvpLekK4KPARyTdavsYSSOArxPpz/mEFfFaL+lJOpFwrl0FzAPGEEZ3VxNWCCuBH9i+QVIb4Xs0ODVMsX2JpNuJF4LmSnoU2B64Lc+9IPVvTdih9CPeQD7D9syu6idpJHBYXqfewL22T816r65rVX0mAc/anph//4Kwbf8T4f3Tg7Bwv8jtbKwrWnJ5JGtGeXsBl+T9WwacYvvpfPnpy3mN5to+pYN7X1hPKM8QCp0xGrjT9p6E4dl+Xey/2PZuRIP0rVx3E3Cp7V0JI8FburDpHgfMt70HsD9wTlpYjwUesX1aLj+XwaA/0bjvk73wf1SVDYCk7YiG7hDb/YmG+PPABOAFx5wWBwIT0hp7DIDt3QlX2aMlDbJ9VK4fYHsU8BxwhO2FVcWdT7w5uhMwHLiwzvpBuGgeR7jWfkHSLtV1bXeeG4ETsn49CWvvu4hU3gW29yIM2C6uca2rr9EmwI+BE7PeE4GrMzieTThr7gFsktezsJ5SRgiFzvg1MC17/XcBl3ex/235/5PAcdkb7mN7GoRlr6QXgVq5poOAzbXG5ngLoD9rJkdpzxDCHnlOprA24a1eN3sTVuF/TR3DASSNI4IetpdJmk6MCvYHBkg6MI/vAexCfb5WB5B2J7YXZdn11A/gIduvpLYlxGihw3rbXpA+Vn2IQHJHprG+CRyW1gq7pPZ66Euk5G6vSgW+3/abaZUwj/CEmmj72TrPWXgPUgJCoUNsz5b0KeBI4EtE/vzgGodUnBdXEamVjkafGxCfuco+pGlZhTbgJNuP5rZtiLkV9u2kzDbCS2Zs7t+Dt36mV2R55D4fzMX2+ira2oAzK4FMMaFNvdbr7cvqx9oumJ3Vbxhrz9Ow+vrU4CbivuwDfDfX3UzM13EHMYnTCR0dKGkDxxwMlWvfBiypPOvIkUFlkqOhhIHb4cDdkoY1yXup0AJKyqjQIWnod5Lt64HTiZmr6sb2y8ASScfm+QYSE8I8QeSoKz3joVWHzSRmrUPShwmb448RwabS0FcvzwKOkfShdA+9knieUM08YKBiljmI9NHRWdboLKtX6piV68dI2jgDzINEg1gP97MmldOPmNCk2iyss/p1RnVd2zOVCAh9UiNEwB5vezrRgFca92qWAf3zeh2V6/4AbC1pUP49CvhJBs/FxCyC44nZ8JoxEVOhRZSAUOiMy4DjJS0knBZHdOMcJwFjJS0iUk7H2l4OXAUMlvQ40fv/W+5/HvA+SU8QjeeZtv8M/B74gKQbiUmM/iLpPtuP5TEziVRVG2t6ywDYfg74GnBPnvc/wHXAd4hGcBHRkF+YPferiIezC4BHgOtsz6qzvucCO6ab6VRguNeeDa2z+nXG6rq235A2x8sIF95KGRMIu+jFwCDC/XKHdoeeBdxJuK06z/U68EViFrDHiYfIox0zgU0G5kmaD1TmliispxS300KhUCgAZYRQKBQKhaQEhEKhUCgAJSAUCoVCISkBoVAoFApACQiFQqFQSEpAKBQKhQJQAkKhUCgUkv8BXF/oBFMbDSQ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4" name="Rectangle 33"/>
          <p:cNvSpPr/>
          <p:nvPr/>
        </p:nvSpPr>
        <p:spPr>
          <a:xfrm>
            <a:off x="1300877" y="1249998"/>
            <a:ext cx="105157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/>
              <a:t>They need new hubs to satisfy the demand of participants in future as the population increases including non English speaking background  </a:t>
            </a:r>
          </a:p>
          <a:p>
            <a:endParaRPr lang="en-AU" dirty="0"/>
          </a:p>
        </p:txBody>
      </p:sp>
      <p:grpSp>
        <p:nvGrpSpPr>
          <p:cNvPr id="52" name="Group 51"/>
          <p:cNvGrpSpPr/>
          <p:nvPr/>
        </p:nvGrpSpPr>
        <p:grpSpPr>
          <a:xfrm>
            <a:off x="7358420" y="2345356"/>
            <a:ext cx="3709915" cy="3693319"/>
            <a:chOff x="7358420" y="2345356"/>
            <a:chExt cx="3709915" cy="3693319"/>
          </a:xfrm>
        </p:grpSpPr>
        <p:sp>
          <p:nvSpPr>
            <p:cNvPr id="20" name="Rectangle 19"/>
            <p:cNvSpPr/>
            <p:nvPr/>
          </p:nvSpPr>
          <p:spPr>
            <a:xfrm>
              <a:off x="8095399" y="2345356"/>
              <a:ext cx="2972936" cy="369331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/>
                <a:t>                Feature Extraction</a:t>
              </a:r>
              <a:endParaRPr lang="en-AU" b="1" dirty="0"/>
            </a:p>
            <a:p>
              <a:endParaRPr lang="en-AU" dirty="0"/>
            </a:p>
            <a:p>
              <a:pPr marL="285750" indent="-285750">
                <a:buFont typeface="Courier New" pitchFamily="49" charset="0"/>
                <a:buChar char="o"/>
              </a:pPr>
              <a:endParaRPr lang="en-US" dirty="0"/>
            </a:p>
            <a:p>
              <a:endParaRPr lang="en-AU" dirty="0"/>
            </a:p>
            <a:p>
              <a:pPr marL="285750" indent="-285750">
                <a:buFont typeface="Courier New" pitchFamily="49" charset="0"/>
                <a:buChar char="o"/>
              </a:pPr>
              <a:r>
                <a:rPr lang="en-AU" dirty="0"/>
                <a:t>ICSEA score</a:t>
              </a:r>
            </a:p>
            <a:p>
              <a:pPr marL="285750" indent="-285750">
                <a:buFont typeface="Courier New" pitchFamily="49" charset="0"/>
                <a:buChar char="o"/>
              </a:pPr>
              <a:r>
                <a:rPr lang="en-AU" dirty="0"/>
                <a:t>School Sector</a:t>
              </a:r>
            </a:p>
            <a:p>
              <a:pPr marL="285750" indent="-285750">
                <a:buFont typeface="Courier New" pitchFamily="49" charset="0"/>
                <a:buChar char="o"/>
              </a:pPr>
              <a:r>
                <a:rPr lang="en-AU" dirty="0"/>
                <a:t>School Type</a:t>
              </a:r>
            </a:p>
            <a:p>
              <a:pPr marL="285750" indent="-285750">
                <a:buFont typeface="Courier New" pitchFamily="49" charset="0"/>
                <a:buChar char="o"/>
              </a:pPr>
              <a:r>
                <a:rPr lang="en-AU" dirty="0"/>
                <a:t>Geo location</a:t>
              </a:r>
            </a:p>
            <a:p>
              <a:pPr marL="285750" indent="-285750">
                <a:buFont typeface="Courier New" pitchFamily="49" charset="0"/>
                <a:buChar char="o"/>
              </a:pPr>
              <a:r>
                <a:rPr lang="en-AU" dirty="0"/>
                <a:t>Teaching Staff </a:t>
              </a:r>
            </a:p>
            <a:p>
              <a:pPr marL="285750" indent="-285750">
                <a:buFont typeface="Courier New" pitchFamily="49" charset="0"/>
                <a:buChar char="o"/>
              </a:pPr>
              <a:r>
                <a:rPr lang="en-AU" dirty="0"/>
                <a:t>Indigenous Enrolments (%) </a:t>
              </a:r>
            </a:p>
            <a:p>
              <a:pPr marL="285750" indent="-285750">
                <a:buFont typeface="Courier New" pitchFamily="49" charset="0"/>
                <a:buChar char="o"/>
              </a:pPr>
              <a:r>
                <a:rPr lang="en-US" dirty="0"/>
                <a:t>Language Background Other Than English (%)</a:t>
              </a:r>
            </a:p>
            <a:p>
              <a:pPr marL="285750" indent="-285750">
                <a:buFont typeface="Courier New" pitchFamily="49" charset="0"/>
                <a:buChar char="o"/>
              </a:pPr>
              <a:r>
                <a:rPr lang="en-US" dirty="0"/>
                <a:t>LGA </a:t>
              </a:r>
              <a:endParaRPr lang="en-AU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8420" y="2421670"/>
              <a:ext cx="914400" cy="1027176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1401168" y="2124786"/>
            <a:ext cx="3829572" cy="810472"/>
            <a:chOff x="214714" y="1834412"/>
            <a:chExt cx="3829572" cy="810472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06"/>
            <a:stretch/>
          </p:blipFill>
          <p:spPr>
            <a:xfrm>
              <a:off x="214714" y="1834412"/>
              <a:ext cx="991923" cy="810472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342029" y="1870316"/>
              <a:ext cx="2702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Background</a:t>
              </a:r>
              <a:endParaRPr lang="en-AU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461943" y="2935258"/>
            <a:ext cx="5191203" cy="3444065"/>
            <a:chOff x="1461943" y="2935258"/>
            <a:chExt cx="5191203" cy="3444065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1943" y="2935258"/>
              <a:ext cx="3821587" cy="34440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9171" y="4984419"/>
              <a:ext cx="1323975" cy="628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9171" y="5740651"/>
              <a:ext cx="1143000" cy="619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32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community hubs australia">
            <a:extLst>
              <a:ext uri="{FF2B5EF4-FFF2-40B4-BE49-F238E27FC236}">
                <a16:creationId xmlns:a16="http://schemas.microsoft.com/office/drawing/2014/main" id="{31284669-0F93-4B3C-86BA-1CFB7FE2A9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7590"/>
            <a:ext cx="1946697" cy="4968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DE42E7-DAB4-4E31-9B4B-21FF97ABF89F}"/>
              </a:ext>
            </a:extLst>
          </p:cNvPr>
          <p:cNvSpPr txBox="1">
            <a:spLocks/>
          </p:cNvSpPr>
          <p:nvPr/>
        </p:nvSpPr>
        <p:spPr>
          <a:xfrm>
            <a:off x="3372737" y="41780"/>
            <a:ext cx="5236845" cy="9372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METHODOLOGY…</a:t>
            </a:r>
            <a:endParaRPr lang="en-A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utoShape 2" descr="data:image/png;base64,iVBORw0KGgoAAAANSUhEUgAAAYQAAAETCAYAAAA23nEoAAAABHNCSVQICAgIfAhkiAAAAAlwSFlzAAALEgAACxIB0t1+/AAAADh0RVh0U29mdHdhcmUAbWF0cGxvdGxpYiB2ZXJzaW9uMy4xLjEsIGh0dHA6Ly9tYXRwbG90bGliLm9yZy8QZhcZAAAgAElEQVR4nOzdeXxcVd348c/dZp/sSZt0S5vSA22gSECgrBb0kUURUVQUFQQUFPVRERXZfPihPKA+io9IQUHADRRkURABFXlUkAhKBQ7aUim20BZoaUubZe75/XHupNM0y7Sd6UyS7/tFmWRyl+/cuXO+55x75xzHGIMQQgjhVjoAIYQQ1UESghBCCEASghBCiIgkBCGEEIAkBCGEEBFJCEIIIQDwy7VhpdQBwJeBRmziWQ58Rmv9d6XUvsDntNbvUEpdDyzWWl+hlDJAs9Z6TbniKojvXuAkrfUapdRpQExr/e3tWP9w4G5AAwZwgH7gYq31nUqpi4AmrfXHio1jO/b9JuAa4EXgMK31poK/bXUMlVKHAT8DPq61/mH0938BM7XWpmC9i4ALgf201o8WG0upKaX2AC4BdsMe17XAeVrrh5RS7dhzJbOD2z4G2F9rfcF2rvcl4J9a6xt2ZL+DtuUBtwJ7AN/UWn9rB7fzBuCr2M/wS8AntdZ/VUo5wJeAE6JF/wycqbV+rWDd+cA9WuvWguemA98GpkTb/IzW+ldD7LcV+B9gLvb92QRcqrW+fUdex/ZQSv0W+JbW+qcl2NbjwOFa67VFLv854N0FTzUDWa11zRDLJoDzgGOx5YIH3AT8d+FnbjvjrQVu01ov3JH1i1WWhKCUigN3AW/SWv8leu59wN1KqZlRgfOOcux7O7yx4OeDgcU7sI0lWuu9879EH7T/U0rN3ME4ivVu4Bqt9SUjLaSUegtwLfBurfV9BX9ygEOAB6PlHOBE4JUdiKVklFIKuB84JV8YKaWOAO5SSh0EbNzJXewHNGzvStubQEYxBfgPIK21zu3IBqLC4VbgHVrr+5VSuwO3K6X2Ao6Jtr830AfcDHwC+LJSygfOBs4FBifVO4HvaK2vUkq9DnhAKTVZa90zaLlrgfu01u+KYpmLPecXaK2f2pHXUwmFn9sil/8K8BUApVQd8Ahw2uDlos/Sz4FngAO11puVUo3AL7DH/PwdDLkeeP0Orlu0crUQUkAdW590PwBeBTyl1CHYTN85xLoXR62LRuByrfX/Aiilzgfeg62FPwN8TGv9wuBaQ+HvUW3zG9G2PGyN7HtKqeuiff1GKfXfwFuBNyqlNmmt/1cpdR62huUCy4CztNYrRnvRUQ3tNWBG4fNKqXnAt6I4DPBVrfUNg+I4Wmu9vGCdAPgacASQAx4G/hP4CPA2YJNSqlZrfc5QsUQJ+MvAm7XWjw36803A+4gSAjYhPol93/LrLwAuA9LR/i/WWt+llEoDV2Fr8I3AemwLR0fH/o/AQcB04D7gDOxxvDJ6vg9Yii30NwyK63PAdYU106jAew+2Jlr4+i6ioAVW+LtS6u3AF4Ewiv0coCc6dp5Sap3W+jyl1IeAs6L4XsKeU09HrdYGoANbsZnEllbsZmzB8CagFVvruyqq+V+OPZfWYd+vuVrrwwtizgL3AAHQrZQ6AWiL1ksBvcAXtdb3KKU+CHwoOv7rtNZvKHj5u0XP3R8do6eVUq9iC6BblVJ3aq37lFI1QEv02gD2AfYEjgd+XRDX3kCD1vqqaHuPKaUOjo7fYK1AUinlaq1DrfWTSqm3ElUmlFKnAh8GYtEx/Ep0fD7Ils/UDOB5bCv3Y8Ac4Gta669Gy72zYLl/Ax8Y/Pkb4fycDNwANEWL/kJrvU0hnG9JY2vxx0evdTfgtWh/IyW3K4C7tdZ3D/G3Q7Gtv2PyCV9r/ZJS6mSgPdp3LbZc2hN7LtwPnKO17h/u/AKui47740BXdMyGKtsOj57fiC1/D8Em8d2i19gNfFhrPdR7W55rCFrrV4DPAvcopZYqpW4ETsHWLHpHWX2p1roL+yZ9VSkVKKVOAY7Cdmfsha3NXz/SRqLa0E+xXVNdwGHAZ5RSB2itT4kWe4PW+kbgDuDrUTJ4P/aNen1Ui/gl9oCOKiqIQmzhWhjHHcCVUexHAZcqpQ4cFMfyQZv7IrawmB/9c7EJ8vKCeIdMBtgP2feBHw2RDAB+CBwfteQAPkDB8VRK1WNPwJO11vsAxwFXRd0KRwFrtdYHaq3nYLskCrvFOoDDgfxrPQw4MHpufvReLI3+Pti+wP8NflJrfbfWeukwr3Uol2OT+L7YGtnhWuuHge8AP4mSwWHR6z5Ea/064L+B2wq2kdJaz9Nanzto23FgjdZ6AbaV+/Woi+A07Ae1M3q9HUO8jvXA0cCm6Nxaiz1HPxGdGx8AbipoYc6LYn/DoE09A6SjrkOUUvtFy7ZG++lTSn0MeA5bMN4WPf+I1vpUYOWg7c0BlimlvqaUelgp9X9Aq9a6b4hj+xns+71KKXW7Uuoc7Gf2BaVUBjgdODo6pu+KjmveIdikvBcwDdvSPSI6JpcopfLl0WHRMZmLLcC+WRjAKOfn6VE8+0T72y0qgEdyGHB2VEF9GFsxGVLUInobMFyrcV/g4cGtP631P7TW+ST8daA7+iy8DvsefSr623Dn1ylsOW8chinbom10Au+Jzqm3Yru29sa2kAFmDff6ynZRWWv9NWzN6uPYE/Bc4LEi3pwfRo+PYw9ODbZguU5rne8y+AZwhFIqNsJ25mA/lN+LsurvgCT2DRjJscABwKPRemcDaphlO5RSj0f//o6tDR+nC/prozgSWutbAaKazs+AN48Sx1HYJnxflM2vjJ4rxrHYk+TDSqmh1nkR2+Q9VimVxH5w7in4+4HYwuXn0TH4JbZls1fUErteKXW2Uuob2IK+sCV4Z1RzfBX4J7aW+ARRK0cp9V/Az7TWfxgirpDSnJM/Bm5TSl2LbWr/9xDLHAPMBv4Qvcb/BuqVUvkupYdG2H6+v/wv2HM0jS3UbtBab44qPVcXEef+2GsTDwNorf+OTYiHR3//W3QctxI99zbgC0qpvwLvBx7AtjDyy3wL+9pvwxYeIwmwrbffaa33x7ZEf6KUahti3w9gW39vwxaebwGeVkrtF7X4jgWOid7n89j63Piz1np5dD4/C9wb/bwESLClhXqv1vqZ6OdrsF1ghYY9P7Hn8QlKqV9iWyqf01qvG+X1d2utn49+/gsjdyt+EtsDMdw2izmHj8V+Nh/HJrzXYyuheUOdX4VGK9uWa63/Ff38EDAvar1/DvgfrfU/hwusXNcQDgIWRLXZu7B9wF/A1uzfCIx0AbUPQGttbJfywEWZwosxLjZ2hy0XdPPyScLDNqsL+/gnYZvzI/GAy/LN56gWXT/MsltdQxhhe4MvJLnYD+H2rFfMOnnHaa3/rZT6CPCD6MO6ZNAyN2C7jeLYQrw/Ot75fT8VFQ4ARIXDaqXUmdjE9y1s8n4ZKLxmUti1YwBHa71W2esrBwELsYXN5Xrbi/h/wibjuwqfVEpdgC00ClsPw73vRC2A72HPtQ8Cn2bb/lcPuDHfAohqp21suY4yuDur0KZoP4XnaP+geIq5PjDSudE7XAxRrBsGdUc9A/wzOs6u1vqxKL5rsdcQRrIC2+q7PXpdjyillmJbpgNdNUqpFuAibG36IWxhc2m0jw8opVZiuwwXRX/7Kbbwyxt8PWKoFgjYY5nnsu2xHPb8jFpHM4EjsefaI0qpo7TW3SO8/m3O2aEWiroFT8C2BIfzJ+CTSimvsJUQteI+rrU+OYr/nfluKWWvSRSeB0OdX4VGKtsOoOC80Vo/q5Saja1kLATuU0qdobW+c6jgy9VCWA18MeqHzGsFarG1xe11D3Bq1H8NttXxoLYXvFZjm2n55ly+K0Jj+9nfF/1tGjYh5d/MHFsK2P6Cn38FnBb1v4K9Y+PGHYg572mgL+pOyp+4J7ClD7cwjkL3AGdGXWYu8NGCdUbTA6C1/hHwE+BWpVRq0DK3Awuwzf/rB/3tT9im9qFRzHsD/2DLBdHrtdbfxR7jt2BP0GEppY7F9pP+QWt9ETYZ7TfEopcDp+e7QqJ134wt0P46aNnVQJdSylG2b/7YaHlfKbUM2+XzHew1gr2ixD74fX6PsnfNgO3KuH+k1zGKXwDvU0rFo27CD7JtYT/YH4HdlVKvj2Kfh+2D/u0o6xngl8rerYdS6l3AZuBv2PP/uoL3O996GMkfgM3R+4SyF6k7ou0VehmbZD+h7MVTov10YGuz+2Lfl0uAe9nynox4fgzhCKXUlOjnj2AveBca9vxUSn0FOF9r/XPsefN3bBdKKewJvKK1XjbcAlrrP2I/81+LunryhfWV2FYR2HPvP6NzN47tAh7xbkTsuetFx320sm1AVIG7DtvqOjfa9z7D7aRc1xCewTYpL1X2GsKT2LsdTtFa6x3Y5HexFygfUUo9hX1B743+dgnwJqXUYmzh/WAUQy+2b/E0pdTfsCfo+VrrfC3zFuB3SqlO7O2jH1FKfR57veAu4E9RN9Be2A/3Don6Yd+G/RD9LXodX9Ja/2aIOApdAryA7Tp7CluQjVbTG8onsSfTVtdBtNabsSdiTGu9eNDfVmOT1uVRl8SN2P7aZdgLah+OXsvvsQXB7FFiuBv7wVyslHoUm4guHrxQ1JQ9Ftsf+rfo+J8LvGVwjNibFFZjC4K7sM1mtNb90Wv+oVLqL9jje2pUeXgA+A+l1JVa63uxFyV/Hb2Wk4C36x28LRCbVB8GHsMWsL3YC5TD0vbW4HcCVyqlnsC2uE4p6C4Zbj0TxXtNdIxOB96mtTbaXhO7Hdvl+TfsBc4PjbK9Hmyi/0z0Ofop9pj9e9By/diLnQcCz0bLPgzcpbX+HvYz9jy2wHoK27W0mtHPj8GeB26MPuvt2PezMI6Rzs//AfaOYnsUWwj/eDv3P5zdsDeZjOYEbK2+O4rvfmw38YXR3z+O7QZ6Apt0n2Dobs1CK7HdvH8HsoxcthW6AVthe1Ip1Y2tlH9ziOUAcGT4ayF2XtSqadFa3xT9/g1g8xAXpcUIlL3L6B1a62NHW1aUXtm+mCbEBPN34Byl1GexNbK/AmdWNiQhto+0EIQQQgAylpEQQohIVXQZdXd3x7F3naykuNv1hBBC2O7JVuDPXV1dg2/r3W5VkRCwyeD3lQ5CCCHGqEMY+cuURamWhLASYM6cOcRiI335eNdavHgxnZ2luoW5NP7whz+QTg/+4mJlrV69mubm5kqHsY1qjKtUMe1xxhkAPLVo0U5va1cfJ2MMYRhijMF1XYIgIBaLDfzc0tLCkiVLqu6zV43lQW9vL8888wxsOxzJDqmWhJADiMVixOPx0ZbdpaotHgDXra5LP2EYVl1MUJ1xlSqm2KpVQGnOhVLEFIZ2rDTHcQYKd8/zcF0X3/fxPA/f9/F9n1gsRjqdJggCPG/476xV42evGmOKlKSrvVoSghCiihljyOVyAwV7LBYjFouRSCTwfZ94PE4mkyEIAhxnyJEfxBggCUGIMWjdgQeWdHv5bhzHcQiCgHg8PlD4B0FAIpEgm82SSCSkwB/HJCEIMQY99/nPl2xbiUSCqVOnUltbSywWw/elWJioqquDVQixS3V0dNDQ0EBrayupVEqSwQQn774QY9DkG+z0zi+8//3bva4xhmQySUdHB8lkstShiTFMEoIQY1DzT+2cN9uTEIwx+L7PpEmTaG1tlWsBYhuSEISYAMIwpK6ujlmzZkm3kBiWnBlFWrRoETfccAP3339/Vd2LfMcdd7B48WIcx8FxHN71rncxc+ZMbrzxRo466ih+97vfUVtbS1tbG/fffz9nn312yWN44oknSCQS1NfX88ADD3DooYcWVegsWbKEm2++GbC11/nz53PMMceUPL6JyhiD4zjU1tbS1NREff1wE/8JYUlCKNKdd97J0UcfzS9+8Qve/va3VzocAJ5//nn+8pe/cOGFF+I4DsuWLePqq6/my1/+MieffPIui+P3v/89nZ2d1NfXc/vtt3PwwQePvhJw/fXXc+aZZ9LW1kZ/fz8XX3wx8+bNo729vbwBTwBhGFJTU0N7ezuJRKLS4YgxYmwlhOEKinPOgY9+1P588snw+yGGRTrgAPhxNHHSNdfA//t/sGxZUbt9+OGHmT59Ou9+97s555xzOPzww3nve9/LL3/5SxzH4eKLL2bBggVMnz6dSy65BIC6ujouvfRSnnzySa644gqCIODEE08kkUjwgx/8YGDb3/jGN6ivr+fiiy9m8eLFNDU18e9//5urrroKz/M4//zz6enpIR6P81//9V9bxVVbW8uaNWv43e9+x1577UV7eztf+tKXALjkkks49dRTt1r+hRde4LLLLuPVV19ln3324YQTTmDZsmV8//vfHxg24LTTTsMYw5VXXjmwrQsuuICzzz6bdDrNokWL2LDBTtn6/ve/n5deeokVK1Zw1VVXcfjhh7Nu3Tq+9a1v8alPfYof//jHPP300xhjOProo9l///23iqepqYl7772Xww47jBkzZnDhhRfi+z69vb1cffXVrFmzhlwuxwc+8AFmzpzJokWLWLVqFWEYctRRR3HggQdyySWXkM1m2bhxI+eccw7XXXcdL7zwAsYYFi5cSGtrKxNFfij7+vp6WlpaqKmpGWUNIbZW1oQQTUn5VuwE6N+O5uEdc2655Rbe+c53MmvWLGKxGMuXL0cpxaOPPsr8+fN55JFHOO+88zjppJO49NJLmT17NrfccgvXXnstCxYsoKenh1tuuQWA73znOyxatIhkMskFF1zAQw89RCqVYu3atfz0pz/l5Zdf5k1vslMKX3bZZZx88skcdthh/PGPf+SKK67g2GO3TCSVzWb59Kc/za9//WtuvfVWYrEYJ554Iq9//eD55K2+vj4+9alPEYYhH//4xznhhBO49tprOe2002hvb+fRRx/lpptu4r3vfe+Q699+++10dnZy5JFH8sILL3D11Vdz4YUX0tbWNlDTv+OOO/jYxz7G448/zurVq7nooovo7e3lwgsvpLOzc6txmE4//XR+9atf8b3vfY9Vq1axYMECTjrpJO6//36am5s5++yzWb58OYsXL+bZZ58lm81y1llnsWnTJs4777yBcWUWLFjAfvvtx3333Uc2m+WMM85g/fr1XHjhhRxyyCElOQeqTVhQ6w/DkCAIqKuro7W1VVoEYoeVLSEopQ7Hzp17EJACPrPTGy2mRn/jjaMvc/rp9l8R1q1bx4MPPsjLL7/MjTfeyIYNG7jppps48cQTue2221i9ejULFy7E932WLFnCxRfbqYL7+vqYOXMmwMAjQGNjI+eeey7pdJqlS5ey9957DzwCNDQ0MGvWLACeeeYZrr76aq699lqMMQRBsFVsL7zwAslkkjOigc6WLl3K5Zdfzty5c4d8LVOnTh3YRn4MmVdeeWWgi2aPPfbgJz/5ybDHYvny5Tz55JP86U9/AmDjxo0jLvvss88OtJhyuRxr1qwZSAi9vb0sW7aM448/nuOPP57169ezaNEiHnjgAVasWMH8+fMBmDZtGtOmTeO6664bSADJZJIpU6bw4osvAgy0ApYvX87TTz/NkiVLAFtQrl+/nmw2O2ycY9UTP/4xvu9Tm83S1NREXV2d3DUkdlo5Wwj/gZ08+jagBjinjPsqmzvuuIMTTjiBc8+1U+Nu2rSJI444gs9//vNcfvnlvPjii1xwwQWALfgvu+wy2tra6O7uZvXq1cCWAcjWr1/PN7/5TX77298CcMopp2CMYbfdduP2228HbAJaFiW+WbNmceqpp7LPPvuwZMkS/vznP28V2/Lly7nvvvv49Kc/TSwWY/LkySSTyWEHKhuqwKivr+e5555j+vTpPPXUU0yePJkgCHj11VcJw5BNmzYNvI62tjZmzpzJQQcdxLp16wZeh+M4Ww1uZoyhra2NuXPnctpppxGGIbfddhstLS0D+3Vdl29/+9uce+65TJs2jWxUsAVBwJQpU1i6dCn77rsvq1at4uabb2bOnDlordlvv/3YtGkTy5cvHxihM/96W1tbaWho4LjjjqO3t5ebbrqp6kaG3RlhGOJ5HtlslsbGRurr66tu8D4xtpUzITQBM4BjgZnAHUqp3bXWw87ZuXjx4jKGs2NuuOEGzjrrLLq7uweee93rXsfXv/51Ojs7Wbx4MWvWrGHNmjW8613v4qyzzhooHM844wyeeeYZXn75Zbq7uzHGMHPmTN785jcTj8dJp9M8/vjjHHfccfT393PsscdSV1eH53k89dRTHH300Vx66aX09fXR29vL+6N7zleutCPdTp06lalTp/KFL3yBeDyOMYajjjqKdevW0dPTw+rVq1m/fj1gR2ncvHnzwLphGLJy5Ure9ra3sSgaQtl1XU488UQ2bdpER0cHn/vc5wYKnlWrVnHAAQdw8803c88999DT08Ob3vQmVq5cSXt7O1deeSVnnHHGwHWUM888k0cffZQvfvGL9PT00NnZydq1a1m7du3AcXzve9/Ld77zHXK5HI7jMG3aNObMmUMYhtx8882cf/75hGHIcccdR2trK4sXL+a8886jr6+PhQsX8tprrw28TsdxmDdvHrfccgvnn38+mzdvZsGCBQOtiGqSfw+KkT+XEokEyWSSVCrF+vXrCf/wB1YDG/fcsyQxFZ7f1UJi2vXKNqeyUuorwGqt9Vej3/8KvFFrvWrwst3d3e3As52dnVV1S2d3dzddXV1l38+SJUt4+umnOeaYY3jllVc49thj+c1vfjPk3BC/+c1vqq4LZOXKlVV58bYa4xotpjAM8X2fVCpFKpWivr6eZDK57W28+RssirwxYiS76jzfHhJTcXp6evIV6ZldXV3LdnZ75WwhPAR8Qin1NewUb2ngpTLub8xqbW3liiuu4Pvf/z65XI7PfOYzVTVRkCiv/Eij6XSaSZMm0dTUJNcDREWULSFore9SSh0KPIIdRO+jWmuZL3kIqVSKq666qtJhiF0of2dQJpMhk8lQV1cn4wqJiivrbada68+Wc/tCjBX5Wcni8TiTJ08mm81SU1MjLQFRVcbWF9OEGEPyXUHJZJLm5mZaWlp4/PHHmTp1aqVDE2JIkhCEKLFcLkcymaS2tpbGxkYymUylQxKiKJIQhCiBfEsgf2G47N9/+NnPyrt9MSFJQhBiB4RhOPBdkiAIqK+v37VjB1XZ7Y9ifJCEIMQojDED3UCpVIpkMklDQwPJZFIuCotxRRKCEGy5AGyMGRj5NX9baDKZpKamhkQiUT0JYLfd7OM//lHZOMS4IglBjHvGmIEC33VdXNfF8zx838f3fZLJJMlkkkQiQSwWIwiC6p9VrK+v0hGIcajKz3ohtlVYwOdnivM8b6Agj8Vi+L7PunXraGlpIQiCgUI/CAIZEE6IYUhCECWTL6jz42MNNU6W67oDhXi+IC/82fd9HMcZKNwLl8/zPA/P80ilUlutM7g756WXXmL69OnlfdFCjCOSEMaowYVt4e+FhXJh4Vv4b3BBO/j3fAGd714ZvG6h9evX09bWtlU3TH6+hcJ18tvK70sIUV3KPWPaY8C66NdntdanlHN/48HKlSvp6ekZvoDf0EdbPIXjRIWq/Q8HF9d1cHHAdfBdn8DzcPMFslNkIWwKHsPiYt60IcmkV/KnUi76N7wiN7vTalb0kUtsM7huRZUqJrfPHsXw7zu/rfF8nEppq5gMmL4chCFONo43p6mywZVIOWdMSwBorQ8v1z7Go9GGa+79xxqae4sZBG3rgtmwpawvtfiGkHD18LOnVUo1xlWymI7/AEBJtjWuj1ORjDGQMzgQ1bAc+8+zFSwncHH7DYQGAhcSPm59DU42hjOOrkmVs4UwH0gppe6N9vMFrfWfyrg/ISaM8B2nVjqEHTbQ+jVAbstMewMFse9iHAOeO9ACJt+4zbdy87/7HrgDzeRBnIHnnKhg3/KEA77dF64DvoeTCSDu4wQueNu2qNd2r8Lbc1JpDkKVKucEOXsCBwDXArsBdwNKa90/eNn8BDllCWScSa3uJ/2KjCI+pOHO5R04xbcpW0bahhm0glOwvDN49egazTZ/L+giHFy4bRWMY/8ePV/487ChjtZTWFDwDfUyzeD1HcAFE61nCp9nS/wmKuS3itfYdUPPwbiQ8wHXwXj2dRl363hE0ap+gpxngH9GU2Y+o5R6CTtRzvLhVpioM6YNxYShbZ4W9ukDz/z6z0xujmop+esKBTWhgVrW4EIKtq1dDf7d3XJBuSCSrZcrrMlF23hu+XNMnzZ9S01tYH+D9u0MEWv+h8Jtm8L9FPycj9Ehqj1u+3ocb8uyTz71NHPnzrWzcRS+psGvf7Ct4hv8mpytn4/ic9whjtHgdYHHHnuM1+3zukGve+tYirrW86EP2cfvfnf0ZUdRjTOBSUzFKZgxrSTKmRBOBfYEzlJKtQE1QPGTyZZJbvk6zGu9gzrVzbZVIwPZFX30J17c5nm7bL7EjVYM878OKsQLm8eFNVhTsKyJ+iYLa5ZmUM0s2p237jXW7742qqGxbSGd784sXNctooDZCStW/oua2l00uUv+inQRjaS1G5by8qvVNfPcay/8k5eW7vzHrv5XdwPwyjOP7/S2Nv37H6zJekUta3I5ejdtAGOIZWppVq8bfSUxZpQzIXwXuF4p9RC2ODt1qO6iXc2bVlv0sus3L8efV119hitWPMCmJRsqHcZWNq5YwcqeNZUOYxvVGFepYqrp7QFg5V8f2ultDReTMSFhXx+JuiZi6VpSTZOJpbI0Te3Aiyfw/OpKtmLnlXMKzV7gpHJtXwhROrneHhzXw08kiWfriaVridfUUTdtDvGa+kqHJ3YR+WKaEOOQCXOYMCQMc9E1CRfX94ilsrhBnCCZwU8k8YI4r7g1zD5kIcmGFqn1T3CSEIQYI4wxhH29eLF4dJumQ7a1HS+ewvN9HNfF9XxwfYJkCj+Zxo8nCeIp3FgM1wuGvGC9MkyTaZFpPYUkBCEqbsvYT7bPHsfBj8UJUln8eCKqzadwgzi102aTrGvG+dEDALQffGwlQxfjjCQEIUrIGEPY34cXTxAk0viJJEEyixeL4/oBr3g1tCgV3eNlQboAACAASURBVGYajQ/l+bieh+MFJGobovVSI99+euutu+w1iYlDEoIQQxiorQNE40M5AwW4hxdL4Po+jusTJDN4sRixVBY/maF26mxi6eyQ212ZSzFpXnXdyy5EniQEIYimyezrJZ6pJTNpGqnGydHtljU4ju2bd1wXx/OrY6TW66+3jx/8YCWjEOOMJAQxYeUv0ibqm6md2kFd+x4kaxoqHVZxLrrIPkpCECUkCUFMKCa0X3VO1DVSO20ONVM7xk4SEKLMJCGIcc8YmwRS9ZOomdZB/cx5BPFdNNSGEGNIuSfIaQG6gTdqrZ8u576E2EaYI0hlqZ3aQfPc/fCD6hk4UYhqVM4JcgLgamBTufYhxGBhrh8viJGZNJ2ahg52P+KoSockxJhRzhbCFcB3gM+XcR9igjNhiMn1E6SyJBsmUTNlJvUz5+K6Hi91d1c6PCHGlLJMkKOU+iAwVWt9iVLqt8BHRuoykglyirfx2SfY9O9nKh1GxRhjIOzHzzYSZBvwM3X49ZPxE+lKh7ZLua+9BkCYSlU4ElElqnqCnFMBo5Q6EtgbuEEp9Vat9QsjrSQT5IzuwWefoK2trdJhbGXFihUljcneDtoDrkc8U0csU0OQyODFE8TSWTKt7UXdGVSN75/EVByJqThjYoIcrfWh+Z8LWggjJgMxMYT9fWAMXjyJ4/l4sbj9hm88ieP7uJ6Pn0iRnTyDWLoGX+4GGtrSpfZx1qzKxiHGFbntVJRFrs+Orx/P1pGobSKWqcULYiRqm0i3TMGPJSod4ti2cKF9XLasomGI8aXsCUFrfXi59yGqQ9jfRyxbR7p5Co2z9yRVPwnHdUdfUQhRFaSFIHaK/eavoWZKBw2z5pGdPL3SIQkhdpAkBLHdjAkxuRyppjZqpnTQ097HjP0PrHRYQoidJAlBFC3M5fCCgLrpu9Oyx37EM7UAPC/3+wsxLkhCEKMK+/tI1DbROHtPGmbviet6lQ5JCFEGkhDEkIwxOI5Lsr6FhllzqZ85tzrmARDWVVdVOgIxDklCEAPyXwizA8LNZvJeB+HH5fbQqnSUjNEkSk8SgiDs6yXZOJl0yxQa2ueSqGuS1oAQE5AkhAkmPwm8H0+SqG0k1TiJ2mlzSDe1Vjo0sT0OPtg+PvRQZeMQ44okhHHEGAPGYIzB5PrAcfH8AD+Rxk8kiaWzBOk6aqbMIt3UKq2Asez55ysdgRiHJCFUwMvPPslra1ZCNNKswRbkGDCEmNAUPBfaAj7MQWjof2UltR3tuLE4fhDDcT1wHDsRvO/hegGu7xNLZYmls/ixYQYL3FC6oaX8zath/cqSba9UqjGuksVkcvaxBNsa18epkAmh51Xw4tAgY0ANRRJCBTTMnEvDzLk7tG7/piuZ3v849Jc4qJ3Q8uILsPE3lQ5jG9UYV8li6nnVPv7xf3Z6U+P2OIW2lUy6GVJNkGqGupkQy5YmyHFIEsIYYxwPguoaAdR48aqLCaozrtLFFHX3lWBb4+Y4GQO5zZBshKbdoaEDGhV4UswVS46UEGLsCnOAgWybrf23ddnWgAyquEMkIQgxFi3srHQElWEM5Hq2dAE1zoG2fcCvnom1xjJJCEKMRacfWekIdo18AkjU2WsB2Skw9QBI1lU6snFJEoIQorKMgVwvENo7gII0vYkWaJ5nC/7Je9sWgdwmXXZlSwhKKQ+4BlBADjhFa72kXPsTYkK55j77OFZaCmEuuuvHgyABiXpINUIsA/FaqJ1mLwbH0uB6vNTdTXtndc1fPBGUs4XwFgCt9UFKqcOBrwHHlXF/QkwcD0QTq1djQgj7wfXthd5Yxhb0mUlQNwOCNPixSkcohlG2hKC1/rlS6q7o1xnAi+XalxCiQkwIuT5bs6+dYR8bOqB5LnhBpaMT28kx0bdly0Up9X3geOAdWut7h1qmu7u7HXi2rIGME5lVD5N95fFKhyEqrOUTPwJg1Tfes2t2aELcsI+clyD0k/QHdfTH6umL1dGbmkwu3ih9/JU1s6ura9nObqTsF5W11h9QSp0LPKyUmqu13jjcsp2dncTj1XP7WHd3N11d1dWPqe9+mLbWtkqHsZUVK1dUXUxQnXGVLCbPTlJUim2tWLmCtkmT7IXdIGH79IOk7d4JUrbbJ90MNdMh1QC7YIKkavzsVWNMPT09LF68uGTbK+dF5ZOBqVrrLwOvASH24rIQYlcwxo55FPbbrh3HtQV8kLZdO7EsJOpY3/tvmLc/ZNogWS/f7J3AyvnO3wpcp5R6EAiAT2qtN5dxf0KMbcZAflBD+4QtzDGAa2vmXgBuAC31toDPX6h1ffBi9jnHsT/7CYjX2Rp+LG2/vBXLbNO1s2FDN0yev4tfrKhG5byovBE4sVzbF2JMCXNg+gnxIVEL8RrbNeMnbK3dT9gC3/XtrZmOa3+OZeyXsrzA3qOfH5Lhb1+o7OsR45K0DYXYUSa0//L31ztRYR0kwfFtIZ5ssP9qpkLT7rz4xFNMrbJ+aCHyhk0ISqlDR1pRa/1g6cMRYheI5pmwfes5wIm6URxbSw9StnbuJ2zXi+vbwt4LwE/aGr6fAC9hC/90i30uv9yuuNvm7rvto8ytLEpopBbCxSP8zQALSxyLEKMbuFAajXVPviD3t/STuwG4Hj3rXJg0L+pq8ezzXsz+C5K2fz1RExXi0b981021O/NM+7hsWUXDEOPLsAlBa/2GXRmIqGLbXOxkq9+dsM/eshjmttS08zVlY7b8PFDwOraQzl8gdaILpvkCPt9/HqTsv/zFUhz7Ldd4DWRao5q8N2zN/GWnm5lzpXtGiGKNeg1BKTUDuBZoBw4BfgicqrVeVtbIxBY962HZbwGIrV3GxvqmLX8zTjRXypZuD1NY8OIAUd+269m+brCPrg+4GNdjoLskX9vGweSfc4Ooj9zHOM6WgtfxMW7AvzcsITl5N/DimCAT1dCji6M42xTUO388on/0jrjYptU9vPLc2tLueyeVKqaaXAjAqyXY1ng+TqW0aXUPq5e8TMOMWjx/DLQid0AxF5WvBi4HLsMOP/Ej4AZgxGsMooTiWVBvAWDp4zWsXlNT4YC2tnJllnADFJTUVeGllev4x5rq+gJ8qWKav9nOofqPB3d+W+P5OJWKMfDKy+vpm9aH643fyXeKSQhNWut7lVKXaa0NcI1S6qPlDkwMzXGouhPScZ2qiwmqM65Sx1SKbU2E47QzTGjINKdw5zTQNm9SpcMpq2KO+Cal1FTshWSUUgdTTdVAIYQoE2MMyfok6ogOXL86ElQ5FdNC+E/gLqBDKfU40AC8s6xRCSFGpM+7ptIhTAh+4KOO6Bi31wwGGzUhaK0fVUrtB8zBtii01nrkq3lCiLLqnTS10iGMe8bAjAOmEsQnzvd3R20DKaVqga9gLyRfA5yvlEqVOzAhxPDcza/hbn6t0mGMW7mcYfo+bTRMm1hzNxfTKfZd7CilHwQ+DGSBRWWMSQgxinmfPYF5nz2h0mGMW4l0jBbVNPqC40wxbaHZWut3FPz+SaXU38oVkBBCVFIYGqbs3YozASf8KaaFoJVSC/K/KKXmA/8oX0hCCFEZxhgaZ9TRNLO+0qFUxEiD2z2LvdU0CbxDKfU0tutoDyQhCCHGI8dh+r5TKh1FxYzUZXT4rgpCCCEqLcyFTO+aQpAIKh1KxYw0uN2/AJRSceBoIIMdGMcDZgIX7IoAhRBiV0jUJJi0e3Olw6ioYi4q/wioB2YDvwfeADxUzqCEECNbccJHKh3CuBL2h0zeo3lCXkguVExC2AvYDfgG8D3gi8BPyhmUEGJkLx12XKVDGDeMMTTMqKNlt4l3m+lgxdxltCoa1O5pYC+t9VIgVt6whBCi/Exo8AKfGftPq3QoVaGYFsJipdSVwFXAD5RSbUQj8AshKqPj658CYMl/fq3CkYxdYX9I/fQ6Zh44DT82cYanGEkxLYQzgZu11k9iLyS3AieVNSohxIhSzz5F6tmnKh3GmJZpTjP70HZJBgVG+h7CoUP8vg74GXbEUyGEGHOMMfgxn5kLZkz4i8iDjZQaLx7hbwZYWOJYhBCirMJcSKo+iVrYQZCcuN83GM5I30N4w64MRAghyinMGZo7GmnffxqOKy2DoUjnmRBiXDOhoXZKLa1zm8m2ZCodTlWThCDEGPRq5/6VDqGqmdCQ6w9JN6SY3tVGbVtNpUMaE0ZNCEqpD2utr94VwQghivOvMy6qdAhVqb8vJJGJ0TSrgebdGomn5StT26OYFsLZgCQEIURVCvtD3MCjfloNTTMbqJmclWsEO6iYhLBcKfUA8DCwKf+k1vpLZYtKCDGilrtvAmDVUe+rcCS7ngkNYS4kno2TyMapm1ZLc0cjnl/M16rESIpJCH8q+FnSrhBVYNLdPwDGf0IwxhDmDEEyIJYKSGTjpOqTNO/WSBCXS6ClNuoR1VpfrJRKAx3AYiCptd5Y9siEEOOaMcbW9vtDHNfF9R083yOWiZHojdG8WyOxdIyayVnS9clKhzshFHNReSGwCDsPwoHYsY1O0lrfW+7ghBDjhwkNXswn25ImlgrwEz7JmgSJmjixVIAX8wa+OdzTvYEZXVMrHPHEU0yb68vAwcDdWusXoiEsfgRIQhBCFMXxHNr2nMzkPZpxPenrr1bFvDOu1vqF/C/RIHdCCFEU13PZ/cjZtHVOkmRQ5YppITyvlDoWMEqpOuCjwHMjraCUCrCT6bQDceASrfUdOxmrECJivLFxQdXzPfY4ajcSmXilQxFFKOas+jB2trRpwBLgAeD0UdZ5H/CS1vpkpVQj8BggCUGIEln89TsrHcKovMBDHdkhyWAMKSYhzNdav6fwCaXU24FbR1jnFuCnBb/3FxPM4sWLi1lsl+ru7q50CNtYsWJlpUPYRjXGBNUZ13iPyRiDF/No3qeWp5bseA9zNX72qjGmUhppPoR3Ybt7vqSUumDQOl9ghISgtd4QbSOLTQxfLCaYzs5O4vHqqU10d3fT1dVV6TC28sCS39HW1lrpMLayYsXKqosJqjOuUsWUWmoL2tdmzd3pbZX6OPlxn93fNHunWgbV+Nmrxph6enpKWpEeqYWQBQ6KHguHwu4Hzhttw0qpacBtwLe11j/cmSCFEFvr+J9PA/DEN++ucCTb2u3wmdJNNEaNNB/CtcC1SqkjtNb3559XStVorV8daaNKqUnY21I/VriuEGL8Msaw+xtnk25IVToUsYOKuQcspZS6TCmVUUo9BSxVSn1wlHW+ANQD5yulfhv9k68aCjEOGWNwXIfZh7aTbZb5BsayYi4qXwCcBrwbeAR72+nvgOuHW0Fr/QngEyWITwhR5YJEjD3e1EFcuonGvKK+JaK1/itwDHBHdMFYJiMVQuB6Lrsd3i7JYJwoJiG8qJS6EtgXuEcp9VVG+WKaEGL8c30XdWSHXDMYR4rpMnoPcDzwDa31RqXUUuDC8oYlhBjJ0rMvq9i+TWiIZ+PMPqSdlIxCOq4UkxCOjx4XKKUWAOuBtwM3lC0qIcSINu62V0X2G+ZCsi0Z5izskAlpxqFiEkLhdxAC4BDgQSQhCDGhhLmQmslZ1MIOmaJynCpmgpxTCn9XSjUAPylbREKIUc075+0A/P3ykUaQKR0TGto6JzNl/uSBOQvE+LMjQyZuwI5iKoSoELdn0+gLlYAxhiAR0HHwDLIt8h2D8a6YGdN+A5joVweYBfyynEEJISrPhIZ0QxJ15Gy8wKt0OGIXKKaFcFHBzwZYI5PkCDG+hTlDY3s97QdMxfMlGUwUI412emj0oxn0pyal1KFa6wfLF5YQohLC/pCa1hqmva6VdKN8v2CiGamFcPEIfzPAwhLHIoSoAGMM/b0hmaYU017XRm1bttIhiQoZabTTgdtNlVItWutVSqkU0Ka1/ucuiU4IMaTVbzxxp7eR68uRbkyR9VLM/489SNYmShCZGMuKuah8NnAKsA/QDNyplPq61npRuYMTQgzthbecMvpCgxhjCPtCErUJsi0ZWuY0kmlK0929UZKBAIqfU3l/AK31v5RSXcDDgCQEIaqcCQ25/pBkbYK6KTVMUk0kaqTwF0MrJiEEQE/B771se6FZCLELTf/uJQA896FtZ6c1oQEcMi0p6qfWUj+jjngqtosjFGNRMQnh58ADSqmbsYngBOD2skYlhBhR7V//b6vfc/0hru+SaUyRaUrR2jkJP7Yj3zsVE1kxQ1ecq5R6B3AY0Ad8U2v987JHJoTYhjGGXF8IgOM4xNJxsi0p6qbVUtOSkS+QiZ1SVBVCa/1T4KdljkUIUcAYQ9hv8AKXRE2CRE2MVH2KmtYMsQtjOMBeb9290mGKcUTalEJUkVxfSJDwSdYlSDemqJ1SQ82kjAwoJ3YJSQhC7GImtN0+ru8SJHyCZECQ8knXJ8lOylAzOSsJQFSEJAQhysB294QY4+B6DvF0jERdgjSvMH2fKWRb0iRqErjeDk4y09lZ2oCFQBKCEDvE1vJzuL6H6zl4gWdr+gkfL+aRyMbJTsqQrE3gx72Bgn9D9ytMUs07H8Bdd+38NoQYRBKCEIMYY8BAGNqv2/gxW9gnaxMksjG8mE+Q8Ek3pkjUxHe8li9ElZGEICaUXH+I60V99ymfZDaBn/BxPQfHdXAcB8d3CeI+ftwj05yuzvv5f/hD+3jSSZWNQ4wrVXimC7H98rdo4oIfeLi+ixtzSdYliGfixDMxXN8l1ZCkdnJ27Nfqv/AF+ygJQZSQJARRVfJj72AMrufiBh5+4OEFLm4s31/v48ddXNfF9V38hI/neyTr4mSa0gOFfdjdw7wuVeFXJMTYIQlB7BRjjP0X2kfIj6UDmKg/nqgrxgUce9eNH/NxA5cg6ePHA2JJnyDpEyRjpOoS+FGXjeu7cgumELuIJIQxZqPnbjXS4HZxHJzoEQcc+z+iJ/P/bXnOdXHc/JPRIs6W5/Ll9NreBNkpUTeMZwt8XNf+3bV98l7g4XgOuA7GcchFm9x2qvgQ1r62o69wK/9Y1Uv/kjUl2VaplCqmvfvt8BWPl2Bb4+U4haHhtZ5+mmsS7DW9vkyRjW+SEMaYdSmfTYl0pcPYysrAo9cY6M9Bf6Wj2WLly31sem5tpcPYSqlimhslhL+VYFtj+Tjl7whrb07TWp9i97Za6lLBLohwfJKEIIQYc4wxeK7DHlPq2HtGPam4FGWlIEdRiDHo1kUTcwT6/lxIbSpgZnOGrvYGYjK6a0lJQhBiDOrN1lY6hF0qDA2u67DvrAb2aW/Ec+VGg3KQhCDEGJRevRKAjc2tFY6kfIwx9OVCMomAeVNq2XNaHXFpEZSVJAQhxqC3fPw9APz4R7+tbCAl1p8LwUAm7tA5tQ7VmqUxK3NA7yqSEIQQFZMLDa4DmURAS02Ctrokc1qz/PXx9XTNKcEggGK7SEIQQpSd7f6xX1hMBh6ZhE9DJs7UhiQdLRkCX7qCqoEkBCFESfTnQnKhIea71KYCAs8jGXPJxH1ScZ/JtUkas3ESch2gaklCEEKMyhhDLrT/kjGP2lSM2mRAMuaRivk4DtQkA1pq4qTigdwFNEZJQhBCbMMYQ3/OEPguk2sSTKpL0pSN0ZCOU5MMcKXAH5ckIQgxBv3xY18s2bb6Qujty1GTCkjHA7IJn5pkwKyWDE3ZuAwuOIFIQhBiDPrXQUdu1/IDNX7PIZ3wifketamAmkTANO8lDt2/g2TMk8J/gitrQlBK7Q9cprU+vJz7EWKiC6P+/cBzSMR8Yr5DzPdIxTzb1x/3mVyToLkmsU13T/e6f8lYQAIoY0JQSn0WOBnYWK59CDERhMYQhoYwml8i8ByOO+f9uI7D375/K6mYT106oDEdp6U2IbV8scPKWS1YArwduLGM+xBiXAhDO0yD77kkApfaZIx03KMuHSMT94kH9m6edNwjmwxwXn4BgCM7x+/QFWLXc/KzXJWDUqod+LHW+oCRluvu7m4Hni1bIOPIU6t6WfpyX6XDECMwxtbmQ2MnEXJdBw8Hz4XAdwhc8F2IeQ6B65AMHBK+Q33SJRVzcYuo4Xe+5S0ALL7zznK/HDE2zOzq6lq2sxupqo7Dzs5O4vF4pcMY0N3dTVdXV6XD2MpTd/+R1ra2SoexlZUrVlRdTFCeuEJj6M+FGAO+6xAPPBIxj5pEQE3SJ50IiHkuyZhHNuGTTQYkgi0Xa0t2TsViACXZVjWe5xJTcXp6eli8eHHJtldVCUGIShoo6D17QTYZuMR8j2zSJxnz8ByHVNynOZugJhkQD1x8z6102EKUjCQEMWEYY+gPDSY0BJ5LXTpGOuFTn4qRCDwaMjEm1SZIxuRjISamsp75WutlwIjXD4QohfzY+Q4OmYRPbSpGbp3H7ElZkoFrb8X0HDKJgKZoPJ0x/W3bd7yj0hGIcUiqQmLMCENbw8cYUnGfunSMVMwjmwhIxTwm1Sapz8QGBk/r5kW65k6qcNRlcsUVlY5AjEOSEETVMMbQ2x/iuy7xwCUVz99q6UcDqgXUpWIkA4+aVEwGUBOixCQhiF0q37UT81yScZ9MfEuBX5MIaK1PUp+OycXa0Vx4oX28+OLKxiHGFUkIomRsl47tx/c925cf81xigUcmbm/BTMc8mrJxmrLbDqEgtsP3v28fJSGIEpKEILZbLrT34geuSybp05z22GtaHbWpgNpkjPp0jHjgyhAKQowxkhDEiPr6c3iunQErm7AXcpuzcSbXJknFfXzPpbv7ZbpmN1U6VCHETpKEMMEZY+jrt2Po1KYCaqJv1sZ928c/uTbBpNqkXMAVYgKQhDDO9eVCMERj4LsEnksQDbmQSfhkEwHNNQkm1Sak0BdigpOEMEblb9F0HPBcO0JmJu4TRGPgJwKPVNyjOZugORsnKePdjy8tLZWOQIxDUkpUmTA0rFm/mTXre+jL2UlPevpz9PSHbNzcx6qNOQ6eU0c65jOpLkE6bme/ktr9BPPII5WOQIxDkhBKID9bVWjsv1xoWL+pn029/fT0h/TlQvpzhlwYkgttzf61vhybe3P09OfAQAj09OboCw29/Tl8b+hhkHv6Da/vkAu4QojSm5AJYe3GXvpDQ0+frXn39Ye2sDaGnr4wGuLY8PTKHl56YiW50LCpN0d/zhbu+QI+P5NVf2gwANGMVvkZJjzXwXUctvfuS9dx7AxZbDtXRVjG+SvEGHLfffbxyO2bW1mIkUy4hGCMYeXaTfTnQhzXwXccPNfB8z1cB2qTW74huzbjsXtrTQWj3dY/7/gz66+5ttJhbCX1/HLW/+WxSoexjWqMq1QxpT//OQA2fvkrO72tsXCczObNeE1NxI9YiC/XT8pmwiUEx3HYY0ptUcuuzvpMb0qXOaLtsy7chHn11UqHsRV3w8aqiwmqM66SxRSGACXZVjUfJxOG+O3txA88EH/qlEqHNe5NuIQghBgDwhBv2lQSb3wjXn19paOZMCQhCCGqhunvx81m2XTIwaTf/vZKhzPhSEIQQlScyeVwYjESBx5I7ID9yT1WXdc0JgpJCEKIijG9vTiJJPH99iV2wAG4sVilQ5rQJCEIMQa9dvrplQ5hp5i+PrzmZmKHHEzQ0YHjeZUOSSAJQYgxKWwZe1ODGmOgrw9vxgxie+9NsMfuMkR6lZGEIMRY1N9vH/3q/wibnh68pia8WbOIzd8Lr7m50iGJYVT/2SSE2EbmMvuFtA3nfbHCkWzNGAM9PRAEeFOn4DU1Ecyfjz9p7LVoJiJJCEKInWJyOUxfH24mS2zObIK95uNNniTXBcYgSQhCiCGZMITeXowxOEGAE4/bf8kETk0NbiptHzMZvKlTcevr5JrAGCcJQYgJwuRykAtx6+tws1nwPcChz4R4HbNxYgE4Do7n4iSSOJk0XmsrTiKBm07jyC2h454kBCHGMZPL4fg+3vRp+DNm4M+bh5dKbbVMT3c36a6uCkUoqknZEoJSygW+DcwHeoDTtNb/LNf+hBBbGGNwfJ/4619P/KAFOK47+kpiwitnC+FtQEJrfaBS6gDgq8BxZdyfEBNGzxEjzIMQhgQdHcSPWIhXW9zIvkJAeRPCwcA9AFrrPyml9i3jvoSYUPoOOGCb50xfH/7MdhJHHIHXJLPqie3nmDLNwKWUuhb4mdb67uj354BZWuv+wct2d3e3A8+WJZBxJvbYY8SeerrSYYhqEoaE8Rg9XV3kZs2qdDSiMmZ2dXUt29mNlLOF8CqQLfjdHSoZFOrs7CQej5cxpO3T3d1NV5VdbHviscdobWurdBhbWbliRdXFBNUZV6liSt50I8YYNp/8fmJd+xA/6CCcINihbVXjeS4xFaenp4fFixeXbHvlTAj/B7wFuDm6hvBEGfclxIRhwhDvX/+CICDzsY/iVlElSoxt5UwItwFvVEr9AXCAU8q4LyHGNWMMZnMPXnMTMTUHJ5u1XwKTZCBKqGwJQWsdAh8p1/aFmAhMby9uQwN+WxuxA/bHa2qyiUC+ESzKQL6YJkQVMcZgenvxm5pwWycT22svvOnTZUgIsUtIQhCiQvLzA+D7eA0NuE1NuHW1+HPm4E2eLElA7HKSEITYRUwYYvpzOKkk7uRWvMZG/I5ZtvDf3pFBDzmkPEGKCU0SghBlZIyB3l7cbJbYvHlsPPggsgceuPMbvvHGnd+GEINIQhCiDEwuh9faij91CsFee+E2NNguoO7uSocmxLAkIQhRAiYMMT29uKkkfns7sQMPwG9tLd8O//d/7eNHP1q+fYgJRxKCEDvA5HLQ14eTyeBNm4Y/fRp+Rwdu3S6aJObyy+2jJARRQpIQhIgYY6C/384hAOD5OIGPk63BTSUhlcRNpnBqa3HTKbz2dtyaGrkbSIwbkhDE+GUMpr8f+vvB9+2sX4kETiaDW1uLk0mD5+Hggu+CH+DWZHEbGnHiMZx43P5dCnwxQUhCEGOGMQZyOVvA57+t67jggOP7OPEETm0NTjaDE4vTW1dL8uCDcWtr8Robd3jwNyEmCkkIDkX18QAACyBJREFUYucZYydkz+UgDMEYsP8B4HiurWkHwZaC3HVxAt8+uh4Egf27GxXyvmfXicXtcp6Pm81E3TUZO6F7EIDr2m0MUYvv7e4mptSuPRZCjGHVkhA8gN7e3krHsY2enp5Kh7AVEwT0jvYlpvwcF2GIgYKxbxw7zKDj4Pi+LXSj5x3XwQli4Pv2X758LVzXdcFzwfVxAg83nQHPY/Py5/DU7jipFE48ZpfzfVuge57dVyxWkmkcDZCL/hGG9t8Iqu39gxLF1Nyc39jOb4txfJxKrNpiKigzt/ObjUMr2wQ526O7u/tg4PeVjkMIIcaoQ7q6uh7a2Y1USwvhz8AhwEqiyp8QQohReUArtgzdaVXRQhBCCFF5O9+pK4QQYlyQhCCEEAKQhCCEECIiCUEIIQQgCUEIIUSkIredKqWSwE1AC7Ae+IDWevWgZS4HDsbGuEhrfU01xBUtNxv4uda6s4yxuMC3gflAD3Ca1vqfBX8/Hfgw0A9corW+q1yxFBtTtEwz8AdgT6315krHpJT6T+Dd0a+/1FpfXAUxfRT4IPZ7dl/6/+2de7CVVRnGf3q8pZDpUFraRUIeDDW8FV5QMO+Z4qVpFCGEGCd1qKwxHRnE1LEysLyMDqbihWrMULyEWiGpKIEIilJPGTKZlg2aqVmCQn+874bN8Zx9tkf33kjrN8Pwne+2nvV9e693rffb37PWoXu3IXAXMN32VY3WVI8uSZcC+xLfR4Cjbf+rxZoOB87NPx8FTrPd0J9r1tIkaQDww6rdBwJDbd/9dstp1Qjhq8Ai24OAG4Bx1RslDQH62N6bCArflrRVq3WltuHAz4BeDdYyFNgsr8FZwMQqDdsCY4kvyqHARZI2bbCemppS16HAvcA2TdDSpSZJvYFhwD7A3sAhknZtsaZewKmp6XPAlZKa4Z5X894lFwBbN0FLNV3p2h041Pbg/NfQYNCVJkk9gYuBI20PBJbS+LagpibbCyvXB7gCmNadYACtCwj7ARXBM4CD2m1/GBiVy6uIly9WrAO6AP4JHNBMLbbnAHtWbfsMMNv26/kFeQpoRkNXSxPASuKavdgELfVoegY4zPabtlcCGwMNH7XU0mR7GfBp2yuAbYGXGt277EoTgKTjifs3owla6tKVveIdgcmSZksa1fEpmqeJCOSLgImSHgCe7yiL0GRNAEjaAjiP6Cx2i4anjCSNBr7RbvXzQCXSvwJsWb0xUw3/lbQxcD2RMnq11bpS2515/LsppyPeX6UF4E1JG9l+o4NtHWptsiZs/wqacm3q0pSN7rLsgV8MLLD9x1ZqArD9hqTTiS/vpU3QU1OTpJ2BE4HjgfFN0tOlLmAL4DJgEtEpvE/SI7Yfb6GmXsAQYADwKvCApIeb8Lmq+ZlKRgM/z05Ht2h4QLB9DXBN9TpJ04Ce+WdP4KX2x2WK6BZglu2L1hVdTeTlKi0AG1bd/PbbmqW1lqZWUVOTpM2Aa4mgeeq6oAnA9uWSJgMzJA2xfV8LNY0AtgNmAp8Alkta2t20w7uo6zXgR7ZfA5A0k8ihNzog1NL0AjDP9t9T0/1EcGh0QKjnuzeMCOrdplUpo9nAEbl8OO2M7fLh7m+Aa22fv67oajKrtUgaSAxTK8wFBknaTNKWwE7AEy3W1Co61ZQjg+nAY7ZPsd0sn6xamiRpWmpbQTwgrG3Z2mBNts+0/dnMQU8BJjUpGNTUBfQFHpTUltmC/YiHuK3UNB/YWVIvSRsRD3AXt1gT2Q5savuZd1JIq8ztrgSul/QgsJwYriLp+8SoYF+gNzAmf00DcLLtp1upy/bcBpdfza3AwZIeIsyoT5Z0BvCU7dvz1xcPEEH9nGb8oqcrTU0o/21pItIMBwCb5i9DAM62/XCrNOW9e4x4TrYKmGH7tw3W06WmJpTfLV2SpgJziOB5g+0n1wFNZwP35L43225GZ6yr+9eXeMD9jijmdoVCoVAAyotphUKhUEhKQCgUCoUCUAJCoVAoFJISEAqFQqEAlIBQKBQKhWRdmVO58B5B0i+BrwCHAINtj5S0NJeXNqjMHYBxtkfn762n2D6mEWV1oeNaYDBwDtAPOJkwFRthe0CN4xbW2l7juHelrpImANie8E7OU1j/KQGh8LawXXk5ppnFfhz4ZC5vBezWzMKrGEkYjC2XtAQ4KC0LJtU6qDvBIGllXQv/h5SAUOgQSdsDUwk/mZXAWNtzKqOBDg4ZL2k3YHOix/w7SX2ByYSD5r/zHPMkTSEsSaZkWatsbyCpB+HWuDPxUtn3bP+U8PvpLekK4KPARyTdavsYSSOArxPpz/mEFfFaL+lJOpFwrl0FzAPGEEZ3VxNWCCuBH9i+QVIb4Xs0ODVMsX2JpNuJF4LmSnoU2B64Lc+9IPVvTdih9CPeQD7D9syu6idpJHBYXqfewL22T816r65rVX0mAc/anph//4Kwbf8T4f3Tg7Bwv8jtbKwrWnJ5JGtGeXsBl+T9WwacYvvpfPnpy3mN5to+pYN7X1hPKM8QCp0xGrjT9p6E4dl+Xey/2PZuRIP0rVx3E3Cp7V0JI8FburDpHgfMt70HsD9wTlpYjwUesX1aLj+XwaA/0bjvk73wf1SVDYCk7YiG7hDb/YmG+PPABOAFx5wWBwIT0hp7DIDt3QlX2aMlDbJ9VK4fYHsU8BxwhO2FVcWdT7w5uhMwHLiwzvpBuGgeR7jWfkHSLtV1bXeeG4ETsn49CWvvu4hU3gW29yIM2C6uca2rr9EmwI+BE7PeE4GrMzieTThr7gFsktezsJ5SRgiFzvg1MC17/XcBl3ex/235/5PAcdkb7mN7GoRlr6QXgVq5poOAzbXG5ngLoD9rJkdpzxDCHnlOprA24a1eN3sTVuF/TR3DASSNI4IetpdJmk6MCvYHBkg6MI/vAexCfb5WB5B2J7YXZdn11A/gIduvpLYlxGihw3rbXpA+Vn2IQHJHprG+CRyW1gq7pPZ66Euk5G6vSgW+3/abaZUwj/CEmmj72TrPWXgPUgJCoUNsz5b0KeBI4EtE/vzgGodUnBdXEamVjkafGxCfuco+pGlZhTbgJNuP5rZtiLkV9u2kzDbCS2Zs7t+Dt36mV2R55D4fzMX2+ira2oAzK4FMMaFNvdbr7cvqx9oumJ3Vbxhrz9Ow+vrU4CbivuwDfDfX3UzM13EHMYnTCR0dKGkDxxwMlWvfBiypPOvIkUFlkqOhhIHb4cDdkoY1yXup0AJKyqjQIWnod5Lt64HTiZmr6sb2y8ASScfm+QYSE8I8QeSoKz3joVWHzSRmrUPShwmb448RwabS0FcvzwKOkfShdA+9knieUM08YKBiljmI9NHRWdboLKtX6piV68dI2jgDzINEg1gP97MmldOPmNCk2iyss/p1RnVd2zOVCAh9UiNEwB5vezrRgFca92qWAf3zeh2V6/4AbC1pUP49CvhJBs/FxCyC44nZ8JoxEVOhRZSAUOiMy4DjJS0knBZHdOMcJwFjJS0iUk7H2l4OXAUMlvQ40fv/W+5/HvA+SU8QjeeZtv8M/B74gKQbiUmM/iLpPtuP5TEziVRVG2t6ywDYfg74GnBPnvc/wHXAd4hGcBHRkF+YPferiIezC4BHgOtsz6qzvucCO6ab6VRguNeeDa2z+nXG6rq235A2x8sIF95KGRMIu+jFwCDC/XKHdoeeBdxJuK06z/U68EViFrDHiYfIox0zgU0G5kmaD1TmliispxS300KhUCgAZYRQKBQKhaQEhEKhUCgAJSAUCoVCISkBoVAoFApACQiFQqFQSEpAKBQKhQJQAkKhUCgUkv8BXF/oBFMbDS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" name="AutoShape 4" descr="data:image/png;base64,iVBORw0KGgoAAAANSUhEUgAAAYQAAAETCAYAAAA23nEoAAAABHNCSVQICAgIfAhkiAAAAAlwSFlzAAALEgAACxIB0t1+/AAAADh0RVh0U29mdHdhcmUAbWF0cGxvdGxpYiB2ZXJzaW9uMy4xLjEsIGh0dHA6Ly9tYXRwbG90bGliLm9yZy8QZhcZAAAgAElEQVR4nOzdeXxcVd348c/dZp/sSZt0S5vSA22gSECgrBb0kUURUVQUFQQUFPVRERXZfPihPKA+io9IQUHADRRkURABFXlUkAhKBQ7aUim20BZoaUubZe75/XHupNM0y7Sd6UyS7/tFmWRyl+/cuXO+55x75xzHGIMQQgjhVjoAIYQQ1UESghBCCEASghBCiIgkBCGEEIAkBCGEEBFJCEIIIQDwy7VhpdQBwJeBRmziWQ58Rmv9d6XUvsDntNbvUEpdDyzWWl+hlDJAs9Z6TbniKojvXuAkrfUapdRpQExr/e3tWP9w4G5AAwZwgH7gYq31nUqpi4AmrfXHio1jO/b9JuAa4EXgMK31poK/bXUMlVKHAT8DPq61/mH0938BM7XWpmC9i4ALgf201o8WG0upKaX2AC4BdsMe17XAeVrrh5RS7dhzJbOD2z4G2F9rfcF2rvcl4J9a6xt2ZL+DtuUBtwJ7AN/UWn9rB7fzBuCr2M/wS8AntdZ/VUo5wJeAE6JF/wycqbV+rWDd+cA9WuvWguemA98GpkTb/IzW+ldD7LcV+B9gLvb92QRcqrW+fUdex/ZQSv0W+JbW+qcl2NbjwOFa67VFLv854N0FTzUDWa11zRDLJoDzgGOx5YIH3AT8d+FnbjvjrQVu01ov3JH1i1WWhKCUigN3AW/SWv8leu59wN1KqZlRgfOOcux7O7yx4OeDgcU7sI0lWuu9879EH7T/U0rN3ME4ivVu4Bqt9SUjLaSUegtwLfBurfV9BX9ygEOAB6PlHOBE4JUdiKVklFIKuB84JV8YKaWOAO5SSh0EbNzJXewHNGzvStubQEYxBfgPIK21zu3IBqLC4VbgHVrr+5VSuwO3K6X2Ao6Jtr830AfcDHwC+LJSygfOBs4FBifVO4HvaK2vUkq9DnhAKTVZa90zaLlrgfu01u+KYpmLPecXaK2f2pHXUwmFn9sil/8K8BUApVQd8Ahw2uDlos/Sz4FngAO11puVUo3AL7DH/PwdDLkeeP0Orlu0crUQUkAdW590PwBeBTyl1CHYTN85xLoXR62LRuByrfX/Aiilzgfeg62FPwN8TGv9wuBaQ+HvUW3zG9G2PGyN7HtKqeuiff1GKfXfwFuBNyqlNmmt/1cpdR62huUCy4CztNYrRnvRUQ3tNWBG4fNKqXnAt6I4DPBVrfUNg+I4Wmu9vGCdAPgacASQAx4G/hP4CPA2YJNSqlZrfc5QsUQJ+MvAm7XWjw36803A+4gSAjYhPol93/LrLwAuA9LR/i/WWt+llEoDV2Fr8I3AemwLR0fH/o/AQcB04D7gDOxxvDJ6vg9Yii30NwyK63PAdYU106jAew+2Jlr4+i6ioAVW+LtS6u3AF4Ewiv0coCc6dp5Sap3W+jyl1IeAs6L4XsKeU09HrdYGoANbsZnEllbsZmzB8CagFVvruyqq+V+OPZfWYd+vuVrrwwtizgL3AAHQrZQ6AWiL1ksBvcAXtdb3KKU+CHwoOv7rtNZvKHj5u0XP3R8do6eVUq9iC6BblVJ3aq37lFI1QEv02gD2AfYEjgd+XRDX3kCD1vqqaHuPKaUOjo7fYK1AUinlaq1DrfWTSqm3ElUmlFKnAh8GYtEx/Ep0fD7Ils/UDOB5bCv3Y8Ac4Gta669Gy72zYLl/Ax8Y/Pkb4fycDNwANEWL/kJrvU0hnG9JY2vxx0evdTfgtWh/IyW3K4C7tdZ3D/G3Q7Gtv2PyCV9r/ZJS6mSgPdp3LbZc2hN7LtwPnKO17h/u/AKui47740BXdMyGKtsOj57fiC1/D8Em8d2i19gNfFhrPdR7W55rCFrrV4DPAvcopZYqpW4ETsHWLHpHWX2p1roL+yZ9VSkVKKVOAY7Cdmfsha3NXz/SRqLa0E+xXVNdwGHAZ5RSB2itT4kWe4PW+kbgDuDrUTJ4P/aNen1Ui/gl9oCOKiqIQmzhWhjHHcCVUexHAZcqpQ4cFMfyQZv7IrawmB/9c7EJ8vKCeIdMBtgP2feBHw2RDAB+CBwfteQAPkDB8VRK1WNPwJO11vsAxwFXRd0KRwFrtdYHaq3nYLskCrvFOoDDgfxrPQw4MHpufvReLI3+Pti+wP8NflJrfbfWeukwr3Uol2OT+L7YGtnhWuuHge8AP4mSwWHR6z5Ea/064L+B2wq2kdJaz9Nanzto23FgjdZ6AbaV+/Woi+A07Ae1M3q9HUO8jvXA0cCm6Nxaiz1HPxGdGx8AbipoYc6LYn/DoE09A6SjrkOUUvtFy7ZG++lTSn0MeA5bMN4WPf+I1vpUYOWg7c0BlimlvqaUelgp9X9Aq9a6b4hj+xns+71KKXW7Uuoc7Gf2BaVUBjgdODo6pu+KjmveIdikvBcwDdvSPSI6JpcopfLl0WHRMZmLLcC+WRjAKOfn6VE8+0T72y0qgEdyGHB2VEF9GFsxGVLUInobMFyrcV/g4cGtP631P7TW+ST8daA7+iy8DvsefSr623Dn1ylsOW8chinbom10Au+Jzqm3Yru29sa2kAFmDff6ynZRWWv9NWzN6uPYE/Bc4LEi3pwfRo+PYw9ODbZguU5rne8y+AZwhFIqNsJ25mA/lN+LsurvgCT2DRjJscABwKPRemcDaphlO5RSj0f//o6tDR+nC/prozgSWutbAaKazs+AN48Sx1HYJnxflM2vjJ4rxrHYk+TDSqmh1nkR2+Q9VimVxH5w7in4+4HYwuXn0TH4JbZls1fUErteKXW2Uuob2IK+sCV4Z1RzfBX4J7aW+ARRK0cp9V/Az7TWfxgirpDSnJM/Bm5TSl2LbWr/9xDLHAPMBv4Qvcb/BuqVUvkupYdG2H6+v/wv2HM0jS3UbtBab44qPVcXEef+2GsTDwNorf+OTYiHR3//W3QctxI99zbgC0qpvwLvBx7AtjDyy3wL+9pvwxYeIwmwrbffaa33x7ZEf6KUahti3w9gW39vwxaebwGeVkrtF7X4jgWOid7n89j63Piz1np5dD4/C9wb/bwESLClhXqv1vqZ6OdrsF1ghYY9P7Hn8QlKqV9iWyqf01qvG+X1d2utn49+/gsjdyt+EtsDMdw2izmHj8V+Nh/HJrzXYyuheUOdX4VGK9uWa63/Ff38EDAvar1/DvgfrfU/hwusXNcQDgIWRLXZu7B9wF/A1uzfCIx0AbUPQGttbJfywEWZwosxLjZ2hy0XdPPyScLDNqsL+/gnYZvzI/GAy/LN56gWXT/MsltdQxhhe4MvJLnYD+H2rFfMOnnHaa3/rZT6CPCD6MO6ZNAyN2C7jeLYQrw/Ot75fT8VFQ4ARIXDaqXUmdjE9y1s8n4ZKLxmUti1YwBHa71W2esrBwELsYXN5Xrbi/h/wibjuwqfVEpdgC00ClsPw73vRC2A72HPtQ8Cn2bb/lcPuDHfAohqp21suY4yuDur0KZoP4XnaP+geIq5PjDSudE7XAxRrBsGdUc9A/wzOs6u1vqxKL5rsdcQRrIC2+q7PXpdjyillmJbpgNdNUqpFuAibG36IWxhc2m0jw8opVZiuwwXRX/7Kbbwyxt8PWKoFgjYY5nnsu2xHPb8jFpHM4EjsefaI0qpo7TW3SO8/m3O2aEWiroFT8C2BIfzJ+CTSimvsJUQteI+rrU+OYr/nfluKWWvSRSeB0OdX4VGKtsOoOC80Vo/q5Saja1kLATuU0qdobW+c6jgy9VCWA18MeqHzGsFarG1xe11D3Bq1H8NttXxoLYXvFZjm2n55ly+K0Jj+9nfF/1tGjYh5d/MHFsK2P6Cn38FnBb1v4K9Y+PGHYg572mgL+pOyp+4J7ClD7cwjkL3AGdGXWYu8NGCdUbTA6C1/hHwE+BWpVRq0DK3Awuwzf/rB/3tT9im9qFRzHsD/2DLBdHrtdbfxR7jt2BP0GEppY7F9pP+QWt9ETYZ7TfEopcDp+e7QqJ134wt0P46aNnVQJdSylG2b/7YaHlfKbUM2+XzHew1gr2ixD74fX6PsnfNgO3KuH+k1zGKXwDvU0rFo27CD7JtYT/YH4HdlVKvj2Kfh+2D/u0o6xngl8rerYdS6l3AZuBv2PP/uoL3O996GMkfgM3R+4SyF6k7ou0VehmbZD+h7MVTov10YGuz+2Lfl0uAe9nynox4fgzhCKXUlOjnj2AveBca9vxUSn0FOF9r/XPsefN3bBdKKewJvKK1XjbcAlrrP2I/81+LunryhfWV2FYR2HPvP6NzN47tAh7xbkTsuetFx320sm1AVIG7DtvqOjfa9z7D7aRc1xCewTYpL1X2GsKT2LsdTtFa6x3Y5HexFygfUUo9hX1B743+dgnwJqXUYmzh/WAUQy+2b/E0pdTfsCfo+VrrfC3zFuB3SqlO7O2jH1FKfR57veAu4E9RN9Be2A/3Don6Yd+G/RD9LXodX9Ja/2aIOApdAryA7Tp7CluQjVbTG8onsSfTVtdBtNabsSdiTGu9eNDfVmOT1uVRl8SN2P7aZdgLah+OXsvvsQXB7FFiuBv7wVyslHoUm4guHrxQ1JQ9Ftsf+rfo+J8LvGVwjNibFFZjC4K7sM1mtNb90Wv+oVLqL9jje2pUeXgA+A+l1JVa63uxFyV/Hb2Wk4C36x28LRCbVB8GHsMWsL3YC5TD0vbW4HcCVyqlnsC2uE4p6C4Zbj0TxXtNdIxOB96mtTbaXhO7Hdvl+TfsBc4PjbK9Hmyi/0z0Ofop9pj9e9By/diLnQcCz0bLPgzcpbX+HvYz9jy2wHoK27W0mtHPj8GeB26MPuvt2PezMI6Rzs//AfaOYnsUWwj/eDv3P5zdsDeZjOYEbK2+O4rvfmw38YXR3z+O7QZ6Apt0n2Dobs1CK7HdvH8HsoxcthW6AVthe1Ip1Y2tlH9ziOUAcGT4ayF2XtSqadFa3xT9/g1g8xAXpcUIlL3L6B1a62NHW1aUXtm+mCbEBPN34Byl1GexNbK/AmdWNiQhto+0EIQQQgAylpEQQohIVXQZdXd3x7F3naykuNv1hBBC2O7JVuDPXV1dg2/r3W5VkRCwyeD3lQ5CCCHGqEMY+cuURamWhLASYM6cOcRiI335eNdavHgxnZ2luoW5NP7whz+QTg/+4mJlrV69mubm5kqHsY1qjKtUMe1xxhkAPLVo0U5va1cfJ2MMYRhijMF1XYIgIBaLDfzc0tLCkiVLqu6zV43lQW9vL8888wxsOxzJDqmWhJADiMVixOPx0ZbdpaotHgDXra5LP2EYVl1MUJ1xlSqm2KpVQGnOhVLEFIZ2rDTHcQYKd8/zcF0X3/fxPA/f9/F9n1gsRjqdJggCPG/476xV42evGmOKlKSrvVoSghCiihljyOVyAwV7LBYjFouRSCTwfZ94PE4mkyEIAhxnyJEfxBggCUGIMWjdgQeWdHv5bhzHcQiCgHg8PlD4B0FAIpEgm82SSCSkwB/HJCEIMQY99/nPl2xbiUSCqVOnUltbSywWw/elWJioqquDVQixS3V0dNDQ0EBrayupVEqSwQQn774QY9DkG+z0zi+8//3bva4xhmQySUdHB8lkstShiTFMEoIQY1DzT+2cN9uTEIwx+L7PpEmTaG1tlWsBYhuSEISYAMIwpK6ujlmzZkm3kBiWnBlFWrRoETfccAP3339/Vd2LfMcdd7B48WIcx8FxHN71rncxc+ZMbrzxRo466ih+97vfUVtbS1tbG/fffz9nn312yWN44oknSCQS1NfX88ADD3DooYcWVegsWbKEm2++GbC11/nz53PMMceUPL6JyhiD4zjU1tbS1NREff1wE/8JYUlCKNKdd97J0UcfzS9+8Qve/va3VzocAJ5//nn+8pe/cOGFF+I4DsuWLePqq6/my1/+MieffPIui+P3v/89nZ2d1NfXc/vtt3PwwQePvhJw/fXXc+aZZ9LW1kZ/fz8XX3wx8+bNo729vbwBTwBhGFJTU0N7ezuJRKLS4YgxYmwlhOEKinPOgY9+1P588snw+yGGRTrgAPhxNHHSNdfA//t/sGxZUbt9+OGHmT59Ou9+97s555xzOPzww3nve9/LL3/5SxzH4eKLL2bBggVMnz6dSy65BIC6ujouvfRSnnzySa644gqCIODEE08kkUjwgx/8YGDb3/jGN6ivr+fiiy9m8eLFNDU18e9//5urrroKz/M4//zz6enpIR6P81//9V9bxVVbW8uaNWv43e9+x1577UV7eztf+tKXALjkkks49dRTt1r+hRde4LLLLuPVV19ln3324YQTTmDZsmV8//vfHxg24LTTTsMYw5VXXjmwrQsuuICzzz6bdDrNokWL2LDBTtn6/ve/n5deeokVK1Zw1VVXcfjhh7Nu3Tq+9a1v8alPfYof//jHPP300xhjOProo9l///23iqepqYl7772Xww47jBkzZnDhhRfi+z69vb1cffXVrFmzhlwuxwc+8AFmzpzJokWLWLVqFWEYctRRR3HggQdyySWXkM1m2bhxI+eccw7XXXcdL7zwAsYYFi5cSGtrKxNFfij7+vp6WlpaqKmpGWUNIbZW1oQQTUn5VuwE6N+O5uEdc2655Rbe+c53MmvWLGKxGMuXL0cpxaOPPsr8+fN55JFHOO+88zjppJO49NJLmT17NrfccgvXXnstCxYsoKenh1tuuQWA73znOyxatIhkMskFF1zAQw89RCqVYu3atfz0pz/l5Zdf5k1vslMKX3bZZZx88skcdthh/PGPf+SKK67g2GO3TCSVzWb59Kc/za9//WtuvfVWYrEYJ554Iq9//eD55K2+vj4+9alPEYYhH//4xznhhBO49tprOe2002hvb+fRRx/lpptu4r3vfe+Q699+++10dnZy5JFH8sILL3D11Vdz4YUX0tbWNlDTv+OOO/jYxz7G448/zurVq7nooovo7e3lwgsvpLOzc6txmE4//XR+9atf8b3vfY9Vq1axYMECTjrpJO6//36am5s5++yzWb58OYsXL+bZZ58lm81y1llnsWnTJs4777yBcWUWLFjAfvvtx3333Uc2m+WMM85g/fr1XHjhhRxyyCElOQeqTVhQ6w/DkCAIqKuro7W1VVoEYoeVLSEopQ7Hzp17EJACPrPTGy2mRn/jjaMvc/rp9l8R1q1bx4MPPsjLL7/MjTfeyIYNG7jppps48cQTue2221i9ejULFy7E932WLFnCxRfbqYL7+vqYOXMmwMAjQGNjI+eeey7pdJqlS5ey9957DzwCNDQ0MGvWLACeeeYZrr76aq699lqMMQRBsFVsL7zwAslkkjOigc6WLl3K5Zdfzty5c4d8LVOnTh3YRn4MmVdeeWWgi2aPPfbgJz/5ybDHYvny5Tz55JP86U9/AmDjxo0jLvvss88OtJhyuRxr1qwZSAi9vb0sW7aM448/nuOPP57169ezaNEiHnjgAVasWMH8+fMBmDZtGtOmTeO6664bSADJZJIpU6bw4osvAgy0ApYvX87TTz/NkiVLAFtQrl+/nmw2O2ycY9UTP/4xvu9Tm83S1NREXV2d3DUkdlo5Wwj/gZ08+jagBjinjPsqmzvuuIMTTjiBc8+1U+Nu2rSJI444gs9//vNcfvnlvPjii1xwwQWALfgvu+wy2tra6O7uZvXq1cCWAcjWr1/PN7/5TX77298CcMopp2CMYbfdduP2228HbAJaFiW+WbNmceqpp7LPPvuwZMkS/vznP28V2/Lly7nvvvv49Kc/TSwWY/LkySSTyWEHKhuqwKivr+e5555j+vTpPPXUU0yePJkgCHj11VcJw5BNmzYNvI62tjZmzpzJQQcdxLp16wZeh+M4Ww1uZoyhra2NuXPnctpppxGGIbfddhstLS0D+3Vdl29/+9uce+65TJs2jWxUsAVBwJQpU1i6dCn77rsvq1at4uabb2bOnDlordlvv/3YtGkTy5cvHxihM/96W1tbaWho4LjjjqO3t5ebbrqp6kaG3RlhGOJ5HtlslsbGRurr66tu8D4xtpUzITQBM4BjgZnAHUqp3bXWw87ZuXjx4jKGs2NuuOEGzjrrLLq7uweee93rXsfXv/51Ojs7Wbx4MWvWrGHNmjW8613v4qyzzhooHM844wyeeeYZXn75Zbq7uzHGMHPmTN785jcTj8dJp9M8/vjjHHfccfT393PsscdSV1eH53k89dRTHH300Vx66aX09fXR29vL+6N7zleutCPdTp06lalTp/KFL3yBeDyOMYajjjqKdevW0dPTw+rVq1m/fj1gR2ncvHnzwLphGLJy5Ure9ra3sSgaQtl1XU488UQ2bdpER0cHn/vc5wYKnlWrVnHAAQdw8803c88999DT08Ob3vQmVq5cSXt7O1deeSVnnHHGwHWUM888k0cffZQvfvGL9PT00NnZydq1a1m7du3AcXzve9/Ld77zHXK5HI7jMG3aNObMmUMYhtx8882cf/75hGHIcccdR2trK4sXL+a8886jr6+PhQsX8tprrw28TsdxmDdvHrfccgvnn38+mzdvZsGCBQOtiGqSfw+KkT+XEokEyWSSVCrF+vXrCf/wB1YDG/fcsyQxFZ7f1UJi2vXKNqeyUuorwGqt9Vej3/8KvFFrvWrwst3d3e3As52dnVV1S2d3dzddXV1l38+SJUt4+umnOeaYY3jllVc49thj+c1vfjPk3BC/+c1vqq4LZOXKlVV58bYa4xotpjAM8X2fVCpFKpWivr6eZDK57W28+RssirwxYiS76jzfHhJTcXp6evIV6ZldXV3LdnZ75WwhPAR8Qin1NewUb2ngpTLub8xqbW3liiuu4Pvf/z65XI7PfOYzVTVRkCiv/Eij6XSaSZMm0dTUJNcDREWULSFore9SSh0KPIIdRO+jWmuZL3kIqVSKq666qtJhiF0of2dQJpMhk8lQV1cn4wqJiivrbada68+Wc/tCjBX5Wcni8TiTJ08mm81SU1MjLQFRVcbWF9OEGEPyXUHJZJLm5mZaWlp4/PHHmTp1aqVDE2JIkhCEKLFcLkcymaS2tpbGxkYymUylQxKiKJIQhCiBfEsgf2G47N9/+NnPyrt9MSFJQhBiB4RhOPBdkiAIqK+v37VjB1XZ7Y9ifJCEIMQojDED3UCpVIpkMklDQwPJZFIuCotxRRKCEGy5AGyMGRj5NX9baDKZpKamhkQiUT0JYLfd7OM//lHZOMS4IglBjHvGmIEC33VdXNfF8zx838f3fZLJJMlkkkQiQSwWIwiC6p9VrK+v0hGIcajKz3ohtlVYwOdnivM8b6Agj8Vi+L7PunXraGlpIQiCgUI/CAIZEE6IYUhCECWTL6jz42MNNU6W67oDhXi+IC/82fd9HMcZKNwLl8/zPA/P80ilUlutM7g756WXXmL69OnlfdFCjCOSEMaowYVt4e+FhXJh4Vv4b3BBO/j3fAGd714ZvG6h9evX09bWtlU3TH6+hcJ18tvK70sIUV3KPWPaY8C66NdntdanlHN/48HKlSvp6ekZvoDf0EdbPIXjRIWq/Q8HF9d1cHHAdfBdn8DzcPMFslNkIWwKHsPiYt60IcmkV/KnUi76N7wiN7vTalb0kUtsM7huRZUqJrfPHsXw7zu/rfF8nEppq5gMmL4chCFONo43p6mywZVIOWdMSwBorQ8v1z7Go9GGa+79xxqae4sZBG3rgtmwpawvtfiGkHD18LOnVUo1xlWymI7/AEBJtjWuj1ORjDGQMzgQ1bAc+8+zFSwncHH7DYQGAhcSPm59DU42hjOOrkmVs4UwH0gppe6N9vMFrfWfyrg/ISaM8B2nVjqEHTbQ+jVAbstMewMFse9iHAOeO9ACJt+4zbdy87/7HrgDzeRBnIHnnKhg3/KEA77dF64DvoeTCSDu4wQueNu2qNd2r8Lbc1JpDkKVKucEOXsCBwDXArsBdwNKa90/eNn8BDllCWScSa3uJ/2KjCI+pOHO5R04xbcpW0bahhm0glOwvDN49egazTZ/L+giHFy4bRWMY/8ePV/487ChjtZTWFDwDfUyzeD1HcAFE61nCp9nS/wmKuS3itfYdUPPwbiQ8wHXwXj2dRl363hE0ap+gpxngH9GU2Y+o5R6CTtRzvLhVpioM6YNxYShbZ4W9ukDz/z6z0xujmop+esKBTWhgVrW4EIKtq1dDf7d3XJBuSCSrZcrrMlF23hu+XNMnzZ9S01tYH+D9u0MEWv+h8Jtm8L9FPycj9Ehqj1u+3ocb8uyTz71NHPnzrWzcRS+psGvf7Ct4hv8mpytn4/ic9whjtHgdYHHHnuM1+3zukGve+tYirrW86EP2cfvfnf0ZUdRjTOBSUzFKZgxrSTKmRBOBfYEzlJKtQE1QPGTyZZJbvk6zGu9gzrVzbZVIwPZFX30J17c5nm7bL7EjVYM878OKsQLm8eFNVhTsKyJ+iYLa5ZmUM0s2p237jXW7742qqGxbSGd784sXNctooDZCStW/oua2l00uUv+inQRjaS1G5by8qvVNfPcay/8k5eW7vzHrv5XdwPwyjOP7/S2Nv37H6zJekUta3I5ejdtAGOIZWppVq8bfSUxZpQzIXwXuF4p9RC2ODt1qO6iXc2bVlv0sus3L8efV119hitWPMCmJRsqHcZWNq5YwcqeNZUOYxvVGFepYqrp7QFg5V8f2ultDReTMSFhXx+JuiZi6VpSTZOJpbI0Te3Aiyfw/OpKtmLnlXMKzV7gpHJtXwhROrneHhzXw08kiWfriaVridfUUTdtDvGa+kqHJ3YR+WKaEOOQCXOYMCQMc9E1CRfX94ilsrhBnCCZwU8k8YI4r7g1zD5kIcmGFqn1T3CSEIQYI4wxhH29eLF4dJumQ7a1HS+ewvN9HNfF9XxwfYJkCj+Zxo8nCeIp3FgM1wuGvGC9MkyTaZFpPYUkBCEqbsvYT7bPHsfBj8UJUln8eCKqzadwgzi102aTrGvG+dEDALQffGwlQxfjjCQEIUrIGEPY34cXTxAk0viJJEEyixeL4/oBr3g1tCgV3eNlQboAACAASURBVGYajQ/l+bieh+MFJGobovVSI99+euutu+w1iYlDEoIQQxiorQNE40M5AwW4hxdL4Po+jusTJDN4sRixVBY/maF26mxi6eyQ212ZSzFpXnXdyy5EniQEIYimyezrJZ6pJTNpGqnGydHtljU4ju2bd1wXx/OrY6TW66+3jx/8YCWjEOOMJAQxYeUv0ibqm6md2kFd+x4kaxoqHVZxLrrIPkpCECUkCUFMKCa0X3VO1DVSO20ONVM7xk4SEKLMJCGIcc8YmwRS9ZOomdZB/cx5BPFdNNSGEGNIuSfIaQG6gTdqrZ8u576E2EaYI0hlqZ3aQfPc/fCD6hk4UYhqVM4JcgLgamBTufYhxGBhrh8viJGZNJ2ahg52P+KoSockxJhRzhbCFcB3gM+XcR9igjNhiMn1E6SyJBsmUTNlJvUz5+K6Hi91d1c6PCHGlLJMkKOU+iAwVWt9iVLqt8BHRuoykglyirfx2SfY9O9nKh1GxRhjIOzHzzYSZBvwM3X49ZPxE+lKh7ZLua+9BkCYSlU4ElElqnqCnFMBo5Q6EtgbuEEp9Vat9QsjrSQT5IzuwWefoK2trdJhbGXFihUljcneDtoDrkc8U0csU0OQyODFE8TSWTKt7UXdGVSN75/EVByJqThjYoIcrfWh+Z8LWggjJgMxMYT9fWAMXjyJ4/l4sbj9hm88ieP7uJ6Pn0iRnTyDWLoGX+4GGtrSpfZx1qzKxiHGFbntVJRFrs+Orx/P1pGobSKWqcULYiRqm0i3TMGPJSod4ti2cKF9XLasomGI8aXsCUFrfXi59yGqQ9jfRyxbR7p5Co2z9yRVPwnHdUdfUQhRFaSFIHaK/eavoWZKBw2z5pGdPL3SIQkhdpAkBLHdjAkxuRyppjZqpnTQ097HjP0PrHRYQoidJAlBFC3M5fCCgLrpu9Oyx37EM7UAPC/3+wsxLkhCEKMK+/tI1DbROHtPGmbviet6lQ5JCFEGkhDEkIwxOI5Lsr6FhllzqZ85tzrmARDWVVdVOgIxDklCEAPyXwizA8LNZvJeB+HH5fbQqnSUjNEkSk8SgiDs6yXZOJl0yxQa2ueSqGuS1oAQE5AkhAkmPwm8H0+SqG0k1TiJ2mlzSDe1Vjo0sT0OPtg+PvRQZeMQ44okhHHEGAPGYIzB5PrAcfH8AD+Rxk8kiaWzBOk6aqbMIt3UKq2Asez55ysdgRiHJCFUwMvPPslra1ZCNNKswRbkGDCEmNAUPBfaAj7MQWjof2UltR3tuLE4fhDDcT1wHDsRvO/hegGu7xNLZYmls/ixYQYL3FC6oaX8zath/cqSba9UqjGuksVkcvaxBNsa18epkAmh51Xw4tAgY0ANRRJCBTTMnEvDzLk7tG7/piuZ3v849Jc4qJ3Q8uILsPE3lQ5jG9UYV8li6nnVPv7xf3Z6U+P2OIW2lUy6GVJNkGqGupkQy5YmyHFIEsIYYxwPguoaAdR48aqLCaozrtLFFHX3lWBb4+Y4GQO5zZBshKbdoaEDGhV4UswVS46UEGLsCnOAgWybrf23ddnWgAyquEMkIQgxFi3srHQElWEM5Hq2dAE1zoG2fcCvnom1xjJJCEKMRacfWekIdo18AkjU2WsB2Skw9QBI1lU6snFJEoIQorKMgVwvENo7gII0vYkWaJ5nC/7Je9sWgdwmXXZlSwhKKQ+4BlBADjhFa72kXPsTYkK55j77OFZaCmEuuuvHgyABiXpINUIsA/FaqJ1mLwbH0uB6vNTdTXtndc1fPBGUs4XwFgCt9UFKqcOBrwHHlXF/QkwcD0QTq1djQgj7wfXthd5Yxhb0mUlQNwOCNPixSkcohlG2hKC1/rlS6q7o1xnAi+XalxCiQkwIuT5bs6+dYR8bOqB5LnhBpaMT28kx0bdly0Up9X3geOAdWut7h1qmu7u7HXi2rIGME5lVD5N95fFKhyEqrOUTPwJg1Tfes2t2aELcsI+clyD0k/QHdfTH6umL1dGbmkwu3ih9/JU1s6ura9nObqTsF5W11h9QSp0LPKyUmqu13jjcsp2dncTj1XP7WHd3N11d1dWPqe9+mLbWtkqHsZUVK1dUXUxQnXGVLCbPTlJUim2tWLmCtkmT7IXdIGH79IOk7d4JUrbbJ90MNdMh1QC7YIKkavzsVWNMPT09LF68uGTbK+dF5ZOBqVrrLwOvASH24rIQYlcwxo55FPbbrh3HtQV8kLZdO7EsJOpY3/tvmLc/ZNogWS/f7J3AyvnO3wpcp5R6EAiAT2qtN5dxf0KMbcZAflBD+4QtzDGAa2vmXgBuAC31toDPX6h1ffBi9jnHsT/7CYjX2Rp+LG2/vBXLbNO1s2FDN0yev4tfrKhG5byovBE4sVzbF2JMCXNg+gnxIVEL8RrbNeMnbK3dT9gC3/XtrZmOa3+OZeyXsrzA3qOfH5Lhb1+o7OsR45K0DYXYUSa0//L31ztRYR0kwfFtIZ5ssP9qpkLT7rz4xFNMrbJ+aCHyhk0ISqlDR1pRa/1g6cMRYheI5pmwfes5wIm6URxbSw9StnbuJ2zXi+vbwt4LwE/aGr6fAC9hC/90i30uv9yuuNvm7rvto8ytLEpopBbCxSP8zQALSxyLEKMbuFAajXVPviD3t/STuwG4Hj3rXJg0L+pq8ezzXsz+C5K2fz1RExXi0b981021O/NM+7hsWUXDEOPLsAlBa/2GXRmIqGLbXOxkq9+dsM/eshjmttS08zVlY7b8PFDwOraQzl8gdaILpvkCPt9/HqTsv/zFUhz7Ldd4DWRao5q8N2zN/GWnm5lzpXtGiGKNeg1BKTUDuBZoBw4BfgicqrVeVtbIxBY962HZbwGIrV3GxvqmLX8zTjRXypZuD1NY8OIAUd+269m+brCPrg+4GNdjoLskX9vGweSfc4Ooj9zHOM6WgtfxMW7AvzcsITl5N/DimCAT1dCji6M42xTUO388on/0jrjYptU9vPLc2tLueyeVKqaaXAjAqyXY1ng+TqW0aXUPq5e8TMOMWjx/DLQid0AxF5WvBi4HLsMOP/Ej4AZgxGsMooTiWVBvAWDp4zWsXlNT4YC2tnJllnADFJTUVeGllev4x5rq+gJ8qWKav9nOofqPB3d+W+P5OJWKMfDKy+vpm9aH643fyXeKSQhNWut7lVKXaa0NcI1S6qPlDkwMzXGouhPScZ2qiwmqM65Sx1SKbU2E47QzTGjINKdw5zTQNm9SpcMpq2KO+Cal1FTshWSUUgdTTdVAIYQoE2MMyfok6ogOXL86ElQ5FdNC+E/gLqBDKfU40AC8s6xRCSFGpM+7ptIhTAh+4KOO6Bi31wwGGzUhaK0fVUrtB8zBtii01nrkq3lCiLLqnTS10iGMe8bAjAOmEsQnzvd3R20DKaVqga9gLyRfA5yvlEqVOzAhxPDcza/hbn6t0mGMW7mcYfo+bTRMm1hzNxfTKfZd7CilHwQ+DGSBRWWMSQgxinmfPYF5nz2h0mGMW4l0jBbVNPqC40wxbaHZWut3FPz+SaXU38oVkBBCVFIYGqbs3YozASf8KaaFoJVSC/K/KKXmA/8oX0hCCFEZxhgaZ9TRNLO+0qFUxEiD2z2LvdU0CbxDKfU0tutoDyQhCCHGI8dh+r5TKh1FxYzUZXT4rgpCCCEqLcyFTO+aQpAIKh1KxYw0uN2/AJRSceBoIIMdGMcDZgIX7IoAhRBiV0jUJJi0e3Olw6ioYi4q/wioB2YDvwfeADxUzqCEECNbccJHKh3CuBL2h0zeo3lCXkguVExC2AvYDfgG8D3gi8BPyhmUEGJkLx12XKVDGDeMMTTMqKNlt4l3m+lgxdxltCoa1O5pYC+t9VIgVt6whBCi/Exo8AKfGftPq3QoVaGYFsJipdSVwFXAD5RSbUQj8AshKqPj658CYMl/fq3CkYxdYX9I/fQ6Zh44DT82cYanGEkxLYQzgZu11k9iLyS3AieVNSohxIhSzz5F6tmnKh3GmJZpTjP70HZJBgVG+h7CoUP8vg74GXbEUyGEGHOMMfgxn5kLZkz4i8iDjZQaLx7hbwZYWOJYhBCirMJcSKo+iVrYQZCcuN83GM5I30N4w64MRAghyinMGZo7GmnffxqOKy2DoUjnmRBiXDOhoXZKLa1zm8m2ZCodTlWThCDEGPRq5/6VDqGqmdCQ6w9JN6SY3tVGbVtNpUMaE0ZNCEqpD2utr94VwQghivOvMy6qdAhVqb8vJJGJ0TSrgebdGomn5StT26OYFsLZgCQEIURVCvtD3MCjfloNTTMbqJmclWsEO6iYhLBcKfUA8DCwKf+k1vpLZYtKCDGilrtvAmDVUe+rcCS7ngkNYS4kno2TyMapm1ZLc0cjnl/M16rESIpJCH8q+FnSrhBVYNLdPwDGf0IwxhDmDEEyIJYKSGTjpOqTNO/WSBCXS6ClNuoR1VpfrJRKAx3AYiCptd5Y9siEEOOaMcbW9vtDHNfF9R083yOWiZHojdG8WyOxdIyayVnS9clKhzshFHNReSGwCDsPwoHYsY1O0lrfW+7ghBDjhwkNXswn25ImlgrwEz7JmgSJmjixVIAX8wa+OdzTvYEZXVMrHPHEU0yb68vAwcDdWusXoiEsfgRIQhBCFMXxHNr2nMzkPZpxPenrr1bFvDOu1vqF/C/RIHdCCFEU13PZ/cjZtHVOkmRQ5YppITyvlDoWMEqpOuCjwHMjraCUCrCT6bQDceASrfUdOxmrECJivLFxQdXzPfY4ajcSmXilQxFFKOas+jB2trRpwBLgAeD0UdZ5H/CS1vpkpVQj8BggCUGIEln89TsrHcKovMBDHdkhyWAMKSYhzNdav6fwCaXU24FbR1jnFuCnBb/3FxPM4sWLi1lsl+ru7q50CNtYsWJlpUPYRjXGBNUZ13iPyRiDF/No3qeWp5bseA9zNX72qjGmUhppPoR3Ybt7vqSUumDQOl9ghISgtd4QbSOLTQxfLCaYzs5O4vHqqU10d3fT1dVV6TC28sCS39HW1lrpMLayYsXKqosJqjOuUsWUWmoL2tdmzd3pbZX6OPlxn93fNHunWgbV+Nmrxph6enpKWpEeqYWQBQ6KHguHwu4Hzhttw0qpacBtwLe11j/cmSCFEFvr+J9PA/DEN++ucCTb2u3wmdJNNEaNNB/CtcC1SqkjtNb3559XStVorV8daaNKqUnY21I/VriuEGL8Msaw+xtnk25IVToUsYOKuQcspZS6TCmVUUo9BSxVSn1wlHW+ANQD5yulfhv9k68aCjEOGWNwXIfZh7aTbZb5BsayYi4qXwCcBrwbeAR72+nvgOuHW0Fr/QngEyWITwhR5YJEjD3e1EFcuonGvKK+JaK1/itwDHBHdMFYJiMVQuB6Lrsd3i7JYJwoJiG8qJS6EtgXuEcp9VVG+WKaEGL8c30XdWSHXDMYR4rpMnoPcDzwDa31RqXUUuDC8oYlhBjJ0rMvq9i+TWiIZ+PMPqSdlIxCOq4UkxCOjx4XKKUWAOuBtwM3lC0qIcSINu62V0X2G+ZCsi0Z5izskAlpxqFiEkLhdxAC4BDgQSQhCDGhhLmQmslZ1MIOmaJynCpmgpxTCn9XSjUAPylbREKIUc075+0A/P3ykUaQKR0TGto6JzNl/uSBOQvE+LMjQyZuwI5iKoSoELdn0+gLlYAxhiAR0HHwDLIt8h2D8a6YGdN+A5joVweYBfyynEEJISrPhIZ0QxJ15Gy8wKt0OGIXKKaFcFHBzwZYI5PkCDG+hTlDY3s97QdMxfMlGUwUI412emj0oxn0pyal1KFa6wfLF5YQohLC/pCa1hqmva6VdKN8v2CiGamFcPEIfzPAwhLHIoSoAGMM/b0hmaYU017XRm1bttIhiQoZabTTgdtNlVItWutVSqkU0Ka1/ucuiU4IMaTVbzxxp7eR68uRbkyR9VLM/489SNYmShCZGMuKuah8NnAKsA/QDNyplPq61npRuYMTQgzthbecMvpCgxhjCPtCErUJsi0ZWuY0kmlK0929UZKBAIqfU3l/AK31v5RSXcDDgCQEIaqcCQ25/pBkbYK6KTVMUk0kaqTwF0MrJiEEQE/B771se6FZCLELTf/uJQA896FtZ6c1oQEcMi0p6qfWUj+jjngqtosjFGNRMQnh58ADSqmbsYngBOD2skYlhBhR7V//b6vfc/0hru+SaUyRaUrR2jkJP7Yj3zsVE1kxQ1ecq5R6B3AY0Ad8U2v987JHJoTYhjGGXF8IgOM4xNJxsi0p6qbVUtOSkS+QiZ1SVBVCa/1T4KdljkUIUcAYQ9hv8AKXRE2CRE2MVH2KmtYMsQtjOMBeb9290mGKcUTalEJUkVxfSJDwSdYlSDemqJ1SQ82kjAwoJ3YJSQhC7GImtN0+ru8SJHyCZECQ8knXJ8lOylAzOSsJQFSEJAQhysB294QY4+B6DvF0jERdgjSvMH2fKWRb0iRqErjeDk4y09lZ2oCFQBKCEDvE1vJzuL6H6zl4gWdr+gkfL+aRyMbJTsqQrE3gx72Bgn9D9ytMUs07H8Bdd+38NoQYRBKCEIMYY8BAGNqv2/gxW9gnaxMksjG8mE+Q8Ek3pkjUxHe8li9ElZGEICaUXH+I60V99ymfZDaBn/BxPQfHdXAcB8d3CeI+ftwj05yuzvv5f/hD+3jSSZWNQ4wrVXimC7H98rdo4oIfeLi+ixtzSdYliGfixDMxXN8l1ZCkdnJ27Nfqv/AF+ygJQZSQJARRVfJj72AMrufiBh5+4OEFLm4s31/v48ddXNfF9V38hI/neyTr4mSa0gOFfdjdw7wuVeFXJMTYIQlB7BRjjP0X2kfIj6UDmKg/nqgrxgUce9eNH/NxA5cg6ePHA2JJnyDpEyRjpOoS+FGXjeu7cgumELuIJIQxZqPnbjXS4HZxHJzoEQcc+z+iJ/P/bXnOdXHc/JPRIs6W5/Ll9NreBNkpUTeMZwt8XNf+3bV98l7g4XgOuA7GcchFm9x2qvgQ1r62o69wK/9Y1Uv/kjUl2VaplCqmvfvt8BWPl2Bb4+U4haHhtZ5+mmsS7DW9vkyRjW+SEMaYdSmfTYl0pcPYysrAo9cY6M9Bf6Wj2WLly31sem5tpcPYSqlimhslhL+VYFtj+Tjl7whrb07TWp9i97Za6lLBLohwfJKEIIQYc4wxeK7DHlPq2HtGPam4FGWlIEdRiDHo1kUTcwT6/lxIbSpgZnOGrvYGYjK6a0lJQhBiDOrN1lY6hF0qDA2u67DvrAb2aW/Ec+VGg3KQhCDEGJRevRKAjc2tFY6kfIwx9OVCMomAeVNq2XNaHXFpEZSVJAQhxqC3fPw9APz4R7+tbCAl1p8LwUAm7tA5tQ7VmqUxK3NA7yqSEIQQFZMLDa4DmURAS02Ctrokc1qz/PXx9XTNKcEggGK7SEIQQpSd7f6xX1hMBh6ZhE9DJs7UhiQdLRkCX7qCqoEkBCFESfTnQnKhIea71KYCAs8jGXPJxH1ScZ/JtUkas3ESch2gaklCEEKMyhhDLrT/kjGP2lSM2mRAMuaRivk4DtQkA1pq4qTigdwFNEZJQhBCbMMYQ3/OEPguk2sSTKpL0pSN0ZCOU5MMcKXAH5ckIQgxBv3xY18s2bb6Qujty1GTCkjHA7IJn5pkwKyWDE3ZuAwuOIFIQhBiDPrXQUdu1/IDNX7PIZ3wifketamAmkTANO8lDt2/g2TMk8J/gitrQlBK7Q9cprU+vJz7EWKiC6P+/cBzSMR8Yr5DzPdIxTzb1x/3mVyToLkmsU13T/e6f8lYQAIoY0JQSn0WOBnYWK59CDERhMYQhoYwml8i8ByOO+f9uI7D375/K6mYT106oDEdp6U2IbV8scPKWS1YArwduLGM+xBiXAhDO0yD77kkApfaZIx03KMuHSMT94kH9m6edNwjmwxwXn4BgCM7x+/QFWLXc/KzXJWDUqod+LHW+oCRluvu7m4Hni1bIOPIU6t6WfpyX6XDECMwxtbmQ2MnEXJdBw8Hz4XAdwhc8F2IeQ6B65AMHBK+Q33SJRVzcYuo4Xe+5S0ALL7zznK/HDE2zOzq6lq2sxupqo7Dzs5O4vF4pcMY0N3dTVdXV6XD2MpTd/+R1ra2SoexlZUrVlRdTFCeuEJj6M+FGAO+6xAPPBIxj5pEQE3SJ50IiHkuyZhHNuGTTQYkgi0Xa0t2TsViACXZVjWe5xJTcXp6eli8eHHJtldVCUGIShoo6D17QTYZuMR8j2zSJxnz8ByHVNynOZugJhkQD1x8z6102EKUjCQEMWEYY+gPDSY0BJ5LXTpGOuFTn4qRCDwaMjEm1SZIxuRjISamsp75WutlwIjXD4QohfzY+Q4OmYRPbSpGbp3H7ElZkoFrb8X0HDKJgKZoPJ0x/W3bd7yj0hGIcUiqQmLMCENbw8cYUnGfunSMVMwjmwhIxTwm1Sapz8QGBk/r5kW65k6qcNRlcsUVlY5AjEOSEETVMMbQ2x/iuy7xwCUVz99q6UcDqgXUpWIkA4+aVEwGUBOixCQhiF0q37UT81yScZ9MfEuBX5MIaK1PUp+OycXa0Vx4oX28+OLKxiHGFUkIomRsl47tx/c925cf81xigUcmbm/BTMc8mrJxmrLbDqEgtsP3v28fJSGIEpKEILZbLrT34geuSybp05z22GtaHbWpgNpkjPp0jHjgyhAKQowxkhDEiPr6c3iunQErm7AXcpuzcSbXJknFfXzPpbv7ZbpmN1U6VCHETpKEMMEZY+jrt2Po1KYCaqJv1sZ928c/uTbBpNqkXMAVYgKQhDDO9eVCMERj4LsEnksQDbmQSfhkEwHNNQkm1Sak0BdigpOEMEblb9F0HPBcO0JmJu4TRGPgJwKPVNyjOZugORsnKePdjy8tLZWOQIxDUkpUmTA0rFm/mTXre+jL2UlPevpz9PSHbNzcx6qNOQ6eU0c65jOpLkE6bme/ktr9BPPII5WOQIxDkhBKID9bVWjsv1xoWL+pn029/fT0h/TlQvpzhlwYkgttzf61vhybe3P09OfAQAj09OboCw29/Tl8b+hhkHv6Da/vkAu4QojSm5AJYe3GXvpDQ0+frXn39Ye2sDaGnr4wGuLY8PTKHl56YiW50LCpN0d/zhbu+QI+P5NVf2gwANGMVvkZJjzXwXUctvfuS9dx7AxZbDtXRVjG+SvEGHLfffbxyO2bW1mIkUy4hGCMYeXaTfTnQhzXwXccPNfB8z1cB2qTW74huzbjsXtrTQWj3dY/7/gz66+5ttJhbCX1/HLW/+WxSoexjWqMq1QxpT//OQA2fvkrO72tsXCczObNeE1NxI9YiC/XT8pmwiUEx3HYY0ptUcuuzvpMb0qXOaLtsy7chHn11UqHsRV3w8aqiwmqM66SxRSGACXZVjUfJxOG+O3txA88EH/qlEqHNe5NuIQghBgDwhBv2lQSb3wjXn19paOZMCQhCCGqhunvx81m2XTIwaTf/vZKhzPhSEIQQlScyeVwYjESBx5I7ID9yT1WXdc0JgpJCEKIijG9vTiJJPH99iV2wAG4sVilQ5rQJCEIMQa9dvrplQ5hp5i+PrzmZmKHHEzQ0YHjeZUOSSAJQYgxKWwZe1ODGmOgrw9vxgxie+9NsMfuMkR6lZGEIMRY1N9vH/3q/wibnh68pia8WbOIzd8Lr7m50iGJYVT/2SSE2EbmMvuFtA3nfbHCkWzNGAM9PRAEeFOn4DU1Ecyfjz9p7LVoJiJJCEKInWJyOUxfH24mS2zObIK95uNNniTXBcYgSQhCiCGZMITeXowxOEGAE4/bf8kETk0NbiptHzMZvKlTcevr5JrAGCcJQYgJwuRykAtx6+tws1nwPcChz4R4HbNxYgE4Do7n4iSSOJk0XmsrTiKBm07jyC2h454kBCHGMZPL4fg+3vRp+DNm4M+bh5dKbbVMT3c36a6uCkUoqknZEoJSygW+DcwHeoDTtNb/LNf+hBBbGGNwfJ/4619P/KAFOK47+kpiwitnC+FtQEJrfaBS6gDgq8BxZdyfEBNGzxEjzIMQhgQdHcSPWIhXW9zIvkJAeRPCwcA9AFrrPyml9i3jvoSYUPoOOGCb50xfH/7MdhJHHIHXJLPqie3nmDLNwKWUuhb4mdb67uj354BZWuv+wct2d3e3A8+WJZBxJvbYY8SeerrSYYhqEoaE8Rg9XV3kZs2qdDSiMmZ2dXUt29mNlLOF8CqQLfjdHSoZFOrs7CQej5cxpO3T3d1NV5VdbHviscdobWurdBhbWbliRdXFBNUZV6liSt50I8YYNp/8fmJd+xA/6CCcINihbVXjeS4xFaenp4fFixeXbHvlTAj/B7wFuDm6hvBEGfclxIRhwhDvX/+CICDzsY/iVlElSoxt5UwItwFvVEr9AXCAU8q4LyHGNWMMZnMPXnMTMTUHJ5u1XwKTZCBKqGwJQWsdAh8p1/aFmAhMby9uQwN+WxuxA/bHa2qyiUC+ESzKQL6YJkQVMcZgenvxm5pwWycT22svvOnTZUgIsUtIQhCiQvLzA+D7eA0NuE1NuHW1+HPm4E2eLElA7HKSEITYRUwYYvpzOKkk7uRWvMZG/I5ZtvDf3pFBDzmkPEGKCU0SghBlZIyB3l7cbJbYvHlsPPggsgceuPMbvvHGnd+GEINIQhCiDEwuh9faij91CsFee+E2NNguoO7uSocmxLAkIQhRAiYMMT29uKkkfns7sQMPwG9tLd8O//d/7eNHP1q+fYgJRxKCEDvA5HLQ14eTyeBNm4Y/fRp+Rwdu3S6aJObyy+2jJARRQpIQhIgYY6C/384hAOD5OIGPk63BTSUhlcRNpnBqa3HTKbz2dtyaGrkbSIwbkhDE+GUMpr8f+vvB9+2sX4kETiaDW1uLk0mD5+Hggu+CH+DWZHEbGnHiMZx43P5dCnwxQUhCEGOGMQZyOVvA57+t67jggOP7OPEETm0NTjaDE4vTW1dL8uCDcWtr8Robd3jwNyEmCkkIDkX18QAACyBJREFUYucZYydkz+UgDMEYsP8B4HiurWkHwZaC3HVxAt8+uh4Egf27GxXyvmfXicXtcp6Pm81E3TUZO6F7EIDr2m0MUYvv7e4mptSuPRZCjGHVkhA8gN7e3krHsY2enp5Kh7AVEwT0jvYlpvwcF2GIgYKxbxw7zKDj4Pi+LXSj5x3XwQli4Pv2X758LVzXdcFzwfVxAg83nQHPY/Py5/DU7jipFE48ZpfzfVuge57dVyxWkmkcDZCL/hGG9t8Iqu39gxLF1Nyc39jOb4txfJxKrNpiKigzt/ObjUMr2wQ526O7u/tg4PeVjkMIIcaoQ7q6uh7a2Y1USwvhz8AhwEqiyp8QQohReUArtgzdaVXRQhBCCFF5O9+pK4QQYlyQhCCEEAKQhCCEECIiCUEIIQQgCUEIIUSkIredKqWSwE1AC7Ae+IDWevWgZS4HDsbGuEhrfU01xBUtNxv4uda6s4yxuMC3gflAD3Ca1vqfBX8/Hfgw0A9corW+q1yxFBtTtEwz8AdgT6315krHpJT6T+Dd0a+/1FpfXAUxfRT4IPZ7dl/6/+2de7CVVRnGf3q8pZDpUFraRUIeDDW8FV5QMO+Z4qVpFCGEGCd1qKwxHRnE1LEysLyMDqbihWrMULyEWiGpKIEIilJPGTKZlg2aqVmCQn+874bN8Zx9tkf33kjrN8Pwne+2nvV9e693rffb37PWoXu3IXAXMN32VY3WVI8uSZcC+xLfR4Cjbf+rxZoOB87NPx8FTrPd0J9r1tIkaQDww6rdBwJDbd/9dstp1Qjhq8Ai24OAG4Bx1RslDQH62N6bCArflrRVq3WltuHAz4BeDdYyFNgsr8FZwMQqDdsCY4kvyqHARZI2bbCemppS16HAvcA2TdDSpSZJvYFhwD7A3sAhknZtsaZewKmp6XPAlZKa4Z5X894lFwBbN0FLNV3p2h041Pbg/NfQYNCVJkk9gYuBI20PBJbS+LagpibbCyvXB7gCmNadYACtCwj7ARXBM4CD2m1/GBiVy6uIly9WrAO6AP4JHNBMLbbnAHtWbfsMMNv26/kFeQpoRkNXSxPASuKavdgELfVoegY4zPabtlcCGwMNH7XU0mR7GfBp2yuAbYGXGt277EoTgKTjifs3owla6tKVveIdgcmSZksa1fEpmqeJCOSLgImSHgCe7yiL0GRNAEjaAjiP6Cx2i4anjCSNBr7RbvXzQCXSvwJsWb0xUw3/lbQxcD2RMnq11bpS2515/LsppyPeX6UF4E1JG9l+o4NtHWptsiZs/wqacm3q0pSN7rLsgV8MLLD9x1ZqArD9hqTTiS/vpU3QU1OTpJ2BE4HjgfFN0tOlLmAL4DJgEtEpvE/SI7Yfb6GmXsAQYADwKvCApIeb8Lmq+ZlKRgM/z05Ht2h4QLB9DXBN9TpJ04Ce+WdP4KX2x2WK6BZglu2L1hVdTeTlKi0AG1bd/PbbmqW1lqZWUVOTpM2Aa4mgeeq6oAnA9uWSJgMzJA2xfV8LNY0AtgNmAp8Alkta2t20w7uo6zXgR7ZfA5A0k8ihNzog1NL0AjDP9t9T0/1EcGh0QKjnuzeMCOrdplUpo9nAEbl8OO2M7fLh7m+Aa22fv67oajKrtUgaSAxTK8wFBknaTNKWwE7AEy3W1Co61ZQjg+nAY7ZPsd0sn6xamiRpWmpbQTwgrG3Z2mBNts+0/dnMQU8BJjUpGNTUBfQFHpTUltmC/YiHuK3UNB/YWVIvSRsRD3AXt1gT2Q5savuZd1JIq8ztrgSul/QgsJwYriLp+8SoYF+gNzAmf00DcLLtp1upy/bcBpdfza3AwZIeIsyoT5Z0BvCU7dvz1xcPEEH9nGb8oqcrTU0o/21pItIMBwCb5i9DAM62/XCrNOW9e4x4TrYKmGH7tw3W06WmJpTfLV2SpgJziOB5g+0n1wFNZwP35L43225GZ6yr+9eXeMD9jijmdoVCoVAAyotphUKhUEhKQCgUCoUCUAJCoVAoFJISEAqFQqEAlIBQKBQKhWRdmVO58B5B0i+BrwCHAINtj5S0NJeXNqjMHYBxtkfn762n2D6mEWV1oeNaYDBwDtAPOJkwFRthe0CN4xbW2l7juHelrpImANie8E7OU1j/KQGh8LawXXk5ppnFfhz4ZC5vBezWzMKrGEkYjC2XtAQ4KC0LJtU6qDvBIGllXQv/h5SAUOgQSdsDUwk/mZXAWNtzKqOBDg4ZL2k3YHOix/w7SX2ByYSD5r/zHPMkTSEsSaZkWatsbyCpB+HWuDPxUtn3bP+U8PvpLekK4KPARyTdavsYSSOArxPpz/mEFfFaL+lJOpFwrl0FzAPGEEZ3VxNWCCuBH9i+QVIb4Xs0ODVMsX2JpNuJF4LmSnoU2B64Lc+9IPVvTdih9CPeQD7D9syu6idpJHBYXqfewL22T816r65rVX0mAc/anph//4Kwbf8T4f3Tg7Bwv8jtbKwrWnJ5JGtGeXsBl+T9WwacYvvpfPnpy3mN5to+pYN7X1hPKM8QCp0xGrjT9p6E4dl+Xey/2PZuRIP0rVx3E3Cp7V0JI8FburDpHgfMt70HsD9wTlpYjwUesX1aLj+XwaA/0bjvk73wf1SVDYCk7YiG7hDb/YmG+PPABOAFx5wWBwIT0hp7DIDt3QlX2aMlDbJ9VK4fYHsU8BxwhO2FVcWdT7w5uhMwHLiwzvpBuGgeR7jWfkHSLtV1bXeeG4ETsn49CWvvu4hU3gW29yIM2C6uca2rr9EmwI+BE7PeE4GrMzieTThr7gFsktezsJ5SRgiFzvg1MC17/XcBl3ex/235/5PAcdkb7mN7GoRlr6QXgVq5poOAzbXG5ngLoD9rJkdpzxDCHnlOprA24a1eN3sTVuF/TR3DASSNI4IetpdJmk6MCvYHBkg6MI/vAexCfb5WB5B2J7YXZdn11A/gIduvpLYlxGihw3rbXpA+Vn2IQHJHprG+CRyW1gq7pPZ66Euk5G6vSgW+3/abaZUwj/CEmmj72TrPWXgPUgJCoUNsz5b0KeBI4EtE/vzgGodUnBdXEamVjkafGxCfuco+pGlZhTbgJNuP5rZtiLkV9u2kzDbCS2Zs7t+Dt36mV2R55D4fzMX2+ira2oAzK4FMMaFNvdbr7cvqx9oumJ3Vbxhrz9Ow+vrU4CbivuwDfDfX3UzM13EHMYnTCR0dKGkDxxwMlWvfBiypPOvIkUFlkqOhhIHb4cDdkoY1yXup0AJKyqjQIWnod5Lt64HTiZmr6sb2y8ASScfm+QYSE8I8QeSoKz3joVWHzSRmrUPShwmb448RwabS0FcvzwKOkfShdA+9knieUM08YKBiljmI9NHRWdboLKtX6piV68dI2jgDzINEg1gP97MmldOPmNCk2iyss/p1RnVd2zOVCAh9UiNEwB5vezrRgFca92qWAf3zeh2V6/4AbC1pUP49CvhJBs/FxCyC44nZ8JoxEVOhRZSAUOiMy4DjJS0knBZHdOMcJwFjJS0iUk7H2l4OXAUMlvQ40fv/W+5/HvA+SU8QjeeZtv8M/B74gKQbiUmM/iLpPtuP5TEziVRVG2t6ywDYfg74GnBPnvc/wHXAd4hGcBHRkF+YPferiIezC4BHgOtsz6qzvucCO6ab6VRguNeeDa2z+nXG6rq235A2x8sIF95KGRMIu+jFwCDC/XKHdoeeBdxJuK06z/U68EViFrDHiYfIox0zgU0G5kmaD1TmliispxS300KhUCgAZYRQKBQKhaQEhEKhUCgAJSAUCoVCISkBoVAoFApACQiFQqFQSEpAKBQKhQJQAkKhUCgUkv8BXF/oBFMbDSQ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17" name="Group 16"/>
          <p:cNvGrpSpPr/>
          <p:nvPr/>
        </p:nvGrpSpPr>
        <p:grpSpPr>
          <a:xfrm>
            <a:off x="7136405" y="1763131"/>
            <a:ext cx="4745157" cy="3807725"/>
            <a:chOff x="509232" y="1897039"/>
            <a:chExt cx="4076700" cy="3541595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232" y="2552559"/>
              <a:ext cx="4076700" cy="288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509232" y="1897039"/>
              <a:ext cx="407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Cluster and Hub Existence</a:t>
              </a:r>
              <a:endParaRPr lang="en-AU" b="1" dirty="0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8" r="41172" b="3024"/>
          <a:stretch/>
        </p:blipFill>
        <p:spPr>
          <a:xfrm>
            <a:off x="1954183" y="1859933"/>
            <a:ext cx="628332" cy="764306"/>
          </a:xfrm>
          <a:prstGeom prst="rect">
            <a:avLst/>
          </a:prstGeom>
          <a:effectLst>
            <a:glow rad="228600">
              <a:schemeClr val="bg2">
                <a:lumMod val="75000"/>
                <a:alpha val="0"/>
              </a:schemeClr>
            </a:glow>
            <a:softEdge rad="12700"/>
          </a:effectLst>
          <a:scene3d>
            <a:camera prst="orthographicFront"/>
            <a:lightRig rig="threePt" dir="t"/>
          </a:scene3d>
          <a:sp3d contourW="12700">
            <a:bevelT/>
            <a:contourClr>
              <a:schemeClr val="bg1"/>
            </a:contourClr>
          </a:sp3d>
        </p:spPr>
      </p:pic>
      <p:grpSp>
        <p:nvGrpSpPr>
          <p:cNvPr id="3" name="Group 2"/>
          <p:cNvGrpSpPr/>
          <p:nvPr/>
        </p:nvGrpSpPr>
        <p:grpSpPr>
          <a:xfrm>
            <a:off x="1954183" y="1763131"/>
            <a:ext cx="4006548" cy="3738297"/>
            <a:chOff x="2374711" y="1763131"/>
            <a:chExt cx="4006548" cy="3738297"/>
          </a:xfrm>
        </p:grpSpPr>
        <p:sp>
          <p:nvSpPr>
            <p:cNvPr id="21" name="TextBox 20"/>
            <p:cNvSpPr txBox="1"/>
            <p:nvPr/>
          </p:nvSpPr>
          <p:spPr>
            <a:xfrm>
              <a:off x="3026067" y="1763131"/>
              <a:ext cx="335519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Machine Learning models</a:t>
              </a:r>
            </a:p>
            <a:p>
              <a:endParaRPr lang="en-US" b="1" dirty="0"/>
            </a:p>
            <a:p>
              <a:endParaRPr lang="en-US" b="1" dirty="0"/>
            </a:p>
            <a:p>
              <a:pPr marL="742950" lvl="1" indent="-285750">
                <a:buClr>
                  <a:schemeClr val="bg2">
                    <a:lumMod val="50000"/>
                  </a:schemeClr>
                </a:buClr>
                <a:buFont typeface="Wingdings" pitchFamily="2" charset="2"/>
                <a:buChar char="q"/>
              </a:pPr>
              <a:r>
                <a:rPr lang="en-US" dirty="0"/>
                <a:t>K-Means Clustering</a:t>
              </a:r>
            </a:p>
            <a:p>
              <a:pPr marL="742950" lvl="1" indent="-285750">
                <a:buClr>
                  <a:schemeClr val="bg2">
                    <a:lumMod val="50000"/>
                  </a:schemeClr>
                </a:buClr>
                <a:buFont typeface="Wingdings" pitchFamily="2" charset="2"/>
                <a:buChar char="q"/>
              </a:pPr>
              <a:r>
                <a:rPr lang="en-US" dirty="0"/>
                <a:t>Agglomerative Clustering</a:t>
              </a:r>
            </a:p>
            <a:p>
              <a:pPr lvl="1">
                <a:buClr>
                  <a:schemeClr val="bg2">
                    <a:lumMod val="50000"/>
                  </a:schemeClr>
                </a:buClr>
              </a:pPr>
              <a:endParaRPr lang="en-AU" dirty="0"/>
            </a:p>
            <a:p>
              <a:pPr lvl="1">
                <a:buClr>
                  <a:schemeClr val="bg2">
                    <a:lumMod val="50000"/>
                  </a:schemeClr>
                </a:buClr>
              </a:pPr>
              <a:endParaRPr lang="en-US" dirty="0"/>
            </a:p>
          </p:txBody>
        </p:sp>
        <p:pic>
          <p:nvPicPr>
            <p:cNvPr id="23" name="Picture 2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374711" y="3525308"/>
              <a:ext cx="3207223" cy="1976120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2688877" y="5404512"/>
            <a:ext cx="289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solidFill>
                  <a:srgbClr val="0070C0"/>
                </a:solidFill>
              </a:rPr>
              <a:t>Visualisation of 7 Clusters</a:t>
            </a:r>
            <a:endParaRPr lang="en-AU" sz="14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33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community hubs australia">
            <a:extLst>
              <a:ext uri="{FF2B5EF4-FFF2-40B4-BE49-F238E27FC236}">
                <a16:creationId xmlns:a16="http://schemas.microsoft.com/office/drawing/2014/main" id="{31284669-0F93-4B3C-86BA-1CFB7FE2A9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7590"/>
            <a:ext cx="1946697" cy="4968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DE42E7-DAB4-4E31-9B4B-21FF97ABF89F}"/>
              </a:ext>
            </a:extLst>
          </p:cNvPr>
          <p:cNvSpPr txBox="1">
            <a:spLocks/>
          </p:cNvSpPr>
          <p:nvPr/>
        </p:nvSpPr>
        <p:spPr>
          <a:xfrm>
            <a:off x="2169994" y="529497"/>
            <a:ext cx="6550925" cy="12365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SELECTION CRITERIA</a:t>
            </a:r>
            <a:endParaRPr lang="en-A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283447"/>
              </p:ext>
            </p:extLst>
          </p:nvPr>
        </p:nvGraphicFramePr>
        <p:xfrm>
          <a:off x="211539" y="2870691"/>
          <a:ext cx="8543499" cy="276488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4647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SCHOOLS</a:t>
                      </a:r>
                      <a:endParaRPr lang="en-AU" sz="28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LGA</a:t>
                      </a:r>
                      <a:endParaRPr lang="en-AU" sz="28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ICSEA  :  &gt;800</a:t>
                      </a:r>
                      <a:endParaRPr lang="en-A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Kids' Development vulnerable % : &gt;20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Geo</a:t>
                      </a:r>
                      <a:r>
                        <a:rPr lang="en-US" b="1" baseline="0" dirty="0"/>
                        <a:t> Location : </a:t>
                      </a:r>
                      <a:r>
                        <a:rPr lang="en-US" b="1" dirty="0"/>
                        <a:t>Major cities and Inner Regional</a:t>
                      </a:r>
                      <a:endParaRPr lang="en-A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 group (0-14) %  : &gt;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School sector : Government</a:t>
                      </a:r>
                      <a:r>
                        <a:rPr lang="en-US" b="1" baseline="0" dirty="0"/>
                        <a:t> &amp;</a:t>
                      </a:r>
                      <a:r>
                        <a:rPr lang="en-US" b="1" dirty="0"/>
                        <a:t>Catholic</a:t>
                      </a:r>
                      <a:endParaRPr lang="en-A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parent %  : &gt;20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265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School category : Primary &amp;combined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Remoteness score : &gt;750</a:t>
                      </a:r>
                    </a:p>
                    <a:p>
                      <a:endParaRPr lang="en-AU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State: VIC, SA, QLD, NSW</a:t>
                      </a:r>
                      <a:endParaRPr lang="en-A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66129" y="2100067"/>
            <a:ext cx="8454790" cy="40011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Remoteness 	  =	ICSEA -SEA-Percent Indigenous student enrolment</a:t>
            </a:r>
            <a:endParaRPr lang="en-AU" sz="2000" b="1" dirty="0">
              <a:solidFill>
                <a:srgbClr val="0070C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94126" y="3493825"/>
            <a:ext cx="2361062" cy="178785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Top 10 Non English speaking community</a:t>
            </a:r>
            <a:endParaRPr lang="en-A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3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community hubs australia">
            <a:extLst>
              <a:ext uri="{FF2B5EF4-FFF2-40B4-BE49-F238E27FC236}">
                <a16:creationId xmlns:a16="http://schemas.microsoft.com/office/drawing/2014/main" id="{31284669-0F93-4B3C-86BA-1CFB7FE2A9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7590"/>
            <a:ext cx="1946697" cy="4968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DE42E7-DAB4-4E31-9B4B-21FF97ABF89F}"/>
              </a:ext>
            </a:extLst>
          </p:cNvPr>
          <p:cNvSpPr txBox="1">
            <a:spLocks/>
          </p:cNvSpPr>
          <p:nvPr/>
        </p:nvSpPr>
        <p:spPr>
          <a:xfrm>
            <a:off x="1653118" y="488557"/>
            <a:ext cx="8546308" cy="9372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DISCUSSION AND FINDINGS</a:t>
            </a:r>
            <a:endParaRPr lang="en-A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307" y="5950424"/>
            <a:ext cx="1175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Proposed Hubs : </a:t>
            </a:r>
            <a:r>
              <a:rPr lang="en-US" dirty="0">
                <a:hlinkClick r:id="rId3"/>
              </a:rPr>
              <a:t>https://shamini.carto.com/builder/257628f3-601b-42ac-a1e9-6bf480c30b34/embed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973348" y="1499909"/>
            <a:ext cx="581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Proposed Hubs: </a:t>
            </a:r>
            <a:r>
              <a:rPr lang="en-US" dirty="0">
                <a:solidFill>
                  <a:srgbClr val="7030A0"/>
                </a:solidFill>
              </a:rPr>
              <a:t>Casey and Wyndham(LGA</a:t>
            </a:r>
            <a:r>
              <a:rPr lang="en-US" b="1" dirty="0">
                <a:solidFill>
                  <a:srgbClr val="7030A0"/>
                </a:solidFill>
              </a:rPr>
              <a:t>)</a:t>
            </a:r>
            <a:endParaRPr lang="en-AU" b="1" dirty="0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18425" y="1425817"/>
            <a:ext cx="387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Checklist to start a new Hub</a:t>
            </a:r>
            <a:endParaRPr lang="en-A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18425" y="1869241"/>
            <a:ext cx="4154877" cy="3708708"/>
          </a:xfrm>
          <a:prstGeom prst="rect">
            <a:avLst/>
          </a:prstGeom>
          <a:noFill/>
          <a:ln>
            <a:solidFill>
              <a:srgbClr val="220A0A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AU" sz="1900" b="1" dirty="0">
              <a:solidFill>
                <a:srgbClr val="0070C0"/>
              </a:solidFill>
            </a:endParaRPr>
          </a:p>
          <a:p>
            <a:endParaRPr lang="en-AU" sz="1900" b="1" dirty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AU" sz="2000" b="1" dirty="0">
                <a:solidFill>
                  <a:srgbClr val="0070C0"/>
                </a:solidFill>
              </a:rPr>
              <a:t>Principal/School community support</a:t>
            </a:r>
          </a:p>
          <a:p>
            <a:endParaRPr lang="en-AU" sz="2000" b="1" dirty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Availability of physical space </a:t>
            </a:r>
            <a:r>
              <a:rPr lang="en-US" sz="2000" b="1">
                <a:solidFill>
                  <a:srgbClr val="0070C0"/>
                </a:solidFill>
              </a:rPr>
              <a:t>at school</a:t>
            </a:r>
            <a:endParaRPr lang="en-US" sz="2000" b="1" dirty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Funds available to pay the Hub coordinators</a:t>
            </a:r>
          </a:p>
          <a:p>
            <a:endParaRPr lang="en-US" sz="1900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48" y="1867940"/>
            <a:ext cx="5814848" cy="37958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312568" y="3809478"/>
            <a:ext cx="117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Casey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43200" y="3275462"/>
            <a:ext cx="1460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Wyndham</a:t>
            </a:r>
            <a:endParaRPr lang="en-AU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BBCA-5929-40F8-B1A5-921D0FF6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027" y="-409432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AU" sz="40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THANK YOU</a:t>
            </a:r>
          </a:p>
        </p:txBody>
      </p:sp>
      <p:pic>
        <p:nvPicPr>
          <p:cNvPr id="3" name="Picture 2" descr="Image result for community hubs australia">
            <a:extLst>
              <a:ext uri="{FF2B5EF4-FFF2-40B4-BE49-F238E27FC236}">
                <a16:creationId xmlns:a16="http://schemas.microsoft.com/office/drawing/2014/main" id="{A14F2D9E-1C1C-418F-BA72-CBE8FDE1A4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4574"/>
            <a:ext cx="2007870" cy="733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355665" y="1816828"/>
            <a:ext cx="4258102" cy="3946764"/>
            <a:chOff x="109182" y="1815961"/>
            <a:chExt cx="4258102" cy="394676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320" y="1815961"/>
              <a:ext cx="1758913" cy="1901977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0" name="TextBox 19"/>
            <p:cNvSpPr txBox="1"/>
            <p:nvPr/>
          </p:nvSpPr>
          <p:spPr>
            <a:xfrm>
              <a:off x="109182" y="4285397"/>
              <a:ext cx="425810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Bodoni MT" pitchFamily="18" charset="0"/>
                  <a:ea typeface="Batang" pitchFamily="18" charset="-127"/>
                  <a:cs typeface="Times New Roman" pitchFamily="18" charset="0"/>
                </a:rPr>
                <a:t>Clarine</a:t>
              </a:r>
              <a:r>
                <a:rPr lang="en-US" b="1" dirty="0">
                  <a:latin typeface="Bodoni MT" pitchFamily="18" charset="0"/>
                  <a:ea typeface="Batang" pitchFamily="18" charset="-127"/>
                  <a:cs typeface="Times New Roman" pitchFamily="18" charset="0"/>
                </a:rPr>
                <a:t> </a:t>
              </a:r>
              <a:r>
                <a:rPr lang="en-US" b="1" dirty="0" err="1">
                  <a:latin typeface="Bodoni MT" pitchFamily="18" charset="0"/>
                  <a:ea typeface="Batang" pitchFamily="18" charset="-127"/>
                  <a:cs typeface="Times New Roman" pitchFamily="18" charset="0"/>
                </a:rPr>
                <a:t>Anslum</a:t>
              </a:r>
              <a:endParaRPr lang="en-US" b="1" dirty="0">
                <a:latin typeface="Bodoni MT" pitchFamily="18" charset="0"/>
                <a:ea typeface="Batang" pitchFamily="18" charset="-127"/>
                <a:cs typeface="Times New Roman" pitchFamily="18" charset="0"/>
              </a:endParaRPr>
            </a:p>
            <a:p>
              <a:r>
                <a:rPr lang="en-US" i="1" dirty="0">
                  <a:latin typeface="Bodoni MT" pitchFamily="18" charset="0"/>
                  <a:ea typeface="Batang" pitchFamily="18" charset="-127"/>
                  <a:cs typeface="Times New Roman" pitchFamily="18" charset="0"/>
                </a:rPr>
                <a:t>Masters In Data Science</a:t>
              </a:r>
            </a:p>
            <a:p>
              <a:r>
                <a:rPr lang="en-US" dirty="0">
                  <a:latin typeface="Bodoni MT" pitchFamily="18" charset="0"/>
                  <a:ea typeface="Batang" pitchFamily="18" charset="-127"/>
                  <a:cs typeface="Times New Roman" pitchFamily="18" charset="0"/>
                  <a:hlinkClick r:id="rId4" action="ppaction://hlinkfile"/>
                </a:rPr>
                <a:t>LinkedIn</a:t>
              </a:r>
              <a:endParaRPr lang="en-US" dirty="0">
                <a:latin typeface="Bodoni MT" pitchFamily="18" charset="0"/>
                <a:ea typeface="Batang" pitchFamily="18" charset="-127"/>
                <a:cs typeface="Times New Roman" pitchFamily="18" charset="0"/>
              </a:endParaRPr>
            </a:p>
            <a:p>
              <a:r>
                <a:rPr lang="en-AU" dirty="0">
                  <a:hlinkClick r:id="rId5"/>
                </a:rPr>
                <a:t>clarineanslum@gmail.com</a:t>
              </a:r>
              <a:endParaRPr lang="en-US" dirty="0"/>
            </a:p>
            <a:p>
              <a:endParaRPr lang="en-AU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39284" y="1815961"/>
            <a:ext cx="3593910" cy="4432358"/>
            <a:chOff x="8598090" y="1852098"/>
            <a:chExt cx="3593910" cy="443235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91" t="3114" r="31817" b="55646"/>
            <a:stretch/>
          </p:blipFill>
          <p:spPr>
            <a:xfrm>
              <a:off x="9123526" y="1852098"/>
              <a:ext cx="1823587" cy="1974249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2" name="TextBox 21"/>
            <p:cNvSpPr txBox="1"/>
            <p:nvPr/>
          </p:nvSpPr>
          <p:spPr>
            <a:xfrm>
              <a:off x="8598090" y="4253131"/>
              <a:ext cx="359391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Bodoni MT" pitchFamily="18" charset="0"/>
                  <a:ea typeface="Batang" pitchFamily="18" charset="-127"/>
                  <a:cs typeface="Times New Roman" pitchFamily="18" charset="0"/>
                </a:rPr>
                <a:t>Shamini</a:t>
              </a:r>
              <a:r>
                <a:rPr lang="en-US" b="1" dirty="0">
                  <a:latin typeface="Bodoni MT" pitchFamily="18" charset="0"/>
                  <a:ea typeface="Batang" pitchFamily="18" charset="-127"/>
                  <a:cs typeface="Times New Roman" pitchFamily="18" charset="0"/>
                </a:rPr>
                <a:t> </a:t>
              </a:r>
              <a:r>
                <a:rPr lang="en-US" b="1" dirty="0" err="1">
                  <a:latin typeface="Bodoni MT" pitchFamily="18" charset="0"/>
                  <a:ea typeface="Batang" pitchFamily="18" charset="-127"/>
                  <a:cs typeface="Times New Roman" pitchFamily="18" charset="0"/>
                </a:rPr>
                <a:t>Puthooppallil</a:t>
              </a:r>
              <a:endParaRPr lang="en-US" b="1" dirty="0">
                <a:latin typeface="Bodoni MT" pitchFamily="18" charset="0"/>
                <a:ea typeface="Batang" pitchFamily="18" charset="-127"/>
                <a:cs typeface="Times New Roman" pitchFamily="18" charset="0"/>
              </a:endParaRPr>
            </a:p>
            <a:p>
              <a:r>
                <a:rPr lang="en-US" i="1" dirty="0">
                  <a:latin typeface="Bodoni MT" pitchFamily="18" charset="0"/>
                  <a:ea typeface="Batang" pitchFamily="18" charset="-127"/>
                  <a:cs typeface="Times New Roman" pitchFamily="18" charset="0"/>
                </a:rPr>
                <a:t>Masters In Data Science</a:t>
              </a:r>
            </a:p>
            <a:p>
              <a:r>
                <a:rPr lang="en-US" dirty="0">
                  <a:latin typeface="Bodoni MT" pitchFamily="18" charset="0"/>
                  <a:ea typeface="Batang" pitchFamily="18" charset="-127"/>
                  <a:cs typeface="Times New Roman" pitchFamily="18" charset="0"/>
                  <a:hlinkClick r:id="rId7"/>
                </a:rPr>
                <a:t>LinkedIn</a:t>
              </a:r>
              <a:endParaRPr lang="en-US" dirty="0">
                <a:latin typeface="Bodoni MT" pitchFamily="18" charset="0"/>
                <a:ea typeface="Batang" pitchFamily="18" charset="-127"/>
                <a:cs typeface="Times New Roman" pitchFamily="18" charset="0"/>
              </a:endParaRPr>
            </a:p>
            <a:p>
              <a:r>
                <a:rPr lang="en-AU" dirty="0">
                  <a:hlinkClick r:id="rId8"/>
                </a:rPr>
                <a:t>shaminibaby000@gmail.com</a:t>
              </a:r>
              <a:endParaRPr lang="en-US" dirty="0"/>
            </a:p>
            <a:p>
              <a:endParaRPr lang="en-US" dirty="0">
                <a:latin typeface="Bodoni MT" pitchFamily="18" charset="0"/>
                <a:ea typeface="Batang" pitchFamily="18" charset="-127"/>
                <a:cs typeface="Times New Roman" pitchFamily="18" charset="0"/>
              </a:endParaRPr>
            </a:p>
            <a:p>
              <a:endParaRPr lang="en-US" dirty="0">
                <a:latin typeface="Bodoni MT" pitchFamily="18" charset="0"/>
                <a:ea typeface="Batang" pitchFamily="18" charset="-127"/>
                <a:cs typeface="Times New Roman" pitchFamily="18" charset="0"/>
              </a:endParaRPr>
            </a:p>
            <a:p>
              <a:endParaRPr lang="en-AU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65176" y="1815961"/>
            <a:ext cx="3289110" cy="4223762"/>
            <a:chOff x="4455994" y="1815961"/>
            <a:chExt cx="3289110" cy="4223762"/>
          </a:xfrm>
        </p:grpSpPr>
        <p:sp>
          <p:nvSpPr>
            <p:cNvPr id="21" name="TextBox 20"/>
            <p:cNvSpPr txBox="1"/>
            <p:nvPr/>
          </p:nvSpPr>
          <p:spPr>
            <a:xfrm>
              <a:off x="4455994" y="4285397"/>
              <a:ext cx="328911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err="1">
                  <a:latin typeface="Bodoni MT" pitchFamily="18" charset="0"/>
                  <a:ea typeface="Batang" pitchFamily="18" charset="-127"/>
                  <a:cs typeface="Times New Roman" pitchFamily="18" charset="0"/>
                </a:rPr>
                <a:t>Rishab</a:t>
              </a:r>
              <a:r>
                <a:rPr lang="en-AU" b="1" dirty="0">
                  <a:latin typeface="Bodoni MT" pitchFamily="18" charset="0"/>
                  <a:ea typeface="Batang" pitchFamily="18" charset="-127"/>
                  <a:cs typeface="Times New Roman" pitchFamily="18" charset="0"/>
                </a:rPr>
                <a:t> Singh </a:t>
              </a:r>
              <a:r>
                <a:rPr lang="en-AU" b="1" dirty="0" err="1">
                  <a:latin typeface="Bodoni MT" pitchFamily="18" charset="0"/>
                  <a:ea typeface="Batang" pitchFamily="18" charset="-127"/>
                  <a:cs typeface="Times New Roman" pitchFamily="18" charset="0"/>
                </a:rPr>
                <a:t>Kochhar</a:t>
              </a:r>
              <a:endParaRPr lang="en-AU" b="1" dirty="0">
                <a:latin typeface="Bodoni MT" pitchFamily="18" charset="0"/>
                <a:ea typeface="Batang" pitchFamily="18" charset="-127"/>
                <a:cs typeface="Times New Roman" pitchFamily="18" charset="0"/>
              </a:endParaRPr>
            </a:p>
            <a:p>
              <a:r>
                <a:rPr lang="en-US" i="1" dirty="0">
                  <a:latin typeface="Bodoni MT" pitchFamily="18" charset="0"/>
                  <a:ea typeface="Batang" pitchFamily="18" charset="-127"/>
                  <a:cs typeface="Times New Roman" pitchFamily="18" charset="0"/>
                </a:rPr>
                <a:t>Masters In Data Science</a:t>
              </a:r>
            </a:p>
            <a:p>
              <a:r>
                <a:rPr lang="en-US" dirty="0">
                  <a:latin typeface="Bodoni MT" pitchFamily="18" charset="0"/>
                  <a:ea typeface="Batang" pitchFamily="18" charset="-127"/>
                  <a:cs typeface="Times New Roman" pitchFamily="18" charset="0"/>
                  <a:hlinkClick r:id="rId9" action="ppaction://hlinkfile"/>
                </a:rPr>
                <a:t>LinkedIn</a:t>
              </a:r>
              <a:endParaRPr lang="en-US" dirty="0">
                <a:latin typeface="Bodoni MT" pitchFamily="18" charset="0"/>
                <a:ea typeface="Batang" pitchFamily="18" charset="-127"/>
                <a:cs typeface="Times New Roman" pitchFamily="18" charset="0"/>
              </a:endParaRPr>
            </a:p>
            <a:p>
              <a:r>
                <a:rPr lang="en-US" dirty="0">
                  <a:hlinkClick r:id="rId10"/>
                </a:rPr>
                <a:t>rishabh.kochhar404@gmail.com</a:t>
              </a:r>
              <a:endParaRPr lang="en-US" dirty="0"/>
            </a:p>
            <a:p>
              <a:endParaRPr lang="en-US" dirty="0">
                <a:latin typeface="Bodoni MT" pitchFamily="18" charset="0"/>
                <a:ea typeface="Batang" pitchFamily="18" charset="-127"/>
                <a:cs typeface="Times New Roman" pitchFamily="18" charset="0"/>
              </a:endParaRPr>
            </a:p>
            <a:p>
              <a:endParaRPr lang="en-AU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358"/>
            <a:stretch/>
          </p:blipFill>
          <p:spPr>
            <a:xfrm>
              <a:off x="4885898" y="1815961"/>
              <a:ext cx="1760400" cy="1974249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772939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2693</TotalTime>
  <Words>370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Bodoni MT</vt:lpstr>
      <vt:lpstr>Calibri</vt:lpstr>
      <vt:lpstr>Calibri Light</vt:lpstr>
      <vt:lpstr>Courier New</vt:lpstr>
      <vt:lpstr>Dubai Medium</vt:lpstr>
      <vt:lpstr>Times New Roman</vt:lpstr>
      <vt:lpstr>Wingdings</vt:lpstr>
      <vt:lpstr>Retrospect</vt:lpstr>
      <vt:lpstr>PREDICTION OF NEW LOCATIONS  FOR  COMMUNITY HUB AUSTRALIA</vt:lpstr>
      <vt:lpstr>INTRODUCTION</vt:lpstr>
      <vt:lpstr>CURRENT HUBS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of New hub location for community hub Australia</dc:title>
  <dc:creator>Clarine Anslum</dc:creator>
  <cp:lastModifiedBy>Clarine Anslum</cp:lastModifiedBy>
  <cp:revision>81</cp:revision>
  <dcterms:created xsi:type="dcterms:W3CDTF">2020-03-18T09:30:12Z</dcterms:created>
  <dcterms:modified xsi:type="dcterms:W3CDTF">2020-03-29T02:49:01Z</dcterms:modified>
</cp:coreProperties>
</file>