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23"/>
  </p:handoutMasterIdLst>
  <p:sldIdLst>
    <p:sldId id="256" r:id="rId3"/>
    <p:sldId id="257" r:id="rId5"/>
    <p:sldId id="266" r:id="rId6"/>
    <p:sldId id="267" r:id="rId7"/>
    <p:sldId id="268" r:id="rId8"/>
    <p:sldId id="258" r:id="rId9"/>
    <p:sldId id="259" r:id="rId10"/>
    <p:sldId id="272" r:id="rId11"/>
    <p:sldId id="260" r:id="rId12"/>
    <p:sldId id="273" r:id="rId13"/>
    <p:sldId id="261" r:id="rId14"/>
    <p:sldId id="263" r:id="rId15"/>
    <p:sldId id="275" r:id="rId16"/>
    <p:sldId id="276" r:id="rId17"/>
    <p:sldId id="274" r:id="rId18"/>
    <p:sldId id="262" r:id="rId19"/>
    <p:sldId id="277" r:id="rId20"/>
    <p:sldId id="279" r:id="rId21"/>
    <p:sldId id="28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57" userDrawn="1">
          <p15:clr>
            <a:srgbClr val="A4A3A4"/>
          </p15:clr>
        </p15:guide>
        <p15:guide id="2" pos="276" userDrawn="1">
          <p15:clr>
            <a:srgbClr val="A4A3A4"/>
          </p15:clr>
        </p15:guide>
        <p15:guide id="3" orient="horz" pos="10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0" y="78"/>
      </p:cViewPr>
      <p:guideLst>
        <p:guide orient="horz" pos="757"/>
        <p:guide pos="276"/>
        <p:guide orient="horz" pos="10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a:xfrm>
            <a:off x="612000" y="6314400"/>
            <a:ext cx="2700000" cy="316800"/>
          </a:xfrm>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6"/>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7">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5" Type="http://schemas.openxmlformats.org/officeDocument/2006/relationships/slideLayout" Target="../slideLayouts/slideLayout5.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9.xml"/><Relationship Id="rId2" Type="http://schemas.openxmlformats.org/officeDocument/2006/relationships/hyperlink" Target="https://www.linkedin.com/in/shamshad-mutala-21976426b/" TargetMode="External"/><Relationship Id="rId1" Type="http://schemas.openxmlformats.org/officeDocument/2006/relationships/hyperlink" Target="shamshadmutala@gmail.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562475" y="1905635"/>
            <a:ext cx="7056755" cy="4110990"/>
          </a:xfrm>
          <a:prstGeom prst="rect">
            <a:avLst/>
          </a:prstGeom>
          <a:noFill/>
        </p:spPr>
        <p:txBody>
          <a:bodyPr wrap="square" rtlCol="0">
            <a:noAutofit/>
          </a:bodyPr>
          <a:lstStyle/>
          <a:p>
            <a:pPr algn="l"/>
            <a:r>
              <a:rPr lang="en-US" altLang="en-GB" sz="2600" b="1" dirty="0">
                <a:solidFill>
                  <a:srgbClr val="FF0000"/>
                </a:solidFill>
                <a:latin typeface="Times New Roman" panose="02020603050405020304" pitchFamily="18" charset="0"/>
                <a:cs typeface="Times New Roman" panose="02020603050405020304" pitchFamily="18" charset="0"/>
              </a:rPr>
              <a:t>Title: </a:t>
            </a:r>
            <a:r>
              <a:rPr lang="en-US" altLang="en-GB" sz="2600" b="1" dirty="0">
                <a:solidFill>
                  <a:schemeClr val="bg1"/>
                </a:solidFill>
                <a:latin typeface="Times New Roman" panose="02020603050405020304" pitchFamily="18" charset="0"/>
                <a:cs typeface="Times New Roman" panose="02020603050405020304" pitchFamily="18" charset="0"/>
                <a:sym typeface="+mn-ea"/>
              </a:rPr>
              <a:t>To develop a CNN model to classify images of plastic waste into different categories.</a:t>
            </a:r>
            <a:endParaRPr lang="en-US" altLang="en-GB" sz="2600" b="1" dirty="0">
              <a:solidFill>
                <a:schemeClr val="bg1"/>
              </a:solidFill>
              <a:latin typeface="Times New Roman" panose="02020603050405020304" pitchFamily="18" charset="0"/>
              <a:cs typeface="Times New Roman" panose="02020603050405020304" pitchFamily="18" charset="0"/>
              <a:sym typeface="+mn-ea"/>
            </a:endParaRPr>
          </a:p>
          <a:p>
            <a:pPr algn="l">
              <a:lnSpc>
                <a:spcPct val="110000"/>
              </a:lnSpc>
            </a:pPr>
            <a:r>
              <a:rPr lang="en-US" altLang="en-GB" sz="2400" b="1" dirty="0">
                <a:solidFill>
                  <a:srgbClr val="FF0000"/>
                </a:solidFill>
                <a:latin typeface="Times New Roman" panose="02020603050405020304" pitchFamily="18" charset="0"/>
                <a:cs typeface="Times New Roman" panose="02020603050405020304" pitchFamily="18" charset="0"/>
              </a:rPr>
              <a:t>Subtitle:</a:t>
            </a:r>
            <a:r>
              <a:rPr lang="en-US" altLang="en-GB" sz="2400" b="1" dirty="0">
                <a:solidFill>
                  <a:schemeClr val="bg1"/>
                </a:solidFill>
                <a:latin typeface="Times New Roman" panose="02020603050405020304" pitchFamily="18" charset="0"/>
                <a:cs typeface="Times New Roman" panose="02020603050405020304" pitchFamily="18" charset="0"/>
              </a:rPr>
              <a:t> </a:t>
            </a:r>
            <a:r>
              <a:rPr lang="en-US" altLang="en-GB" sz="2400" b="1" dirty="0">
                <a:solidFill>
                  <a:schemeClr val="bg1"/>
                </a:solidFill>
                <a:latin typeface="Times New Roman" panose="02020603050405020304" pitchFamily="18" charset="0"/>
                <a:cs typeface="Times New Roman" panose="02020603050405020304" pitchFamily="18" charset="0"/>
                <a:sym typeface="+mn-ea"/>
              </a:rPr>
              <a:t>Waste Classification using CNN Model</a:t>
            </a:r>
            <a:endParaRPr lang="en-US" altLang="en-GB" sz="2400" b="1" dirty="0">
              <a:solidFill>
                <a:schemeClr val="bg1"/>
              </a:solidFill>
              <a:latin typeface="Times New Roman" panose="02020603050405020304" pitchFamily="18" charset="0"/>
              <a:cs typeface="Times New Roman" panose="02020603050405020304" pitchFamily="18" charset="0"/>
              <a:sym typeface="+mn-ea"/>
            </a:endParaRPr>
          </a:p>
          <a:p>
            <a:pPr indent="457200" algn="ctr">
              <a:lnSpc>
                <a:spcPct val="90000"/>
              </a:lnSpc>
            </a:pPr>
            <a:r>
              <a:rPr lang="en-US" altLang="en-GB" sz="2400" b="1" dirty="0">
                <a:solidFill>
                  <a:srgbClr val="FF0000"/>
                </a:solidFill>
                <a:latin typeface="Times New Roman" panose="02020603050405020304" pitchFamily="18" charset="0"/>
                <a:cs typeface="Times New Roman" panose="02020603050405020304" pitchFamily="18" charset="0"/>
                <a:sym typeface="+mn-ea"/>
              </a:rPr>
              <a:t>**</a:t>
            </a:r>
            <a:r>
              <a:rPr lang="en-US" altLang="en-GB" sz="2400" b="1" dirty="0">
                <a:solidFill>
                  <a:schemeClr val="bg1"/>
                </a:solidFill>
                <a:latin typeface="Times New Roman" panose="02020603050405020304" pitchFamily="18" charset="0"/>
                <a:cs typeface="Times New Roman" panose="02020603050405020304" pitchFamily="18" charset="0"/>
                <a:sym typeface="+mn-ea"/>
              </a:rPr>
              <a:t>A Deep Learning Approach to Classify Organic and Recyclable Waste</a:t>
            </a:r>
            <a:r>
              <a:rPr lang="en-US" altLang="en-GB" sz="2400" b="1" dirty="0">
                <a:solidFill>
                  <a:srgbClr val="FF0000"/>
                </a:solidFill>
                <a:latin typeface="Times New Roman" panose="02020603050405020304" pitchFamily="18" charset="0"/>
                <a:cs typeface="Times New Roman" panose="02020603050405020304" pitchFamily="18" charset="0"/>
                <a:sym typeface="+mn-ea"/>
              </a:rPr>
              <a:t>**</a:t>
            </a:r>
            <a:endParaRPr lang="en-US" altLang="en-GB" sz="2400" b="1" dirty="0">
              <a:solidFill>
                <a:srgbClr val="FF0000"/>
              </a:solidFill>
              <a:latin typeface="Times New Roman" panose="02020603050405020304" pitchFamily="18" charset="0"/>
              <a:cs typeface="Times New Roman" panose="02020603050405020304" pitchFamily="18" charset="0"/>
              <a:sym typeface="+mn-ea"/>
            </a:endParaRPr>
          </a:p>
          <a:p>
            <a:pPr algn="l">
              <a:lnSpc>
                <a:spcPct val="90000"/>
              </a:lnSpc>
            </a:pPr>
            <a:endParaRPr lang="en-US" altLang="en-GB" sz="2400" b="1" dirty="0">
              <a:solidFill>
                <a:srgbClr val="FF0000"/>
              </a:solidFill>
              <a:latin typeface="Times New Roman" panose="02020603050405020304" pitchFamily="18" charset="0"/>
              <a:cs typeface="Times New Roman" panose="02020603050405020304" pitchFamily="18" charset="0"/>
              <a:sym typeface="+mn-ea"/>
            </a:endParaRPr>
          </a:p>
          <a:p>
            <a:pPr algn="l">
              <a:lnSpc>
                <a:spcPct val="130000"/>
              </a:lnSpc>
            </a:pPr>
            <a:r>
              <a:rPr lang="en-US" altLang="en-GB" sz="1500" b="1" dirty="0">
                <a:solidFill>
                  <a:srgbClr val="FF0000"/>
                </a:solidFill>
                <a:latin typeface="Times New Roman" panose="02020603050405020304" pitchFamily="18" charset="0"/>
                <a:cs typeface="Times New Roman" panose="02020603050405020304" pitchFamily="18" charset="0"/>
                <a:sym typeface="+mn-ea"/>
              </a:rPr>
              <a:t>NAME:</a:t>
            </a:r>
            <a:r>
              <a:rPr lang="en-US" altLang="en-GB" sz="1500" b="1" dirty="0">
                <a:solidFill>
                  <a:schemeClr val="bg1"/>
                </a:solidFill>
                <a:latin typeface="Times New Roman" panose="02020603050405020304" pitchFamily="18" charset="0"/>
                <a:cs typeface="Times New Roman" panose="02020603050405020304" pitchFamily="18" charset="0"/>
                <a:sym typeface="+mn-ea"/>
              </a:rPr>
              <a:t> SHAMSHAD M</a:t>
            </a:r>
            <a:endParaRPr lang="en-US" altLang="en-GB" sz="1500" b="1" dirty="0">
              <a:solidFill>
                <a:schemeClr val="bg1"/>
              </a:solidFill>
              <a:latin typeface="Times New Roman" panose="02020603050405020304" pitchFamily="18" charset="0"/>
              <a:cs typeface="Times New Roman" panose="02020603050405020304" pitchFamily="18" charset="0"/>
              <a:sym typeface="+mn-ea"/>
            </a:endParaRPr>
          </a:p>
          <a:p>
            <a:pPr algn="l">
              <a:lnSpc>
                <a:spcPct val="130000"/>
              </a:lnSpc>
            </a:pPr>
            <a:r>
              <a:rPr lang="en-US" altLang="en-GB" sz="1500" b="1" dirty="0">
                <a:solidFill>
                  <a:srgbClr val="FF0000"/>
                </a:solidFill>
                <a:latin typeface="Times New Roman" panose="02020603050405020304" pitchFamily="18" charset="0"/>
                <a:cs typeface="Times New Roman" panose="02020603050405020304" pitchFamily="18" charset="0"/>
                <a:sym typeface="+mn-ea"/>
              </a:rPr>
              <a:t>INTERNSHIP DETAILS: </a:t>
            </a:r>
            <a:endParaRPr lang="en-US" altLang="en-GB" sz="1500" b="1" dirty="0">
              <a:solidFill>
                <a:srgbClr val="FF0000"/>
              </a:solidFill>
              <a:latin typeface="Times New Roman" panose="02020603050405020304" pitchFamily="18" charset="0"/>
              <a:cs typeface="Times New Roman" panose="02020603050405020304" pitchFamily="18" charset="0"/>
              <a:sym typeface="+mn-ea"/>
            </a:endParaRPr>
          </a:p>
          <a:p>
            <a:pPr indent="457200" algn="l">
              <a:lnSpc>
                <a:spcPct val="130000"/>
              </a:lnSpc>
            </a:pPr>
            <a:r>
              <a:rPr lang="en-US" altLang="en-GB" sz="1500" b="1" dirty="0">
                <a:solidFill>
                  <a:schemeClr val="bg1"/>
                </a:solidFill>
                <a:latin typeface="Times New Roman" panose="02020603050405020304" pitchFamily="18" charset="0"/>
                <a:cs typeface="Times New Roman" panose="02020603050405020304" pitchFamily="18" charset="0"/>
                <a:sym typeface="+mn-ea"/>
              </a:rPr>
              <a:t>Shell-Edunet Skills4Future AICTE Internship</a:t>
            </a:r>
            <a:endParaRPr lang="en-US" altLang="en-GB" sz="1500" b="1" dirty="0">
              <a:solidFill>
                <a:srgbClr val="FF0000"/>
              </a:solidFill>
              <a:latin typeface="Times New Roman" panose="02020603050405020304" pitchFamily="18" charset="0"/>
              <a:cs typeface="Times New Roman" panose="02020603050405020304" pitchFamily="18" charset="0"/>
              <a:sym typeface="+mn-ea"/>
            </a:endParaRPr>
          </a:p>
          <a:p>
            <a:pPr indent="457200" algn="l">
              <a:lnSpc>
                <a:spcPct val="130000"/>
              </a:lnSpc>
            </a:pPr>
            <a:r>
              <a:rPr lang="en-US" altLang="en-GB" sz="1500" b="1" dirty="0">
                <a:solidFill>
                  <a:srgbClr val="FF0000"/>
                </a:solidFill>
                <a:latin typeface="Times New Roman" panose="02020603050405020304" pitchFamily="18" charset="0"/>
                <a:cs typeface="Times New Roman" panose="02020603050405020304" pitchFamily="18" charset="0"/>
              </a:rPr>
              <a:t>AICTE Student ID:</a:t>
            </a:r>
            <a:r>
              <a:rPr lang="en-US" altLang="en-GB" sz="1500" b="1" dirty="0">
                <a:solidFill>
                  <a:schemeClr val="bg1"/>
                </a:solidFill>
                <a:latin typeface="Times New Roman" panose="02020603050405020304" pitchFamily="18" charset="0"/>
                <a:cs typeface="Times New Roman" panose="02020603050405020304" pitchFamily="18" charset="0"/>
              </a:rPr>
              <a:t> STU644001f3796eb1681916403</a:t>
            </a:r>
            <a:endParaRPr lang="en-US" altLang="en-GB" sz="1500" b="1" dirty="0">
              <a:solidFill>
                <a:schemeClr val="bg1"/>
              </a:solidFill>
              <a:latin typeface="Times New Roman" panose="02020603050405020304" pitchFamily="18" charset="0"/>
              <a:cs typeface="Times New Roman" panose="02020603050405020304" pitchFamily="18" charset="0"/>
            </a:endParaRPr>
          </a:p>
          <a:p>
            <a:pPr indent="457200" algn="l">
              <a:lnSpc>
                <a:spcPct val="130000"/>
              </a:lnSpc>
            </a:pPr>
            <a:r>
              <a:rPr lang="en-US" altLang="en-GB" sz="1500" b="1" dirty="0">
                <a:solidFill>
                  <a:srgbClr val="FF0000"/>
                </a:solidFill>
                <a:latin typeface="Times New Roman" panose="02020603050405020304" pitchFamily="18" charset="0"/>
                <a:cs typeface="Times New Roman" panose="02020603050405020304" pitchFamily="18" charset="0"/>
              </a:rPr>
              <a:t>AICTE Internship ID:</a:t>
            </a:r>
            <a:r>
              <a:rPr lang="en-US" altLang="en-GB" sz="1500" b="1" dirty="0">
                <a:solidFill>
                  <a:schemeClr val="bg1"/>
                </a:solidFill>
                <a:latin typeface="Times New Roman" panose="02020603050405020304" pitchFamily="18" charset="0"/>
                <a:cs typeface="Times New Roman" panose="02020603050405020304" pitchFamily="18" charset="0"/>
              </a:rPr>
              <a:t> INTERNSHIP_1733138870674d99b64cb4b                                               </a:t>
            </a:r>
            <a:r>
              <a:rPr lang="en-US" altLang="en-GB" sz="1500" b="1" dirty="0">
                <a:solidFill>
                  <a:srgbClr val="FF0000"/>
                </a:solidFill>
                <a:latin typeface="Times New Roman" panose="02020603050405020304" pitchFamily="18" charset="0"/>
                <a:cs typeface="Times New Roman" panose="02020603050405020304" pitchFamily="18" charset="0"/>
              </a:rPr>
              <a:t>Date:</a:t>
            </a:r>
            <a:r>
              <a:rPr lang="en-US" altLang="en-GB" sz="1500" b="1" dirty="0">
                <a:solidFill>
                  <a:schemeClr val="bg1"/>
                </a:solidFill>
                <a:latin typeface="Times New Roman" panose="02020603050405020304" pitchFamily="18" charset="0"/>
                <a:cs typeface="Times New Roman" panose="02020603050405020304" pitchFamily="18" charset="0"/>
              </a:rPr>
              <a:t> 2025/02/08</a:t>
            </a:r>
            <a:endParaRPr lang="en-US" altLang="en-GB" sz="1500" b="1" dirty="0">
              <a:solidFill>
                <a:schemeClr val="bg1"/>
              </a:solidFill>
              <a:latin typeface="Times New Roman" panose="02020603050405020304" pitchFamily="18" charset="0"/>
              <a:cs typeface="Times New Roman" panose="02020603050405020304" pitchFamily="18" charset="0"/>
            </a:endParaRPr>
          </a:p>
          <a:p>
            <a:pPr algn="l"/>
            <a:endParaRPr lang="en-US" altLang="en-GB" sz="1500" b="1" dirty="0">
              <a:solidFill>
                <a:schemeClr val="bg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grpSp>
      <p:cxnSp>
        <p:nvCxnSpPr>
          <p:cNvPr id="3" name="Straight Connector 2"/>
          <p:cNvCxnSpPr/>
          <p:nvPr/>
        </p:nvCxnSpPr>
        <p:spPr>
          <a:xfrm>
            <a:off x="4699635" y="2320925"/>
            <a:ext cx="61785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 name="Straight Connector 11"/>
          <p:cNvCxnSpPr/>
          <p:nvPr/>
        </p:nvCxnSpPr>
        <p:spPr>
          <a:xfrm>
            <a:off x="4678680" y="3105150"/>
            <a:ext cx="98425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177925"/>
            <a:ext cx="11364595" cy="5075555"/>
          </a:xfrm>
          <a:prstGeom prst="rect">
            <a:avLst/>
          </a:prstGeom>
        </p:spPr>
        <p:txBody>
          <a:bodyPr wrap="square">
            <a:noAutofit/>
          </a:bodyPr>
          <a:p>
            <a:pPr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Solution:</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 AI-Based Waste Classification System</a:t>
            </a:r>
            <a:endParaRPr lang="en-US" altLang="zh-CN" sz="2000" b="1">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Automated Waste Classification</a:t>
            </a:r>
            <a:r>
              <a:rPr lang="en-US" altLang="zh-CN" sz="2000">
                <a:latin typeface="Times New Roman" panose="02020603050405020304" pitchFamily="18" charset="0"/>
                <a:ea typeface="SimSun" panose="02010600030101010101" pitchFamily="2" charset="-122"/>
                <a:cs typeface="Times New Roman" panose="02020603050405020304" pitchFamily="18" charset="0"/>
              </a:rPr>
              <a:t> – Uses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CNN-based AI model</a:t>
            </a:r>
            <a:r>
              <a:rPr lang="en-US" altLang="zh-CN" sz="2000">
                <a:latin typeface="Times New Roman" panose="02020603050405020304" pitchFamily="18" charset="0"/>
                <a:ea typeface="SimSun" panose="02010600030101010101" pitchFamily="2" charset="-122"/>
                <a:cs typeface="Times New Roman" panose="02020603050405020304" pitchFamily="18" charset="0"/>
              </a:rPr>
              <a:t> to classify waste into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organic</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recyclable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categories.</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Improved Accuracy &amp; Efficiency</a:t>
            </a:r>
            <a:r>
              <a:rPr lang="en-US" altLang="zh-CN" sz="2000">
                <a:latin typeface="Times New Roman" panose="02020603050405020304" pitchFamily="18" charset="0"/>
                <a:ea typeface="SimSun" panose="02010600030101010101" pitchFamily="2" charset="-122"/>
                <a:cs typeface="Times New Roman" panose="02020603050405020304" pitchFamily="18" charset="0"/>
              </a:rPr>
              <a:t> – Reduces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human errors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enhances the speed of waste segregation compared to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manual sorting</a:t>
            </a:r>
            <a:r>
              <a:rPr lang="en-US" altLang="zh-CN" sz="200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Environmental Impact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 Promotes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proper recycling</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waste management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reducing landfill waste and environmental pollution.</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Scalability &amp; Adaptability</a:t>
            </a:r>
            <a:r>
              <a:rPr lang="en-US" altLang="zh-CN" sz="2000">
                <a:latin typeface="Times New Roman" panose="02020603050405020304" pitchFamily="18" charset="0"/>
                <a:ea typeface="SimSun" panose="02010600030101010101" pitchFamily="2" charset="-122"/>
                <a:cs typeface="Times New Roman" panose="02020603050405020304" pitchFamily="18" charset="0"/>
              </a:rPr>
              <a:t> – Can be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integrated with smart waste management systems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in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municipalities, industries, and recycling plants</a:t>
            </a:r>
            <a:r>
              <a:rPr lang="en-US" altLang="zh-CN" sz="200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User-Friendly &amp; Cost-Effective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 Minimizes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manual labor costs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while ensuring a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sustainable, tech-driven</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approach to waste segregation.</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 Box 2"/>
          <p:cNvSpPr txBox="1"/>
          <p:nvPr/>
        </p:nvSpPr>
        <p:spPr>
          <a:xfrm>
            <a:off x="419735" y="180340"/>
            <a:ext cx="1868805" cy="398780"/>
          </a:xfrm>
          <a:prstGeom prst="rect">
            <a:avLst/>
          </a:prstGeom>
          <a:noFill/>
        </p:spPr>
        <p:txBody>
          <a:bodyPr wrap="square" rtlCol="0" anchor="t">
            <a:noAutofit/>
          </a:bodyPr>
          <a:p>
            <a:r>
              <a:rPr lang="en-US" sz="2000" b="1" dirty="0">
                <a:solidFill>
                  <a:schemeClr val="bg1"/>
                </a:solidFill>
                <a:sym typeface="+mn-ea"/>
              </a:rPr>
              <a:t>Solution:  </a:t>
            </a:r>
            <a:endParaRPr lang="en-US" sz="2000" b="1" dirty="0">
              <a:solidFill>
                <a:schemeClr val="bg1"/>
              </a:solidFill>
            </a:endParaRPr>
          </a:p>
          <a:p>
            <a:endParaRPr lang="en-US" altLang="en-US" sz="2000" b="1" dirty="0">
              <a:solidFill>
                <a:schemeClr val="bg1"/>
              </a:solidFill>
              <a:sym typeface="+mn-ea"/>
            </a:endParaRPr>
          </a:p>
        </p:txBody>
      </p:sp>
      <p:sp>
        <p:nvSpPr>
          <p:cNvPr id="9" name="Rectangles 8"/>
          <p:cNvSpPr/>
          <p:nvPr/>
        </p:nvSpPr>
        <p:spPr>
          <a:xfrm>
            <a:off x="343535" y="1201420"/>
            <a:ext cx="1132586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176530"/>
            <a:ext cx="1737360" cy="432435"/>
          </a:xfrm>
          <a:prstGeom prst="rect">
            <a:avLst/>
          </a:prstGeom>
          <a:noFill/>
        </p:spPr>
        <p:txBody>
          <a:bodyPr wrap="square" rtlCol="0" anchor="t">
            <a:noAutofit/>
          </a:bodyPr>
          <a:p>
            <a:r>
              <a:rPr lang="en-US" sz="2000" b="1" dirty="0">
                <a:solidFill>
                  <a:schemeClr val="bg1"/>
                </a:solidFill>
                <a:sym typeface="+mn-ea"/>
              </a:rPr>
              <a:t>Solution:  </a:t>
            </a:r>
            <a:endParaRPr lang="en-US" sz="2000" b="1" dirty="0">
              <a:solidFill>
                <a:schemeClr val="bg1"/>
              </a:solidFill>
            </a:endParaRPr>
          </a:p>
          <a:p>
            <a:endParaRPr lang="en-US" altLang="en-US" sz="2000" b="1" dirty="0">
              <a:solidFill>
                <a:schemeClr val="bg1"/>
              </a:solidFill>
            </a:endParaRPr>
          </a:p>
        </p:txBody>
      </p:sp>
      <p:sp>
        <p:nvSpPr>
          <p:cNvPr id="5" name="Text Box 4"/>
          <p:cNvSpPr txBox="1"/>
          <p:nvPr/>
        </p:nvSpPr>
        <p:spPr>
          <a:xfrm>
            <a:off x="539750" y="1315720"/>
            <a:ext cx="11178540" cy="5007610"/>
          </a:xfrm>
          <a:prstGeom prst="rect">
            <a:avLst/>
          </a:prstGeom>
        </p:spPr>
        <p:txBody>
          <a:bodyPr>
            <a:noAutofit/>
          </a:bodyPr>
          <a:p>
            <a:pPr marL="0" indent="0" defTabSz="266700">
              <a:lnSpc>
                <a:spcPct val="120000"/>
              </a:lnSpc>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rPr>
              <a:t>- Solution Overview:</a:t>
            </a:r>
            <a:endParaRPr lang="en-US" altLang="zh-CN" sz="2000" b="1">
              <a:solidFill>
                <a:srgbClr val="FF0000"/>
              </a:solidFill>
              <a:latin typeface="Times New Roman" panose="02020603050405020304" pitchFamily="18" charset="0"/>
              <a:ea typeface="等线"/>
              <a:cs typeface="Times New Roman" panose="02020603050405020304" pitchFamily="18" charset="0"/>
            </a:endParaRPr>
          </a:p>
          <a:p>
            <a:pPr marL="0" indent="0" defTabSz="266700">
              <a:lnSpc>
                <a:spcPct val="12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  - A CNN model was built using TensorFlow/Keras.</a:t>
            </a:r>
            <a:endParaRPr lang="en-US" altLang="zh-CN" sz="2000">
              <a:latin typeface="Times New Roman" panose="02020603050405020304" pitchFamily="18" charset="0"/>
              <a:ea typeface="等线"/>
              <a:cs typeface="Times New Roman" panose="02020603050405020304" pitchFamily="18" charset="0"/>
            </a:endParaRPr>
          </a:p>
          <a:p>
            <a:pPr marL="0" indent="0" defTabSz="266700">
              <a:lnSpc>
                <a:spcPct val="12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  - The model was trained on a dataset of 22,564 images (organic and recyclable waste).</a:t>
            </a:r>
            <a:endParaRPr lang="en-US" altLang="zh-CN" sz="2000">
              <a:latin typeface="Times New Roman" panose="02020603050405020304" pitchFamily="18" charset="0"/>
              <a:ea typeface="等线"/>
              <a:cs typeface="Times New Roman" panose="02020603050405020304" pitchFamily="18" charset="0"/>
            </a:endParaRPr>
          </a:p>
          <a:p>
            <a:pPr marL="0" indent="0" defTabSz="266700">
              <a:lnSpc>
                <a:spcPct val="12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  - Achieved a training accuracy of 98.61% and validation accuracy of 89.65%.</a:t>
            </a:r>
            <a:endParaRPr lang="en-US" altLang="zh-CN" sz="2000">
              <a:latin typeface="Times New Roman" panose="02020603050405020304" pitchFamily="18" charset="0"/>
              <a:ea typeface="等线"/>
              <a:cs typeface="Times New Roman" panose="02020603050405020304" pitchFamily="18" charset="0"/>
            </a:endParaRPr>
          </a:p>
          <a:p>
            <a:pPr marL="0" indent="0" defTabSz="266700">
              <a:lnSpc>
                <a:spcPct val="120000"/>
              </a:lnSpc>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rPr>
              <a:t>- Key Features:</a:t>
            </a:r>
            <a:endParaRPr lang="en-US" altLang="zh-CN" sz="2000" b="1">
              <a:solidFill>
                <a:srgbClr val="FF0000"/>
              </a:solidFill>
              <a:latin typeface="Times New Roman" panose="02020603050405020304" pitchFamily="18" charset="0"/>
              <a:ea typeface="等线"/>
              <a:cs typeface="Times New Roman" panose="02020603050405020304" pitchFamily="18" charset="0"/>
            </a:endParaRPr>
          </a:p>
          <a:p>
            <a:pPr marL="0" indent="0" defTabSz="266700">
              <a:lnSpc>
                <a:spcPct val="12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  - High accuracy in waste classification.</a:t>
            </a:r>
            <a:endParaRPr lang="en-US" altLang="zh-CN" sz="2000">
              <a:latin typeface="Times New Roman" panose="02020603050405020304" pitchFamily="18" charset="0"/>
              <a:ea typeface="等线"/>
              <a:cs typeface="Times New Roman" panose="02020603050405020304" pitchFamily="18" charset="0"/>
            </a:endParaRPr>
          </a:p>
          <a:p>
            <a:pPr marL="0" indent="0" defTabSz="266700">
              <a:lnSpc>
                <a:spcPct val="12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  - Scalable and can be integrated into waste management systems.</a:t>
            </a:r>
            <a:endParaRPr lang="en-US" altLang="zh-CN" sz="2000">
              <a:latin typeface="Times New Roman" panose="02020603050405020304" pitchFamily="18" charset="0"/>
              <a:ea typeface="等线"/>
              <a:cs typeface="Times New Roman" panose="02020603050405020304" pitchFamily="18" charset="0"/>
            </a:endParaRPr>
          </a:p>
        </p:txBody>
      </p:sp>
      <p:sp>
        <p:nvSpPr>
          <p:cNvPr id="9" name="Rectangles 8"/>
          <p:cNvSpPr/>
          <p:nvPr/>
        </p:nvSpPr>
        <p:spPr>
          <a:xfrm>
            <a:off x="539750" y="1201420"/>
            <a:ext cx="10918825"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utput gr"/>
          <p:cNvPicPr>
            <a:picLocks noChangeAspect="1"/>
          </p:cNvPicPr>
          <p:nvPr/>
        </p:nvPicPr>
        <p:blipFill>
          <a:blip r:embed="rId1"/>
          <a:stretch>
            <a:fillRect/>
          </a:stretch>
        </p:blipFill>
        <p:spPr>
          <a:xfrm>
            <a:off x="7289165" y="2235835"/>
            <a:ext cx="4416425" cy="3557270"/>
          </a:xfrm>
          <a:prstGeom prst="rect">
            <a:avLst/>
          </a:prstGeom>
        </p:spPr>
      </p:pic>
      <p:sp>
        <p:nvSpPr>
          <p:cNvPr id="3" name="TextBox 2"/>
          <p:cNvSpPr txBox="1"/>
          <p:nvPr/>
        </p:nvSpPr>
        <p:spPr>
          <a:xfrm>
            <a:off x="584200" y="162560"/>
            <a:ext cx="2966085" cy="398780"/>
          </a:xfrm>
          <a:prstGeom prst="rect">
            <a:avLst/>
          </a:prstGeom>
          <a:noFill/>
        </p:spPr>
        <p:txBody>
          <a:bodyPr wrap="square">
            <a:spAutoFit/>
          </a:bodyPr>
          <a:lstStyle/>
          <a:p>
            <a:r>
              <a:rPr lang="en-US" sz="2000" b="1" dirty="0">
                <a:solidFill>
                  <a:schemeClr val="bg1"/>
                </a:solidFill>
              </a:rPr>
              <a:t>Screenshot of Output:  </a:t>
            </a:r>
            <a:endParaRPr lang="en-US" sz="2000" b="1" dirty="0">
              <a:solidFill>
                <a:schemeClr val="bg1"/>
              </a:solidFill>
            </a:endParaRPr>
          </a:p>
        </p:txBody>
      </p:sp>
      <p:sp>
        <p:nvSpPr>
          <p:cNvPr id="2" name="Text Box 1"/>
          <p:cNvSpPr txBox="1"/>
          <p:nvPr/>
        </p:nvSpPr>
        <p:spPr>
          <a:xfrm>
            <a:off x="584200" y="1157605"/>
            <a:ext cx="11057890" cy="5038090"/>
          </a:xfrm>
          <a:prstGeom prst="rect">
            <a:avLst/>
          </a:prstGeom>
          <a:ln>
            <a:solidFill>
              <a:schemeClr val="bg1"/>
            </a:solidFill>
          </a:ln>
        </p:spPr>
        <p:txBody>
          <a:bodyPr>
            <a:noAutofit/>
          </a:bodyPr>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rPr>
              <a:t>- Screenshot 1: </a:t>
            </a:r>
            <a:endParaRPr lang="en-US" altLang="zh-CN" sz="2000" b="1">
              <a:solidFill>
                <a:srgbClr val="FF0000"/>
              </a:solidFill>
              <a:latin typeface="Times New Roman" panose="02020603050405020304" pitchFamily="18" charset="0"/>
              <a:ea typeface="等线"/>
              <a:cs typeface="Times New Roman" panose="02020603050405020304" pitchFamily="18" charset="0"/>
            </a:endParaRPr>
          </a:p>
          <a:p>
            <a:pPr marL="0" indent="457200" defTabSz="266700">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Pie chart showing the distribution of organic and recyclable waste in the dataset.</a:t>
            </a:r>
            <a:endParaRPr lang="en-US" altLang="zh-CN"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endParaRPr lang="en-US" altLang="zh-CN" sz="2000">
              <a:latin typeface="Times New Roman" panose="02020603050405020304" pitchFamily="18" charset="0"/>
              <a:ea typeface="等线"/>
              <a:cs typeface="Times New Roman" panose="02020603050405020304" pitchFamily="18" charset="0"/>
            </a:endParaRPr>
          </a:p>
        </p:txBody>
      </p:sp>
      <p:sp>
        <p:nvSpPr>
          <p:cNvPr id="6" name="Text Box 5"/>
          <p:cNvSpPr txBox="1"/>
          <p:nvPr/>
        </p:nvSpPr>
        <p:spPr>
          <a:xfrm>
            <a:off x="255270" y="2418715"/>
            <a:ext cx="6830060" cy="3374390"/>
          </a:xfrm>
          <a:prstGeom prst="rect">
            <a:avLst/>
          </a:prstGeom>
        </p:spPr>
        <p:txBody>
          <a:bodyPr wrap="square">
            <a:spAutoFit/>
          </a:bodyPr>
          <a:p>
            <a:pPr lvl="1" indent="457200"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Pie Chart – Dataset Distribution</a:t>
            </a:r>
            <a:endPar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1143000" lvl="1" indent="-457200" defTabSz="266700">
              <a:spcBef>
                <a:spcPts val="500"/>
              </a:spcBef>
              <a:spcAft>
                <a:spcPts val="500"/>
              </a:spcAft>
              <a:buFont typeface="+mj-lt"/>
              <a:buAutoNum type="arabicPeriod"/>
            </a:pPr>
            <a:r>
              <a:rPr lang="en-US" altLang="zh-CN" sz="2000">
                <a:latin typeface="Times New Roman" panose="02020603050405020304" pitchFamily="18" charset="0"/>
                <a:ea typeface="等线"/>
                <a:cs typeface="Times New Roman" panose="02020603050405020304" pitchFamily="18" charset="0"/>
              </a:rPr>
              <a:t>This chart represents the </a:t>
            </a:r>
            <a:r>
              <a:rPr lang="en-US" altLang="zh-CN" sz="2000" b="1">
                <a:latin typeface="Times New Roman" panose="02020603050405020304" pitchFamily="18" charset="0"/>
                <a:ea typeface="等线"/>
                <a:cs typeface="Times New Roman" panose="02020603050405020304" pitchFamily="18" charset="0"/>
              </a:rPr>
              <a:t>distribution of waste categories</a:t>
            </a:r>
            <a:r>
              <a:rPr lang="en-US" altLang="zh-CN" sz="2000">
                <a:latin typeface="Times New Roman" panose="02020603050405020304" pitchFamily="18" charset="0"/>
                <a:ea typeface="等线"/>
                <a:cs typeface="Times New Roman" panose="02020603050405020304" pitchFamily="18" charset="0"/>
              </a:rPr>
              <a:t> in the dataset.</a:t>
            </a:r>
            <a:endParaRPr lang="en-US" altLang="zh-CN" sz="2000">
              <a:latin typeface="Times New Roman" panose="02020603050405020304" pitchFamily="18" charset="0"/>
              <a:ea typeface="等线"/>
              <a:cs typeface="Times New Roman" panose="02020603050405020304" pitchFamily="18" charset="0"/>
            </a:endParaRPr>
          </a:p>
          <a:p>
            <a:pPr marL="1143000" lvl="1" indent="-457200" defTabSz="266700">
              <a:spcBef>
                <a:spcPts val="500"/>
              </a:spcBef>
              <a:spcAft>
                <a:spcPts val="500"/>
              </a:spcAft>
              <a:buFont typeface="+mj-lt"/>
              <a:buAutoNum type="arabicPeriod"/>
            </a:pPr>
            <a:r>
              <a:rPr lang="en-US" altLang="zh-CN" sz="2000">
                <a:latin typeface="Times New Roman" panose="02020603050405020304" pitchFamily="18" charset="0"/>
                <a:ea typeface="等线"/>
                <a:cs typeface="Times New Roman" panose="02020603050405020304" pitchFamily="18" charset="0"/>
                <a:sym typeface="+mn-ea"/>
              </a:rPr>
              <a:t>The </a:t>
            </a:r>
            <a:r>
              <a:rPr lang="en-US" altLang="zh-CN" sz="2000" b="1">
                <a:latin typeface="Times New Roman" panose="02020603050405020304" pitchFamily="18" charset="0"/>
                <a:ea typeface="等线"/>
                <a:cs typeface="Times New Roman" panose="02020603050405020304" pitchFamily="18" charset="0"/>
              </a:rPr>
              <a:t>55.69%</a:t>
            </a:r>
            <a:r>
              <a:rPr lang="en-US" altLang="zh-CN" sz="2000">
                <a:latin typeface="Times New Roman" panose="02020603050405020304" pitchFamily="18" charset="0"/>
                <a:ea typeface="等线"/>
                <a:cs typeface="Times New Roman" panose="02020603050405020304" pitchFamily="18" charset="0"/>
              </a:rPr>
              <a:t> of the data consists of </a:t>
            </a:r>
            <a:r>
              <a:rPr lang="en-US" altLang="zh-CN" sz="2000" b="1">
                <a:latin typeface="Times New Roman" panose="02020603050405020304" pitchFamily="18" charset="0"/>
                <a:ea typeface="等线"/>
                <a:cs typeface="Times New Roman" panose="02020603050405020304" pitchFamily="18" charset="0"/>
              </a:rPr>
              <a:t>organic waste</a:t>
            </a:r>
            <a:r>
              <a:rPr lang="en-US" altLang="zh-CN" sz="2000">
                <a:latin typeface="Times New Roman" panose="02020603050405020304" pitchFamily="18" charset="0"/>
                <a:ea typeface="等线"/>
                <a:cs typeface="Times New Roman" panose="02020603050405020304" pitchFamily="18" charset="0"/>
              </a:rPr>
              <a:t>, while </a:t>
            </a:r>
            <a:r>
              <a:rPr lang="en-US" altLang="zh-CN" sz="2000" b="1">
                <a:latin typeface="Times New Roman" panose="02020603050405020304" pitchFamily="18" charset="0"/>
                <a:ea typeface="等线"/>
                <a:cs typeface="Times New Roman" panose="02020603050405020304" pitchFamily="18" charset="0"/>
              </a:rPr>
              <a:t>44.31%</a:t>
            </a:r>
            <a:r>
              <a:rPr lang="en-US" altLang="zh-CN" sz="2000">
                <a:latin typeface="Times New Roman" panose="02020603050405020304" pitchFamily="18" charset="0"/>
                <a:ea typeface="等线"/>
                <a:cs typeface="Times New Roman" panose="02020603050405020304" pitchFamily="18" charset="0"/>
              </a:rPr>
              <a:t> consists of </a:t>
            </a:r>
            <a:r>
              <a:rPr lang="en-US" altLang="zh-CN" sz="2000" b="1">
                <a:latin typeface="Times New Roman" panose="02020603050405020304" pitchFamily="18" charset="0"/>
                <a:ea typeface="等线"/>
                <a:cs typeface="Times New Roman" panose="02020603050405020304" pitchFamily="18" charset="0"/>
              </a:rPr>
              <a:t>recyclable waste</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1143000" lvl="1" indent="-457200" defTabSz="266700">
              <a:spcBef>
                <a:spcPts val="500"/>
              </a:spcBef>
              <a:spcAft>
                <a:spcPts val="500"/>
              </a:spcAft>
              <a:buFont typeface="+mj-lt"/>
              <a:buAutoNum type="arabicPeriod"/>
            </a:pPr>
            <a:r>
              <a:rPr lang="en-US" altLang="zh-CN" sz="2000">
                <a:latin typeface="Times New Roman" panose="02020603050405020304" pitchFamily="18" charset="0"/>
                <a:ea typeface="等线"/>
                <a:cs typeface="Times New Roman" panose="02020603050405020304" pitchFamily="18" charset="0"/>
              </a:rPr>
              <a:t>The </a:t>
            </a:r>
            <a:r>
              <a:rPr lang="en-US" altLang="zh-CN" sz="2000" b="1">
                <a:latin typeface="Times New Roman" panose="02020603050405020304" pitchFamily="18" charset="0"/>
                <a:ea typeface="等线"/>
                <a:cs typeface="Times New Roman" panose="02020603050405020304" pitchFamily="18" charset="0"/>
              </a:rPr>
              <a:t>color-coded segmentation</a:t>
            </a:r>
            <a:r>
              <a:rPr lang="en-US" altLang="zh-CN" sz="2000">
                <a:latin typeface="Times New Roman" panose="02020603050405020304" pitchFamily="18" charset="0"/>
                <a:ea typeface="等线"/>
                <a:cs typeface="Times New Roman" panose="02020603050405020304" pitchFamily="18" charset="0"/>
              </a:rPr>
              <a:t> helps visualize the balance of categories in the dataset.</a:t>
            </a:r>
            <a:endParaRPr lang="en-US" altLang="zh-CN" sz="2000">
              <a:latin typeface="Times New Roman" panose="02020603050405020304" pitchFamily="18" charset="0"/>
              <a:ea typeface="等线"/>
              <a:cs typeface="Times New Roman" panose="02020603050405020304" pitchFamily="18" charset="0"/>
            </a:endParaRPr>
          </a:p>
          <a:p>
            <a:pPr marL="1143000" lvl="1" indent="-457200" defTabSz="266700">
              <a:spcBef>
                <a:spcPts val="500"/>
              </a:spcBef>
              <a:spcAft>
                <a:spcPts val="500"/>
              </a:spcAft>
              <a:buFont typeface="+mj-lt"/>
              <a:buAutoNum type="arabicPeriod"/>
            </a:pPr>
            <a:r>
              <a:rPr lang="en-US" altLang="zh-CN" sz="2000">
                <a:latin typeface="Times New Roman" panose="02020603050405020304" pitchFamily="18" charset="0"/>
                <a:ea typeface="等线"/>
                <a:cs typeface="Times New Roman" panose="02020603050405020304" pitchFamily="18" charset="0"/>
              </a:rPr>
              <a:t>This distribution ensures the dataset is </a:t>
            </a:r>
            <a:r>
              <a:rPr lang="en-US" altLang="zh-CN" sz="2000" b="1">
                <a:latin typeface="Times New Roman" panose="02020603050405020304" pitchFamily="18" charset="0"/>
                <a:ea typeface="等线"/>
                <a:cs typeface="Times New Roman" panose="02020603050405020304" pitchFamily="18" charset="0"/>
              </a:rPr>
              <a:t>well-balanced</a:t>
            </a:r>
            <a:r>
              <a:rPr lang="en-US" altLang="zh-CN" sz="2000">
                <a:latin typeface="Times New Roman" panose="02020603050405020304" pitchFamily="18" charset="0"/>
                <a:ea typeface="等线"/>
                <a:cs typeface="Times New Roman" panose="02020603050405020304" pitchFamily="18" charset="0"/>
              </a:rPr>
              <a:t> for training an accurate CNN model.</a:t>
            </a:r>
            <a:endParaRPr lang="en-US" altLang="zh-CN" sz="2000">
              <a:latin typeface="Times New Roman" panose="02020603050405020304" pitchFamily="18" charset="0"/>
              <a:ea typeface="等线"/>
              <a:cs typeface="Times New Roman" panose="02020603050405020304" pitchFamily="18" charset="0"/>
            </a:endParaRPr>
          </a:p>
        </p:txBody>
      </p:sp>
      <p:sp>
        <p:nvSpPr>
          <p:cNvPr id="8" name="Rectangles 7"/>
          <p:cNvSpPr/>
          <p:nvPr/>
        </p:nvSpPr>
        <p:spPr>
          <a:xfrm>
            <a:off x="7042150" y="2385060"/>
            <a:ext cx="4568825" cy="339661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0" name="Rectangles 9"/>
          <p:cNvSpPr/>
          <p:nvPr/>
        </p:nvSpPr>
        <p:spPr>
          <a:xfrm>
            <a:off x="584200" y="1201420"/>
            <a:ext cx="1102741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1950" y="1013460"/>
            <a:ext cx="11643995" cy="5558155"/>
          </a:xfrm>
          <a:prstGeom prst="rect">
            <a:avLst/>
          </a:prstGeom>
          <a:noFill/>
        </p:spPr>
        <p:txBody>
          <a:bodyPr wrap="square" rtlCol="0" anchor="t">
            <a:noAutofit/>
          </a:bodyPr>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 Screenshot 2:</a:t>
            </a:r>
            <a:r>
              <a:rPr lang="en-US" altLang="zh-CN" sz="2000">
                <a:latin typeface="Times New Roman" panose="02020603050405020304" pitchFamily="18" charset="0"/>
                <a:ea typeface="等线"/>
                <a:cs typeface="Times New Roman" panose="02020603050405020304" pitchFamily="18" charset="0"/>
                <a:sym typeface="+mn-ea"/>
              </a:rPr>
              <a:t> </a:t>
            </a:r>
            <a:endParaRPr lang="en-US" altLang="zh-CN" sz="2000">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r>
              <a:rPr lang="en-US" altLang="zh-CN" sz="2000">
                <a:latin typeface="Times New Roman" panose="02020603050405020304" pitchFamily="18" charset="0"/>
                <a:ea typeface="等线"/>
                <a:cs typeface="Times New Roman" panose="02020603050405020304" pitchFamily="18" charset="0"/>
                <a:sym typeface="+mn-ea"/>
              </a:rPr>
              <a:t>Sample images from the dataset (organic and recyclable waste).</a:t>
            </a:r>
            <a:endParaRPr lang="en-US" altLang="zh-CN"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428625" y="180340"/>
            <a:ext cx="3081020" cy="398780"/>
          </a:xfrm>
          <a:prstGeom prst="rect">
            <a:avLst/>
          </a:prstGeom>
          <a:noFill/>
        </p:spPr>
        <p:txBody>
          <a:bodyPr wrap="square" rtlCol="0" anchor="t">
            <a:spAutoFit/>
          </a:bodyPr>
          <a:p>
            <a:r>
              <a:rPr lang="en-US" sz="2000" b="1" dirty="0">
                <a:solidFill>
                  <a:schemeClr val="bg1"/>
                </a:solidFill>
                <a:sym typeface="+mn-ea"/>
              </a:rPr>
              <a:t>Screenshot of Output:  </a:t>
            </a:r>
            <a:endParaRPr lang="en-US" altLang="en-US" sz="2000" b="1" dirty="0">
              <a:solidFill>
                <a:schemeClr val="bg1"/>
              </a:solidFill>
              <a:sym typeface="+mn-ea"/>
            </a:endParaRPr>
          </a:p>
        </p:txBody>
      </p:sp>
      <p:sp>
        <p:nvSpPr>
          <p:cNvPr id="4" name="Text Box 3"/>
          <p:cNvSpPr txBox="1"/>
          <p:nvPr/>
        </p:nvSpPr>
        <p:spPr>
          <a:xfrm>
            <a:off x="428625" y="1772920"/>
            <a:ext cx="5822950" cy="4692015"/>
          </a:xfrm>
          <a:prstGeom prst="rect">
            <a:avLst/>
          </a:prstGeom>
        </p:spPr>
        <p:txBody>
          <a:bodyPr>
            <a:noAutofit/>
          </a:bodyPr>
          <a:p>
            <a:pPr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Sample Images from the Dataset</a:t>
            </a:r>
            <a:endPar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This output displays a </a:t>
            </a:r>
            <a:r>
              <a:rPr lang="en-US" altLang="zh-CN" sz="2000" b="1">
                <a:latin typeface="Times New Roman" panose="02020603050405020304" pitchFamily="18" charset="0"/>
                <a:ea typeface="等线"/>
                <a:cs typeface="Times New Roman" panose="02020603050405020304" pitchFamily="18" charset="0"/>
              </a:rPr>
              <a:t>grid of images</a:t>
            </a:r>
            <a:r>
              <a:rPr lang="en-US" altLang="zh-CN" sz="2000">
                <a:latin typeface="Times New Roman" panose="02020603050405020304" pitchFamily="18" charset="0"/>
                <a:ea typeface="等线"/>
                <a:cs typeface="Times New Roman" panose="02020603050405020304" pitchFamily="18" charset="0"/>
              </a:rPr>
              <a:t> from the dataset, categorized into </a:t>
            </a:r>
            <a:r>
              <a:rPr lang="en-US" altLang="zh-CN" sz="2000" b="1">
                <a:latin typeface="Times New Roman" panose="02020603050405020304" pitchFamily="18" charset="0"/>
                <a:ea typeface="等线"/>
                <a:cs typeface="Times New Roman" panose="02020603050405020304" pitchFamily="18" charset="0"/>
              </a:rPr>
              <a:t>organic (O) and recyclable (R) waste</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Each image is labeled based on its category to verify dataset correctness.</a:t>
            </a:r>
            <a:endParaRPr lang="en-US" altLang="zh-CN" sz="2000">
              <a:latin typeface="Times New Roman" panose="02020603050405020304" pitchFamily="18" charset="0"/>
              <a:ea typeface="等线"/>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Examples of organic waste: </a:t>
            </a:r>
            <a:r>
              <a:rPr lang="en-US" altLang="zh-CN" sz="2000" b="1">
                <a:latin typeface="Times New Roman" panose="02020603050405020304" pitchFamily="18" charset="0"/>
                <a:ea typeface="等线"/>
                <a:cs typeface="Times New Roman" panose="02020603050405020304" pitchFamily="18" charset="0"/>
              </a:rPr>
              <a:t>food items, vegetables, drinks</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Examples of recyclable waste: </a:t>
            </a:r>
            <a:r>
              <a:rPr lang="en-US" altLang="zh-CN" sz="2000" b="1">
                <a:latin typeface="Times New Roman" panose="02020603050405020304" pitchFamily="18" charset="0"/>
                <a:ea typeface="等线"/>
                <a:cs typeface="Times New Roman" panose="02020603050405020304" pitchFamily="18" charset="0"/>
              </a:rPr>
              <a:t>cans, plastic bottles</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This step helps ensure the </a:t>
            </a:r>
            <a:r>
              <a:rPr lang="en-US" altLang="zh-CN" sz="2000" b="1">
                <a:latin typeface="Times New Roman" panose="02020603050405020304" pitchFamily="18" charset="0"/>
                <a:ea typeface="等线"/>
                <a:cs typeface="Times New Roman" panose="02020603050405020304" pitchFamily="18" charset="0"/>
              </a:rPr>
              <a:t>model learns meaningful features</a:t>
            </a:r>
            <a:r>
              <a:rPr lang="en-US" altLang="zh-CN" sz="2000">
                <a:latin typeface="Times New Roman" panose="02020603050405020304" pitchFamily="18" charset="0"/>
                <a:ea typeface="等线"/>
                <a:cs typeface="Times New Roman" panose="02020603050405020304" pitchFamily="18" charset="0"/>
              </a:rPr>
              <a:t> from different types of waste.</a:t>
            </a:r>
            <a:endParaRPr lang="en-US" altLang="zh-CN" sz="2000">
              <a:latin typeface="Times New Roman" panose="02020603050405020304" pitchFamily="18" charset="0"/>
              <a:ea typeface="等线"/>
              <a:cs typeface="Times New Roman" panose="02020603050405020304" pitchFamily="18" charset="0"/>
            </a:endParaRPr>
          </a:p>
        </p:txBody>
      </p:sp>
      <p:pic>
        <p:nvPicPr>
          <p:cNvPr id="5" name="Picture 4" descr="output"/>
          <p:cNvPicPr>
            <a:picLocks noChangeAspect="1"/>
          </p:cNvPicPr>
          <p:nvPr/>
        </p:nvPicPr>
        <p:blipFill>
          <a:blip r:embed="rId1"/>
          <a:stretch>
            <a:fillRect/>
          </a:stretch>
        </p:blipFill>
        <p:spPr>
          <a:xfrm>
            <a:off x="6251575" y="2011680"/>
            <a:ext cx="5643245" cy="4452620"/>
          </a:xfrm>
          <a:prstGeom prst="rect">
            <a:avLst/>
          </a:prstGeom>
        </p:spPr>
      </p:pic>
      <p:sp>
        <p:nvSpPr>
          <p:cNvPr id="6" name="Rectangles 5"/>
          <p:cNvSpPr/>
          <p:nvPr/>
        </p:nvSpPr>
        <p:spPr>
          <a:xfrm>
            <a:off x="6211570" y="1990725"/>
            <a:ext cx="5697220" cy="452564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730" y="1132840"/>
            <a:ext cx="11346815" cy="5390515"/>
          </a:xfrm>
          <a:prstGeom prst="rect">
            <a:avLst/>
          </a:prstGeom>
          <a:noFill/>
        </p:spPr>
        <p:txBody>
          <a:bodyPr wrap="square" rtlCol="0" anchor="t">
            <a:noAutofit/>
          </a:bodyPr>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 Screenshot 3: </a:t>
            </a: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r>
              <a:rPr lang="en-US" altLang="zh-CN" sz="2000">
                <a:latin typeface="Times New Roman" panose="02020603050405020304" pitchFamily="18" charset="0"/>
                <a:ea typeface="等线"/>
                <a:cs typeface="Times New Roman" panose="02020603050405020304" pitchFamily="18" charset="0"/>
                <a:sym typeface="+mn-ea"/>
              </a:rPr>
              <a:t>Accuracy and loss plots during training.</a:t>
            </a:r>
            <a:endParaRPr lang="en-US" altLang="zh-CN"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252730" y="169545"/>
            <a:ext cx="3058160" cy="398780"/>
          </a:xfrm>
          <a:prstGeom prst="rect">
            <a:avLst/>
          </a:prstGeom>
          <a:noFill/>
        </p:spPr>
        <p:txBody>
          <a:bodyPr wrap="square" rtlCol="0" anchor="t">
            <a:spAutoFit/>
          </a:bodyPr>
          <a:p>
            <a:r>
              <a:rPr lang="en-US" sz="2000" b="1" dirty="0">
                <a:solidFill>
                  <a:schemeClr val="bg1"/>
                </a:solidFill>
                <a:sym typeface="+mn-ea"/>
              </a:rPr>
              <a:t>Screenshot of Output:  </a:t>
            </a:r>
            <a:endParaRPr lang="en-US" altLang="en-US" sz="2000" b="1" dirty="0">
              <a:solidFill>
                <a:schemeClr val="bg1"/>
              </a:solidFill>
              <a:sym typeface="+mn-ea"/>
            </a:endParaRPr>
          </a:p>
        </p:txBody>
      </p:sp>
      <p:sp>
        <p:nvSpPr>
          <p:cNvPr id="4" name="Text Box 3"/>
          <p:cNvSpPr txBox="1"/>
          <p:nvPr/>
        </p:nvSpPr>
        <p:spPr>
          <a:xfrm>
            <a:off x="364490" y="2154555"/>
            <a:ext cx="5893435" cy="3761105"/>
          </a:xfrm>
          <a:prstGeom prst="rect">
            <a:avLst/>
          </a:prstGeom>
        </p:spPr>
        <p:txBody>
          <a:bodyPr wrap="square">
            <a:noAutofit/>
          </a:bodyPr>
          <a:p>
            <a:pPr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Training Accuracy &amp; Loss Plots</a:t>
            </a:r>
            <a:endPar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571500" indent="-342900" defTabSz="266700">
              <a:spcBef>
                <a:spcPts val="500"/>
              </a:spcBef>
              <a:spcAft>
                <a:spcPts val="500"/>
              </a:spcAft>
              <a:buFont typeface="+mj-lt"/>
              <a:buAutoNum type="alphaUcPeriod"/>
            </a:pPr>
            <a:r>
              <a:rPr lang="en-US" altLang="zh-CN" sz="2000">
                <a:latin typeface="Times New Roman" panose="02020603050405020304" pitchFamily="18" charset="0"/>
                <a:ea typeface="等线"/>
                <a:cs typeface="Times New Roman" panose="02020603050405020304" pitchFamily="18" charset="0"/>
              </a:rPr>
              <a:t>The </a:t>
            </a:r>
            <a:r>
              <a:rPr lang="en-US" altLang="zh-CN" sz="2000" b="1">
                <a:latin typeface="Times New Roman" panose="02020603050405020304" pitchFamily="18" charset="0"/>
                <a:ea typeface="等线"/>
                <a:cs typeface="Times New Roman" panose="02020603050405020304" pitchFamily="18" charset="0"/>
              </a:rPr>
              <a:t>accuracy plot</a:t>
            </a:r>
            <a:r>
              <a:rPr lang="en-US" altLang="zh-CN" sz="2000">
                <a:latin typeface="Times New Roman" panose="02020603050405020304" pitchFamily="18" charset="0"/>
                <a:ea typeface="等线"/>
                <a:cs typeface="Times New Roman" panose="02020603050405020304" pitchFamily="18" charset="0"/>
              </a:rPr>
              <a:t> shows how the model </a:t>
            </a:r>
            <a:r>
              <a:rPr lang="en-US" altLang="zh-CN" sz="2000" b="1">
                <a:latin typeface="Times New Roman" panose="02020603050405020304" pitchFamily="18" charset="0"/>
                <a:ea typeface="等线"/>
                <a:cs typeface="Times New Roman" panose="02020603050405020304" pitchFamily="18" charset="0"/>
              </a:rPr>
              <a:t>improves over epochs</a:t>
            </a:r>
            <a:r>
              <a:rPr lang="en-US" altLang="zh-CN" sz="2000">
                <a:latin typeface="Times New Roman" panose="02020603050405020304" pitchFamily="18" charset="0"/>
                <a:ea typeface="等线"/>
                <a:cs typeface="Times New Roman" panose="02020603050405020304" pitchFamily="18" charset="0"/>
              </a:rPr>
              <a:t>, with training accuracy reaching nearly </a:t>
            </a:r>
            <a:r>
              <a:rPr lang="en-US" altLang="zh-CN" sz="2000" b="1">
                <a:latin typeface="Times New Roman" panose="02020603050405020304" pitchFamily="18" charset="0"/>
                <a:ea typeface="等线"/>
                <a:cs typeface="Times New Roman" panose="02020603050405020304" pitchFamily="18" charset="0"/>
              </a:rPr>
              <a:t>96%</a:t>
            </a:r>
            <a:r>
              <a:rPr lang="en-US" altLang="zh-CN" sz="2000">
                <a:latin typeface="Times New Roman" panose="02020603050405020304" pitchFamily="18" charset="0"/>
                <a:ea typeface="等线"/>
                <a:cs typeface="Times New Roman" panose="02020603050405020304" pitchFamily="18" charset="0"/>
              </a:rPr>
              <a:t> and validation accuracy stabilizing.</a:t>
            </a:r>
            <a:endParaRPr lang="en-US" altLang="zh-CN" sz="2000">
              <a:latin typeface="Times New Roman" panose="02020603050405020304" pitchFamily="18" charset="0"/>
              <a:ea typeface="等线"/>
              <a:cs typeface="Times New Roman" panose="02020603050405020304" pitchFamily="18" charset="0"/>
            </a:endParaRPr>
          </a:p>
          <a:p>
            <a:pPr marL="571500" indent="-342900" defTabSz="266700">
              <a:spcBef>
                <a:spcPts val="500"/>
              </a:spcBef>
              <a:spcAft>
                <a:spcPts val="500"/>
              </a:spcAft>
              <a:buFont typeface="+mj-lt"/>
              <a:buAutoNum type="alphaUcPeriod"/>
            </a:pPr>
            <a:r>
              <a:rPr lang="en-US" altLang="zh-CN" sz="2000">
                <a:latin typeface="Times New Roman" panose="02020603050405020304" pitchFamily="18" charset="0"/>
                <a:ea typeface="等线"/>
                <a:cs typeface="Times New Roman" panose="02020603050405020304" pitchFamily="18" charset="0"/>
              </a:rPr>
              <a:t>The </a:t>
            </a:r>
            <a:r>
              <a:rPr lang="en-US" altLang="zh-CN" sz="2000" b="1">
                <a:latin typeface="Times New Roman" panose="02020603050405020304" pitchFamily="18" charset="0"/>
                <a:ea typeface="等线"/>
                <a:cs typeface="Times New Roman" panose="02020603050405020304" pitchFamily="18" charset="0"/>
              </a:rPr>
              <a:t>loss plot</a:t>
            </a:r>
            <a:r>
              <a:rPr lang="en-US" altLang="zh-CN" sz="2000">
                <a:latin typeface="Times New Roman" panose="02020603050405020304" pitchFamily="18" charset="0"/>
                <a:ea typeface="等线"/>
                <a:cs typeface="Times New Roman" panose="02020603050405020304" pitchFamily="18" charset="0"/>
              </a:rPr>
              <a:t> shows the reduction in error over time, but the </a:t>
            </a:r>
            <a:r>
              <a:rPr lang="en-US" altLang="zh-CN" sz="2000" b="1">
                <a:latin typeface="Times New Roman" panose="02020603050405020304" pitchFamily="18" charset="0"/>
                <a:ea typeface="等线"/>
                <a:cs typeface="Times New Roman" panose="02020603050405020304" pitchFamily="18" charset="0"/>
              </a:rPr>
              <a:t>validation loss slightly increases at later epochs</a:t>
            </a:r>
            <a:r>
              <a:rPr lang="en-US" altLang="zh-CN" sz="2000">
                <a:latin typeface="Times New Roman" panose="02020603050405020304" pitchFamily="18" charset="0"/>
                <a:ea typeface="等线"/>
                <a:cs typeface="Times New Roman" panose="02020603050405020304" pitchFamily="18" charset="0"/>
              </a:rPr>
              <a:t>, which may indicate some overfitting.</a:t>
            </a:r>
            <a:endParaRPr lang="en-US" altLang="zh-CN"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These graphs help in assessing the </a:t>
            </a:r>
            <a:r>
              <a:rPr lang="en-US" altLang="zh-CN" sz="2000" b="1">
                <a:latin typeface="Times New Roman" panose="02020603050405020304" pitchFamily="18" charset="0"/>
                <a:ea typeface="等线"/>
                <a:cs typeface="Times New Roman" panose="02020603050405020304" pitchFamily="18" charset="0"/>
              </a:rPr>
              <a:t>model’s learning curve</a:t>
            </a:r>
            <a:r>
              <a:rPr lang="en-US" altLang="zh-CN" sz="2000">
                <a:latin typeface="Times New Roman" panose="02020603050405020304" pitchFamily="18" charset="0"/>
                <a:ea typeface="等线"/>
                <a:cs typeface="Times New Roman" panose="02020603050405020304" pitchFamily="18" charset="0"/>
              </a:rPr>
              <a:t> and optimizing hyperparameters if needed.</a:t>
            </a:r>
            <a:endParaRPr lang="en-US" altLang="zh-CN" sz="2000">
              <a:latin typeface="Times New Roman" panose="02020603050405020304" pitchFamily="18" charset="0"/>
              <a:ea typeface="等线"/>
              <a:cs typeface="Times New Roman" panose="02020603050405020304" pitchFamily="18" charset="0"/>
            </a:endParaRPr>
          </a:p>
        </p:txBody>
      </p:sp>
      <p:pic>
        <p:nvPicPr>
          <p:cNvPr id="5" name="Picture 4" descr="output -1"/>
          <p:cNvPicPr>
            <a:picLocks noChangeAspect="1"/>
          </p:cNvPicPr>
          <p:nvPr/>
        </p:nvPicPr>
        <p:blipFill>
          <a:blip r:embed="rId1"/>
          <a:stretch>
            <a:fillRect/>
          </a:stretch>
        </p:blipFill>
        <p:spPr>
          <a:xfrm>
            <a:off x="7420610" y="1181100"/>
            <a:ext cx="4027170" cy="2435860"/>
          </a:xfrm>
          <a:prstGeom prst="rect">
            <a:avLst/>
          </a:prstGeom>
        </p:spPr>
      </p:pic>
      <p:pic>
        <p:nvPicPr>
          <p:cNvPr id="6" name="Picture 5" descr="output -2"/>
          <p:cNvPicPr>
            <a:picLocks noChangeAspect="1"/>
          </p:cNvPicPr>
          <p:nvPr/>
        </p:nvPicPr>
        <p:blipFill>
          <a:blip r:embed="rId2"/>
          <a:stretch>
            <a:fillRect/>
          </a:stretch>
        </p:blipFill>
        <p:spPr>
          <a:xfrm>
            <a:off x="7420610" y="4067810"/>
            <a:ext cx="3941445" cy="2383790"/>
          </a:xfrm>
          <a:prstGeom prst="rect">
            <a:avLst/>
          </a:prstGeom>
        </p:spPr>
      </p:pic>
      <p:sp>
        <p:nvSpPr>
          <p:cNvPr id="8" name="Text Box 7"/>
          <p:cNvSpPr txBox="1"/>
          <p:nvPr/>
        </p:nvSpPr>
        <p:spPr>
          <a:xfrm>
            <a:off x="7624445" y="3659505"/>
            <a:ext cx="2396490" cy="398780"/>
          </a:xfrm>
          <a:prstGeom prst="rect">
            <a:avLst/>
          </a:prstGeom>
          <a:noFill/>
        </p:spPr>
        <p:txBody>
          <a:bodyPr wrap="square" rtlCol="0">
            <a:spAutoFit/>
          </a:bodyPr>
          <a:p>
            <a:r>
              <a:rPr lang="en-US" altLang="en-GB" sz="2000" b="1">
                <a:solidFill>
                  <a:srgbClr val="FF0000"/>
                </a:solidFill>
                <a:latin typeface="Times New Roman" panose="02020603050405020304" pitchFamily="18" charset="0"/>
                <a:cs typeface="Times New Roman" panose="02020603050405020304" pitchFamily="18" charset="0"/>
              </a:rPr>
              <a:t>B. LOSS:</a:t>
            </a:r>
            <a:r>
              <a:rPr lang="en-US" altLang="en-GB" sz="2000">
                <a:latin typeface="Times New Roman" panose="02020603050405020304" pitchFamily="18" charset="0"/>
                <a:cs typeface="Times New Roman" panose="02020603050405020304" pitchFamily="18" charset="0"/>
              </a:rPr>
              <a:t> </a:t>
            </a:r>
            <a:endParaRPr lang="en-US" altLang="en-GB" sz="2000">
              <a:latin typeface="Times New Roman" panose="02020603050405020304" pitchFamily="18" charset="0"/>
              <a:cs typeface="Times New Roman" panose="02020603050405020304" pitchFamily="18" charset="0"/>
            </a:endParaRPr>
          </a:p>
        </p:txBody>
      </p:sp>
      <p:sp>
        <p:nvSpPr>
          <p:cNvPr id="9" name="Text Box 8"/>
          <p:cNvSpPr txBox="1"/>
          <p:nvPr/>
        </p:nvSpPr>
        <p:spPr>
          <a:xfrm>
            <a:off x="7532370" y="734060"/>
            <a:ext cx="4064000" cy="398780"/>
          </a:xfrm>
          <a:prstGeom prst="rect">
            <a:avLst/>
          </a:prstGeom>
          <a:noFill/>
        </p:spPr>
        <p:txBody>
          <a:bodyPr wrap="square" rtlCol="0">
            <a:spAutoFit/>
          </a:bodyPr>
          <a:p>
            <a:r>
              <a:rPr lang="en-US" altLang="en-GB" sz="2000" b="1">
                <a:solidFill>
                  <a:srgbClr val="FF0000"/>
                </a:solidFill>
                <a:latin typeface="Times New Roman" panose="02020603050405020304" pitchFamily="18" charset="0"/>
                <a:cs typeface="Times New Roman" panose="02020603050405020304" pitchFamily="18" charset="0"/>
              </a:rPr>
              <a:t>A. ACCURACY:</a:t>
            </a:r>
            <a:endParaRPr lang="en-US" altLang="en-GB" sz="2000" b="1">
              <a:solidFill>
                <a:srgbClr val="FF0000"/>
              </a:solidFill>
              <a:latin typeface="Times New Roman" panose="02020603050405020304" pitchFamily="18" charset="0"/>
              <a:cs typeface="Times New Roman" panose="02020603050405020304" pitchFamily="18" charset="0"/>
            </a:endParaRPr>
          </a:p>
        </p:txBody>
      </p:sp>
      <p:sp>
        <p:nvSpPr>
          <p:cNvPr id="12" name="Rectangles 11"/>
          <p:cNvSpPr/>
          <p:nvPr/>
        </p:nvSpPr>
        <p:spPr>
          <a:xfrm>
            <a:off x="7391400" y="1170940"/>
            <a:ext cx="4010660" cy="247967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3" name="Rectangles 12"/>
          <p:cNvSpPr/>
          <p:nvPr/>
        </p:nvSpPr>
        <p:spPr>
          <a:xfrm>
            <a:off x="7437120" y="4100830"/>
            <a:ext cx="3964940" cy="242252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9890" y="1028700"/>
            <a:ext cx="7367905" cy="926465"/>
          </a:xfrm>
          <a:prstGeom prst="rect">
            <a:avLst/>
          </a:prstGeom>
          <a:noFill/>
        </p:spPr>
        <p:txBody>
          <a:bodyPr wrap="square" rtlCol="0" anchor="t">
            <a:noAutofit/>
          </a:bodyPr>
          <a:p>
            <a:pPr marL="0" indent="0" defTabSz="266700">
              <a:lnSpc>
                <a:spcPct val="110000"/>
              </a:lnSpc>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 Screenshot 4: </a:t>
            </a: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457200" defTabSz="266700">
              <a:lnSpc>
                <a:spcPct val="11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sym typeface="+mn-ea"/>
              </a:rPr>
              <a:t>Prediction results on test images </a:t>
            </a:r>
            <a:endParaRPr lang="en-US" altLang="zh-CN" sz="2000">
              <a:latin typeface="Times New Roman" panose="02020603050405020304" pitchFamily="18" charset="0"/>
              <a:ea typeface="等线"/>
              <a:cs typeface="Times New Roman" panose="02020603050405020304" pitchFamily="18" charset="0"/>
              <a:sym typeface="+mn-ea"/>
            </a:endParaRPr>
          </a:p>
          <a:p>
            <a:pPr marL="457200" lvl="1" indent="457200" defTabSz="266700">
              <a:lnSpc>
                <a:spcPct val="110000"/>
              </a:lnSpc>
              <a:spcBef>
                <a:spcPct val="0"/>
              </a:spcBef>
              <a:spcAft>
                <a:spcPct val="0"/>
              </a:spcAft>
            </a:pPr>
            <a:r>
              <a:rPr lang="en-US" altLang="zh-CN" sz="2000">
                <a:latin typeface="Times New Roman" panose="02020603050405020304" pitchFamily="18" charset="0"/>
                <a:ea typeface="等线"/>
                <a:cs typeface="Times New Roman" panose="02020603050405020304" pitchFamily="18" charset="0"/>
                <a:sym typeface="+mn-ea"/>
              </a:rPr>
              <a:t>(e.g., "The image shown is Organic Waste").</a:t>
            </a:r>
            <a:endParaRPr lang="en-US" altLang="zh-CN"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523240" y="2161540"/>
            <a:ext cx="6910705" cy="4283710"/>
          </a:xfrm>
          <a:prstGeom prst="rect">
            <a:avLst/>
          </a:prstGeom>
        </p:spPr>
        <p:txBody>
          <a:bodyPr wrap="square">
            <a:noAutofit/>
          </a:bodyPr>
          <a:p>
            <a:pPr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Predictions on Test Images</a:t>
            </a:r>
            <a:endPar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The model is tested on new waste images to classify them as </a:t>
            </a:r>
            <a:r>
              <a:rPr lang="en-US" altLang="zh-CN" sz="2000" b="1">
                <a:latin typeface="Times New Roman" panose="02020603050405020304" pitchFamily="18" charset="0"/>
                <a:ea typeface="等线"/>
                <a:cs typeface="Times New Roman" panose="02020603050405020304" pitchFamily="18" charset="0"/>
              </a:rPr>
              <a:t>organic or recyclable</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The predicted outputs are </a:t>
            </a:r>
            <a:r>
              <a:rPr lang="en-US" altLang="zh-CN" sz="2000" b="1">
                <a:latin typeface="Times New Roman" panose="02020603050405020304" pitchFamily="18" charset="0"/>
                <a:ea typeface="等线"/>
                <a:cs typeface="Times New Roman" panose="02020603050405020304" pitchFamily="18" charset="0"/>
              </a:rPr>
              <a:t>displayed alongside the images</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685800" indent="-457200" defTabSz="266700">
              <a:spcBef>
                <a:spcPts val="500"/>
              </a:spcBef>
              <a:spcAft>
                <a:spcPts val="500"/>
              </a:spcAft>
              <a:buAutoNum type="arabicPeriod"/>
            </a:pPr>
            <a:r>
              <a:rPr lang="en-US" altLang="zh-CN" sz="2000">
                <a:latin typeface="Times New Roman" panose="02020603050405020304" pitchFamily="18" charset="0"/>
                <a:ea typeface="等线"/>
                <a:cs typeface="Times New Roman" panose="02020603050405020304" pitchFamily="18" charset="0"/>
              </a:rPr>
              <a:t>Example: </a:t>
            </a:r>
            <a:endParaRPr lang="en-US" altLang="zh-CN" sz="2000">
              <a:latin typeface="Times New Roman" panose="02020603050405020304" pitchFamily="18" charset="0"/>
              <a:ea typeface="等线"/>
              <a:cs typeface="Times New Roman" panose="02020603050405020304" pitchFamily="18" charset="0"/>
            </a:endParaRPr>
          </a:p>
          <a:p>
            <a:pPr marL="1143000" indent="-457200" defTabSz="266700">
              <a:spcBef>
                <a:spcPts val="500"/>
              </a:spcBef>
              <a:spcAft>
                <a:spcPts val="500"/>
              </a:spcAft>
              <a:buFont typeface="+mj-lt"/>
              <a:buAutoNum type="alphaUcPeriod"/>
            </a:pPr>
            <a:r>
              <a:rPr lang="en-US" altLang="zh-CN" sz="2000">
                <a:latin typeface="Times New Roman" panose="02020603050405020304" pitchFamily="18" charset="0"/>
                <a:ea typeface="等线"/>
                <a:cs typeface="Times New Roman" panose="02020603050405020304" pitchFamily="18" charset="0"/>
              </a:rPr>
              <a:t>A </a:t>
            </a:r>
            <a:r>
              <a:rPr lang="en-US" altLang="zh-CN" sz="2000" b="1">
                <a:latin typeface="Times New Roman" panose="02020603050405020304" pitchFamily="18" charset="0"/>
                <a:ea typeface="等线"/>
                <a:cs typeface="Times New Roman" panose="02020603050405020304" pitchFamily="18" charset="0"/>
              </a:rPr>
              <a:t>potato image</a:t>
            </a:r>
            <a:r>
              <a:rPr lang="en-US" altLang="zh-CN" sz="2000">
                <a:latin typeface="Times New Roman" panose="02020603050405020304" pitchFamily="18" charset="0"/>
                <a:ea typeface="等线"/>
                <a:cs typeface="Times New Roman" panose="02020603050405020304" pitchFamily="18" charset="0"/>
              </a:rPr>
              <a:t> might be classified as </a:t>
            </a:r>
            <a:r>
              <a:rPr lang="en-US" altLang="zh-CN" sz="2000" b="1">
                <a:latin typeface="Times New Roman" panose="02020603050405020304" pitchFamily="18" charset="0"/>
                <a:ea typeface="等线"/>
                <a:cs typeface="Times New Roman" panose="02020603050405020304" pitchFamily="18" charset="0"/>
              </a:rPr>
              <a:t>organic waste</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1143000" indent="-457200" defTabSz="266700">
              <a:spcBef>
                <a:spcPts val="500"/>
              </a:spcBef>
              <a:spcAft>
                <a:spcPts val="500"/>
              </a:spcAft>
              <a:buFont typeface="+mj-lt"/>
              <a:buAutoNum type="alphaUcPeriod"/>
            </a:pPr>
            <a:r>
              <a:rPr lang="en-US" altLang="zh-CN" sz="2000">
                <a:latin typeface="Times New Roman" panose="02020603050405020304" pitchFamily="18" charset="0"/>
                <a:ea typeface="等线"/>
                <a:cs typeface="Times New Roman" panose="02020603050405020304" pitchFamily="18" charset="0"/>
              </a:rPr>
              <a:t>A </a:t>
            </a:r>
            <a:r>
              <a:rPr lang="en-US" altLang="zh-CN" sz="2000" b="1">
                <a:latin typeface="Times New Roman" panose="02020603050405020304" pitchFamily="18" charset="0"/>
                <a:ea typeface="等线"/>
                <a:cs typeface="Times New Roman" panose="02020603050405020304" pitchFamily="18" charset="0"/>
              </a:rPr>
              <a:t>Sprite can</a:t>
            </a:r>
            <a:r>
              <a:rPr lang="en-US" altLang="zh-CN" sz="2000">
                <a:latin typeface="Times New Roman" panose="02020603050405020304" pitchFamily="18" charset="0"/>
                <a:ea typeface="等线"/>
                <a:cs typeface="Times New Roman" panose="02020603050405020304" pitchFamily="18" charset="0"/>
              </a:rPr>
              <a:t> is correctly classified as </a:t>
            </a:r>
            <a:r>
              <a:rPr lang="en-US" altLang="zh-CN" sz="2000" b="1">
                <a:latin typeface="Times New Roman" panose="02020603050405020304" pitchFamily="18" charset="0"/>
                <a:ea typeface="等线"/>
                <a:cs typeface="Times New Roman" panose="02020603050405020304" pitchFamily="18" charset="0"/>
              </a:rPr>
              <a:t>recyclable waste</a:t>
            </a:r>
            <a:r>
              <a:rPr lang="en-US" altLang="zh-CN" sz="2000">
                <a:latin typeface="Times New Roman" panose="02020603050405020304" pitchFamily="18" charset="0"/>
                <a:ea typeface="等线"/>
                <a:cs typeface="Times New Roman" panose="02020603050405020304" pitchFamily="18" charset="0"/>
              </a:rPr>
              <a:t>.</a:t>
            </a:r>
            <a:endParaRPr lang="en-US" altLang="zh-CN"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zh-CN" sz="2000">
                <a:latin typeface="Times New Roman" panose="02020603050405020304" pitchFamily="18" charset="0"/>
                <a:ea typeface="等线"/>
                <a:cs typeface="Times New Roman" panose="02020603050405020304" pitchFamily="18" charset="0"/>
              </a:rPr>
              <a:t>This step validates how well the </a:t>
            </a:r>
            <a:r>
              <a:rPr lang="en-US" altLang="zh-CN" sz="2000" b="1">
                <a:latin typeface="Times New Roman" panose="02020603050405020304" pitchFamily="18" charset="0"/>
                <a:ea typeface="等线"/>
                <a:cs typeface="Times New Roman" panose="02020603050405020304" pitchFamily="18" charset="0"/>
              </a:rPr>
              <a:t>trained CNN model generalizes</a:t>
            </a:r>
            <a:r>
              <a:rPr lang="en-US" altLang="zh-CN" sz="2000">
                <a:latin typeface="Times New Roman" panose="02020603050405020304" pitchFamily="18" charset="0"/>
                <a:ea typeface="等线"/>
                <a:cs typeface="Times New Roman" panose="02020603050405020304" pitchFamily="18" charset="0"/>
              </a:rPr>
              <a:t> to unseen data.</a:t>
            </a:r>
            <a:endParaRPr lang="en-US" altLang="zh-CN" sz="2000">
              <a:latin typeface="Times New Roman" panose="02020603050405020304" pitchFamily="18" charset="0"/>
              <a:ea typeface="等线"/>
              <a:cs typeface="Times New Roman" panose="02020603050405020304" pitchFamily="18" charset="0"/>
            </a:endParaRPr>
          </a:p>
        </p:txBody>
      </p:sp>
      <p:pic>
        <p:nvPicPr>
          <p:cNvPr id="4" name="Picture 3" descr="1"/>
          <p:cNvPicPr>
            <a:picLocks noChangeAspect="1"/>
          </p:cNvPicPr>
          <p:nvPr/>
        </p:nvPicPr>
        <p:blipFill>
          <a:blip r:embed="rId1"/>
          <a:stretch>
            <a:fillRect/>
          </a:stretch>
        </p:blipFill>
        <p:spPr>
          <a:xfrm>
            <a:off x="8061325" y="865505"/>
            <a:ext cx="3584575" cy="2563495"/>
          </a:xfrm>
          <a:prstGeom prst="rect">
            <a:avLst/>
          </a:prstGeom>
        </p:spPr>
      </p:pic>
      <p:pic>
        <p:nvPicPr>
          <p:cNvPr id="5" name="Picture 4" descr="2"/>
          <p:cNvPicPr>
            <a:picLocks noChangeAspect="1"/>
          </p:cNvPicPr>
          <p:nvPr/>
        </p:nvPicPr>
        <p:blipFill>
          <a:blip r:embed="rId2"/>
          <a:stretch>
            <a:fillRect/>
          </a:stretch>
        </p:blipFill>
        <p:spPr>
          <a:xfrm>
            <a:off x="7935595" y="3775075"/>
            <a:ext cx="3710305" cy="2827020"/>
          </a:xfrm>
          <a:prstGeom prst="rect">
            <a:avLst/>
          </a:prstGeom>
        </p:spPr>
      </p:pic>
      <p:sp>
        <p:nvSpPr>
          <p:cNvPr id="6" name="Rectangles 5"/>
          <p:cNvSpPr/>
          <p:nvPr/>
        </p:nvSpPr>
        <p:spPr>
          <a:xfrm>
            <a:off x="8017510" y="828040"/>
            <a:ext cx="3613150" cy="267970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7" name="Rectangles 6"/>
          <p:cNvSpPr/>
          <p:nvPr/>
        </p:nvSpPr>
        <p:spPr>
          <a:xfrm>
            <a:off x="8017510" y="3777615"/>
            <a:ext cx="3613150" cy="283273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8320" y="140335"/>
            <a:ext cx="1788160" cy="398780"/>
          </a:xfrm>
          <a:prstGeom prst="rect">
            <a:avLst/>
          </a:prstGeom>
          <a:noFill/>
        </p:spPr>
        <p:txBody>
          <a:bodyPr wrap="square">
            <a:spAutoFit/>
          </a:bodyPr>
          <a:lstStyle/>
          <a:p>
            <a:pPr algn="ctr"/>
            <a:r>
              <a:rPr lang="en-US" sz="2000" b="1" dirty="0">
                <a:solidFill>
                  <a:schemeClr val="bg1"/>
                </a:solidFill>
              </a:rPr>
              <a:t>Conclusion:</a:t>
            </a:r>
            <a:r>
              <a:rPr lang="en-US" sz="1800" b="1" dirty="0">
                <a:solidFill>
                  <a:schemeClr val="bg1"/>
                </a:solidFill>
              </a:rPr>
              <a:t>  </a:t>
            </a:r>
            <a:endParaRPr lang="en-US" sz="1800" b="1" dirty="0">
              <a:solidFill>
                <a:schemeClr val="bg1"/>
              </a:solidFill>
            </a:endParaRPr>
          </a:p>
        </p:txBody>
      </p:sp>
      <p:sp>
        <p:nvSpPr>
          <p:cNvPr id="4" name="Text Box 3"/>
          <p:cNvSpPr txBox="1"/>
          <p:nvPr/>
        </p:nvSpPr>
        <p:spPr>
          <a:xfrm>
            <a:off x="528320" y="1238250"/>
            <a:ext cx="11123930" cy="5030470"/>
          </a:xfrm>
          <a:prstGeom prst="rect">
            <a:avLst/>
          </a:prstGeom>
        </p:spPr>
        <p:txBody>
          <a:bodyPr wrap="square">
            <a:noAutofit/>
          </a:bodyPr>
          <a:p>
            <a:pPr algn="l" defTabSz="266700">
              <a:lnSpc>
                <a:spcPct val="120000"/>
              </a:lnSpc>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Key Takeaways:</a:t>
            </a:r>
            <a:endPar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lnSpc>
                <a:spcPct val="120000"/>
              </a:lnSpc>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The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CNN model effectively classified waste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into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organic</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recyclable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categories based on image inputs. The model successfully learned distinguishing features, enabling accurate waste identification.</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lnSpc>
                <a:spcPct val="120000"/>
              </a:lnSpc>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The model achieved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high accuracy</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as seen from the training and validation results. However,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minor overfitting was observed</a:t>
            </a:r>
            <a:r>
              <a:rPr lang="en-US" altLang="zh-CN" sz="2000">
                <a:latin typeface="Times New Roman" panose="02020603050405020304" pitchFamily="18" charset="0"/>
                <a:ea typeface="SimSun" panose="02010600030101010101" pitchFamily="2" charset="-122"/>
                <a:cs typeface="Times New Roman" panose="02020603050405020304" pitchFamily="18" charset="0"/>
              </a:rPr>
              <a:t>, which can be improved with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data augmentation, regularization techniques, or hyperparameter tuning</a:t>
            </a:r>
            <a:r>
              <a:rPr lang="en-US" altLang="zh-CN" sz="200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lnSpc>
                <a:spcPct val="120000"/>
              </a:lnSpc>
              <a:spcBef>
                <a:spcPts val="500"/>
              </a:spcBef>
              <a:spcAft>
                <a:spcPts val="500"/>
              </a:spcAft>
            </a:pPr>
            <a:r>
              <a:rPr lang="zh-CN" altLang="en-US" sz="2000">
                <a:latin typeface="Times New Roman" panose="02020603050405020304" pitchFamily="18" charset="0"/>
                <a:ea typeface="SimSun"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SimSun" panose="02010600030101010101" pitchFamily="2" charset="-122"/>
                <a:cs typeface="Times New Roman" panose="02020603050405020304" pitchFamily="18" charset="0"/>
              </a:rPr>
              <a:t>This AI-powered solution can be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integrated into smart waste management systems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to assist in automating waste segregation, reducing manual efforts, and improving recycling efficiency.</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lnSpc>
                <a:spcPct val="120000"/>
              </a:lnSpc>
              <a:spcBef>
                <a:spcPts val="500"/>
              </a:spcBef>
              <a:spcAft>
                <a:spcPts val="500"/>
              </a:spcAft>
            </a:pPr>
            <a:endParaRPr lang="zh-CN" altLang="en-US" sz="20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Rectangles 8"/>
          <p:cNvSpPr/>
          <p:nvPr/>
        </p:nvSpPr>
        <p:spPr>
          <a:xfrm>
            <a:off x="431165" y="1189355"/>
            <a:ext cx="1100709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7055" y="1200785"/>
            <a:ext cx="11232515" cy="5303520"/>
          </a:xfrm>
          <a:prstGeom prst="rect">
            <a:avLst/>
          </a:prstGeom>
          <a:noFill/>
        </p:spPr>
        <p:txBody>
          <a:bodyPr wrap="square">
            <a:noAutofit/>
          </a:bodyPr>
          <a:p>
            <a:pPr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Future Work:</a:t>
            </a:r>
            <a:endParaRPr lang="zh-CN" altLang="en-US"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b="1">
                <a:solidFill>
                  <a:srgbClr val="FF0000"/>
                </a:solidFill>
                <a:latin typeface="Times New Roman" panose="02020603050405020304" pitchFamily="18" charset="0"/>
                <a:ea typeface="Calibri" panose="020F0502020204030204"/>
                <a:cs typeface="Times New Roman" panose="02020603050405020304" pitchFamily="18" charset="0"/>
              </a:rPr>
              <a:t>🚀</a:t>
            </a:r>
            <a:r>
              <a:rPr lang="en-US" altLang="zh-CN" sz="2000" b="1">
                <a:solidFill>
                  <a:srgbClr val="FF0000"/>
                </a:solidFill>
                <a:latin typeface="Times New Roman" panose="02020603050405020304" pitchFamily="18" charset="0"/>
                <a:ea typeface="Calibri" panose="020F0502020204030204"/>
                <a:cs typeface="Times New Roman" panose="02020603050405020304" pitchFamily="18" charset="0"/>
              </a:rPr>
              <a:t>   </a:t>
            </a: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Web Deployment: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457200" algn="l" defTabSz="266700">
              <a:spcBef>
                <a:spcPts val="500"/>
              </a:spcBef>
              <a:spcAft>
                <a:spcPts val="500"/>
              </a:spcAft>
            </a:pPr>
            <a:r>
              <a:rPr lang="en-US" altLang="zh-CN" sz="2000">
                <a:latin typeface="Times New Roman" panose="02020603050405020304" pitchFamily="18" charset="0"/>
                <a:ea typeface="SimSun" panose="02010600030101010101" pitchFamily="2" charset="-122"/>
                <a:cs typeface="Times New Roman" panose="02020603050405020304" pitchFamily="18" charset="0"/>
              </a:rPr>
              <a:t>To make the model more accessible, it can be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deployed as a web application</a:t>
            </a:r>
            <a:r>
              <a:rPr lang="en-US" altLang="zh-CN" sz="2000">
                <a:latin typeface="Times New Roman" panose="02020603050405020304" pitchFamily="18" charset="0"/>
                <a:ea typeface="SimSun" panose="02010600030101010101" pitchFamily="2" charset="-122"/>
                <a:cs typeface="Times New Roman" panose="02020603050405020304" pitchFamily="18" charset="0"/>
              </a:rPr>
              <a:t> using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Streamlit or Flask</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allowing users to upload waste images for instant classification.</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b="1">
                <a:solidFill>
                  <a:srgbClr val="FF0000"/>
                </a:solidFill>
                <a:latin typeface="Times New Roman" panose="02020603050405020304" pitchFamily="18" charset="0"/>
                <a:ea typeface="Calibri" panose="020F0502020204030204"/>
                <a:cs typeface="Times New Roman" panose="02020603050405020304" pitchFamily="18" charset="0"/>
              </a:rPr>
              <a:t>📈</a:t>
            </a:r>
            <a:r>
              <a:rPr lang="en-US" altLang="zh-CN" sz="2000" b="1">
                <a:solidFill>
                  <a:srgbClr val="FF0000"/>
                </a:solidFill>
                <a:latin typeface="Times New Roman" panose="02020603050405020304" pitchFamily="18" charset="0"/>
                <a:ea typeface="Calibri" panose="020F0502020204030204"/>
                <a:cs typeface="Times New Roman" panose="02020603050405020304" pitchFamily="18" charset="0"/>
              </a:rPr>
              <a:t>   </a:t>
            </a: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Dataset Expansion:</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457200" algn="l" defTabSz="266700">
              <a:spcBef>
                <a:spcPts val="500"/>
              </a:spcBef>
              <a:spcAft>
                <a:spcPts val="500"/>
              </a:spcAft>
            </a:pPr>
            <a:r>
              <a:rPr lang="en-US" altLang="zh-CN" sz="2000">
                <a:latin typeface="Times New Roman" panose="02020603050405020304" pitchFamily="18" charset="0"/>
                <a:ea typeface="SimSun" panose="02010600030101010101" pitchFamily="2" charset="-122"/>
                <a:cs typeface="Times New Roman" panose="02020603050405020304" pitchFamily="18" charset="0"/>
              </a:rPr>
              <a:t>The current dataset includes only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organic and recyclable waste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Expanding it to include more waste categories like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plastic, metal, glass, and hazardous waste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can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improve real-world applicability</a:t>
            </a:r>
            <a:r>
              <a:rPr lang="en-US" altLang="zh-CN" sz="200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b="1">
                <a:solidFill>
                  <a:srgbClr val="FF0000"/>
                </a:solidFill>
                <a:latin typeface="Times New Roman" panose="02020603050405020304" pitchFamily="18" charset="0"/>
                <a:ea typeface="Calibri" panose="020F0502020204030204"/>
                <a:cs typeface="Times New Roman" panose="02020603050405020304" pitchFamily="18" charset="0"/>
              </a:rPr>
              <a:t>🛠</a:t>
            </a:r>
            <a:r>
              <a:rPr lang="en-US" altLang="zh-CN" sz="2000" b="1">
                <a:solidFill>
                  <a:srgbClr val="FF0000"/>
                </a:solidFill>
                <a:latin typeface="Times New Roman" panose="02020603050405020304" pitchFamily="18" charset="0"/>
                <a:ea typeface="Calibri" panose="020F0502020204030204"/>
                <a:cs typeface="Times New Roman" panose="02020603050405020304" pitchFamily="18" charset="0"/>
              </a:rPr>
              <a:t>   </a:t>
            </a: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Model Optimization:</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457200" algn="l" defTabSz="266700">
              <a:spcBef>
                <a:spcPts val="500"/>
              </a:spcBef>
              <a:spcAft>
                <a:spcPts val="500"/>
              </a:spcAft>
            </a:pPr>
            <a:r>
              <a:rPr lang="en-US" altLang="zh-CN" sz="2000">
                <a:latin typeface="Times New Roman" panose="02020603050405020304" pitchFamily="18" charset="0"/>
                <a:ea typeface="SimSun" panose="02010600030101010101" pitchFamily="2" charset="-122"/>
                <a:cs typeface="Times New Roman" panose="02020603050405020304" pitchFamily="18" charset="0"/>
              </a:rPr>
              <a:t>Future improvements can focus on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transfer learning with pre-trained models (ResNet, VGG16)</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fine-tuning CNN layers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using more advanced architectures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for better accuracy.</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zh-CN" altLang="en-US"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 Integration with IoT &amp; Edge Devices: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457200" algn="l" defTabSz="266700">
              <a:spcBef>
                <a:spcPts val="500"/>
              </a:spcBef>
              <a:spcAft>
                <a:spcPts val="500"/>
              </a:spcAft>
            </a:pPr>
            <a:r>
              <a:rPr lang="en-US" altLang="zh-CN" sz="2000">
                <a:latin typeface="Times New Roman" panose="02020603050405020304" pitchFamily="18" charset="0"/>
                <a:ea typeface="SimSun" panose="02010600030101010101" pitchFamily="2" charset="-122"/>
                <a:cs typeface="Times New Roman" panose="02020603050405020304" pitchFamily="18" charset="0"/>
              </a:rPr>
              <a:t>The model can be embedded into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smart bins with cameras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to automate waste sorting in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urban waste management</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industrial recycling plants</a:t>
            </a:r>
            <a:r>
              <a:rPr lang="en-US" altLang="zh-CN" sz="200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 Box 2"/>
          <p:cNvSpPr txBox="1"/>
          <p:nvPr/>
        </p:nvSpPr>
        <p:spPr>
          <a:xfrm>
            <a:off x="567055" y="224155"/>
            <a:ext cx="2574290" cy="398780"/>
          </a:xfrm>
          <a:prstGeom prst="rect">
            <a:avLst/>
          </a:prstGeom>
          <a:noFill/>
        </p:spPr>
        <p:txBody>
          <a:bodyPr wrap="square" rtlCol="0" anchor="t">
            <a:spAutoFit/>
          </a:bodyPr>
          <a:p>
            <a:pPr algn="l"/>
            <a:r>
              <a:rPr lang="en-US" sz="2000" b="1" dirty="0">
                <a:solidFill>
                  <a:schemeClr val="bg1"/>
                </a:solidFill>
                <a:sym typeface="+mn-ea"/>
              </a:rPr>
              <a:t>Conclusion:</a:t>
            </a:r>
            <a:r>
              <a:rPr lang="en-US" sz="1800" b="1" dirty="0">
                <a:solidFill>
                  <a:schemeClr val="bg1"/>
                </a:solidFill>
                <a:sym typeface="+mn-ea"/>
              </a:rPr>
              <a:t>  </a:t>
            </a:r>
            <a:endParaRPr lang="en-US" altLang="en-US" sz="1800" b="1" dirty="0">
              <a:solidFill>
                <a:schemeClr val="bg1"/>
              </a:solidFill>
              <a:sym typeface="+mn-ea"/>
            </a:endParaRPr>
          </a:p>
        </p:txBody>
      </p:sp>
      <p:sp>
        <p:nvSpPr>
          <p:cNvPr id="8" name="Rectangles 7"/>
          <p:cNvSpPr/>
          <p:nvPr/>
        </p:nvSpPr>
        <p:spPr>
          <a:xfrm>
            <a:off x="652780" y="1242695"/>
            <a:ext cx="1540510" cy="31305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1" name="Rectangles 10"/>
          <p:cNvSpPr/>
          <p:nvPr/>
        </p:nvSpPr>
        <p:spPr>
          <a:xfrm>
            <a:off x="445770" y="1201420"/>
            <a:ext cx="1135380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829685" y="156210"/>
            <a:ext cx="2858135" cy="539750"/>
          </a:xfrm>
        </p:spPr>
        <p:txBody>
          <a:bodyPr wrap="square">
            <a:normAutofit fontScale="90000"/>
          </a:bodyPr>
          <a:lstStyle/>
          <a:p>
            <a:pPr algn="ctr"/>
            <a:r>
              <a:rPr lang="en-US" sz="3000" b="1" spc="0">
                <a:solidFill>
                  <a:schemeClr val="bg1"/>
                </a:solidFill>
                <a:latin typeface="Times New Roman" panose="02020603050405020304" pitchFamily="18" charset="0"/>
                <a:cs typeface="Times New Roman" panose="02020603050405020304" pitchFamily="18" charset="0"/>
              </a:rPr>
              <a:t>CONCLUSION</a:t>
            </a:r>
            <a:endParaRPr lang="en-US" sz="3000" b="1" spc="0">
              <a:solidFill>
                <a:schemeClr val="bg1"/>
              </a:solidFill>
              <a:latin typeface="Times New Roman" panose="02020603050405020304" pitchFamily="18" charset="0"/>
              <a:cs typeface="Times New Roman" panose="02020603050405020304" pitchFamily="18" charset="0"/>
            </a:endParaRPr>
          </a:p>
        </p:txBody>
      </p:sp>
      <p:sp>
        <p:nvSpPr>
          <p:cNvPr id="39" name="任意多边形: 形状 46"/>
          <p:cNvSpPr/>
          <p:nvPr>
            <p:custDataLst>
              <p:tags r:id="rId2"/>
            </p:custDataLst>
          </p:nvPr>
        </p:nvSpPr>
        <p:spPr>
          <a:xfrm rot="3610423" flipV="1">
            <a:off x="3196017" y="3845406"/>
            <a:ext cx="3443125" cy="1085080"/>
          </a:xfrm>
          <a:custGeom>
            <a:avLst/>
            <a:gdLst>
              <a:gd name="connsiteX0" fmla="*/ 0 w 3443125"/>
              <a:gd name="connsiteY0" fmla="*/ 1085080 h 1085080"/>
              <a:gd name="connsiteX1" fmla="*/ 3443125 w 3443125"/>
              <a:gd name="connsiteY1" fmla="*/ 1085080 h 1085080"/>
              <a:gd name="connsiteX2" fmla="*/ 3398397 w 3443125"/>
              <a:gd name="connsiteY2" fmla="*/ 1007063 h 1085080"/>
              <a:gd name="connsiteX3" fmla="*/ 2900550 w 3443125"/>
              <a:gd name="connsiteY3" fmla="*/ 149254 h 1085080"/>
              <a:gd name="connsiteX4" fmla="*/ 2868895 w 3443125"/>
              <a:gd name="connsiteY4" fmla="*/ 107351 h 1085080"/>
              <a:gd name="connsiteX5" fmla="*/ 2619757 w 3443125"/>
              <a:gd name="connsiteY5" fmla="*/ 4636 h 1085080"/>
              <a:gd name="connsiteX6" fmla="*/ 1114682 w 3443125"/>
              <a:gd name="connsiteY6" fmla="*/ 73 h 1085080"/>
              <a:gd name="connsiteX7" fmla="*/ 1090509 w 3443125"/>
              <a:gd name="connsiteY7" fmla="*/ 0 h 1085080"/>
              <a:gd name="connsiteX8" fmla="*/ 829740 w 3443125"/>
              <a:gd name="connsiteY8" fmla="*/ 0 h 1085080"/>
              <a:gd name="connsiteX9" fmla="*/ 742515 w 3443125"/>
              <a:gd name="connsiteY9" fmla="*/ 10815 h 1085080"/>
              <a:gd name="connsiteX10" fmla="*/ 528994 w 3443125"/>
              <a:gd name="connsiteY10" fmla="*/ 175219 h 1085080"/>
              <a:gd name="connsiteX11" fmla="*/ 80704 w 3443125"/>
              <a:gd name="connsiteY11" fmla="*/ 946272 h 108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3125" h="1085080">
                <a:moveTo>
                  <a:pt x="0" y="1085080"/>
                </a:moveTo>
                <a:lnTo>
                  <a:pt x="3443125" y="1085080"/>
                </a:lnTo>
                <a:lnTo>
                  <a:pt x="3398397" y="1007063"/>
                </a:lnTo>
                <a:lnTo>
                  <a:pt x="2900550" y="149254"/>
                </a:lnTo>
                <a:lnTo>
                  <a:pt x="2868895" y="107351"/>
                </a:lnTo>
                <a:cubicBezTo>
                  <a:pt x="2804158" y="41622"/>
                  <a:pt x="2716893" y="4931"/>
                  <a:pt x="2619757" y="4636"/>
                </a:cubicBezTo>
                <a:cubicBezTo>
                  <a:pt x="2619757" y="4636"/>
                  <a:pt x="1616373" y="1594"/>
                  <a:pt x="1114682" y="73"/>
                </a:cubicBezTo>
                <a:lnTo>
                  <a:pt x="1090509" y="0"/>
                </a:lnTo>
                <a:lnTo>
                  <a:pt x="829740" y="0"/>
                </a:lnTo>
                <a:lnTo>
                  <a:pt x="742515" y="10815"/>
                </a:lnTo>
                <a:cubicBezTo>
                  <a:pt x="653224" y="34015"/>
                  <a:pt x="577817" y="91243"/>
                  <a:pt x="528994" y="175219"/>
                </a:cubicBezTo>
                <a:cubicBezTo>
                  <a:pt x="528994" y="175219"/>
                  <a:pt x="304848" y="560745"/>
                  <a:pt x="80704" y="946272"/>
                </a:cubicBezTo>
                <a:close/>
              </a:path>
            </a:pathLst>
          </a:cu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sym typeface="Arial" panose="020B0604020202020204" pitchFamily="34" charset="0"/>
            </a:endParaRPr>
          </a:p>
        </p:txBody>
      </p:sp>
      <p:sp>
        <p:nvSpPr>
          <p:cNvPr id="40" name="任意多边形: 形状 47"/>
          <p:cNvSpPr/>
          <p:nvPr>
            <p:custDataLst>
              <p:tags r:id="rId3"/>
            </p:custDataLst>
          </p:nvPr>
        </p:nvSpPr>
        <p:spPr>
          <a:xfrm rot="10423" flipV="1">
            <a:off x="4369424" y="4527841"/>
            <a:ext cx="3442710" cy="1085080"/>
          </a:xfrm>
          <a:custGeom>
            <a:avLst/>
            <a:gdLst>
              <a:gd name="connsiteX0" fmla="*/ 0 w 3442710"/>
              <a:gd name="connsiteY0" fmla="*/ 1085080 h 1085080"/>
              <a:gd name="connsiteX1" fmla="*/ 3442710 w 3442710"/>
              <a:gd name="connsiteY1" fmla="*/ 1085080 h 1085080"/>
              <a:gd name="connsiteX2" fmla="*/ 2893659 w 3442710"/>
              <a:gd name="connsiteY2" fmla="*/ 139044 h 1085080"/>
              <a:gd name="connsiteX3" fmla="*/ 2869252 w 3442710"/>
              <a:gd name="connsiteY3" fmla="*/ 106736 h 1085080"/>
              <a:gd name="connsiteX4" fmla="*/ 2620114 w 3442710"/>
              <a:gd name="connsiteY4" fmla="*/ 4021 h 1085080"/>
              <a:gd name="connsiteX5" fmla="*/ 1400724 w 3442710"/>
              <a:gd name="connsiteY5" fmla="*/ 324 h 1085080"/>
              <a:gd name="connsiteX6" fmla="*/ 1293775 w 3442710"/>
              <a:gd name="connsiteY6" fmla="*/ 0 h 1085080"/>
              <a:gd name="connsiteX7" fmla="*/ 825136 w 3442710"/>
              <a:gd name="connsiteY7" fmla="*/ 0 h 1085080"/>
              <a:gd name="connsiteX8" fmla="*/ 742873 w 3442710"/>
              <a:gd name="connsiteY8" fmla="*/ 10201 h 1085080"/>
              <a:gd name="connsiteX9" fmla="*/ 529350 w 3442710"/>
              <a:gd name="connsiteY9" fmla="*/ 174604 h 1085080"/>
              <a:gd name="connsiteX10" fmla="*/ 81060 w 3442710"/>
              <a:gd name="connsiteY10" fmla="*/ 945657 h 108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2710" h="1085080">
                <a:moveTo>
                  <a:pt x="0" y="1085080"/>
                </a:moveTo>
                <a:lnTo>
                  <a:pt x="3442710" y="1085080"/>
                </a:lnTo>
                <a:lnTo>
                  <a:pt x="2893659" y="139044"/>
                </a:lnTo>
                <a:lnTo>
                  <a:pt x="2869252" y="106736"/>
                </a:lnTo>
                <a:cubicBezTo>
                  <a:pt x="2804515" y="41007"/>
                  <a:pt x="2717249" y="4316"/>
                  <a:pt x="2620114" y="4021"/>
                </a:cubicBezTo>
                <a:cubicBezTo>
                  <a:pt x="2620114" y="4021"/>
                  <a:pt x="1923320" y="1909"/>
                  <a:pt x="1400724" y="324"/>
                </a:cubicBezTo>
                <a:lnTo>
                  <a:pt x="1293775" y="0"/>
                </a:lnTo>
                <a:lnTo>
                  <a:pt x="825136" y="0"/>
                </a:lnTo>
                <a:lnTo>
                  <a:pt x="742873" y="10201"/>
                </a:lnTo>
                <a:cubicBezTo>
                  <a:pt x="653581" y="33401"/>
                  <a:pt x="578174" y="90629"/>
                  <a:pt x="529350" y="174604"/>
                </a:cubicBezTo>
                <a:cubicBezTo>
                  <a:pt x="529350" y="174604"/>
                  <a:pt x="305205" y="560130"/>
                  <a:pt x="81060" y="9456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1" name="任意多边形: 形状 48"/>
          <p:cNvSpPr/>
          <p:nvPr>
            <p:custDataLst>
              <p:tags r:id="rId4"/>
            </p:custDataLst>
          </p:nvPr>
        </p:nvSpPr>
        <p:spPr>
          <a:xfrm rot="18010423" flipV="1">
            <a:off x="5546148" y="3852210"/>
            <a:ext cx="3444447" cy="1085080"/>
          </a:xfrm>
          <a:custGeom>
            <a:avLst/>
            <a:gdLst>
              <a:gd name="connsiteX0" fmla="*/ 3444447 w 3444447"/>
              <a:gd name="connsiteY0" fmla="*/ 1085080 h 1085080"/>
              <a:gd name="connsiteX1" fmla="*/ 3369528 w 3444447"/>
              <a:gd name="connsiteY1" fmla="*/ 954403 h 1085080"/>
              <a:gd name="connsiteX2" fmla="*/ 3286785 w 3444447"/>
              <a:gd name="connsiteY2" fmla="*/ 810079 h 1085080"/>
              <a:gd name="connsiteX3" fmla="*/ 3270720 w 3444447"/>
              <a:gd name="connsiteY3" fmla="*/ 782058 h 1085080"/>
              <a:gd name="connsiteX4" fmla="*/ 2907612 w 3444447"/>
              <a:gd name="connsiteY4" fmla="*/ 156408 h 1085080"/>
              <a:gd name="connsiteX5" fmla="*/ 2869162 w 3444447"/>
              <a:gd name="connsiteY5" fmla="*/ 105510 h 1085080"/>
              <a:gd name="connsiteX6" fmla="*/ 2620024 w 3444447"/>
              <a:gd name="connsiteY6" fmla="*/ 2797 h 1085080"/>
              <a:gd name="connsiteX7" fmla="*/ 1728128 w 3444447"/>
              <a:gd name="connsiteY7" fmla="*/ 93 h 1085080"/>
              <a:gd name="connsiteX8" fmla="*/ 1697420 w 3444447"/>
              <a:gd name="connsiteY8" fmla="*/ 0 h 1085080"/>
              <a:gd name="connsiteX9" fmla="*/ 815176 w 3444447"/>
              <a:gd name="connsiteY9" fmla="*/ 0 h 1085080"/>
              <a:gd name="connsiteX10" fmla="*/ 742783 w 3444447"/>
              <a:gd name="connsiteY10" fmla="*/ 8977 h 1085080"/>
              <a:gd name="connsiteX11" fmla="*/ 529260 w 3444447"/>
              <a:gd name="connsiteY11" fmla="*/ 173380 h 1085080"/>
              <a:gd name="connsiteX12" fmla="*/ 490735 w 3444447"/>
              <a:gd name="connsiteY12" fmla="*/ 239642 h 1085080"/>
              <a:gd name="connsiteX13" fmla="*/ 452086 w 3444447"/>
              <a:gd name="connsiteY13" fmla="*/ 306118 h 1085080"/>
              <a:gd name="connsiteX14" fmla="*/ 0 w 3444447"/>
              <a:gd name="connsiteY14" fmla="*/ 1085080 h 108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4447" h="1085080">
                <a:moveTo>
                  <a:pt x="3444447" y="1085080"/>
                </a:moveTo>
                <a:lnTo>
                  <a:pt x="3369528" y="954403"/>
                </a:lnTo>
                <a:cubicBezTo>
                  <a:pt x="3341803" y="906043"/>
                  <a:pt x="3314077" y="857683"/>
                  <a:pt x="3286785" y="810079"/>
                </a:cubicBezTo>
                <a:lnTo>
                  <a:pt x="3270720" y="782058"/>
                </a:lnTo>
                <a:lnTo>
                  <a:pt x="2907612" y="156408"/>
                </a:lnTo>
                <a:lnTo>
                  <a:pt x="2869162" y="105510"/>
                </a:lnTo>
                <a:cubicBezTo>
                  <a:pt x="2804425" y="39782"/>
                  <a:pt x="2717160" y="3091"/>
                  <a:pt x="2620024" y="2797"/>
                </a:cubicBezTo>
                <a:cubicBezTo>
                  <a:pt x="2620024" y="2797"/>
                  <a:pt x="2174076" y="1445"/>
                  <a:pt x="1728128" y="93"/>
                </a:cubicBezTo>
                <a:lnTo>
                  <a:pt x="1697420" y="0"/>
                </a:lnTo>
                <a:lnTo>
                  <a:pt x="815176" y="0"/>
                </a:lnTo>
                <a:lnTo>
                  <a:pt x="742783" y="8977"/>
                </a:lnTo>
                <a:cubicBezTo>
                  <a:pt x="653491" y="32177"/>
                  <a:pt x="578083" y="89405"/>
                  <a:pt x="529260" y="173380"/>
                </a:cubicBezTo>
                <a:cubicBezTo>
                  <a:pt x="529260" y="173380"/>
                  <a:pt x="515251" y="197475"/>
                  <a:pt x="490735" y="239642"/>
                </a:cubicBezTo>
                <a:lnTo>
                  <a:pt x="452086" y="306118"/>
                </a:lnTo>
                <a:lnTo>
                  <a:pt x="0" y="1085080"/>
                </a:lnTo>
                <a:close/>
              </a:path>
            </a:pathLst>
          </a:custGeom>
          <a:solidFill>
            <a:schemeClr val="accent1">
              <a:lumMod val="70000"/>
              <a:lumOff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2" name="任意多边形: 形状 49"/>
          <p:cNvSpPr/>
          <p:nvPr>
            <p:custDataLst>
              <p:tags r:id="rId5"/>
            </p:custDataLst>
          </p:nvPr>
        </p:nvSpPr>
        <p:spPr>
          <a:xfrm rot="14410423" flipV="1">
            <a:off x="5557644" y="2495954"/>
            <a:ext cx="3438034" cy="1081444"/>
          </a:xfrm>
          <a:custGeom>
            <a:avLst/>
            <a:gdLst>
              <a:gd name="connsiteX0" fmla="*/ 3438034 w 3438034"/>
              <a:gd name="connsiteY0" fmla="*/ 1081444 h 1081444"/>
              <a:gd name="connsiteX1" fmla="*/ 3366698 w 3438034"/>
              <a:gd name="connsiteY1" fmla="*/ 957016 h 1081444"/>
              <a:gd name="connsiteX2" fmla="*/ 2945022 w 3438034"/>
              <a:gd name="connsiteY2" fmla="*/ 221512 h 1081444"/>
              <a:gd name="connsiteX3" fmla="*/ 2934533 w 3438034"/>
              <a:gd name="connsiteY3" fmla="*/ 203217 h 1081444"/>
              <a:gd name="connsiteX4" fmla="*/ 2922484 w 3438034"/>
              <a:gd name="connsiteY4" fmla="*/ 182455 h 1081444"/>
              <a:gd name="connsiteX5" fmla="*/ 2866332 w 3438034"/>
              <a:gd name="connsiteY5" fmla="*/ 108124 h 1081444"/>
              <a:gd name="connsiteX6" fmla="*/ 2617193 w 3438034"/>
              <a:gd name="connsiteY6" fmla="*/ 5410 h 1081444"/>
              <a:gd name="connsiteX7" fmla="*/ 833400 w 3438034"/>
              <a:gd name="connsiteY7" fmla="*/ 2 h 1081444"/>
              <a:gd name="connsiteX8" fmla="*/ 526430 w 3438034"/>
              <a:gd name="connsiteY8" fmla="*/ 175992 h 1081444"/>
              <a:gd name="connsiteX9" fmla="*/ 78140 w 3438034"/>
              <a:gd name="connsiteY9" fmla="*/ 947045 h 1081444"/>
              <a:gd name="connsiteX10" fmla="*/ 0 w 3438034"/>
              <a:gd name="connsiteY10" fmla="*/ 1081444 h 108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38034" h="1081444">
                <a:moveTo>
                  <a:pt x="3438034" y="1081444"/>
                </a:moveTo>
                <a:lnTo>
                  <a:pt x="3366698" y="957016"/>
                </a:lnTo>
                <a:cubicBezTo>
                  <a:pt x="3186483" y="642678"/>
                  <a:pt x="3006267" y="328339"/>
                  <a:pt x="2945022" y="221512"/>
                </a:cubicBezTo>
                <a:lnTo>
                  <a:pt x="2934533" y="203217"/>
                </a:lnTo>
                <a:lnTo>
                  <a:pt x="2922484" y="182455"/>
                </a:lnTo>
                <a:lnTo>
                  <a:pt x="2866332" y="108124"/>
                </a:lnTo>
                <a:cubicBezTo>
                  <a:pt x="2801594" y="42396"/>
                  <a:pt x="2714330" y="5705"/>
                  <a:pt x="2617193" y="5410"/>
                </a:cubicBezTo>
                <a:cubicBezTo>
                  <a:pt x="2617193" y="5410"/>
                  <a:pt x="833400" y="2"/>
                  <a:pt x="833400" y="2"/>
                </a:cubicBezTo>
                <a:cubicBezTo>
                  <a:pt x="703885" y="-391"/>
                  <a:pt x="591527" y="64025"/>
                  <a:pt x="526430" y="175992"/>
                </a:cubicBezTo>
                <a:cubicBezTo>
                  <a:pt x="526430" y="175992"/>
                  <a:pt x="302285" y="561519"/>
                  <a:pt x="78140" y="947045"/>
                </a:cubicBezTo>
                <a:lnTo>
                  <a:pt x="0" y="1081444"/>
                </a:lnTo>
                <a:close/>
              </a:path>
            </a:pathLst>
          </a:custGeom>
          <a:solidFill>
            <a:schemeClr val="accent1">
              <a:lumMod val="80000"/>
              <a:lumOff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3" name="任意多边形: 形状 50"/>
          <p:cNvSpPr/>
          <p:nvPr>
            <p:custDataLst>
              <p:tags r:id="rId6"/>
            </p:custDataLst>
          </p:nvPr>
        </p:nvSpPr>
        <p:spPr>
          <a:xfrm rot="10810423" flipV="1">
            <a:off x="4532823" y="1811848"/>
            <a:ext cx="3288901" cy="1084993"/>
          </a:xfrm>
          <a:custGeom>
            <a:avLst/>
            <a:gdLst>
              <a:gd name="connsiteX0" fmla="*/ 2619256 w 3288901"/>
              <a:gd name="connsiteY0" fmla="*/ 5410 h 1084993"/>
              <a:gd name="connsiteX1" fmla="*/ 835464 w 3288901"/>
              <a:gd name="connsiteY1" fmla="*/ 2 h 1084993"/>
              <a:gd name="connsiteX2" fmla="*/ 528493 w 3288901"/>
              <a:gd name="connsiteY2" fmla="*/ 175993 h 1084993"/>
              <a:gd name="connsiteX3" fmla="*/ 80203 w 3288901"/>
              <a:gd name="connsiteY3" fmla="*/ 947046 h 1084993"/>
              <a:gd name="connsiteX4" fmla="*/ 0 w 3288901"/>
              <a:gd name="connsiteY4" fmla="*/ 1084993 h 1084993"/>
              <a:gd name="connsiteX5" fmla="*/ 3134591 w 3288901"/>
              <a:gd name="connsiteY5" fmla="*/ 1084993 h 1084993"/>
              <a:gd name="connsiteX6" fmla="*/ 3288901 w 3288901"/>
              <a:gd name="connsiteY6" fmla="*/ 817721 h 1084993"/>
              <a:gd name="connsiteX7" fmla="*/ 3286018 w 3288901"/>
              <a:gd name="connsiteY7" fmla="*/ 812692 h 1084993"/>
              <a:gd name="connsiteX8" fmla="*/ 3205874 w 3288901"/>
              <a:gd name="connsiteY8" fmla="*/ 672902 h 1084993"/>
              <a:gd name="connsiteX9" fmla="*/ 3165811 w 3288901"/>
              <a:gd name="connsiteY9" fmla="*/ 603023 h 1084993"/>
              <a:gd name="connsiteX10" fmla="*/ 2912373 w 3288901"/>
              <a:gd name="connsiteY10" fmla="*/ 166340 h 1084993"/>
              <a:gd name="connsiteX11" fmla="*/ 2868395 w 3288901"/>
              <a:gd name="connsiteY11" fmla="*/ 108124 h 1084993"/>
              <a:gd name="connsiteX12" fmla="*/ 2619256 w 3288901"/>
              <a:gd name="connsiteY12" fmla="*/ 5410 h 1084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8901" h="1084993">
                <a:moveTo>
                  <a:pt x="2619256" y="5410"/>
                </a:moveTo>
                <a:cubicBezTo>
                  <a:pt x="2619256" y="5410"/>
                  <a:pt x="835464" y="2"/>
                  <a:pt x="835464" y="2"/>
                </a:cubicBezTo>
                <a:cubicBezTo>
                  <a:pt x="705949" y="-391"/>
                  <a:pt x="593590" y="64026"/>
                  <a:pt x="528493" y="175993"/>
                </a:cubicBezTo>
                <a:cubicBezTo>
                  <a:pt x="528493" y="175993"/>
                  <a:pt x="304348" y="561519"/>
                  <a:pt x="80203" y="947046"/>
                </a:cubicBezTo>
                <a:lnTo>
                  <a:pt x="0" y="1084993"/>
                </a:lnTo>
                <a:lnTo>
                  <a:pt x="3134591" y="1084993"/>
                </a:lnTo>
                <a:lnTo>
                  <a:pt x="3288901" y="817721"/>
                </a:lnTo>
                <a:lnTo>
                  <a:pt x="3286018" y="812692"/>
                </a:lnTo>
                <a:cubicBezTo>
                  <a:pt x="3258726" y="765088"/>
                  <a:pt x="3231866" y="718240"/>
                  <a:pt x="3205874" y="672902"/>
                </a:cubicBezTo>
                <a:lnTo>
                  <a:pt x="3165811" y="603023"/>
                </a:lnTo>
                <a:lnTo>
                  <a:pt x="2912373" y="166340"/>
                </a:lnTo>
                <a:lnTo>
                  <a:pt x="2868395" y="108124"/>
                </a:lnTo>
                <a:cubicBezTo>
                  <a:pt x="2803657" y="42395"/>
                  <a:pt x="2716392" y="5705"/>
                  <a:pt x="2619256" y="541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4" name="任意多边形: 形状 51"/>
          <p:cNvSpPr/>
          <p:nvPr>
            <p:custDataLst>
              <p:tags r:id="rId7"/>
            </p:custDataLst>
          </p:nvPr>
        </p:nvSpPr>
        <p:spPr>
          <a:xfrm rot="7210423" flipV="1">
            <a:off x="3493268" y="2318959"/>
            <a:ext cx="3051225" cy="1083767"/>
          </a:xfrm>
          <a:custGeom>
            <a:avLst/>
            <a:gdLst>
              <a:gd name="connsiteX0" fmla="*/ 3020887 w 3051225"/>
              <a:gd name="connsiteY0" fmla="*/ 351854 h 1083767"/>
              <a:gd name="connsiteX1" fmla="*/ 3051225 w 3051225"/>
              <a:gd name="connsiteY1" fmla="*/ 404401 h 1083767"/>
              <a:gd name="connsiteX2" fmla="*/ 3038331 w 3051225"/>
              <a:gd name="connsiteY2" fmla="*/ 381912 h 1083767"/>
              <a:gd name="connsiteX3" fmla="*/ 527780 w 3051225"/>
              <a:gd name="connsiteY3" fmla="*/ 175993 h 1083767"/>
              <a:gd name="connsiteX4" fmla="*/ 79490 w 3051225"/>
              <a:gd name="connsiteY4" fmla="*/ 947046 h 1083767"/>
              <a:gd name="connsiteX5" fmla="*/ 0 w 3051225"/>
              <a:gd name="connsiteY5" fmla="*/ 1083767 h 1083767"/>
              <a:gd name="connsiteX6" fmla="*/ 2190514 w 3051225"/>
              <a:gd name="connsiteY6" fmla="*/ 1083767 h 1083767"/>
              <a:gd name="connsiteX7" fmla="*/ 1566082 w 3051225"/>
              <a:gd name="connsiteY7" fmla="*/ 2219 h 1083767"/>
              <a:gd name="connsiteX8" fmla="*/ 1560287 w 3051225"/>
              <a:gd name="connsiteY8" fmla="*/ 2202 h 1083767"/>
              <a:gd name="connsiteX9" fmla="*/ 834750 w 3051225"/>
              <a:gd name="connsiteY9" fmla="*/ 2 h 1083767"/>
              <a:gd name="connsiteX10" fmla="*/ 527780 w 3051225"/>
              <a:gd name="connsiteY10" fmla="*/ 175993 h 10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51225" h="1083767">
                <a:moveTo>
                  <a:pt x="3020887" y="351854"/>
                </a:moveTo>
                <a:lnTo>
                  <a:pt x="3051225" y="404401"/>
                </a:lnTo>
                <a:lnTo>
                  <a:pt x="3038331" y="381912"/>
                </a:lnTo>
                <a:close/>
                <a:moveTo>
                  <a:pt x="527780" y="175993"/>
                </a:moveTo>
                <a:cubicBezTo>
                  <a:pt x="527780" y="175993"/>
                  <a:pt x="303635" y="561520"/>
                  <a:pt x="79490" y="947046"/>
                </a:cubicBezTo>
                <a:lnTo>
                  <a:pt x="0" y="1083767"/>
                </a:lnTo>
                <a:lnTo>
                  <a:pt x="2190514" y="1083767"/>
                </a:lnTo>
                <a:lnTo>
                  <a:pt x="1566082" y="2219"/>
                </a:lnTo>
                <a:lnTo>
                  <a:pt x="1560287" y="2202"/>
                </a:lnTo>
                <a:cubicBezTo>
                  <a:pt x="1176180" y="1037"/>
                  <a:pt x="834750" y="2"/>
                  <a:pt x="834750" y="2"/>
                </a:cubicBezTo>
                <a:cubicBezTo>
                  <a:pt x="705235" y="-390"/>
                  <a:pt x="592877" y="64027"/>
                  <a:pt x="527780" y="1759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5" name="任意多边形: 形状 68"/>
          <p:cNvSpPr/>
          <p:nvPr>
            <p:custDataLst>
              <p:tags r:id="rId8"/>
            </p:custDataLst>
          </p:nvPr>
        </p:nvSpPr>
        <p:spPr>
          <a:xfrm>
            <a:off x="7476352" y="3525418"/>
            <a:ext cx="360050" cy="335281"/>
          </a:xfrm>
          <a:custGeom>
            <a:avLst/>
            <a:gdLst>
              <a:gd name="connsiteX0" fmla="*/ 259454 w 360050"/>
              <a:gd name="connsiteY0" fmla="*/ 199592 h 335281"/>
              <a:gd name="connsiteX1" fmla="*/ 223537 w 360050"/>
              <a:gd name="connsiteY1" fmla="*/ 235510 h 335281"/>
              <a:gd name="connsiteX2" fmla="*/ 259454 w 360050"/>
              <a:gd name="connsiteY2" fmla="*/ 271428 h 335281"/>
              <a:gd name="connsiteX3" fmla="*/ 295373 w 360050"/>
              <a:gd name="connsiteY3" fmla="*/ 235510 h 335281"/>
              <a:gd name="connsiteX4" fmla="*/ 259454 w 360050"/>
              <a:gd name="connsiteY4" fmla="*/ 199592 h 335281"/>
              <a:gd name="connsiteX5" fmla="*/ 83807 w 360050"/>
              <a:gd name="connsiteY5" fmla="*/ 167615 h 335281"/>
              <a:gd name="connsiteX6" fmla="*/ 127706 w 360050"/>
              <a:gd name="connsiteY6" fmla="*/ 185572 h 335281"/>
              <a:gd name="connsiteX7" fmla="*/ 161629 w 360050"/>
              <a:gd name="connsiteY7" fmla="*/ 175597 h 335281"/>
              <a:gd name="connsiteX8" fmla="*/ 149655 w 360050"/>
              <a:gd name="connsiteY8" fmla="*/ 197546 h 335281"/>
              <a:gd name="connsiteX9" fmla="*/ 153646 w 360050"/>
              <a:gd name="connsiteY9" fmla="*/ 217500 h 335281"/>
              <a:gd name="connsiteX10" fmla="*/ 171605 w 360050"/>
              <a:gd name="connsiteY10" fmla="*/ 229473 h 335281"/>
              <a:gd name="connsiteX11" fmla="*/ 171605 w 360050"/>
              <a:gd name="connsiteY11" fmla="*/ 235459 h 335281"/>
              <a:gd name="connsiteX12" fmla="*/ 171605 w 360050"/>
              <a:gd name="connsiteY12" fmla="*/ 241445 h 335281"/>
              <a:gd name="connsiteX13" fmla="*/ 155643 w 360050"/>
              <a:gd name="connsiteY13" fmla="*/ 253416 h 335281"/>
              <a:gd name="connsiteX14" fmla="*/ 151651 w 360050"/>
              <a:gd name="connsiteY14" fmla="*/ 273372 h 335281"/>
              <a:gd name="connsiteX15" fmla="*/ 171605 w 360050"/>
              <a:gd name="connsiteY15" fmla="*/ 309288 h 335281"/>
              <a:gd name="connsiteX16" fmla="*/ 175596 w 360050"/>
              <a:gd name="connsiteY16" fmla="*/ 311283 h 335281"/>
              <a:gd name="connsiteX17" fmla="*/ 63853 w 360050"/>
              <a:gd name="connsiteY17" fmla="*/ 311283 h 335281"/>
              <a:gd name="connsiteX18" fmla="*/ 37913 w 360050"/>
              <a:gd name="connsiteY18" fmla="*/ 285344 h 335281"/>
              <a:gd name="connsiteX19" fmla="*/ 37913 w 360050"/>
              <a:gd name="connsiteY19" fmla="*/ 185572 h 335281"/>
              <a:gd name="connsiteX20" fmla="*/ 39908 w 360050"/>
              <a:gd name="connsiteY20" fmla="*/ 185572 h 335281"/>
              <a:gd name="connsiteX21" fmla="*/ 83807 w 360050"/>
              <a:gd name="connsiteY21" fmla="*/ 167615 h 335281"/>
              <a:gd name="connsiteX22" fmla="*/ 239501 w 360050"/>
              <a:gd name="connsiteY22" fmla="*/ 139730 h 335281"/>
              <a:gd name="connsiteX23" fmla="*/ 279409 w 360050"/>
              <a:gd name="connsiteY23" fmla="*/ 139730 h 335281"/>
              <a:gd name="connsiteX24" fmla="*/ 285396 w 360050"/>
              <a:gd name="connsiteY24" fmla="*/ 143722 h 335281"/>
              <a:gd name="connsiteX25" fmla="*/ 289386 w 360050"/>
              <a:gd name="connsiteY25" fmla="*/ 169662 h 335281"/>
              <a:gd name="connsiteX26" fmla="*/ 307344 w 360050"/>
              <a:gd name="connsiteY26" fmla="*/ 179639 h 335281"/>
              <a:gd name="connsiteX27" fmla="*/ 333285 w 360050"/>
              <a:gd name="connsiteY27" fmla="*/ 169662 h 335281"/>
              <a:gd name="connsiteX28" fmla="*/ 339272 w 360050"/>
              <a:gd name="connsiteY28" fmla="*/ 171657 h 335281"/>
              <a:gd name="connsiteX29" fmla="*/ 359224 w 360050"/>
              <a:gd name="connsiteY29" fmla="*/ 205578 h 335281"/>
              <a:gd name="connsiteX30" fmla="*/ 357229 w 360050"/>
              <a:gd name="connsiteY30" fmla="*/ 211564 h 335281"/>
              <a:gd name="connsiteX31" fmla="*/ 335281 w 360050"/>
              <a:gd name="connsiteY31" fmla="*/ 227529 h 335281"/>
              <a:gd name="connsiteX32" fmla="*/ 335281 w 360050"/>
              <a:gd name="connsiteY32" fmla="*/ 237506 h 335281"/>
              <a:gd name="connsiteX33" fmla="*/ 335281 w 360050"/>
              <a:gd name="connsiteY33" fmla="*/ 247482 h 335281"/>
              <a:gd name="connsiteX34" fmla="*/ 357229 w 360050"/>
              <a:gd name="connsiteY34" fmla="*/ 263445 h 335281"/>
              <a:gd name="connsiteX35" fmla="*/ 359224 w 360050"/>
              <a:gd name="connsiteY35" fmla="*/ 269432 h 335281"/>
              <a:gd name="connsiteX36" fmla="*/ 339272 w 360050"/>
              <a:gd name="connsiteY36" fmla="*/ 303353 h 335281"/>
              <a:gd name="connsiteX37" fmla="*/ 333285 w 360050"/>
              <a:gd name="connsiteY37" fmla="*/ 305348 h 335281"/>
              <a:gd name="connsiteX38" fmla="*/ 307344 w 360050"/>
              <a:gd name="connsiteY38" fmla="*/ 295371 h 335281"/>
              <a:gd name="connsiteX39" fmla="*/ 289386 w 360050"/>
              <a:gd name="connsiteY39" fmla="*/ 305348 h 335281"/>
              <a:gd name="connsiteX40" fmla="*/ 285396 w 360050"/>
              <a:gd name="connsiteY40" fmla="*/ 331290 h 335281"/>
              <a:gd name="connsiteX41" fmla="*/ 279409 w 360050"/>
              <a:gd name="connsiteY41" fmla="*/ 335281 h 335281"/>
              <a:gd name="connsiteX42" fmla="*/ 239501 w 360050"/>
              <a:gd name="connsiteY42" fmla="*/ 335281 h 335281"/>
              <a:gd name="connsiteX43" fmla="*/ 233515 w 360050"/>
              <a:gd name="connsiteY43" fmla="*/ 331290 h 335281"/>
              <a:gd name="connsiteX44" fmla="*/ 229524 w 360050"/>
              <a:gd name="connsiteY44" fmla="*/ 305348 h 335281"/>
              <a:gd name="connsiteX45" fmla="*/ 211564 w 360050"/>
              <a:gd name="connsiteY45" fmla="*/ 295371 h 335281"/>
              <a:gd name="connsiteX46" fmla="*/ 185625 w 360050"/>
              <a:gd name="connsiteY46" fmla="*/ 305348 h 335281"/>
              <a:gd name="connsiteX47" fmla="*/ 179639 w 360050"/>
              <a:gd name="connsiteY47" fmla="*/ 303353 h 335281"/>
              <a:gd name="connsiteX48" fmla="*/ 159685 w 360050"/>
              <a:gd name="connsiteY48" fmla="*/ 269432 h 335281"/>
              <a:gd name="connsiteX49" fmla="*/ 163676 w 360050"/>
              <a:gd name="connsiteY49" fmla="*/ 261450 h 335281"/>
              <a:gd name="connsiteX50" fmla="*/ 185625 w 360050"/>
              <a:gd name="connsiteY50" fmla="*/ 245486 h 335281"/>
              <a:gd name="connsiteX51" fmla="*/ 185625 w 360050"/>
              <a:gd name="connsiteY51" fmla="*/ 225533 h 335281"/>
              <a:gd name="connsiteX52" fmla="*/ 163676 w 360050"/>
              <a:gd name="connsiteY52" fmla="*/ 209569 h 335281"/>
              <a:gd name="connsiteX53" fmla="*/ 161680 w 360050"/>
              <a:gd name="connsiteY53" fmla="*/ 203583 h 335281"/>
              <a:gd name="connsiteX54" fmla="*/ 181634 w 360050"/>
              <a:gd name="connsiteY54" fmla="*/ 169662 h 335281"/>
              <a:gd name="connsiteX55" fmla="*/ 187621 w 360050"/>
              <a:gd name="connsiteY55" fmla="*/ 167667 h 335281"/>
              <a:gd name="connsiteX56" fmla="*/ 211564 w 360050"/>
              <a:gd name="connsiteY56" fmla="*/ 177644 h 335281"/>
              <a:gd name="connsiteX57" fmla="*/ 229524 w 360050"/>
              <a:gd name="connsiteY57" fmla="*/ 167667 h 335281"/>
              <a:gd name="connsiteX58" fmla="*/ 233515 w 360050"/>
              <a:gd name="connsiteY58" fmla="*/ 143722 h 335281"/>
              <a:gd name="connsiteX59" fmla="*/ 239501 w 360050"/>
              <a:gd name="connsiteY59" fmla="*/ 139730 h 335281"/>
              <a:gd name="connsiteX60" fmla="*/ 27936 w 360050"/>
              <a:gd name="connsiteY60" fmla="*/ 39908 h 335281"/>
              <a:gd name="connsiteX61" fmla="*/ 325251 w 360050"/>
              <a:gd name="connsiteY61" fmla="*/ 39908 h 335281"/>
              <a:gd name="connsiteX62" fmla="*/ 359173 w 360050"/>
              <a:gd name="connsiteY62" fmla="*/ 121720 h 335281"/>
              <a:gd name="connsiteX63" fmla="*/ 341216 w 360050"/>
              <a:gd name="connsiteY63" fmla="*/ 159632 h 335281"/>
              <a:gd name="connsiteX64" fmla="*/ 335229 w 360050"/>
              <a:gd name="connsiteY64" fmla="*/ 157637 h 335281"/>
              <a:gd name="connsiteX65" fmla="*/ 331239 w 360050"/>
              <a:gd name="connsiteY65" fmla="*/ 157637 h 335281"/>
              <a:gd name="connsiteX66" fmla="*/ 309288 w 360050"/>
              <a:gd name="connsiteY66" fmla="*/ 165618 h 335281"/>
              <a:gd name="connsiteX67" fmla="*/ 299312 w 360050"/>
              <a:gd name="connsiteY67" fmla="*/ 159632 h 335281"/>
              <a:gd name="connsiteX68" fmla="*/ 295321 w 360050"/>
              <a:gd name="connsiteY68" fmla="*/ 137683 h 335281"/>
              <a:gd name="connsiteX69" fmla="*/ 279358 w 360050"/>
              <a:gd name="connsiteY69" fmla="*/ 125711 h 335281"/>
              <a:gd name="connsiteX70" fmla="*/ 269380 w 360050"/>
              <a:gd name="connsiteY70" fmla="*/ 125711 h 335281"/>
              <a:gd name="connsiteX71" fmla="*/ 239450 w 360050"/>
              <a:gd name="connsiteY71" fmla="*/ 125711 h 335281"/>
              <a:gd name="connsiteX72" fmla="*/ 223485 w 360050"/>
              <a:gd name="connsiteY72" fmla="*/ 137683 h 335281"/>
              <a:gd name="connsiteX73" fmla="*/ 219495 w 360050"/>
              <a:gd name="connsiteY73" fmla="*/ 159632 h 335281"/>
              <a:gd name="connsiteX74" fmla="*/ 211513 w 360050"/>
              <a:gd name="connsiteY74" fmla="*/ 165618 h 335281"/>
              <a:gd name="connsiteX75" fmla="*/ 179588 w 360050"/>
              <a:gd name="connsiteY75" fmla="*/ 121720 h 335281"/>
              <a:gd name="connsiteX76" fmla="*/ 135689 w 360050"/>
              <a:gd name="connsiteY76" fmla="*/ 165618 h 335281"/>
              <a:gd name="connsiteX77" fmla="*/ 89794 w 360050"/>
              <a:gd name="connsiteY77" fmla="*/ 121720 h 335281"/>
              <a:gd name="connsiteX78" fmla="*/ 45895 w 360050"/>
              <a:gd name="connsiteY78" fmla="*/ 165618 h 335281"/>
              <a:gd name="connsiteX79" fmla="*/ 0 w 360050"/>
              <a:gd name="connsiteY79" fmla="*/ 121720 h 335281"/>
              <a:gd name="connsiteX80" fmla="*/ 55872 w 360050"/>
              <a:gd name="connsiteY80" fmla="*/ 0 h 335281"/>
              <a:gd name="connsiteX81" fmla="*/ 295321 w 360050"/>
              <a:gd name="connsiteY81" fmla="*/ 0 h 335281"/>
              <a:gd name="connsiteX82" fmla="*/ 311283 w 360050"/>
              <a:gd name="connsiteY82" fmla="*/ 11972 h 335281"/>
              <a:gd name="connsiteX83" fmla="*/ 295321 w 360050"/>
              <a:gd name="connsiteY83" fmla="*/ 25940 h 335281"/>
              <a:gd name="connsiteX84" fmla="*/ 55872 w 360050"/>
              <a:gd name="connsiteY84" fmla="*/ 25940 h 335281"/>
              <a:gd name="connsiteX85" fmla="*/ 39908 w 360050"/>
              <a:gd name="connsiteY85" fmla="*/ 11972 h 335281"/>
              <a:gd name="connsiteX86" fmla="*/ 55872 w 360050"/>
              <a:gd name="connsiteY86" fmla="*/ 0 h 3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0050" h="335281">
                <a:moveTo>
                  <a:pt x="259454" y="199592"/>
                </a:moveTo>
                <a:cubicBezTo>
                  <a:pt x="239501" y="199592"/>
                  <a:pt x="223537" y="215555"/>
                  <a:pt x="223537" y="235510"/>
                </a:cubicBezTo>
                <a:cubicBezTo>
                  <a:pt x="223537" y="255463"/>
                  <a:pt x="239501" y="271428"/>
                  <a:pt x="259454" y="271428"/>
                </a:cubicBezTo>
                <a:cubicBezTo>
                  <a:pt x="279409" y="271428"/>
                  <a:pt x="295373" y="255463"/>
                  <a:pt x="295373" y="235510"/>
                </a:cubicBezTo>
                <a:cubicBezTo>
                  <a:pt x="295373" y="215555"/>
                  <a:pt x="279409" y="199592"/>
                  <a:pt x="259454" y="199592"/>
                </a:cubicBezTo>
                <a:close/>
                <a:moveTo>
                  <a:pt x="83807" y="167615"/>
                </a:moveTo>
                <a:cubicBezTo>
                  <a:pt x="95780" y="179587"/>
                  <a:pt x="111743" y="185572"/>
                  <a:pt x="127706" y="185572"/>
                </a:cubicBezTo>
                <a:cubicBezTo>
                  <a:pt x="139679" y="185572"/>
                  <a:pt x="151651" y="181581"/>
                  <a:pt x="161629" y="175597"/>
                </a:cubicBezTo>
                <a:lnTo>
                  <a:pt x="149655" y="197546"/>
                </a:lnTo>
                <a:cubicBezTo>
                  <a:pt x="145664" y="203531"/>
                  <a:pt x="147660" y="213508"/>
                  <a:pt x="153646" y="217500"/>
                </a:cubicBezTo>
                <a:lnTo>
                  <a:pt x="171605" y="229473"/>
                </a:lnTo>
                <a:lnTo>
                  <a:pt x="171605" y="235459"/>
                </a:lnTo>
                <a:lnTo>
                  <a:pt x="171605" y="241445"/>
                </a:lnTo>
                <a:lnTo>
                  <a:pt x="155643" y="253416"/>
                </a:lnTo>
                <a:cubicBezTo>
                  <a:pt x="149655" y="257407"/>
                  <a:pt x="147660" y="267385"/>
                  <a:pt x="151651" y="273372"/>
                </a:cubicBezTo>
                <a:lnTo>
                  <a:pt x="171605" y="309288"/>
                </a:lnTo>
                <a:cubicBezTo>
                  <a:pt x="173600" y="309288"/>
                  <a:pt x="175596" y="311283"/>
                  <a:pt x="175596" y="311283"/>
                </a:cubicBezTo>
                <a:lnTo>
                  <a:pt x="63853" y="311283"/>
                </a:lnTo>
                <a:cubicBezTo>
                  <a:pt x="53876" y="311283"/>
                  <a:pt x="37913" y="301306"/>
                  <a:pt x="37913" y="285344"/>
                </a:cubicBezTo>
                <a:lnTo>
                  <a:pt x="37913" y="185572"/>
                </a:lnTo>
                <a:lnTo>
                  <a:pt x="39908" y="185572"/>
                </a:lnTo>
                <a:cubicBezTo>
                  <a:pt x="57867" y="185572"/>
                  <a:pt x="71835" y="179587"/>
                  <a:pt x="83807" y="167615"/>
                </a:cubicBezTo>
                <a:close/>
                <a:moveTo>
                  <a:pt x="239501" y="139730"/>
                </a:moveTo>
                <a:lnTo>
                  <a:pt x="279409" y="139730"/>
                </a:lnTo>
                <a:cubicBezTo>
                  <a:pt x="283400" y="139730"/>
                  <a:pt x="285396" y="141725"/>
                  <a:pt x="285396" y="143722"/>
                </a:cubicBezTo>
                <a:lnTo>
                  <a:pt x="289386" y="169662"/>
                </a:lnTo>
                <a:cubicBezTo>
                  <a:pt x="295373" y="171657"/>
                  <a:pt x="301359" y="175648"/>
                  <a:pt x="307344" y="179639"/>
                </a:cubicBezTo>
                <a:lnTo>
                  <a:pt x="333285" y="169662"/>
                </a:lnTo>
                <a:cubicBezTo>
                  <a:pt x="335281" y="167667"/>
                  <a:pt x="337276" y="169662"/>
                  <a:pt x="339272" y="171657"/>
                </a:cubicBezTo>
                <a:lnTo>
                  <a:pt x="359224" y="205578"/>
                </a:lnTo>
                <a:cubicBezTo>
                  <a:pt x="359224" y="207573"/>
                  <a:pt x="359224" y="209569"/>
                  <a:pt x="357229" y="211564"/>
                </a:cubicBezTo>
                <a:lnTo>
                  <a:pt x="335281" y="227529"/>
                </a:lnTo>
                <a:lnTo>
                  <a:pt x="335281" y="237506"/>
                </a:lnTo>
                <a:lnTo>
                  <a:pt x="335281" y="247482"/>
                </a:lnTo>
                <a:lnTo>
                  <a:pt x="357229" y="263445"/>
                </a:lnTo>
                <a:cubicBezTo>
                  <a:pt x="359224" y="265440"/>
                  <a:pt x="361220" y="267437"/>
                  <a:pt x="359224" y="269432"/>
                </a:cubicBezTo>
                <a:lnTo>
                  <a:pt x="339272" y="303353"/>
                </a:lnTo>
                <a:cubicBezTo>
                  <a:pt x="339272" y="305348"/>
                  <a:pt x="335281" y="305348"/>
                  <a:pt x="333285" y="305348"/>
                </a:cubicBezTo>
                <a:lnTo>
                  <a:pt x="307344" y="295371"/>
                </a:lnTo>
                <a:cubicBezTo>
                  <a:pt x="301359" y="299362"/>
                  <a:pt x="295373" y="303353"/>
                  <a:pt x="289386" y="305348"/>
                </a:cubicBezTo>
                <a:lnTo>
                  <a:pt x="285396" y="331290"/>
                </a:lnTo>
                <a:cubicBezTo>
                  <a:pt x="283400" y="333285"/>
                  <a:pt x="281405" y="335281"/>
                  <a:pt x="279409" y="335281"/>
                </a:cubicBezTo>
                <a:lnTo>
                  <a:pt x="239501" y="335281"/>
                </a:lnTo>
                <a:cubicBezTo>
                  <a:pt x="235510" y="335281"/>
                  <a:pt x="233515" y="333285"/>
                  <a:pt x="233515" y="331290"/>
                </a:cubicBezTo>
                <a:lnTo>
                  <a:pt x="229524" y="305348"/>
                </a:lnTo>
                <a:cubicBezTo>
                  <a:pt x="223537" y="303353"/>
                  <a:pt x="217550" y="299362"/>
                  <a:pt x="211564" y="295371"/>
                </a:cubicBezTo>
                <a:lnTo>
                  <a:pt x="185625" y="305348"/>
                </a:lnTo>
                <a:cubicBezTo>
                  <a:pt x="183630" y="305348"/>
                  <a:pt x="181634" y="305348"/>
                  <a:pt x="179639" y="303353"/>
                </a:cubicBezTo>
                <a:lnTo>
                  <a:pt x="159685" y="269432"/>
                </a:lnTo>
                <a:cubicBezTo>
                  <a:pt x="159685" y="265440"/>
                  <a:pt x="159685" y="263445"/>
                  <a:pt x="163676" y="261450"/>
                </a:cubicBezTo>
                <a:lnTo>
                  <a:pt x="185625" y="245486"/>
                </a:lnTo>
                <a:lnTo>
                  <a:pt x="185625" y="225533"/>
                </a:lnTo>
                <a:lnTo>
                  <a:pt x="163676" y="209569"/>
                </a:lnTo>
                <a:cubicBezTo>
                  <a:pt x="161680" y="207573"/>
                  <a:pt x="159685" y="205578"/>
                  <a:pt x="161680" y="203583"/>
                </a:cubicBezTo>
                <a:lnTo>
                  <a:pt x="181634" y="169662"/>
                </a:lnTo>
                <a:cubicBezTo>
                  <a:pt x="181634" y="167667"/>
                  <a:pt x="185625" y="167667"/>
                  <a:pt x="187621" y="167667"/>
                </a:cubicBezTo>
                <a:lnTo>
                  <a:pt x="211564" y="177644"/>
                </a:lnTo>
                <a:cubicBezTo>
                  <a:pt x="217550" y="173653"/>
                  <a:pt x="223537" y="169662"/>
                  <a:pt x="229524" y="167667"/>
                </a:cubicBezTo>
                <a:lnTo>
                  <a:pt x="233515" y="143722"/>
                </a:lnTo>
                <a:cubicBezTo>
                  <a:pt x="235510" y="141725"/>
                  <a:pt x="237506" y="139730"/>
                  <a:pt x="239501" y="139730"/>
                </a:cubicBezTo>
                <a:close/>
                <a:moveTo>
                  <a:pt x="27936" y="39908"/>
                </a:moveTo>
                <a:lnTo>
                  <a:pt x="325251" y="39908"/>
                </a:lnTo>
                <a:lnTo>
                  <a:pt x="359173" y="121720"/>
                </a:lnTo>
                <a:cubicBezTo>
                  <a:pt x="359173" y="135687"/>
                  <a:pt x="351193" y="149656"/>
                  <a:pt x="341216" y="159632"/>
                </a:cubicBezTo>
                <a:cubicBezTo>
                  <a:pt x="339220" y="157637"/>
                  <a:pt x="337225" y="157637"/>
                  <a:pt x="335229" y="157637"/>
                </a:cubicBezTo>
                <a:lnTo>
                  <a:pt x="331239" y="157637"/>
                </a:lnTo>
                <a:lnTo>
                  <a:pt x="309288" y="165618"/>
                </a:lnTo>
                <a:cubicBezTo>
                  <a:pt x="305297" y="163623"/>
                  <a:pt x="303303" y="161627"/>
                  <a:pt x="299312" y="159632"/>
                </a:cubicBezTo>
                <a:lnTo>
                  <a:pt x="295321" y="137683"/>
                </a:lnTo>
                <a:cubicBezTo>
                  <a:pt x="293326" y="131696"/>
                  <a:pt x="287340" y="125711"/>
                  <a:pt x="279358" y="125711"/>
                </a:cubicBezTo>
                <a:lnTo>
                  <a:pt x="269380" y="125711"/>
                </a:lnTo>
                <a:lnTo>
                  <a:pt x="239450" y="125711"/>
                </a:lnTo>
                <a:cubicBezTo>
                  <a:pt x="229473" y="125711"/>
                  <a:pt x="223485" y="131696"/>
                  <a:pt x="223485" y="137683"/>
                </a:cubicBezTo>
                <a:lnTo>
                  <a:pt x="219495" y="159632"/>
                </a:lnTo>
                <a:cubicBezTo>
                  <a:pt x="217499" y="161627"/>
                  <a:pt x="213508" y="163623"/>
                  <a:pt x="211513" y="165618"/>
                </a:cubicBezTo>
                <a:cubicBezTo>
                  <a:pt x="193554" y="159632"/>
                  <a:pt x="179588" y="141673"/>
                  <a:pt x="179588" y="121720"/>
                </a:cubicBezTo>
                <a:cubicBezTo>
                  <a:pt x="179588" y="143670"/>
                  <a:pt x="159634" y="165618"/>
                  <a:pt x="135689" y="165618"/>
                </a:cubicBezTo>
                <a:cubicBezTo>
                  <a:pt x="109748" y="165618"/>
                  <a:pt x="89794" y="147661"/>
                  <a:pt x="89794" y="121720"/>
                </a:cubicBezTo>
                <a:cubicBezTo>
                  <a:pt x="89794" y="143670"/>
                  <a:pt x="69840" y="165618"/>
                  <a:pt x="45895" y="165618"/>
                </a:cubicBezTo>
                <a:cubicBezTo>
                  <a:pt x="19954" y="165618"/>
                  <a:pt x="0" y="147661"/>
                  <a:pt x="0" y="121720"/>
                </a:cubicBezTo>
                <a:close/>
                <a:moveTo>
                  <a:pt x="55872" y="0"/>
                </a:moveTo>
                <a:lnTo>
                  <a:pt x="295321" y="0"/>
                </a:lnTo>
                <a:cubicBezTo>
                  <a:pt x="305297" y="0"/>
                  <a:pt x="311283" y="5986"/>
                  <a:pt x="311283" y="11972"/>
                </a:cubicBezTo>
                <a:cubicBezTo>
                  <a:pt x="311283" y="19954"/>
                  <a:pt x="305297" y="25940"/>
                  <a:pt x="295321" y="25940"/>
                </a:cubicBezTo>
                <a:lnTo>
                  <a:pt x="55872" y="25940"/>
                </a:lnTo>
                <a:cubicBezTo>
                  <a:pt x="47890" y="25940"/>
                  <a:pt x="39908" y="19954"/>
                  <a:pt x="39908" y="11972"/>
                </a:cubicBezTo>
                <a:cubicBezTo>
                  <a:pt x="39908" y="5986"/>
                  <a:pt x="47890" y="0"/>
                  <a:pt x="55872" y="0"/>
                </a:cubicBezTo>
                <a:close/>
              </a:path>
            </a:pathLst>
          </a:custGeom>
          <a:solidFill>
            <a:schemeClr val="lt1">
              <a:lumMod val="100000"/>
            </a:schemeClr>
          </a:solidFill>
          <a:ln w="12212"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46" name="任意多边形: 形状 58"/>
          <p:cNvSpPr/>
          <p:nvPr>
            <p:custDataLst>
              <p:tags r:id="rId9"/>
            </p:custDataLst>
          </p:nvPr>
        </p:nvSpPr>
        <p:spPr>
          <a:xfrm>
            <a:off x="6688020" y="2232201"/>
            <a:ext cx="359999" cy="244285"/>
          </a:xfrm>
          <a:custGeom>
            <a:avLst/>
            <a:gdLst>
              <a:gd name="connsiteX0" fmla="*/ 303701 w 359999"/>
              <a:gd name="connsiteY0" fmla="*/ 107512 h 244285"/>
              <a:gd name="connsiteX1" fmla="*/ 226213 w 359999"/>
              <a:gd name="connsiteY1" fmla="*/ 705 h 244285"/>
              <a:gd name="connsiteX2" fmla="*/ 131931 w 359999"/>
              <a:gd name="connsiteY2" fmla="*/ 62982 h 244285"/>
              <a:gd name="connsiteX3" fmla="*/ 80693 w 359999"/>
              <a:gd name="connsiteY3" fmla="*/ 59064 h 244285"/>
              <a:gd name="connsiteX4" fmla="*/ 58873 w 359999"/>
              <a:gd name="connsiteY4" fmla="*/ 107307 h 244285"/>
              <a:gd name="connsiteX5" fmla="*/ 114 w 359999"/>
              <a:gd name="connsiteY5" fmla="*/ 181454 h 244285"/>
              <a:gd name="connsiteX6" fmla="*/ 63897 w 359999"/>
              <a:gd name="connsiteY6" fmla="*/ 244404 h 244285"/>
              <a:gd name="connsiteX7" fmla="*/ 162250 w 359999"/>
              <a:gd name="connsiteY7" fmla="*/ 244404 h 244285"/>
              <a:gd name="connsiteX8" fmla="*/ 162250 w 359999"/>
              <a:gd name="connsiteY8" fmla="*/ 179262 h 244285"/>
              <a:gd name="connsiteX9" fmla="*/ 131338 w 359999"/>
              <a:gd name="connsiteY9" fmla="*/ 179262 h 244285"/>
              <a:gd name="connsiteX10" fmla="*/ 183322 w 359999"/>
              <a:gd name="connsiteY10" fmla="*/ 120873 h 244285"/>
              <a:gd name="connsiteX11" fmla="*/ 235307 w 359999"/>
              <a:gd name="connsiteY11" fmla="*/ 179262 h 244285"/>
              <a:gd name="connsiteX12" fmla="*/ 204394 w 359999"/>
              <a:gd name="connsiteY12" fmla="*/ 179262 h 244285"/>
              <a:gd name="connsiteX13" fmla="*/ 204394 w 359999"/>
              <a:gd name="connsiteY13" fmla="*/ 244404 h 244285"/>
              <a:gd name="connsiteX14" fmla="*/ 293654 w 359999"/>
              <a:gd name="connsiteY14" fmla="*/ 244404 h 244285"/>
              <a:gd name="connsiteX15" fmla="*/ 359935 w 359999"/>
              <a:gd name="connsiteY15" fmla="*/ 185168 h 244285"/>
              <a:gd name="connsiteX16" fmla="*/ 303701 w 359999"/>
              <a:gd name="connsiteY16" fmla="*/ 107512 h 2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999" h="244285">
                <a:moveTo>
                  <a:pt x="303701" y="107512"/>
                </a:moveTo>
                <a:cubicBezTo>
                  <a:pt x="303701" y="107512"/>
                  <a:pt x="310475" y="11669"/>
                  <a:pt x="226213" y="705"/>
                </a:cubicBezTo>
                <a:cubicBezTo>
                  <a:pt x="153929" y="-6956"/>
                  <a:pt x="131931" y="62982"/>
                  <a:pt x="131931" y="62982"/>
                </a:cubicBezTo>
                <a:cubicBezTo>
                  <a:pt x="131931" y="62982"/>
                  <a:pt x="110059" y="41053"/>
                  <a:pt x="80693" y="59064"/>
                </a:cubicBezTo>
                <a:cubicBezTo>
                  <a:pt x="54211" y="75934"/>
                  <a:pt x="58873" y="107307"/>
                  <a:pt x="58873" y="107307"/>
                </a:cubicBezTo>
                <a:cubicBezTo>
                  <a:pt x="58873" y="107307"/>
                  <a:pt x="114" y="118944"/>
                  <a:pt x="114" y="181454"/>
                </a:cubicBezTo>
                <a:cubicBezTo>
                  <a:pt x="1479" y="243732"/>
                  <a:pt x="63897" y="244404"/>
                  <a:pt x="63897" y="244404"/>
                </a:cubicBezTo>
                <a:lnTo>
                  <a:pt x="162250" y="244404"/>
                </a:lnTo>
                <a:lnTo>
                  <a:pt x="162250" y="179262"/>
                </a:lnTo>
                <a:lnTo>
                  <a:pt x="131338" y="179262"/>
                </a:lnTo>
                <a:lnTo>
                  <a:pt x="183322" y="120873"/>
                </a:lnTo>
                <a:lnTo>
                  <a:pt x="235307" y="179262"/>
                </a:lnTo>
                <a:lnTo>
                  <a:pt x="204394" y="179262"/>
                </a:lnTo>
                <a:lnTo>
                  <a:pt x="204394" y="244404"/>
                </a:lnTo>
                <a:lnTo>
                  <a:pt x="293654" y="244404"/>
                </a:lnTo>
                <a:cubicBezTo>
                  <a:pt x="293654" y="244404"/>
                  <a:pt x="351821" y="244404"/>
                  <a:pt x="359935" y="185168"/>
                </a:cubicBezTo>
                <a:cubicBezTo>
                  <a:pt x="363799" y="120259"/>
                  <a:pt x="303701" y="107512"/>
                  <a:pt x="303701" y="107512"/>
                </a:cubicBezTo>
                <a:close/>
              </a:path>
            </a:pathLst>
          </a:custGeom>
          <a:solidFill>
            <a:schemeClr val="lt1">
              <a:lumMod val="100000"/>
            </a:schemeClr>
          </a:solidFill>
          <a:ln w="12590"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3" name="任意多边形: 形状 60"/>
          <p:cNvSpPr/>
          <p:nvPr>
            <p:custDataLst>
              <p:tags r:id="rId10"/>
            </p:custDataLst>
          </p:nvPr>
        </p:nvSpPr>
        <p:spPr>
          <a:xfrm>
            <a:off x="5127348" y="2207399"/>
            <a:ext cx="360000" cy="293890"/>
          </a:xfrm>
          <a:custGeom>
            <a:avLst/>
            <a:gdLst>
              <a:gd name="connsiteX0" fmla="*/ 54985 w 360000"/>
              <a:gd name="connsiteY0" fmla="*/ 182858 h 293890"/>
              <a:gd name="connsiteX1" fmla="*/ 54985 w 360000"/>
              <a:gd name="connsiteY1" fmla="*/ 236325 h 293890"/>
              <a:gd name="connsiteX2" fmla="*/ 63497 w 360000"/>
              <a:gd name="connsiteY2" fmla="*/ 248835 h 293890"/>
              <a:gd name="connsiteX3" fmla="*/ 175595 w 360000"/>
              <a:gd name="connsiteY3" fmla="*/ 293069 h 293890"/>
              <a:gd name="connsiteX4" fmla="*/ 185583 w 360000"/>
              <a:gd name="connsiteY4" fmla="*/ 293023 h 293890"/>
              <a:gd name="connsiteX5" fmla="*/ 298242 w 360000"/>
              <a:gd name="connsiteY5" fmla="*/ 247361 h 293890"/>
              <a:gd name="connsiteX6" fmla="*/ 306639 w 360000"/>
              <a:gd name="connsiteY6" fmla="*/ 234897 h 293890"/>
              <a:gd name="connsiteX7" fmla="*/ 306639 w 360000"/>
              <a:gd name="connsiteY7" fmla="*/ 180962 h 293890"/>
              <a:gd name="connsiteX8" fmla="*/ 351916 w 360000"/>
              <a:gd name="connsiteY8" fmla="*/ 161747 h 293890"/>
              <a:gd name="connsiteX9" fmla="*/ 359041 w 360000"/>
              <a:gd name="connsiteY9" fmla="*/ 144113 h 293890"/>
              <a:gd name="connsiteX10" fmla="*/ 356283 w 360000"/>
              <a:gd name="connsiteY10" fmla="*/ 139970 h 293890"/>
              <a:gd name="connsiteX11" fmla="*/ 306235 w 360000"/>
              <a:gd name="connsiteY11" fmla="*/ 88731 h 293890"/>
              <a:gd name="connsiteX12" fmla="*/ 351981 w 360000"/>
              <a:gd name="connsiteY12" fmla="*/ 44654 h 293890"/>
              <a:gd name="connsiteX13" fmla="*/ 352335 w 360000"/>
              <a:gd name="connsiteY13" fmla="*/ 25638 h 293890"/>
              <a:gd name="connsiteX14" fmla="*/ 345554 w 360000"/>
              <a:gd name="connsiteY14" fmla="*/ 21838 h 293890"/>
              <a:gd name="connsiteX15" fmla="*/ 249635 w 360000"/>
              <a:gd name="connsiteY15" fmla="*/ 623 h 293890"/>
              <a:gd name="connsiteX16" fmla="*/ 238181 w 360000"/>
              <a:gd name="connsiteY16" fmla="*/ 3373 h 293890"/>
              <a:gd name="connsiteX17" fmla="*/ 184467 w 360000"/>
              <a:gd name="connsiteY17" fmla="*/ 47611 h 293890"/>
              <a:gd name="connsiteX18" fmla="*/ 125846 w 360000"/>
              <a:gd name="connsiteY18" fmla="*/ 2875 h 293890"/>
              <a:gd name="connsiteX19" fmla="*/ 115109 w 360000"/>
              <a:gd name="connsiteY19" fmla="*/ 367 h 293890"/>
              <a:gd name="connsiteX20" fmla="*/ 16071 w 360000"/>
              <a:gd name="connsiteY20" fmla="*/ 19712 h 293890"/>
              <a:gd name="connsiteX21" fmla="*/ 5451 w 360000"/>
              <a:gd name="connsiteY21" fmla="*/ 35489 h 293890"/>
              <a:gd name="connsiteX22" fmla="*/ 9170 w 360000"/>
              <a:gd name="connsiteY22" fmla="*/ 42450 h 293890"/>
              <a:gd name="connsiteX23" fmla="*/ 56123 w 360000"/>
              <a:gd name="connsiteY23" fmla="*/ 89112 h 293890"/>
              <a:gd name="connsiteX24" fmla="*/ 64571 w 360000"/>
              <a:gd name="connsiteY24" fmla="*/ 89112 h 293890"/>
              <a:gd name="connsiteX25" fmla="*/ 180599 w 360000"/>
              <a:gd name="connsiteY25" fmla="*/ 51860 h 293890"/>
              <a:gd name="connsiteX26" fmla="*/ 297029 w 360000"/>
              <a:gd name="connsiteY26" fmla="*/ 89112 h 293890"/>
              <a:gd name="connsiteX27" fmla="*/ 187528 w 360000"/>
              <a:gd name="connsiteY27" fmla="*/ 136757 h 293890"/>
              <a:gd name="connsiteX28" fmla="*/ 64571 w 360000"/>
              <a:gd name="connsiteY28" fmla="*/ 89112 h 293890"/>
              <a:gd name="connsiteX29" fmla="*/ 55901 w 360000"/>
              <a:gd name="connsiteY29" fmla="*/ 89112 h 293890"/>
              <a:gd name="connsiteX30" fmla="*/ 4092 w 360000"/>
              <a:gd name="connsiteY30" fmla="*/ 140500 h 293890"/>
              <a:gd name="connsiteX31" fmla="*/ 4014 w 360000"/>
              <a:gd name="connsiteY31" fmla="*/ 159518 h 293890"/>
              <a:gd name="connsiteX32" fmla="*/ 8170 w 360000"/>
              <a:gd name="connsiteY32" fmla="*/ 162368 h 293890"/>
              <a:gd name="connsiteX33" fmla="*/ 54985 w 360000"/>
              <a:gd name="connsiteY33" fmla="*/ 182858 h 29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0000" h="293890">
                <a:moveTo>
                  <a:pt x="54985" y="182858"/>
                </a:moveTo>
                <a:lnTo>
                  <a:pt x="54985" y="236325"/>
                </a:lnTo>
                <a:cubicBezTo>
                  <a:pt x="54985" y="241847"/>
                  <a:pt x="58360" y="246808"/>
                  <a:pt x="63497" y="248835"/>
                </a:cubicBezTo>
                <a:lnTo>
                  <a:pt x="175595" y="293069"/>
                </a:lnTo>
                <a:cubicBezTo>
                  <a:pt x="178806" y="294335"/>
                  <a:pt x="182384" y="294319"/>
                  <a:pt x="185583" y="293023"/>
                </a:cubicBezTo>
                <a:lnTo>
                  <a:pt x="298242" y="247361"/>
                </a:lnTo>
                <a:cubicBezTo>
                  <a:pt x="303318" y="245304"/>
                  <a:pt x="306639" y="240373"/>
                  <a:pt x="306639" y="234897"/>
                </a:cubicBezTo>
                <a:lnTo>
                  <a:pt x="306639" y="180962"/>
                </a:lnTo>
                <a:lnTo>
                  <a:pt x="351916" y="161747"/>
                </a:lnTo>
                <a:cubicBezTo>
                  <a:pt x="358754" y="158845"/>
                  <a:pt x="361944" y="150950"/>
                  <a:pt x="359041" y="144113"/>
                </a:cubicBezTo>
                <a:cubicBezTo>
                  <a:pt x="358388" y="142572"/>
                  <a:pt x="357452" y="141167"/>
                  <a:pt x="356283" y="139970"/>
                </a:cubicBezTo>
                <a:lnTo>
                  <a:pt x="306235" y="88731"/>
                </a:lnTo>
                <a:lnTo>
                  <a:pt x="351981" y="44654"/>
                </a:lnTo>
                <a:cubicBezTo>
                  <a:pt x="357329" y="39501"/>
                  <a:pt x="357488" y="30987"/>
                  <a:pt x="352335" y="25638"/>
                </a:cubicBezTo>
                <a:cubicBezTo>
                  <a:pt x="350498" y="23732"/>
                  <a:pt x="348140" y="22410"/>
                  <a:pt x="345554" y="21838"/>
                </a:cubicBezTo>
                <a:lnTo>
                  <a:pt x="249635" y="623"/>
                </a:lnTo>
                <a:cubicBezTo>
                  <a:pt x="245598" y="-270"/>
                  <a:pt x="241374" y="744"/>
                  <a:pt x="238181" y="3373"/>
                </a:cubicBezTo>
                <a:lnTo>
                  <a:pt x="184467" y="47611"/>
                </a:lnTo>
                <a:lnTo>
                  <a:pt x="125846" y="2875"/>
                </a:lnTo>
                <a:cubicBezTo>
                  <a:pt x="122790" y="542"/>
                  <a:pt x="118882" y="-370"/>
                  <a:pt x="115109" y="367"/>
                </a:cubicBezTo>
                <a:lnTo>
                  <a:pt x="16071" y="19712"/>
                </a:lnTo>
                <a:cubicBezTo>
                  <a:pt x="8782" y="21136"/>
                  <a:pt x="4027" y="28200"/>
                  <a:pt x="5451" y="35489"/>
                </a:cubicBezTo>
                <a:cubicBezTo>
                  <a:pt x="5966" y="38129"/>
                  <a:pt x="7262" y="40554"/>
                  <a:pt x="9170" y="42450"/>
                </a:cubicBezTo>
                <a:lnTo>
                  <a:pt x="56123" y="89112"/>
                </a:lnTo>
                <a:lnTo>
                  <a:pt x="64571" y="89112"/>
                </a:lnTo>
                <a:lnTo>
                  <a:pt x="180599" y="51860"/>
                </a:lnTo>
                <a:lnTo>
                  <a:pt x="297029" y="89112"/>
                </a:lnTo>
                <a:lnTo>
                  <a:pt x="187528" y="136757"/>
                </a:lnTo>
                <a:lnTo>
                  <a:pt x="64571" y="89112"/>
                </a:lnTo>
                <a:lnTo>
                  <a:pt x="55901" y="89112"/>
                </a:lnTo>
                <a:lnTo>
                  <a:pt x="4092" y="140500"/>
                </a:lnTo>
                <a:cubicBezTo>
                  <a:pt x="-1182" y="145730"/>
                  <a:pt x="-1216" y="154245"/>
                  <a:pt x="4014" y="159518"/>
                </a:cubicBezTo>
                <a:cubicBezTo>
                  <a:pt x="5208" y="160722"/>
                  <a:pt x="6617" y="161689"/>
                  <a:pt x="8170" y="162368"/>
                </a:cubicBezTo>
                <a:lnTo>
                  <a:pt x="54985" y="182858"/>
                </a:lnTo>
                <a:close/>
              </a:path>
            </a:pathLst>
          </a:custGeom>
          <a:solidFill>
            <a:schemeClr val="lt1">
              <a:lumMod val="100000"/>
            </a:schemeClr>
          </a:solidFill>
          <a:ln w="13169"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4" name="任意多边形: 形状 62"/>
          <p:cNvSpPr/>
          <p:nvPr>
            <p:custDataLst>
              <p:tags r:id="rId11"/>
            </p:custDataLst>
          </p:nvPr>
        </p:nvSpPr>
        <p:spPr>
          <a:xfrm>
            <a:off x="4354457" y="3506740"/>
            <a:ext cx="360000" cy="359529"/>
          </a:xfrm>
          <a:custGeom>
            <a:avLst/>
            <a:gdLst>
              <a:gd name="connsiteX0" fmla="*/ 307013 w 360000"/>
              <a:gd name="connsiteY0" fmla="*/ 114 h 359529"/>
              <a:gd name="connsiteX1" fmla="*/ 119203 w 360000"/>
              <a:gd name="connsiteY1" fmla="*/ 114 h 359529"/>
              <a:gd name="connsiteX2" fmla="*/ 66491 w 360000"/>
              <a:gd name="connsiteY2" fmla="*/ 52582 h 359529"/>
              <a:gd name="connsiteX3" fmla="*/ 66491 w 360000"/>
              <a:gd name="connsiteY3" fmla="*/ 80953 h 359529"/>
              <a:gd name="connsiteX4" fmla="*/ 37988 w 360000"/>
              <a:gd name="connsiteY4" fmla="*/ 80953 h 359529"/>
              <a:gd name="connsiteX5" fmla="*/ 114 w 360000"/>
              <a:gd name="connsiteY5" fmla="*/ 118263 h 359529"/>
              <a:gd name="connsiteX6" fmla="*/ 114 w 360000"/>
              <a:gd name="connsiteY6" fmla="*/ 271390 h 359529"/>
              <a:gd name="connsiteX7" fmla="*/ 37988 w 360000"/>
              <a:gd name="connsiteY7" fmla="*/ 309089 h 359529"/>
              <a:gd name="connsiteX8" fmla="*/ 76253 w 360000"/>
              <a:gd name="connsiteY8" fmla="*/ 309089 h 359529"/>
              <a:gd name="connsiteX9" fmla="*/ 76253 w 360000"/>
              <a:gd name="connsiteY9" fmla="*/ 352228 h 359529"/>
              <a:gd name="connsiteX10" fmla="*/ 84452 w 360000"/>
              <a:gd name="connsiteY10" fmla="*/ 359614 h 359529"/>
              <a:gd name="connsiteX11" fmla="*/ 89138 w 360000"/>
              <a:gd name="connsiteY11" fmla="*/ 357670 h 359529"/>
              <a:gd name="connsiteX12" fmla="*/ 137554 w 360000"/>
              <a:gd name="connsiteY12" fmla="*/ 309478 h 359529"/>
              <a:gd name="connsiteX13" fmla="*/ 137945 w 360000"/>
              <a:gd name="connsiteY13" fmla="*/ 309089 h 359529"/>
              <a:gd name="connsiteX14" fmla="*/ 241806 w 360000"/>
              <a:gd name="connsiteY14" fmla="*/ 309089 h 359529"/>
              <a:gd name="connsiteX15" fmla="*/ 279680 w 360000"/>
              <a:gd name="connsiteY15" fmla="*/ 271779 h 359529"/>
              <a:gd name="connsiteX16" fmla="*/ 279680 w 360000"/>
              <a:gd name="connsiteY16" fmla="*/ 246128 h 359529"/>
              <a:gd name="connsiteX17" fmla="*/ 307402 w 360000"/>
              <a:gd name="connsiteY17" fmla="*/ 246128 h 359529"/>
              <a:gd name="connsiteX18" fmla="*/ 360114 w 360000"/>
              <a:gd name="connsiteY18" fmla="*/ 193660 h 359529"/>
              <a:gd name="connsiteX19" fmla="*/ 360114 w 360000"/>
              <a:gd name="connsiteY19" fmla="*/ 52582 h 359529"/>
              <a:gd name="connsiteX20" fmla="*/ 307013 w 360000"/>
              <a:gd name="connsiteY20" fmla="*/ 114 h 359529"/>
              <a:gd name="connsiteX21" fmla="*/ 168790 w 360000"/>
              <a:gd name="connsiteY21" fmla="*/ 234469 h 359529"/>
              <a:gd name="connsiteX22" fmla="*/ 151611 w 360000"/>
              <a:gd name="connsiteY22" fmla="*/ 245351 h 359529"/>
              <a:gd name="connsiteX23" fmla="*/ 149268 w 360000"/>
              <a:gd name="connsiteY23" fmla="*/ 248460 h 359529"/>
              <a:gd name="connsiteX24" fmla="*/ 149268 w 360000"/>
              <a:gd name="connsiteY24" fmla="*/ 257010 h 359529"/>
              <a:gd name="connsiteX25" fmla="*/ 144192 w 360000"/>
              <a:gd name="connsiteY25" fmla="*/ 262840 h 359529"/>
              <a:gd name="connsiteX26" fmla="*/ 134040 w 360000"/>
              <a:gd name="connsiteY26" fmla="*/ 262840 h 359529"/>
              <a:gd name="connsiteX27" fmla="*/ 128183 w 360000"/>
              <a:gd name="connsiteY27" fmla="*/ 257399 h 359529"/>
              <a:gd name="connsiteX28" fmla="*/ 128183 w 360000"/>
              <a:gd name="connsiteY28" fmla="*/ 250403 h 359529"/>
              <a:gd name="connsiteX29" fmla="*/ 127793 w 360000"/>
              <a:gd name="connsiteY29" fmla="*/ 247293 h 359529"/>
              <a:gd name="connsiteX30" fmla="*/ 125060 w 360000"/>
              <a:gd name="connsiteY30" fmla="*/ 246516 h 359529"/>
              <a:gd name="connsiteX31" fmla="*/ 108270 w 360000"/>
              <a:gd name="connsiteY31" fmla="*/ 241853 h 359529"/>
              <a:gd name="connsiteX32" fmla="*/ 103975 w 360000"/>
              <a:gd name="connsiteY32" fmla="*/ 232525 h 359529"/>
              <a:gd name="connsiteX33" fmla="*/ 106708 w 360000"/>
              <a:gd name="connsiteY33" fmla="*/ 223198 h 359529"/>
              <a:gd name="connsiteX34" fmla="*/ 111394 w 360000"/>
              <a:gd name="connsiteY34" fmla="*/ 218534 h 359529"/>
              <a:gd name="connsiteX35" fmla="*/ 115298 w 360000"/>
              <a:gd name="connsiteY35" fmla="*/ 219700 h 359529"/>
              <a:gd name="connsiteX36" fmla="*/ 132869 w 360000"/>
              <a:gd name="connsiteY36" fmla="*/ 224752 h 359529"/>
              <a:gd name="connsiteX37" fmla="*/ 143802 w 360000"/>
              <a:gd name="connsiteY37" fmla="*/ 223198 h 359529"/>
              <a:gd name="connsiteX38" fmla="*/ 148487 w 360000"/>
              <a:gd name="connsiteY38" fmla="*/ 217368 h 359529"/>
              <a:gd name="connsiteX39" fmla="*/ 145364 w 360000"/>
              <a:gd name="connsiteY39" fmla="*/ 210373 h 359529"/>
              <a:gd name="connsiteX40" fmla="*/ 139116 w 360000"/>
              <a:gd name="connsiteY40" fmla="*/ 206874 h 359529"/>
              <a:gd name="connsiteX41" fmla="*/ 133259 w 360000"/>
              <a:gd name="connsiteY41" fmla="*/ 204543 h 359529"/>
              <a:gd name="connsiteX42" fmla="*/ 120374 w 360000"/>
              <a:gd name="connsiteY42" fmla="*/ 198713 h 359529"/>
              <a:gd name="connsiteX43" fmla="*/ 104756 w 360000"/>
              <a:gd name="connsiteY43" fmla="*/ 171896 h 359529"/>
              <a:gd name="connsiteX44" fmla="*/ 126231 w 360000"/>
              <a:gd name="connsiteY44" fmla="*/ 144691 h 359529"/>
              <a:gd name="connsiteX45" fmla="*/ 129745 w 360000"/>
              <a:gd name="connsiteY45" fmla="*/ 139638 h 359529"/>
              <a:gd name="connsiteX46" fmla="*/ 129745 w 360000"/>
              <a:gd name="connsiteY46" fmla="*/ 137696 h 359529"/>
              <a:gd name="connsiteX47" fmla="*/ 129745 w 360000"/>
              <a:gd name="connsiteY47" fmla="*/ 134197 h 359529"/>
              <a:gd name="connsiteX48" fmla="*/ 136383 w 360000"/>
              <a:gd name="connsiteY48" fmla="*/ 127590 h 359529"/>
              <a:gd name="connsiteX49" fmla="*/ 140678 w 360000"/>
              <a:gd name="connsiteY49" fmla="*/ 127590 h 359529"/>
              <a:gd name="connsiteX50" fmla="*/ 150049 w 360000"/>
              <a:gd name="connsiteY50" fmla="*/ 137696 h 359529"/>
              <a:gd name="connsiteX51" fmla="*/ 154344 w 360000"/>
              <a:gd name="connsiteY51" fmla="*/ 142360 h 359529"/>
              <a:gd name="connsiteX52" fmla="*/ 167619 w 360000"/>
              <a:gd name="connsiteY52" fmla="*/ 146245 h 359529"/>
              <a:gd name="connsiteX53" fmla="*/ 171133 w 360000"/>
              <a:gd name="connsiteY53" fmla="*/ 153241 h 359529"/>
              <a:gd name="connsiteX54" fmla="*/ 171133 w 360000"/>
              <a:gd name="connsiteY54" fmla="*/ 153630 h 359529"/>
              <a:gd name="connsiteX55" fmla="*/ 170352 w 360000"/>
              <a:gd name="connsiteY55" fmla="*/ 156739 h 359529"/>
              <a:gd name="connsiteX56" fmla="*/ 168011 w 360000"/>
              <a:gd name="connsiteY56" fmla="*/ 164512 h 359529"/>
              <a:gd name="connsiteX57" fmla="*/ 159811 w 360000"/>
              <a:gd name="connsiteY57" fmla="*/ 168009 h 359529"/>
              <a:gd name="connsiteX58" fmla="*/ 140288 w 360000"/>
              <a:gd name="connsiteY58" fmla="*/ 164124 h 359529"/>
              <a:gd name="connsiteX59" fmla="*/ 135602 w 360000"/>
              <a:gd name="connsiteY59" fmla="*/ 164901 h 359529"/>
              <a:gd name="connsiteX60" fmla="*/ 131697 w 360000"/>
              <a:gd name="connsiteY60" fmla="*/ 169565 h 359529"/>
              <a:gd name="connsiteX61" fmla="*/ 134431 w 360000"/>
              <a:gd name="connsiteY61" fmla="*/ 175006 h 359529"/>
              <a:gd name="connsiteX62" fmla="*/ 142630 w 360000"/>
              <a:gd name="connsiteY62" fmla="*/ 179280 h 359529"/>
              <a:gd name="connsiteX63" fmla="*/ 144583 w 360000"/>
              <a:gd name="connsiteY63" fmla="*/ 180058 h 359529"/>
              <a:gd name="connsiteX64" fmla="*/ 159030 w 360000"/>
              <a:gd name="connsiteY64" fmla="*/ 186665 h 359529"/>
              <a:gd name="connsiteX65" fmla="*/ 175428 w 360000"/>
              <a:gd name="connsiteY65" fmla="*/ 208818 h 359529"/>
              <a:gd name="connsiteX66" fmla="*/ 168790 w 360000"/>
              <a:gd name="connsiteY66" fmla="*/ 234469 h 359529"/>
              <a:gd name="connsiteX67" fmla="*/ 323411 w 360000"/>
              <a:gd name="connsiteY67" fmla="*/ 193660 h 359529"/>
              <a:gd name="connsiteX68" fmla="*/ 306621 w 360000"/>
              <a:gd name="connsiteY68" fmla="*/ 210373 h 359529"/>
              <a:gd name="connsiteX69" fmla="*/ 278899 w 360000"/>
              <a:gd name="connsiteY69" fmla="*/ 210373 h 359529"/>
              <a:gd name="connsiteX70" fmla="*/ 278899 w 360000"/>
              <a:gd name="connsiteY70" fmla="*/ 118652 h 359529"/>
              <a:gd name="connsiteX71" fmla="*/ 241025 w 360000"/>
              <a:gd name="connsiteY71" fmla="*/ 81341 h 359529"/>
              <a:gd name="connsiteX72" fmla="*/ 102023 w 360000"/>
              <a:gd name="connsiteY72" fmla="*/ 81341 h 359529"/>
              <a:gd name="connsiteX73" fmla="*/ 102023 w 360000"/>
              <a:gd name="connsiteY73" fmla="*/ 52970 h 359529"/>
              <a:gd name="connsiteX74" fmla="*/ 118813 w 360000"/>
              <a:gd name="connsiteY74" fmla="*/ 36647 h 359529"/>
              <a:gd name="connsiteX75" fmla="*/ 306621 w 360000"/>
              <a:gd name="connsiteY75" fmla="*/ 36647 h 359529"/>
              <a:gd name="connsiteX76" fmla="*/ 323411 w 360000"/>
              <a:gd name="connsiteY76" fmla="*/ 53359 h 359529"/>
              <a:gd name="connsiteX77" fmla="*/ 323411 w 360000"/>
              <a:gd name="connsiteY77" fmla="*/ 193660 h 35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60000" h="359529">
                <a:moveTo>
                  <a:pt x="307013" y="114"/>
                </a:moveTo>
                <a:lnTo>
                  <a:pt x="119203" y="114"/>
                </a:lnTo>
                <a:cubicBezTo>
                  <a:pt x="89919" y="114"/>
                  <a:pt x="66491" y="23433"/>
                  <a:pt x="66491" y="52582"/>
                </a:cubicBezTo>
                <a:lnTo>
                  <a:pt x="66491" y="80953"/>
                </a:lnTo>
                <a:lnTo>
                  <a:pt x="37988" y="80953"/>
                </a:lnTo>
                <a:cubicBezTo>
                  <a:pt x="17294" y="80953"/>
                  <a:pt x="114" y="97665"/>
                  <a:pt x="114" y="118263"/>
                </a:cubicBezTo>
                <a:lnTo>
                  <a:pt x="114" y="271390"/>
                </a:lnTo>
                <a:cubicBezTo>
                  <a:pt x="114" y="291988"/>
                  <a:pt x="16904" y="309089"/>
                  <a:pt x="37988" y="309089"/>
                </a:cubicBezTo>
                <a:lnTo>
                  <a:pt x="76253" y="309089"/>
                </a:lnTo>
                <a:lnTo>
                  <a:pt x="76253" y="352228"/>
                </a:lnTo>
                <a:cubicBezTo>
                  <a:pt x="76643" y="356504"/>
                  <a:pt x="80157" y="360003"/>
                  <a:pt x="84452" y="359614"/>
                </a:cubicBezTo>
                <a:cubicBezTo>
                  <a:pt x="86405" y="359614"/>
                  <a:pt x="87966" y="358836"/>
                  <a:pt x="89138" y="357670"/>
                </a:cubicBezTo>
                <a:lnTo>
                  <a:pt x="137554" y="309478"/>
                </a:lnTo>
                <a:lnTo>
                  <a:pt x="137945" y="309089"/>
                </a:lnTo>
                <a:lnTo>
                  <a:pt x="241806" y="309089"/>
                </a:lnTo>
                <a:cubicBezTo>
                  <a:pt x="262500" y="309089"/>
                  <a:pt x="279680" y="292377"/>
                  <a:pt x="279680" y="271779"/>
                </a:cubicBezTo>
                <a:lnTo>
                  <a:pt x="279680" y="246128"/>
                </a:lnTo>
                <a:lnTo>
                  <a:pt x="307402" y="246128"/>
                </a:lnTo>
                <a:cubicBezTo>
                  <a:pt x="336687" y="246128"/>
                  <a:pt x="360114" y="222421"/>
                  <a:pt x="360114" y="193660"/>
                </a:cubicBezTo>
                <a:lnTo>
                  <a:pt x="360114" y="52582"/>
                </a:lnTo>
                <a:cubicBezTo>
                  <a:pt x="359723" y="23822"/>
                  <a:pt x="335906" y="114"/>
                  <a:pt x="307013" y="114"/>
                </a:cubicBezTo>
                <a:moveTo>
                  <a:pt x="168790" y="234469"/>
                </a:moveTo>
                <a:cubicBezTo>
                  <a:pt x="164495" y="239909"/>
                  <a:pt x="158249" y="243796"/>
                  <a:pt x="151611" y="245351"/>
                </a:cubicBezTo>
                <a:cubicBezTo>
                  <a:pt x="149659" y="245739"/>
                  <a:pt x="148878" y="246516"/>
                  <a:pt x="149268" y="248460"/>
                </a:cubicBezTo>
                <a:lnTo>
                  <a:pt x="149268" y="257010"/>
                </a:lnTo>
                <a:cubicBezTo>
                  <a:pt x="149659" y="260119"/>
                  <a:pt x="147316" y="262452"/>
                  <a:pt x="144192" y="262840"/>
                </a:cubicBezTo>
                <a:lnTo>
                  <a:pt x="134040" y="262840"/>
                </a:lnTo>
                <a:cubicBezTo>
                  <a:pt x="130916" y="262840"/>
                  <a:pt x="128183" y="260507"/>
                  <a:pt x="128183" y="257399"/>
                </a:cubicBezTo>
                <a:lnTo>
                  <a:pt x="128183" y="250403"/>
                </a:lnTo>
                <a:cubicBezTo>
                  <a:pt x="128183" y="249238"/>
                  <a:pt x="128183" y="248460"/>
                  <a:pt x="127793" y="247293"/>
                </a:cubicBezTo>
                <a:cubicBezTo>
                  <a:pt x="127012" y="246905"/>
                  <a:pt x="125841" y="246905"/>
                  <a:pt x="125060" y="246516"/>
                </a:cubicBezTo>
                <a:cubicBezTo>
                  <a:pt x="119203" y="245739"/>
                  <a:pt x="113346" y="244185"/>
                  <a:pt x="108270" y="241853"/>
                </a:cubicBezTo>
                <a:cubicBezTo>
                  <a:pt x="103585" y="239521"/>
                  <a:pt x="102413" y="237578"/>
                  <a:pt x="103975" y="232525"/>
                </a:cubicBezTo>
                <a:cubicBezTo>
                  <a:pt x="104756" y="229417"/>
                  <a:pt x="105537" y="226307"/>
                  <a:pt x="106708" y="223198"/>
                </a:cubicBezTo>
                <a:cubicBezTo>
                  <a:pt x="107099" y="221644"/>
                  <a:pt x="108270" y="218534"/>
                  <a:pt x="111394" y="218534"/>
                </a:cubicBezTo>
                <a:cubicBezTo>
                  <a:pt x="112956" y="218534"/>
                  <a:pt x="114127" y="218923"/>
                  <a:pt x="115298" y="219700"/>
                </a:cubicBezTo>
                <a:cubicBezTo>
                  <a:pt x="120765" y="222421"/>
                  <a:pt x="126622" y="224364"/>
                  <a:pt x="132869" y="224752"/>
                </a:cubicBezTo>
                <a:cubicBezTo>
                  <a:pt x="136383" y="225141"/>
                  <a:pt x="140288" y="224752"/>
                  <a:pt x="143802" y="223198"/>
                </a:cubicBezTo>
                <a:cubicBezTo>
                  <a:pt x="146145" y="222032"/>
                  <a:pt x="148097" y="220088"/>
                  <a:pt x="148487" y="217368"/>
                </a:cubicBezTo>
                <a:cubicBezTo>
                  <a:pt x="148878" y="214648"/>
                  <a:pt x="147706" y="211927"/>
                  <a:pt x="145364" y="210373"/>
                </a:cubicBezTo>
                <a:cubicBezTo>
                  <a:pt x="143411" y="208818"/>
                  <a:pt x="141459" y="207651"/>
                  <a:pt x="139116" y="206874"/>
                </a:cubicBezTo>
                <a:lnTo>
                  <a:pt x="133259" y="204543"/>
                </a:lnTo>
                <a:cubicBezTo>
                  <a:pt x="128964" y="202989"/>
                  <a:pt x="124279" y="201044"/>
                  <a:pt x="120374" y="198713"/>
                </a:cubicBezTo>
                <a:cubicBezTo>
                  <a:pt x="109051" y="192106"/>
                  <a:pt x="103975" y="183167"/>
                  <a:pt x="104756" y="171896"/>
                </a:cubicBezTo>
                <a:cubicBezTo>
                  <a:pt x="105537" y="158682"/>
                  <a:pt x="112956" y="149355"/>
                  <a:pt x="126231" y="144691"/>
                </a:cubicBezTo>
                <a:cubicBezTo>
                  <a:pt x="129745" y="143525"/>
                  <a:pt x="129745" y="143525"/>
                  <a:pt x="129745" y="139638"/>
                </a:cubicBezTo>
                <a:lnTo>
                  <a:pt x="129745" y="137696"/>
                </a:lnTo>
                <a:lnTo>
                  <a:pt x="129745" y="134197"/>
                </a:lnTo>
                <a:cubicBezTo>
                  <a:pt x="129745" y="129146"/>
                  <a:pt x="131307" y="127590"/>
                  <a:pt x="136383" y="127590"/>
                </a:cubicBezTo>
                <a:lnTo>
                  <a:pt x="140678" y="127590"/>
                </a:lnTo>
                <a:cubicBezTo>
                  <a:pt x="149268" y="127590"/>
                  <a:pt x="150049" y="129146"/>
                  <a:pt x="150049" y="137696"/>
                </a:cubicBezTo>
                <a:cubicBezTo>
                  <a:pt x="150049" y="141971"/>
                  <a:pt x="150049" y="141971"/>
                  <a:pt x="154344" y="142360"/>
                </a:cubicBezTo>
                <a:cubicBezTo>
                  <a:pt x="159030" y="143137"/>
                  <a:pt x="163325" y="144303"/>
                  <a:pt x="167619" y="146245"/>
                </a:cubicBezTo>
                <a:cubicBezTo>
                  <a:pt x="170743" y="147023"/>
                  <a:pt x="172305" y="150521"/>
                  <a:pt x="171133" y="153241"/>
                </a:cubicBezTo>
                <a:lnTo>
                  <a:pt x="171133" y="153630"/>
                </a:lnTo>
                <a:lnTo>
                  <a:pt x="170352" y="156739"/>
                </a:lnTo>
                <a:cubicBezTo>
                  <a:pt x="169571" y="159459"/>
                  <a:pt x="168790" y="161792"/>
                  <a:pt x="168011" y="164512"/>
                </a:cubicBezTo>
                <a:cubicBezTo>
                  <a:pt x="167230" y="166455"/>
                  <a:pt x="166057" y="170731"/>
                  <a:pt x="159811" y="168009"/>
                </a:cubicBezTo>
                <a:cubicBezTo>
                  <a:pt x="153563" y="164901"/>
                  <a:pt x="146925" y="163735"/>
                  <a:pt x="140288" y="164124"/>
                </a:cubicBezTo>
                <a:cubicBezTo>
                  <a:pt x="138726" y="164124"/>
                  <a:pt x="137164" y="164512"/>
                  <a:pt x="135602" y="164901"/>
                </a:cubicBezTo>
                <a:cubicBezTo>
                  <a:pt x="133650" y="165678"/>
                  <a:pt x="132088" y="167621"/>
                  <a:pt x="131697" y="169565"/>
                </a:cubicBezTo>
                <a:cubicBezTo>
                  <a:pt x="131697" y="171896"/>
                  <a:pt x="132478" y="173839"/>
                  <a:pt x="134431" y="175006"/>
                </a:cubicBezTo>
                <a:cubicBezTo>
                  <a:pt x="136773" y="176949"/>
                  <a:pt x="139897" y="178503"/>
                  <a:pt x="142630" y="179280"/>
                </a:cubicBezTo>
                <a:lnTo>
                  <a:pt x="144583" y="180058"/>
                </a:lnTo>
                <a:cubicBezTo>
                  <a:pt x="149659" y="182002"/>
                  <a:pt x="154344" y="184333"/>
                  <a:pt x="159030" y="186665"/>
                </a:cubicBezTo>
                <a:cubicBezTo>
                  <a:pt x="167619" y="191329"/>
                  <a:pt x="173476" y="199101"/>
                  <a:pt x="175428" y="208818"/>
                </a:cubicBezTo>
                <a:cubicBezTo>
                  <a:pt x="176990" y="218145"/>
                  <a:pt x="174647" y="227472"/>
                  <a:pt x="168790" y="234469"/>
                </a:cubicBezTo>
                <a:moveTo>
                  <a:pt x="323411" y="193660"/>
                </a:moveTo>
                <a:cubicBezTo>
                  <a:pt x="323411" y="202989"/>
                  <a:pt x="315992" y="210373"/>
                  <a:pt x="306621" y="210373"/>
                </a:cubicBezTo>
                <a:lnTo>
                  <a:pt x="278899" y="210373"/>
                </a:lnTo>
                <a:lnTo>
                  <a:pt x="278899" y="118652"/>
                </a:lnTo>
                <a:cubicBezTo>
                  <a:pt x="278899" y="98053"/>
                  <a:pt x="262109" y="81341"/>
                  <a:pt x="241025" y="81341"/>
                </a:cubicBezTo>
                <a:lnTo>
                  <a:pt x="102023" y="81341"/>
                </a:lnTo>
                <a:lnTo>
                  <a:pt x="102023" y="52970"/>
                </a:lnTo>
                <a:cubicBezTo>
                  <a:pt x="102023" y="44031"/>
                  <a:pt x="109442" y="36647"/>
                  <a:pt x="118813" y="36647"/>
                </a:cubicBezTo>
                <a:lnTo>
                  <a:pt x="306621" y="36647"/>
                </a:lnTo>
                <a:cubicBezTo>
                  <a:pt x="315992" y="36647"/>
                  <a:pt x="323411" y="44031"/>
                  <a:pt x="323411" y="53359"/>
                </a:cubicBezTo>
                <a:lnTo>
                  <a:pt x="323411" y="193660"/>
                </a:lnTo>
              </a:path>
            </a:pathLst>
          </a:custGeom>
          <a:solidFill>
            <a:schemeClr val="lt1">
              <a:lumMod val="100000"/>
            </a:schemeClr>
          </a:solidFill>
          <a:ln w="12599"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5" name="任意多边形: 形状 75"/>
          <p:cNvSpPr/>
          <p:nvPr>
            <p:custDataLst>
              <p:tags r:id="rId12"/>
            </p:custDataLst>
          </p:nvPr>
        </p:nvSpPr>
        <p:spPr>
          <a:xfrm>
            <a:off x="5141171" y="4890493"/>
            <a:ext cx="332620" cy="360000"/>
          </a:xfrm>
          <a:custGeom>
            <a:avLst/>
            <a:gdLst>
              <a:gd name="connsiteX0" fmla="*/ 313058 w 332620"/>
              <a:gd name="connsiteY0" fmla="*/ 203206 h 360000"/>
              <a:gd name="connsiteX1" fmla="*/ 326752 w 332620"/>
              <a:gd name="connsiteY1" fmla="*/ 209180 h 360000"/>
              <a:gd name="connsiteX2" fmla="*/ 326752 w 332620"/>
              <a:gd name="connsiteY2" fmla="*/ 237063 h 360000"/>
              <a:gd name="connsiteX3" fmla="*/ 209374 w 332620"/>
              <a:gd name="connsiteY3" fmla="*/ 356557 h 360000"/>
              <a:gd name="connsiteX4" fmla="*/ 199592 w 332620"/>
              <a:gd name="connsiteY4" fmla="*/ 358549 h 360000"/>
              <a:gd name="connsiteX5" fmla="*/ 183941 w 332620"/>
              <a:gd name="connsiteY5" fmla="*/ 352574 h 360000"/>
              <a:gd name="connsiteX6" fmla="*/ 136989 w 332620"/>
              <a:gd name="connsiteY6" fmla="*/ 302785 h 360000"/>
              <a:gd name="connsiteX7" fmla="*/ 136989 w 332620"/>
              <a:gd name="connsiteY7" fmla="*/ 274903 h 360000"/>
              <a:gd name="connsiteX8" fmla="*/ 164378 w 332620"/>
              <a:gd name="connsiteY8" fmla="*/ 274903 h 360000"/>
              <a:gd name="connsiteX9" fmla="*/ 199592 w 332620"/>
              <a:gd name="connsiteY9" fmla="*/ 310752 h 360000"/>
              <a:gd name="connsiteX10" fmla="*/ 299364 w 332620"/>
              <a:gd name="connsiteY10" fmla="*/ 209180 h 360000"/>
              <a:gd name="connsiteX11" fmla="*/ 313058 w 332620"/>
              <a:gd name="connsiteY11" fmla="*/ 203206 h 360000"/>
              <a:gd name="connsiteX12" fmla="*/ 97816 w 332620"/>
              <a:gd name="connsiteY12" fmla="*/ 59747 h 360000"/>
              <a:gd name="connsiteX13" fmla="*/ 78252 w 332620"/>
              <a:gd name="connsiteY13" fmla="*/ 79663 h 360000"/>
              <a:gd name="connsiteX14" fmla="*/ 156505 w 332620"/>
              <a:gd name="connsiteY14" fmla="*/ 159326 h 360000"/>
              <a:gd name="connsiteX15" fmla="*/ 234758 w 332620"/>
              <a:gd name="connsiteY15" fmla="*/ 79663 h 360000"/>
              <a:gd name="connsiteX16" fmla="*/ 215195 w 332620"/>
              <a:gd name="connsiteY16" fmla="*/ 59747 h 360000"/>
              <a:gd name="connsiteX17" fmla="*/ 195631 w 332620"/>
              <a:gd name="connsiteY17" fmla="*/ 79663 h 360000"/>
              <a:gd name="connsiteX18" fmla="*/ 156505 w 332620"/>
              <a:gd name="connsiteY18" fmla="*/ 119495 h 360000"/>
              <a:gd name="connsiteX19" fmla="*/ 117379 w 332620"/>
              <a:gd name="connsiteY19" fmla="*/ 79663 h 360000"/>
              <a:gd name="connsiteX20" fmla="*/ 97816 w 332620"/>
              <a:gd name="connsiteY20" fmla="*/ 59747 h 360000"/>
              <a:gd name="connsiteX21" fmla="*/ 58689 w 332620"/>
              <a:gd name="connsiteY21" fmla="*/ 0 h 360000"/>
              <a:gd name="connsiteX22" fmla="*/ 254321 w 332620"/>
              <a:gd name="connsiteY22" fmla="*/ 0 h 360000"/>
              <a:gd name="connsiteX23" fmla="*/ 313010 w 332620"/>
              <a:gd name="connsiteY23" fmla="*/ 59747 h 360000"/>
              <a:gd name="connsiteX24" fmla="*/ 313600 w 332620"/>
              <a:gd name="connsiteY24" fmla="*/ 179297 h 360000"/>
              <a:gd name="connsiteX25" fmla="*/ 197983 w 332620"/>
              <a:gd name="connsiteY25" fmla="*/ 292086 h 360000"/>
              <a:gd name="connsiteX26" fmla="*/ 168843 w 332620"/>
              <a:gd name="connsiteY26" fmla="*/ 263397 h 360000"/>
              <a:gd name="connsiteX27" fmla="*/ 124387 w 332620"/>
              <a:gd name="connsiteY27" fmla="*/ 263397 h 360000"/>
              <a:gd name="connsiteX28" fmla="*/ 124387 w 332620"/>
              <a:gd name="connsiteY28" fmla="*/ 307058 h 360000"/>
              <a:gd name="connsiteX29" fmla="*/ 171500 w 332620"/>
              <a:gd name="connsiteY29" fmla="*/ 360000 h 360000"/>
              <a:gd name="connsiteX30" fmla="*/ 58689 w 332620"/>
              <a:gd name="connsiteY30" fmla="*/ 358485 h 360000"/>
              <a:gd name="connsiteX31" fmla="*/ 0 w 332620"/>
              <a:gd name="connsiteY31" fmla="*/ 298737 h 360000"/>
              <a:gd name="connsiteX32" fmla="*/ 0 w 332620"/>
              <a:gd name="connsiteY32" fmla="*/ 59747 h 360000"/>
              <a:gd name="connsiteX33" fmla="*/ 58689 w 332620"/>
              <a:gd name="connsiteY33"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2620" h="360000">
                <a:moveTo>
                  <a:pt x="313058" y="203206"/>
                </a:moveTo>
                <a:cubicBezTo>
                  <a:pt x="317949" y="203206"/>
                  <a:pt x="322840" y="205197"/>
                  <a:pt x="326752" y="209180"/>
                </a:cubicBezTo>
                <a:cubicBezTo>
                  <a:pt x="334577" y="217148"/>
                  <a:pt x="334577" y="229097"/>
                  <a:pt x="326752" y="237063"/>
                </a:cubicBezTo>
                <a:lnTo>
                  <a:pt x="209374" y="356557"/>
                </a:lnTo>
                <a:lnTo>
                  <a:pt x="199592" y="358549"/>
                </a:lnTo>
                <a:cubicBezTo>
                  <a:pt x="193722" y="358549"/>
                  <a:pt x="187853" y="356557"/>
                  <a:pt x="183941" y="352574"/>
                </a:cubicBezTo>
                <a:lnTo>
                  <a:pt x="136989" y="302785"/>
                </a:lnTo>
                <a:cubicBezTo>
                  <a:pt x="129164" y="294819"/>
                  <a:pt x="129164" y="282869"/>
                  <a:pt x="136989" y="274903"/>
                </a:cubicBezTo>
                <a:cubicBezTo>
                  <a:pt x="144815" y="266936"/>
                  <a:pt x="156552" y="266936"/>
                  <a:pt x="164378" y="274903"/>
                </a:cubicBezTo>
                <a:lnTo>
                  <a:pt x="199592" y="310752"/>
                </a:lnTo>
                <a:lnTo>
                  <a:pt x="299364" y="209180"/>
                </a:lnTo>
                <a:cubicBezTo>
                  <a:pt x="303277" y="205197"/>
                  <a:pt x="308168" y="203206"/>
                  <a:pt x="313058" y="203206"/>
                </a:cubicBezTo>
                <a:close/>
                <a:moveTo>
                  <a:pt x="97816" y="59747"/>
                </a:moveTo>
                <a:cubicBezTo>
                  <a:pt x="86078" y="59747"/>
                  <a:pt x="78252" y="67714"/>
                  <a:pt x="78252" y="79663"/>
                </a:cubicBezTo>
                <a:cubicBezTo>
                  <a:pt x="78252" y="123478"/>
                  <a:pt x="113466" y="159326"/>
                  <a:pt x="156505" y="159326"/>
                </a:cubicBezTo>
                <a:cubicBezTo>
                  <a:pt x="199545" y="159326"/>
                  <a:pt x="234758" y="123478"/>
                  <a:pt x="234758" y="79663"/>
                </a:cubicBezTo>
                <a:cubicBezTo>
                  <a:pt x="234758" y="67714"/>
                  <a:pt x="226933" y="59747"/>
                  <a:pt x="215195" y="59747"/>
                </a:cubicBezTo>
                <a:cubicBezTo>
                  <a:pt x="203457" y="59747"/>
                  <a:pt x="195631" y="67714"/>
                  <a:pt x="195631" y="79663"/>
                </a:cubicBezTo>
                <a:cubicBezTo>
                  <a:pt x="195631" y="101571"/>
                  <a:pt x="178024" y="119495"/>
                  <a:pt x="156505" y="119495"/>
                </a:cubicBezTo>
                <a:cubicBezTo>
                  <a:pt x="134985" y="119495"/>
                  <a:pt x="117379" y="101571"/>
                  <a:pt x="117379" y="79663"/>
                </a:cubicBezTo>
                <a:cubicBezTo>
                  <a:pt x="117379" y="67714"/>
                  <a:pt x="109554" y="59747"/>
                  <a:pt x="97816" y="59747"/>
                </a:cubicBezTo>
                <a:close/>
                <a:moveTo>
                  <a:pt x="58689" y="0"/>
                </a:moveTo>
                <a:lnTo>
                  <a:pt x="254321" y="0"/>
                </a:lnTo>
                <a:cubicBezTo>
                  <a:pt x="287578" y="0"/>
                  <a:pt x="313010" y="25890"/>
                  <a:pt x="313010" y="59747"/>
                </a:cubicBezTo>
                <a:lnTo>
                  <a:pt x="313600" y="179297"/>
                </a:lnTo>
                <a:lnTo>
                  <a:pt x="197983" y="292086"/>
                </a:lnTo>
                <a:lnTo>
                  <a:pt x="168843" y="263397"/>
                </a:lnTo>
                <a:cubicBezTo>
                  <a:pt x="156414" y="250922"/>
                  <a:pt x="136817" y="250922"/>
                  <a:pt x="124387" y="263397"/>
                </a:cubicBezTo>
                <a:cubicBezTo>
                  <a:pt x="111957" y="275871"/>
                  <a:pt x="111957" y="294584"/>
                  <a:pt x="124387" y="307058"/>
                </a:cubicBezTo>
                <a:lnTo>
                  <a:pt x="171500" y="360000"/>
                </a:lnTo>
                <a:lnTo>
                  <a:pt x="58689" y="358485"/>
                </a:lnTo>
                <a:cubicBezTo>
                  <a:pt x="25432" y="358485"/>
                  <a:pt x="0" y="332595"/>
                  <a:pt x="0" y="298737"/>
                </a:cubicBezTo>
                <a:lnTo>
                  <a:pt x="0" y="59747"/>
                </a:lnTo>
                <a:cubicBezTo>
                  <a:pt x="0" y="25890"/>
                  <a:pt x="25432" y="0"/>
                  <a:pt x="58689" y="0"/>
                </a:cubicBezTo>
                <a:close/>
              </a:path>
            </a:pathLst>
          </a:custGeom>
          <a:solidFill>
            <a:schemeClr val="lt1">
              <a:lumMod val="100000"/>
            </a:schemeClr>
          </a:solidFill>
          <a:ln w="12537"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6" name="任意多边形: 形状 70"/>
          <p:cNvSpPr/>
          <p:nvPr>
            <p:custDataLst>
              <p:tags r:id="rId13"/>
            </p:custDataLst>
          </p:nvPr>
        </p:nvSpPr>
        <p:spPr>
          <a:xfrm>
            <a:off x="6688020" y="4890381"/>
            <a:ext cx="360000" cy="360000"/>
          </a:xfrm>
          <a:custGeom>
            <a:avLst/>
            <a:gdLst>
              <a:gd name="connsiteX0" fmla="*/ 347746 w 360000"/>
              <a:gd name="connsiteY0" fmla="*/ 334246 h 360000"/>
              <a:gd name="connsiteX1" fmla="*/ 360114 w 360000"/>
              <a:gd name="connsiteY1" fmla="*/ 347746 h 360000"/>
              <a:gd name="connsiteX2" fmla="*/ 347746 w 360000"/>
              <a:gd name="connsiteY2" fmla="*/ 360114 h 360000"/>
              <a:gd name="connsiteX3" fmla="*/ 12457 w 360000"/>
              <a:gd name="connsiteY3" fmla="*/ 360114 h 360000"/>
              <a:gd name="connsiteX4" fmla="*/ 114 w 360000"/>
              <a:gd name="connsiteY4" fmla="*/ 346614 h 360000"/>
              <a:gd name="connsiteX5" fmla="*/ 12483 w 360000"/>
              <a:gd name="connsiteY5" fmla="*/ 334246 h 360000"/>
              <a:gd name="connsiteX6" fmla="*/ 31614 w 360000"/>
              <a:gd name="connsiteY6" fmla="*/ 334246 h 360000"/>
              <a:gd name="connsiteX7" fmla="*/ 31614 w 360000"/>
              <a:gd name="connsiteY7" fmla="*/ 18114 h 360000"/>
              <a:gd name="connsiteX8" fmla="*/ 49614 w 360000"/>
              <a:gd name="connsiteY8" fmla="*/ 114 h 360000"/>
              <a:gd name="connsiteX9" fmla="*/ 214983 w 360000"/>
              <a:gd name="connsiteY9" fmla="*/ 114 h 360000"/>
              <a:gd name="connsiteX10" fmla="*/ 232983 w 360000"/>
              <a:gd name="connsiteY10" fmla="*/ 18114 h 360000"/>
              <a:gd name="connsiteX11" fmla="*/ 232983 w 360000"/>
              <a:gd name="connsiteY11" fmla="*/ 118245 h 360000"/>
              <a:gd name="connsiteX12" fmla="*/ 303877 w 360000"/>
              <a:gd name="connsiteY12" fmla="*/ 140745 h 360000"/>
              <a:gd name="connsiteX13" fmla="*/ 328614 w 360000"/>
              <a:gd name="connsiteY13" fmla="*/ 174483 h 360000"/>
              <a:gd name="connsiteX14" fmla="*/ 328614 w 360000"/>
              <a:gd name="connsiteY14" fmla="*/ 334246 h 360000"/>
              <a:gd name="connsiteX15" fmla="*/ 347746 w 360000"/>
              <a:gd name="connsiteY15" fmla="*/ 334246 h 360000"/>
              <a:gd name="connsiteX16" fmla="*/ 148614 w 360000"/>
              <a:gd name="connsiteY16" fmla="*/ 75457 h 360000"/>
              <a:gd name="connsiteX17" fmla="*/ 148614 w 360000"/>
              <a:gd name="connsiteY17" fmla="*/ 106957 h 360000"/>
              <a:gd name="connsiteX18" fmla="*/ 199245 w 360000"/>
              <a:gd name="connsiteY18" fmla="*/ 106957 h 360000"/>
              <a:gd name="connsiteX19" fmla="*/ 199245 w 360000"/>
              <a:gd name="connsiteY19" fmla="*/ 75483 h 360000"/>
              <a:gd name="connsiteX20" fmla="*/ 148614 w 360000"/>
              <a:gd name="connsiteY20" fmla="*/ 75483 h 360000"/>
              <a:gd name="connsiteX21" fmla="*/ 148614 w 360000"/>
              <a:gd name="connsiteY21" fmla="*/ 75483 h 360000"/>
              <a:gd name="connsiteX22" fmla="*/ 148614 w 360000"/>
              <a:gd name="connsiteY22" fmla="*/ 75457 h 360000"/>
              <a:gd name="connsiteX23" fmla="*/ 115983 w 360000"/>
              <a:gd name="connsiteY23" fmla="*/ 274588 h 360000"/>
              <a:gd name="connsiteX24" fmla="*/ 115983 w 360000"/>
              <a:gd name="connsiteY24" fmla="*/ 243114 h 360000"/>
              <a:gd name="connsiteX25" fmla="*/ 65377 w 360000"/>
              <a:gd name="connsiteY25" fmla="*/ 243114 h 360000"/>
              <a:gd name="connsiteX26" fmla="*/ 65377 w 360000"/>
              <a:gd name="connsiteY26" fmla="*/ 274614 h 360000"/>
              <a:gd name="connsiteX27" fmla="*/ 115983 w 360000"/>
              <a:gd name="connsiteY27" fmla="*/ 274614 h 360000"/>
              <a:gd name="connsiteX28" fmla="*/ 115983 w 360000"/>
              <a:gd name="connsiteY28" fmla="*/ 274614 h 360000"/>
              <a:gd name="connsiteX29" fmla="*/ 115983 w 360000"/>
              <a:gd name="connsiteY29" fmla="*/ 274588 h 360000"/>
              <a:gd name="connsiteX30" fmla="*/ 65377 w 360000"/>
              <a:gd name="connsiteY30" fmla="*/ 191351 h 360000"/>
              <a:gd name="connsiteX31" fmla="*/ 115983 w 360000"/>
              <a:gd name="connsiteY31" fmla="*/ 191351 h 360000"/>
              <a:gd name="connsiteX32" fmla="*/ 115983 w 360000"/>
              <a:gd name="connsiteY32" fmla="*/ 159877 h 360000"/>
              <a:gd name="connsiteX33" fmla="*/ 65377 w 360000"/>
              <a:gd name="connsiteY33" fmla="*/ 159877 h 360000"/>
              <a:gd name="connsiteX34" fmla="*/ 65377 w 360000"/>
              <a:gd name="connsiteY34" fmla="*/ 191403 h 360000"/>
              <a:gd name="connsiteX35" fmla="*/ 65377 w 360000"/>
              <a:gd name="connsiteY35" fmla="*/ 191351 h 360000"/>
              <a:gd name="connsiteX36" fmla="*/ 65377 w 360000"/>
              <a:gd name="connsiteY36" fmla="*/ 107008 h 360000"/>
              <a:gd name="connsiteX37" fmla="*/ 115983 w 360000"/>
              <a:gd name="connsiteY37" fmla="*/ 107008 h 360000"/>
              <a:gd name="connsiteX38" fmla="*/ 115983 w 360000"/>
              <a:gd name="connsiteY38" fmla="*/ 75457 h 360000"/>
              <a:gd name="connsiteX39" fmla="*/ 65377 w 360000"/>
              <a:gd name="connsiteY39" fmla="*/ 75457 h 360000"/>
              <a:gd name="connsiteX40" fmla="*/ 65377 w 360000"/>
              <a:gd name="connsiteY40" fmla="*/ 106957 h 360000"/>
              <a:gd name="connsiteX41" fmla="*/ 65377 w 360000"/>
              <a:gd name="connsiteY41" fmla="*/ 107008 h 360000"/>
              <a:gd name="connsiteX42" fmla="*/ 148614 w 360000"/>
              <a:gd name="connsiteY42" fmla="*/ 158745 h 360000"/>
              <a:gd name="connsiteX43" fmla="*/ 148614 w 360000"/>
              <a:gd name="connsiteY43" fmla="*/ 191377 h 360000"/>
              <a:gd name="connsiteX44" fmla="*/ 199245 w 360000"/>
              <a:gd name="connsiteY44" fmla="*/ 191377 h 360000"/>
              <a:gd name="connsiteX45" fmla="*/ 199245 w 360000"/>
              <a:gd name="connsiteY45" fmla="*/ 158720 h 360000"/>
              <a:gd name="connsiteX46" fmla="*/ 148614 w 360000"/>
              <a:gd name="connsiteY46" fmla="*/ 158720 h 360000"/>
              <a:gd name="connsiteX47" fmla="*/ 148614 w 360000"/>
              <a:gd name="connsiteY47" fmla="*/ 158720 h 360000"/>
              <a:gd name="connsiteX48" fmla="*/ 148614 w 360000"/>
              <a:gd name="connsiteY48" fmla="*/ 158745 h 360000"/>
              <a:gd name="connsiteX49" fmla="*/ 200377 w 360000"/>
              <a:gd name="connsiteY49" fmla="*/ 274614 h 360000"/>
              <a:gd name="connsiteX50" fmla="*/ 200377 w 360000"/>
              <a:gd name="connsiteY50" fmla="*/ 243114 h 360000"/>
              <a:gd name="connsiteX51" fmla="*/ 149720 w 360000"/>
              <a:gd name="connsiteY51" fmla="*/ 243114 h 360000"/>
              <a:gd name="connsiteX52" fmla="*/ 149720 w 360000"/>
              <a:gd name="connsiteY52" fmla="*/ 274614 h 360000"/>
              <a:gd name="connsiteX53" fmla="*/ 200377 w 360000"/>
              <a:gd name="connsiteY53" fmla="*/ 274614 h 360000"/>
              <a:gd name="connsiteX54" fmla="*/ 200377 w 360000"/>
              <a:gd name="connsiteY54" fmla="*/ 274614 h 360000"/>
              <a:gd name="connsiteX55" fmla="*/ 254377 w 360000"/>
              <a:gd name="connsiteY55" fmla="*/ 311746 h 360000"/>
              <a:gd name="connsiteX56" fmla="*/ 280246 w 360000"/>
              <a:gd name="connsiteY56" fmla="*/ 311746 h 360000"/>
              <a:gd name="connsiteX57" fmla="*/ 280246 w 360000"/>
              <a:gd name="connsiteY57" fmla="*/ 259983 h 360000"/>
              <a:gd name="connsiteX58" fmla="*/ 254377 w 360000"/>
              <a:gd name="connsiteY58" fmla="*/ 259983 h 360000"/>
              <a:gd name="connsiteX59" fmla="*/ 254377 w 360000"/>
              <a:gd name="connsiteY59" fmla="*/ 311746 h 360000"/>
              <a:gd name="connsiteX60" fmla="*/ 254377 w 360000"/>
              <a:gd name="connsiteY60" fmla="*/ 236377 h 360000"/>
              <a:gd name="connsiteX61" fmla="*/ 280246 w 360000"/>
              <a:gd name="connsiteY61" fmla="*/ 236377 h 360000"/>
              <a:gd name="connsiteX62" fmla="*/ 280246 w 360000"/>
              <a:gd name="connsiteY62" fmla="*/ 184614 h 360000"/>
              <a:gd name="connsiteX63" fmla="*/ 254377 w 360000"/>
              <a:gd name="connsiteY63" fmla="*/ 184614 h 360000"/>
              <a:gd name="connsiteX64" fmla="*/ 254377 w 360000"/>
              <a:gd name="connsiteY64" fmla="*/ 236377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60000" h="360000">
                <a:moveTo>
                  <a:pt x="347746" y="334246"/>
                </a:moveTo>
                <a:cubicBezTo>
                  <a:pt x="354483" y="334246"/>
                  <a:pt x="360114" y="339851"/>
                  <a:pt x="360114" y="347746"/>
                </a:cubicBezTo>
                <a:cubicBezTo>
                  <a:pt x="360045" y="354547"/>
                  <a:pt x="354547" y="360045"/>
                  <a:pt x="347746" y="360114"/>
                </a:cubicBezTo>
                <a:lnTo>
                  <a:pt x="12457" y="360114"/>
                </a:lnTo>
                <a:cubicBezTo>
                  <a:pt x="5771" y="360114"/>
                  <a:pt x="114" y="354483"/>
                  <a:pt x="114" y="346614"/>
                </a:cubicBezTo>
                <a:cubicBezTo>
                  <a:pt x="114" y="339851"/>
                  <a:pt x="5745" y="334246"/>
                  <a:pt x="12483" y="334246"/>
                </a:cubicBezTo>
                <a:lnTo>
                  <a:pt x="31614" y="334246"/>
                </a:lnTo>
                <a:lnTo>
                  <a:pt x="31614" y="18114"/>
                </a:lnTo>
                <a:cubicBezTo>
                  <a:pt x="31614" y="7983"/>
                  <a:pt x="39483" y="114"/>
                  <a:pt x="49614" y="114"/>
                </a:cubicBezTo>
                <a:lnTo>
                  <a:pt x="214983" y="114"/>
                </a:lnTo>
                <a:cubicBezTo>
                  <a:pt x="225114" y="114"/>
                  <a:pt x="232983" y="7983"/>
                  <a:pt x="232983" y="18114"/>
                </a:cubicBezTo>
                <a:lnTo>
                  <a:pt x="232983" y="118245"/>
                </a:lnTo>
                <a:lnTo>
                  <a:pt x="303877" y="140745"/>
                </a:lnTo>
                <a:cubicBezTo>
                  <a:pt x="318483" y="145245"/>
                  <a:pt x="328614" y="158745"/>
                  <a:pt x="328614" y="174483"/>
                </a:cubicBezTo>
                <a:lnTo>
                  <a:pt x="328614" y="334246"/>
                </a:lnTo>
                <a:lnTo>
                  <a:pt x="347746" y="334246"/>
                </a:lnTo>
                <a:moveTo>
                  <a:pt x="148614" y="75457"/>
                </a:moveTo>
                <a:lnTo>
                  <a:pt x="148614" y="106957"/>
                </a:lnTo>
                <a:lnTo>
                  <a:pt x="199245" y="106957"/>
                </a:lnTo>
                <a:lnTo>
                  <a:pt x="199245" y="75483"/>
                </a:lnTo>
                <a:lnTo>
                  <a:pt x="148614" y="75483"/>
                </a:lnTo>
                <a:cubicBezTo>
                  <a:pt x="149745" y="74351"/>
                  <a:pt x="148614" y="74351"/>
                  <a:pt x="148614" y="75483"/>
                </a:cubicBezTo>
                <a:lnTo>
                  <a:pt x="148614" y="75457"/>
                </a:lnTo>
                <a:moveTo>
                  <a:pt x="115983" y="274588"/>
                </a:moveTo>
                <a:lnTo>
                  <a:pt x="115983" y="243114"/>
                </a:lnTo>
                <a:lnTo>
                  <a:pt x="65377" y="243114"/>
                </a:lnTo>
                <a:lnTo>
                  <a:pt x="65377" y="274614"/>
                </a:lnTo>
                <a:lnTo>
                  <a:pt x="115983" y="274614"/>
                </a:lnTo>
                <a:cubicBezTo>
                  <a:pt x="115983" y="275746"/>
                  <a:pt x="115983" y="274614"/>
                  <a:pt x="115983" y="274614"/>
                </a:cubicBezTo>
                <a:lnTo>
                  <a:pt x="115983" y="274588"/>
                </a:lnTo>
                <a:moveTo>
                  <a:pt x="65377" y="191351"/>
                </a:moveTo>
                <a:lnTo>
                  <a:pt x="115983" y="191351"/>
                </a:lnTo>
                <a:lnTo>
                  <a:pt x="115983" y="159877"/>
                </a:lnTo>
                <a:lnTo>
                  <a:pt x="65377" y="159877"/>
                </a:lnTo>
                <a:lnTo>
                  <a:pt x="65377" y="191403"/>
                </a:lnTo>
                <a:lnTo>
                  <a:pt x="65377" y="191351"/>
                </a:lnTo>
                <a:moveTo>
                  <a:pt x="65377" y="107008"/>
                </a:moveTo>
                <a:lnTo>
                  <a:pt x="115983" y="107008"/>
                </a:lnTo>
                <a:lnTo>
                  <a:pt x="115983" y="75457"/>
                </a:lnTo>
                <a:lnTo>
                  <a:pt x="65377" y="75457"/>
                </a:lnTo>
                <a:lnTo>
                  <a:pt x="65377" y="106957"/>
                </a:lnTo>
                <a:lnTo>
                  <a:pt x="65377" y="107008"/>
                </a:lnTo>
                <a:moveTo>
                  <a:pt x="148614" y="158745"/>
                </a:moveTo>
                <a:lnTo>
                  <a:pt x="148614" y="191377"/>
                </a:lnTo>
                <a:lnTo>
                  <a:pt x="199245" y="191377"/>
                </a:lnTo>
                <a:lnTo>
                  <a:pt x="199245" y="158720"/>
                </a:lnTo>
                <a:lnTo>
                  <a:pt x="148614" y="158720"/>
                </a:lnTo>
                <a:cubicBezTo>
                  <a:pt x="149745" y="158720"/>
                  <a:pt x="148614" y="158720"/>
                  <a:pt x="148614" y="158720"/>
                </a:cubicBezTo>
                <a:lnTo>
                  <a:pt x="148614" y="158745"/>
                </a:lnTo>
                <a:moveTo>
                  <a:pt x="200377" y="274614"/>
                </a:moveTo>
                <a:lnTo>
                  <a:pt x="200377" y="243114"/>
                </a:lnTo>
                <a:lnTo>
                  <a:pt x="149720" y="243114"/>
                </a:lnTo>
                <a:lnTo>
                  <a:pt x="149720" y="274614"/>
                </a:lnTo>
                <a:lnTo>
                  <a:pt x="200377" y="274614"/>
                </a:lnTo>
                <a:cubicBezTo>
                  <a:pt x="200377" y="275746"/>
                  <a:pt x="200377" y="274614"/>
                  <a:pt x="200377" y="274614"/>
                </a:cubicBezTo>
                <a:moveTo>
                  <a:pt x="254377" y="311746"/>
                </a:moveTo>
                <a:lnTo>
                  <a:pt x="280246" y="311746"/>
                </a:lnTo>
                <a:lnTo>
                  <a:pt x="280246" y="259983"/>
                </a:lnTo>
                <a:lnTo>
                  <a:pt x="254377" y="259983"/>
                </a:lnTo>
                <a:lnTo>
                  <a:pt x="254377" y="311746"/>
                </a:lnTo>
                <a:moveTo>
                  <a:pt x="254377" y="236377"/>
                </a:moveTo>
                <a:lnTo>
                  <a:pt x="280246" y="236377"/>
                </a:lnTo>
                <a:lnTo>
                  <a:pt x="280246" y="184614"/>
                </a:lnTo>
                <a:lnTo>
                  <a:pt x="254377" y="184614"/>
                </a:lnTo>
                <a:lnTo>
                  <a:pt x="254377" y="236377"/>
                </a:lnTo>
              </a:path>
            </a:pathLst>
          </a:custGeom>
          <a:solidFill>
            <a:schemeClr val="lt1">
              <a:lumMod val="100000"/>
            </a:schemeClr>
          </a:solidFill>
          <a:ln w="12590"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 name="Rectangles 18"/>
          <p:cNvSpPr/>
          <p:nvPr/>
        </p:nvSpPr>
        <p:spPr>
          <a:xfrm>
            <a:off x="706120" y="1201420"/>
            <a:ext cx="1080897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0" name="Text Box 19"/>
          <p:cNvSpPr txBox="1"/>
          <p:nvPr/>
        </p:nvSpPr>
        <p:spPr>
          <a:xfrm>
            <a:off x="706120" y="1201420"/>
            <a:ext cx="10808335" cy="5080000"/>
          </a:xfrm>
          <a:prstGeom prst="rect">
            <a:avLst/>
          </a:prstGeom>
          <a:noFill/>
        </p:spPr>
        <p:txBody>
          <a:bodyPr wrap="square" rtlCol="0" anchor="t">
            <a:noAutofit/>
          </a:bodyPr>
          <a:p>
            <a:pPr algn="ctr">
              <a:spcAft>
                <a:spcPct val="60000"/>
              </a:spcAft>
            </a:pPr>
            <a:r>
              <a:rPr lang="en-US" altLang="zh-CN" sz="2000" b="1">
                <a:solidFill>
                  <a:srgbClr val="FF0000"/>
                </a:solidFill>
                <a:latin typeface="Times New Roman" panose="02020603050405020304" pitchFamily="18" charset="0"/>
                <a:cs typeface="Times New Roman" panose="02020603050405020304" pitchFamily="18" charset="0"/>
                <a:sym typeface="+mn-ea"/>
              </a:rPr>
              <a:t>Real-World Applications &amp; Impact </a:t>
            </a:r>
            <a:r>
              <a:rPr lang="zh-CN" altLang="en-US" sz="2000" b="1">
                <a:solidFill>
                  <a:srgbClr val="FF0000"/>
                </a:solidFill>
                <a:latin typeface="Times New Roman" panose="02020603050405020304" pitchFamily="18" charset="0"/>
                <a:cs typeface="Times New Roman" panose="02020603050405020304" pitchFamily="18" charset="0"/>
                <a:sym typeface="+mn-ea"/>
              </a:rPr>
              <a:t>🌍</a:t>
            </a:r>
            <a:r>
              <a:rPr lang="en-US" altLang="zh-CN" sz="2000" b="1">
                <a:solidFill>
                  <a:srgbClr val="FF0000"/>
                </a:solidFill>
                <a:latin typeface="Times New Roman" panose="02020603050405020304" pitchFamily="18" charset="0"/>
                <a:cs typeface="Times New Roman" panose="02020603050405020304" pitchFamily="18" charset="0"/>
                <a:sym typeface="+mn-ea"/>
              </a:rPr>
              <a:t>  </a:t>
            </a:r>
            <a:r>
              <a:rPr lang="zh-CN" altLang="en-US" sz="2000" b="1">
                <a:solidFill>
                  <a:srgbClr val="FF0000"/>
                </a:solidFill>
                <a:latin typeface="Times New Roman" panose="02020603050405020304" pitchFamily="18" charset="0"/>
                <a:cs typeface="Times New Roman" panose="02020603050405020304" pitchFamily="18" charset="0"/>
                <a:sym typeface="+mn-ea"/>
              </a:rPr>
              <a:t>♻</a:t>
            </a:r>
            <a:r>
              <a:rPr lang="en-US" altLang="zh-CN" sz="2000">
                <a:latin typeface="Times New Roman" panose="02020603050405020304" pitchFamily="18" charset="0"/>
                <a:cs typeface="Times New Roman" panose="02020603050405020304" pitchFamily="18" charset="0"/>
                <a:sym typeface="+mn-ea"/>
              </a:rPr>
              <a:t>️</a:t>
            </a:r>
            <a:endParaRPr lang="en-US" altLang="zh-CN" sz="2000">
              <a:latin typeface="Times New Roman" panose="02020603050405020304" pitchFamily="18" charset="0"/>
              <a:cs typeface="Times New Roman" panose="02020603050405020304" pitchFamily="18" charset="0"/>
            </a:endParaRPr>
          </a:p>
          <a:p>
            <a:pPr algn="ctr">
              <a:spcAft>
                <a:spcPct val="60000"/>
              </a:spcAft>
            </a:pPr>
            <a:r>
              <a:rPr lang="en-US" altLang="zh-CN" sz="2000" b="1">
                <a:latin typeface="Times New Roman" panose="02020603050405020304" pitchFamily="18" charset="0"/>
                <a:cs typeface="Times New Roman" panose="02020603050405020304" pitchFamily="18" charset="0"/>
                <a:sym typeface="+mn-ea"/>
              </a:rPr>
              <a:t>How This Project Can Make a Difference:</a:t>
            </a:r>
            <a:endParaRPr lang="en-US" altLang="zh-CN" sz="2000" b="1">
              <a:latin typeface="Times New Roman" panose="02020603050405020304" pitchFamily="18" charset="0"/>
              <a:cs typeface="Times New Roman" panose="02020603050405020304" pitchFamily="18" charset="0"/>
            </a:endParaRPr>
          </a:p>
          <a:p>
            <a:pPr algn="ctr"/>
            <a:r>
              <a:rPr lang="en-US" altLang="zh-CN" sz="2000" b="1">
                <a:solidFill>
                  <a:srgbClr val="FF0000"/>
                </a:solidFill>
                <a:latin typeface="Times New Roman" panose="02020603050405020304" pitchFamily="18" charset="0"/>
                <a:cs typeface="Times New Roman" panose="02020603050405020304" pitchFamily="18" charset="0"/>
                <a:sym typeface="+mn-ea"/>
              </a:rPr>
              <a:t>✅</a:t>
            </a:r>
            <a:r>
              <a:rPr lang="en-US" altLang="zh-CN" sz="2000">
                <a:solidFill>
                  <a:srgbClr val="FF0000"/>
                </a:solidFill>
                <a:latin typeface="Times New Roman" panose="02020603050405020304" pitchFamily="18" charset="0"/>
                <a:cs typeface="Times New Roman" panose="02020603050405020304" pitchFamily="18" charset="0"/>
                <a:sym typeface="+mn-ea"/>
              </a:rPr>
              <a:t> </a:t>
            </a:r>
            <a:r>
              <a:rPr lang="en-US" altLang="zh-CN" sz="2000" b="1">
                <a:solidFill>
                  <a:srgbClr val="FF0000"/>
                </a:solidFill>
                <a:latin typeface="Times New Roman" panose="02020603050405020304" pitchFamily="18" charset="0"/>
                <a:cs typeface="Times New Roman" panose="02020603050405020304" pitchFamily="18" charset="0"/>
                <a:sym typeface="+mn-ea"/>
              </a:rPr>
              <a:t>Smart Waste Bins:</a:t>
            </a:r>
            <a:r>
              <a:rPr lang="en-US" altLang="zh-CN" sz="2000">
                <a:latin typeface="Times New Roman" panose="02020603050405020304" pitchFamily="18" charset="0"/>
                <a:cs typeface="Times New Roman" panose="02020603050405020304" pitchFamily="18" charset="0"/>
                <a:sym typeface="+mn-ea"/>
              </a:rPr>
              <a:t> Implement the model in AI-powered bins that automatically classify and separate waste in public places, offices, and households.</a:t>
            </a:r>
            <a:endParaRPr lang="en-US" altLang="zh-CN" sz="2000">
              <a:latin typeface="Times New Roman" panose="02020603050405020304" pitchFamily="18" charset="0"/>
              <a:cs typeface="Times New Roman" panose="02020603050405020304" pitchFamily="18" charset="0"/>
            </a:endParaRPr>
          </a:p>
          <a:p>
            <a:pPr algn="ctr"/>
            <a:r>
              <a:rPr lang="en-US" altLang="zh-CN" sz="2000" b="1">
                <a:solidFill>
                  <a:srgbClr val="FF0000"/>
                </a:solidFill>
                <a:latin typeface="Times New Roman" panose="02020603050405020304" pitchFamily="18" charset="0"/>
                <a:cs typeface="Times New Roman" panose="02020603050405020304" pitchFamily="18" charset="0"/>
                <a:sym typeface="+mn-ea"/>
              </a:rPr>
              <a:t>✅</a:t>
            </a:r>
            <a:r>
              <a:rPr lang="en-US" altLang="zh-CN" sz="2000">
                <a:solidFill>
                  <a:srgbClr val="FF0000"/>
                </a:solidFill>
                <a:latin typeface="Times New Roman" panose="02020603050405020304" pitchFamily="18" charset="0"/>
                <a:cs typeface="Times New Roman" panose="02020603050405020304" pitchFamily="18" charset="0"/>
                <a:sym typeface="+mn-ea"/>
              </a:rPr>
              <a:t> </a:t>
            </a:r>
            <a:r>
              <a:rPr lang="en-US" altLang="zh-CN" sz="2000" b="1">
                <a:solidFill>
                  <a:srgbClr val="FF0000"/>
                </a:solidFill>
                <a:latin typeface="Times New Roman" panose="02020603050405020304" pitchFamily="18" charset="0"/>
                <a:cs typeface="Times New Roman" panose="02020603050405020304" pitchFamily="18" charset="0"/>
                <a:sym typeface="+mn-ea"/>
              </a:rPr>
              <a:t>Recycling Centers &amp; Waste Management Plants:</a:t>
            </a:r>
            <a:r>
              <a:rPr lang="en-US" altLang="zh-CN" sz="2000">
                <a:latin typeface="Times New Roman" panose="02020603050405020304" pitchFamily="18" charset="0"/>
                <a:cs typeface="Times New Roman" panose="02020603050405020304" pitchFamily="18" charset="0"/>
                <a:sym typeface="+mn-ea"/>
              </a:rPr>
              <a:t> The AI system can assist in automating waste sorting at municipal waste plants, improving efficiency and reducing manual labor.</a:t>
            </a:r>
            <a:endParaRPr lang="en-US" altLang="zh-CN" sz="2000">
              <a:latin typeface="Times New Roman" panose="02020603050405020304" pitchFamily="18" charset="0"/>
              <a:cs typeface="Times New Roman" panose="02020603050405020304" pitchFamily="18" charset="0"/>
            </a:endParaRPr>
          </a:p>
          <a:p>
            <a:pPr algn="ctr"/>
            <a:r>
              <a:rPr lang="en-US" altLang="zh-CN" sz="2000" b="1">
                <a:solidFill>
                  <a:srgbClr val="FF0000"/>
                </a:solidFill>
                <a:latin typeface="Times New Roman" panose="02020603050405020304" pitchFamily="18" charset="0"/>
                <a:cs typeface="Times New Roman" panose="02020603050405020304" pitchFamily="18" charset="0"/>
                <a:sym typeface="+mn-ea"/>
              </a:rPr>
              <a:t>✅</a:t>
            </a:r>
            <a:r>
              <a:rPr lang="en-US" altLang="zh-CN" sz="2000">
                <a:solidFill>
                  <a:srgbClr val="FF0000"/>
                </a:solidFill>
                <a:latin typeface="Times New Roman" panose="02020603050405020304" pitchFamily="18" charset="0"/>
                <a:cs typeface="Times New Roman" panose="02020603050405020304" pitchFamily="18" charset="0"/>
                <a:sym typeface="+mn-ea"/>
              </a:rPr>
              <a:t> </a:t>
            </a:r>
            <a:r>
              <a:rPr lang="en-US" altLang="zh-CN" sz="2000" b="1">
                <a:solidFill>
                  <a:srgbClr val="FF0000"/>
                </a:solidFill>
                <a:latin typeface="Times New Roman" panose="02020603050405020304" pitchFamily="18" charset="0"/>
                <a:cs typeface="Times New Roman" panose="02020603050405020304" pitchFamily="18" charset="0"/>
                <a:sym typeface="+mn-ea"/>
              </a:rPr>
              <a:t>Sustainability &amp; Environmental Benefits:</a:t>
            </a:r>
            <a:r>
              <a:rPr lang="en-US" altLang="zh-CN" sz="2000" b="1">
                <a:latin typeface="Times New Roman" panose="02020603050405020304" pitchFamily="18" charset="0"/>
                <a:cs typeface="Times New Roman" panose="02020603050405020304" pitchFamily="18" charset="0"/>
                <a:sym typeface="+mn-ea"/>
              </a:rPr>
              <a:t> </a:t>
            </a:r>
            <a:r>
              <a:rPr lang="en-US" altLang="zh-CN" sz="2000">
                <a:latin typeface="Times New Roman" panose="02020603050405020304" pitchFamily="18" charset="0"/>
                <a:cs typeface="Times New Roman" panose="02020603050405020304" pitchFamily="18" charset="0"/>
                <a:sym typeface="+mn-ea"/>
              </a:rPr>
              <a:t>Proper waste classification leads to better recycling, reduces landfill waste, and helps in environmental conservation.</a:t>
            </a:r>
            <a:endParaRPr lang="en-US" altLang="zh-CN" sz="2000">
              <a:latin typeface="Times New Roman" panose="02020603050405020304" pitchFamily="18" charset="0"/>
              <a:cs typeface="Times New Roman" panose="02020603050405020304" pitchFamily="18" charset="0"/>
            </a:endParaRPr>
          </a:p>
          <a:p>
            <a:pPr algn="ctr"/>
            <a:r>
              <a:rPr lang="en-US" altLang="zh-CN" sz="2000" b="1">
                <a:solidFill>
                  <a:srgbClr val="FF0000"/>
                </a:solidFill>
                <a:latin typeface="Times New Roman" panose="02020603050405020304" pitchFamily="18" charset="0"/>
                <a:cs typeface="Times New Roman" panose="02020603050405020304" pitchFamily="18" charset="0"/>
                <a:sym typeface="+mn-ea"/>
              </a:rPr>
              <a:t>✅</a:t>
            </a:r>
            <a:r>
              <a:rPr lang="en-US" altLang="zh-CN" sz="2000">
                <a:solidFill>
                  <a:srgbClr val="FF0000"/>
                </a:solidFill>
                <a:latin typeface="Times New Roman" panose="02020603050405020304" pitchFamily="18" charset="0"/>
                <a:cs typeface="Times New Roman" panose="02020603050405020304" pitchFamily="18" charset="0"/>
                <a:sym typeface="+mn-ea"/>
              </a:rPr>
              <a:t> </a:t>
            </a:r>
            <a:r>
              <a:rPr lang="en-US" altLang="zh-CN" sz="2000" b="1">
                <a:solidFill>
                  <a:srgbClr val="FF0000"/>
                </a:solidFill>
                <a:latin typeface="Times New Roman" panose="02020603050405020304" pitchFamily="18" charset="0"/>
                <a:cs typeface="Times New Roman" panose="02020603050405020304" pitchFamily="18" charset="0"/>
                <a:sym typeface="+mn-ea"/>
              </a:rPr>
              <a:t>Smart City Integration:</a:t>
            </a:r>
            <a:r>
              <a:rPr lang="en-US" altLang="zh-CN" sz="2000">
                <a:latin typeface="Times New Roman" panose="02020603050405020304" pitchFamily="18" charset="0"/>
                <a:cs typeface="Times New Roman" panose="02020603050405020304" pitchFamily="18" charset="0"/>
                <a:sym typeface="+mn-ea"/>
              </a:rPr>
              <a:t> The model can be integrated into smart city waste management systems to enhance urban waste handling and reduce pollution.</a:t>
            </a:r>
            <a:endParaRPr lang="en-US" altLang="zh-CN" sz="2000">
              <a:latin typeface="Times New Roman" panose="02020603050405020304" pitchFamily="18" charset="0"/>
              <a:cs typeface="Times New Roman" panose="02020603050405020304" pitchFamily="18" charset="0"/>
            </a:endParaRPr>
          </a:p>
          <a:p>
            <a:pPr algn="ctr"/>
            <a:r>
              <a:rPr lang="zh-CN" altLang="en-US" sz="2000" b="1">
                <a:solidFill>
                  <a:srgbClr val="FF0000"/>
                </a:solidFill>
                <a:latin typeface="Times New Roman" panose="02020603050405020304" pitchFamily="18" charset="0"/>
                <a:cs typeface="Times New Roman" panose="02020603050405020304" pitchFamily="18" charset="0"/>
                <a:sym typeface="+mn-ea"/>
              </a:rPr>
              <a:t>🚀</a:t>
            </a:r>
            <a:r>
              <a:rPr lang="en-US" altLang="zh-CN" sz="2000" b="1">
                <a:solidFill>
                  <a:srgbClr val="FF0000"/>
                </a:solidFill>
                <a:latin typeface="Times New Roman" panose="02020603050405020304" pitchFamily="18" charset="0"/>
                <a:cs typeface="Times New Roman" panose="02020603050405020304" pitchFamily="18" charset="0"/>
                <a:sym typeface="+mn-ea"/>
              </a:rPr>
              <a:t> </a:t>
            </a:r>
            <a:r>
              <a:rPr lang="zh-CN" altLang="en-US" sz="2000">
                <a:solidFill>
                  <a:srgbClr val="FF0000"/>
                </a:solidFill>
                <a:latin typeface="Times New Roman" panose="02020603050405020304" pitchFamily="18" charset="0"/>
                <a:cs typeface="Times New Roman" panose="02020603050405020304" pitchFamily="18" charset="0"/>
                <a:sym typeface="+mn-ea"/>
              </a:rPr>
              <a:t> </a:t>
            </a:r>
            <a:r>
              <a:rPr lang="en-US" altLang="zh-CN" sz="2000" b="1">
                <a:solidFill>
                  <a:srgbClr val="FF0000"/>
                </a:solidFill>
                <a:latin typeface="Times New Roman" panose="02020603050405020304" pitchFamily="18" charset="0"/>
                <a:cs typeface="Times New Roman" panose="02020603050405020304" pitchFamily="18" charset="0"/>
                <a:sym typeface="+mn-ea"/>
              </a:rPr>
              <a:t>Future Vision:</a:t>
            </a:r>
            <a:r>
              <a:rPr lang="en-US" altLang="zh-CN" sz="2000" b="1">
                <a:latin typeface="Times New Roman" panose="02020603050405020304" pitchFamily="18" charset="0"/>
                <a:cs typeface="Times New Roman" panose="02020603050405020304" pitchFamily="18" charset="0"/>
                <a:sym typeface="+mn-ea"/>
              </a:rPr>
              <a:t> </a:t>
            </a:r>
            <a:r>
              <a:rPr lang="en-US" altLang="zh-CN" sz="2000">
                <a:latin typeface="Times New Roman" panose="02020603050405020304" pitchFamily="18" charset="0"/>
                <a:cs typeface="Times New Roman" panose="02020603050405020304" pitchFamily="18" charset="0"/>
                <a:sym typeface="+mn-ea"/>
              </a:rPr>
              <a:t>With continuous improvements, this project can evolve into a fully automated waste sorting system that contributes to global sustainability efforts.</a:t>
            </a:r>
            <a:endParaRPr lang="en-US" altLang="zh-CN" sz="2000">
              <a:latin typeface="Times New Roman" panose="02020603050405020304" pitchFamily="18" charset="0"/>
              <a:cs typeface="Times New Roman" panose="02020603050405020304" pitchFamily="18" charset="0"/>
            </a:endParaRPr>
          </a:p>
          <a:p>
            <a:pPr algn="ctr"/>
            <a:endParaRPr lang="en-US" altLang="zh-CN" sz="2000">
              <a:latin typeface="Times New Roman" panose="02020603050405020304" pitchFamily="18" charset="0"/>
              <a:cs typeface="Times New Roman" panose="02020603050405020304" pitchFamily="18" charset="0"/>
            </a:endParaRPr>
          </a:p>
        </p:txBody>
      </p:sp>
    </p:spTree>
    <p:custDataLst>
      <p:tags r:id="rId1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 name="Rectangles 8"/>
          <p:cNvSpPr/>
          <p:nvPr/>
        </p:nvSpPr>
        <p:spPr>
          <a:xfrm>
            <a:off x="706120" y="1201420"/>
            <a:ext cx="1080897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1" name="Text Box 10"/>
          <p:cNvSpPr txBox="1"/>
          <p:nvPr/>
        </p:nvSpPr>
        <p:spPr>
          <a:xfrm>
            <a:off x="2904490" y="4702175"/>
            <a:ext cx="6096000" cy="706755"/>
          </a:xfrm>
          <a:prstGeom prst="rect">
            <a:avLst/>
          </a:prstGeom>
          <a:noFill/>
        </p:spPr>
        <p:txBody>
          <a:bodyPr wrap="square" rtlCol="0" anchor="t">
            <a:spAutoFit/>
          </a:bodyPr>
          <a:p>
            <a:pPr algn="ctr"/>
            <a:r>
              <a:rPr lang="en-US" altLang="en-GB" sz="40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THANK YOU!! </a:t>
            </a:r>
            <a:r>
              <a:rPr lang="zh-CN" altLang="en-US" sz="4000" b="1">
                <a:latin typeface="Times New Roman" panose="02020603050405020304" pitchFamily="18" charset="0"/>
                <a:cs typeface="Times New Roman" panose="02020603050405020304" pitchFamily="18" charset="0"/>
                <a:sym typeface="+mn-ea"/>
              </a:rPr>
              <a:t>🙏</a:t>
            </a:r>
            <a:endParaRPr lang="zh-CN" altLang="en-US" sz="4000" b="1">
              <a:latin typeface="Times New Roman" panose="02020603050405020304" pitchFamily="18" charset="0"/>
              <a:cs typeface="Times New Roman" panose="02020603050405020304" pitchFamily="18" charset="0"/>
              <a:sym typeface="+mn-ea"/>
            </a:endParaRPr>
          </a:p>
        </p:txBody>
      </p:sp>
      <p:sp>
        <p:nvSpPr>
          <p:cNvPr id="12" name="Text Box 11"/>
          <p:cNvSpPr txBox="1"/>
          <p:nvPr/>
        </p:nvSpPr>
        <p:spPr>
          <a:xfrm>
            <a:off x="2066290" y="2207260"/>
            <a:ext cx="8231505" cy="2443480"/>
          </a:xfrm>
          <a:prstGeom prst="rect">
            <a:avLst/>
          </a:prstGeom>
          <a:noFill/>
        </p:spPr>
        <p:txBody>
          <a:bodyPr wrap="square" rtlCol="0" anchor="t">
            <a:noAutofit/>
          </a:bodyPr>
          <a:p>
            <a:pPr algn="ctr"/>
            <a:r>
              <a:rPr lang="zh-CN" altLang="en-US"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sym typeface="+mn-ea"/>
              </a:rPr>
              <a:t>"Small actions, big impact – AI for a cleaner planet!" </a:t>
            </a:r>
            <a:r>
              <a:rPr lang="zh-CN" altLang="en-US"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a:t>
            </a:r>
            <a:endParaRPr lang="en-US" altLang="zh-CN" sz="2400">
              <a:latin typeface="Times New Roman" panose="02020603050405020304" pitchFamily="18" charset="0"/>
              <a:cs typeface="Times New Roman" panose="02020603050405020304" pitchFamily="18" charset="0"/>
            </a:endParaRPr>
          </a:p>
          <a:p>
            <a:pPr algn="ctr"/>
            <a:r>
              <a:rPr lang="zh-CN" altLang="en-US"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sym typeface="+mn-ea"/>
              </a:rPr>
              <a:t>Project By : Shamshad Mutala</a:t>
            </a:r>
            <a:endParaRPr lang="en-US" altLang="zh-CN" sz="2400">
              <a:latin typeface="Times New Roman" panose="02020603050405020304" pitchFamily="18" charset="0"/>
              <a:cs typeface="Times New Roman" panose="02020603050405020304" pitchFamily="18" charset="0"/>
            </a:endParaRPr>
          </a:p>
          <a:p>
            <a:pPr algn="ct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sym typeface="+mn-ea"/>
              </a:rPr>
              <a:t>Mentorship/Team (if applicable) : Raghunandan M S</a:t>
            </a:r>
            <a:endParaRPr lang="en-US" altLang="zh-CN" sz="2400">
              <a:latin typeface="Times New Roman" panose="02020603050405020304" pitchFamily="18" charset="0"/>
              <a:cs typeface="Times New Roman" panose="02020603050405020304" pitchFamily="18" charset="0"/>
            </a:endParaRPr>
          </a:p>
          <a:p>
            <a:pPr algn="ctr"/>
            <a:r>
              <a:rPr lang="zh-CN" altLang="en-US"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sym typeface="+mn-ea"/>
              </a:rPr>
              <a:t> For Questions &amp; Discussions :  </a:t>
            </a:r>
            <a:r>
              <a:rPr lang="en-US" altLang="zh-CN" sz="2400">
                <a:latin typeface="Times New Roman" panose="02020603050405020304" pitchFamily="18" charset="0"/>
                <a:cs typeface="Times New Roman" panose="02020603050405020304" pitchFamily="18" charset="0"/>
                <a:sym typeface="+mn-ea"/>
                <a:hlinkClick r:id="rId1" tooltip="" action="ppaction://hlinkfile"/>
              </a:rPr>
              <a:t>Gmail ID</a:t>
            </a:r>
            <a:r>
              <a:rPr lang="en-US" altLang="zh-CN" sz="2400">
                <a:latin typeface="Times New Roman" panose="02020603050405020304" pitchFamily="18" charset="0"/>
                <a:cs typeface="Times New Roman" panose="02020603050405020304" pitchFamily="18" charset="0"/>
                <a:sym typeface="+mn-ea"/>
              </a:rPr>
              <a:t> , </a:t>
            </a:r>
            <a:r>
              <a:rPr lang="zh-CN" altLang="en-US"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hlinkClick r:id="rId2" tooltip="" action="ppaction://hlinkfile"/>
              </a:rPr>
              <a:t>Linked in</a:t>
            </a:r>
            <a:r>
              <a:rPr lang="en-US" altLang="zh-CN" sz="2400">
                <a:latin typeface="Times New Roman" panose="02020603050405020304" pitchFamily="18" charset="0"/>
                <a:cs typeface="Times New Roman" panose="02020603050405020304" pitchFamily="18" charset="0"/>
                <a:sym typeface="+mn-ea"/>
              </a:rPr>
              <a:t>  </a:t>
            </a:r>
            <a:endParaRPr lang="en-US" altLang="zh-CN" sz="2400">
              <a:latin typeface="Times New Roman" panose="02020603050405020304" pitchFamily="18" charset="0"/>
              <a:cs typeface="Times New Roman" panose="02020603050405020304" pitchFamily="18" charset="0"/>
              <a:sym typeface="+mn-ea"/>
            </a:endParaRPr>
          </a:p>
          <a:p>
            <a:pPr algn="ctr"/>
            <a:r>
              <a:rPr lang="en-US" altLang="zh-CN" sz="2400">
                <a:latin typeface="Times New Roman" panose="02020603050405020304" pitchFamily="18" charset="0"/>
                <a:cs typeface="Times New Roman" panose="02020603050405020304" pitchFamily="18" charset="0"/>
                <a:sym typeface="+mn-ea"/>
              </a:rPr>
              <a:t>Let's innovate for a sustainable future!</a:t>
            </a:r>
            <a:endParaRPr lang="en-US" altLang="zh-CN" sz="2400">
              <a:latin typeface="Times New Roman" panose="02020603050405020304" pitchFamily="18" charset="0"/>
              <a:cs typeface="Times New Roman" panose="02020603050405020304" pitchFamily="18" charset="0"/>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951" y="191487"/>
            <a:ext cx="2652889" cy="398780"/>
          </a:xfrm>
          <a:prstGeom prst="rect">
            <a:avLst/>
          </a:prstGeom>
          <a:noFill/>
        </p:spPr>
        <p:txBody>
          <a:bodyPr wrap="square">
            <a:spAutoFit/>
          </a:bodyPr>
          <a:lstStyle/>
          <a:p>
            <a:r>
              <a:rPr lang="en-IN" sz="2000" b="1" dirty="0">
                <a:solidFill>
                  <a:schemeClr val="bg1"/>
                </a:solidFill>
                <a:latin typeface="Times New Roman" panose="02020603050405020304" pitchFamily="18" charset="0"/>
                <a:cs typeface="Times New Roman" panose="02020603050405020304" pitchFamily="18" charset="0"/>
              </a:rPr>
              <a:t>Learning Objectives</a:t>
            </a:r>
            <a:endParaRPr lang="en-IN" sz="2000" b="1" dirty="0">
              <a:solidFill>
                <a:schemeClr val="bg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1">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8" name="Text Box 7"/>
          <p:cNvSpPr txBox="1"/>
          <p:nvPr/>
        </p:nvSpPr>
        <p:spPr>
          <a:xfrm>
            <a:off x="356870" y="1642110"/>
            <a:ext cx="7242175" cy="4413250"/>
          </a:xfrm>
          <a:prstGeom prst="rect">
            <a:avLst/>
          </a:prstGeom>
        </p:spPr>
        <p:txBody>
          <a:bodyPr>
            <a:noAutofit/>
          </a:bodyPr>
          <a:p>
            <a:pPr marL="0" indent="0" defTabSz="266700">
              <a:lnSpc>
                <a:spcPct val="10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rPr>
              <a:t>What is Waste Classification? </a:t>
            </a:r>
            <a:endParaRPr lang="en-US" altLang="en-GB" sz="2000" b="1">
              <a:solidFill>
                <a:srgbClr val="FF0000"/>
              </a:solidFill>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Waste classification is the process of sorting waste into categories like organic (food scraps, garden waste) and recyclable (plastic, paper, metal). It’s essential for proper waste management and protecting the environment.  </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50000"/>
              </a:lnSpc>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rPr>
              <a:t>Why Use a CNN? </a:t>
            </a:r>
            <a:endParaRPr lang="en-US" altLang="en-GB" sz="2000" b="1">
              <a:solidFill>
                <a:srgbClr val="FF0000"/>
              </a:solidFill>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CNNs are deep learning models great for image tasks. They automatically learn features from images, making them perfect for identifying waste types based on how they look.  </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40000"/>
              </a:lnSpc>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rPr>
              <a:t>How Does It Work?</a:t>
            </a:r>
            <a:endParaRPr lang="en-US" altLang="en-GB" sz="2000" b="1">
              <a:solidFill>
                <a:srgbClr val="FF0000"/>
              </a:solidFill>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The CNN takes waste images as input, processes them through layers, and predicts if the waste is organic or recyclable. It learns by training on labeled images to recognize patterns for each category.</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endParaRPr lang="en-US" altLang="zh-CN" sz="2000">
              <a:latin typeface="Times New Roman" panose="02020603050405020304" pitchFamily="18" charset="0"/>
              <a:ea typeface="等线"/>
              <a:cs typeface="Times New Roman" panose="02020603050405020304" pitchFamily="18" charset="0"/>
            </a:endParaRPr>
          </a:p>
          <a:p>
            <a:pPr marL="0" indent="0" defTabSz="266700">
              <a:lnSpc>
                <a:spcPct val="100000"/>
              </a:lnSpc>
              <a:spcBef>
                <a:spcPct val="0"/>
              </a:spcBef>
              <a:spcAft>
                <a:spcPct val="0"/>
              </a:spcAft>
            </a:pPr>
            <a:endParaRPr lang="en-US" altLang="zh-CN" sz="1600">
              <a:latin typeface="Calibri" panose="020F0502020204030204"/>
              <a:ea typeface="等线"/>
            </a:endParaRPr>
          </a:p>
        </p:txBody>
      </p:sp>
      <p:sp>
        <p:nvSpPr>
          <p:cNvPr id="9" name="Text Box 8"/>
          <p:cNvSpPr txBox="1"/>
          <p:nvPr/>
        </p:nvSpPr>
        <p:spPr>
          <a:xfrm>
            <a:off x="356870" y="716915"/>
            <a:ext cx="11115675" cy="798830"/>
          </a:xfrm>
          <a:prstGeom prst="rect">
            <a:avLst/>
          </a:prstGeom>
          <a:noFill/>
        </p:spPr>
        <p:txBody>
          <a:bodyPr wrap="square" rtlCol="0" anchor="t">
            <a:spAutoFit/>
          </a:bodyPr>
          <a:p>
            <a:pPr marL="0" indent="0" defTabSz="266700">
              <a:lnSpc>
                <a:spcPct val="120000"/>
              </a:lnSpc>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Objective 1: </a:t>
            </a: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0" defTabSz="266700">
              <a:lnSpc>
                <a:spcPct val="10000"/>
              </a:lnSpc>
              <a:spcBef>
                <a:spcPct val="0"/>
              </a:spcBef>
              <a:spcAft>
                <a:spcPct val="0"/>
              </a:spcAft>
            </a:pP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r>
              <a:rPr lang="en-US" altLang="zh-CN" sz="2000">
                <a:latin typeface="Times New Roman" panose="02020603050405020304" pitchFamily="18" charset="0"/>
                <a:ea typeface="等线"/>
                <a:cs typeface="Times New Roman" panose="02020603050405020304" pitchFamily="18" charset="0"/>
                <a:sym typeface="+mn-ea"/>
              </a:rPr>
              <a:t>To classify waste into organic and recyclable categories using a Convolutional Neural Network (CNN).</a:t>
            </a:r>
            <a:endParaRPr lang="en-US" altLang="zh-CN" sz="2000">
              <a:latin typeface="Times New Roman" panose="02020603050405020304" pitchFamily="18" charset="0"/>
              <a:ea typeface="等线"/>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6400" y="1050290"/>
            <a:ext cx="11379835" cy="5386070"/>
          </a:xfrm>
          <a:prstGeom prst="rect">
            <a:avLst/>
          </a:prstGeom>
          <a:noFill/>
        </p:spPr>
        <p:txBody>
          <a:bodyPr wrap="square" rtlCol="0" anchor="t">
            <a:noAutofit/>
          </a:bodyPr>
          <a:p>
            <a:pPr marL="0" indent="0" defTabSz="266700">
              <a:lnSpc>
                <a:spcPct val="130000"/>
              </a:lnSpc>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Objective 2:</a:t>
            </a:r>
            <a:r>
              <a:rPr lang="en-US" altLang="zh-CN" sz="2000">
                <a:latin typeface="Times New Roman" panose="02020603050405020304" pitchFamily="18" charset="0"/>
                <a:ea typeface="等线"/>
                <a:cs typeface="Times New Roman" panose="02020603050405020304" pitchFamily="18" charset="0"/>
                <a:sym typeface="+mn-ea"/>
              </a:rPr>
              <a:t> To build a deep learning model with high accuracy for waste classification.</a:t>
            </a:r>
            <a:endParaRPr lang="en-US" altLang="zh-CN" sz="2000">
              <a:latin typeface="Times New Roman" panose="02020603050405020304" pitchFamily="18" charset="0"/>
              <a:ea typeface="等线"/>
              <a:cs typeface="Times New Roman" panose="02020603050405020304" pitchFamily="18" charset="0"/>
              <a:sym typeface="+mn-ea"/>
            </a:endParaRPr>
          </a:p>
          <a:p>
            <a:pPr marL="0" indent="0" defTabSz="266700">
              <a:lnSpc>
                <a:spcPct val="13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rPr>
              <a:t>What Does High Accuracy Mean?</a:t>
            </a:r>
            <a:endParaRPr lang="en-US" altLang="en-GB" sz="2000" b="1">
              <a:solidFill>
                <a:srgbClr val="FF0000"/>
              </a:solidFill>
              <a:latin typeface="Times New Roman" panose="02020603050405020304" pitchFamily="18" charset="0"/>
              <a:ea typeface="等线"/>
              <a:cs typeface="Times New Roman" panose="02020603050405020304" pitchFamily="18" charset="0"/>
            </a:endParaRPr>
          </a:p>
          <a:p>
            <a:pPr marL="0" indent="45720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High accuracy means that the model correctly classifies a large percentage of the waste images into their respective categories (organic or recyclable). Achieving high accuracy is important to ensure the reliability of the waste classification system.</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  </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1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rPr>
              <a:t>How to Achieve High Accuracy?</a:t>
            </a:r>
            <a:endParaRPr lang="en-US" altLang="en-GB" sz="2000" b="1">
              <a:solidFill>
                <a:srgbClr val="FF0000"/>
              </a:solidFill>
              <a:latin typeface="Times New Roman" panose="02020603050405020304" pitchFamily="18" charset="0"/>
              <a:ea typeface="等线"/>
              <a:cs typeface="Times New Roman" panose="02020603050405020304" pitchFamily="18" charset="0"/>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  </a:t>
            </a:r>
            <a:r>
              <a:rPr lang="en-US" altLang="en-GB" sz="2000" b="1">
                <a:latin typeface="Times New Roman" panose="02020603050405020304" pitchFamily="18" charset="0"/>
                <a:ea typeface="等线"/>
                <a:cs typeface="Times New Roman" panose="02020603050405020304" pitchFamily="18" charset="0"/>
              </a:rPr>
              <a:t>- Data Quality: </a:t>
            </a:r>
            <a:r>
              <a:rPr lang="en-US" altLang="en-GB" sz="2000">
                <a:latin typeface="Times New Roman" panose="02020603050405020304" pitchFamily="18" charset="0"/>
                <a:ea typeface="等线"/>
                <a:cs typeface="Times New Roman" panose="02020603050405020304" pitchFamily="18" charset="0"/>
              </a:rPr>
              <a:t>Use a large, diverse, and well-labeled dataset of waste images.</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  </a:t>
            </a:r>
            <a:r>
              <a:rPr lang="en-US" altLang="en-GB" sz="2000" b="1">
                <a:latin typeface="Times New Roman" panose="02020603050405020304" pitchFamily="18" charset="0"/>
                <a:ea typeface="等线"/>
                <a:cs typeface="Times New Roman" panose="02020603050405020304" pitchFamily="18" charset="0"/>
              </a:rPr>
              <a:t>- Model Architecture:</a:t>
            </a:r>
            <a:r>
              <a:rPr lang="en-US" altLang="en-GB" sz="2000">
                <a:latin typeface="Times New Roman" panose="02020603050405020304" pitchFamily="18" charset="0"/>
                <a:ea typeface="等线"/>
                <a:cs typeface="Times New Roman" panose="02020603050405020304" pitchFamily="18" charset="0"/>
              </a:rPr>
              <a:t> Design a CNN with an appropriate number of layers and neurons to capture the 	complexity of the data.</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 </a:t>
            </a:r>
            <a:r>
              <a:rPr lang="en-US" altLang="en-GB" sz="2000" b="1">
                <a:latin typeface="Times New Roman" panose="02020603050405020304" pitchFamily="18" charset="0"/>
                <a:ea typeface="等线"/>
                <a:cs typeface="Times New Roman" panose="02020603050405020304" pitchFamily="18" charset="0"/>
              </a:rPr>
              <a:t> - Training:</a:t>
            </a:r>
            <a:r>
              <a:rPr lang="en-US" altLang="en-GB" sz="2000">
                <a:latin typeface="Times New Roman" panose="02020603050405020304" pitchFamily="18" charset="0"/>
                <a:ea typeface="等线"/>
                <a:cs typeface="Times New Roman" panose="02020603050405020304" pitchFamily="18" charset="0"/>
              </a:rPr>
              <a:t> Train the model using techniques like data augmentation, regularization, and optimization 			algorithms to prevent overfitting and improve generalization.</a:t>
            </a:r>
            <a:endParaRPr lang="en-US" altLang="en-GB" sz="2000">
              <a:latin typeface="Times New Roman" panose="02020603050405020304" pitchFamily="18" charset="0"/>
              <a:ea typeface="等线"/>
              <a:cs typeface="Times New Roman" panose="02020603050405020304" pitchFamily="18" charset="0"/>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  </a:t>
            </a:r>
            <a:r>
              <a:rPr lang="en-US" altLang="en-GB" sz="2000" b="1">
                <a:latin typeface="Times New Roman" panose="02020603050405020304" pitchFamily="18" charset="0"/>
                <a:ea typeface="等线"/>
                <a:cs typeface="Times New Roman" panose="02020603050405020304" pitchFamily="18" charset="0"/>
              </a:rPr>
              <a:t>- Evaluation:</a:t>
            </a:r>
            <a:r>
              <a:rPr lang="en-US" altLang="en-GB" sz="2000">
                <a:latin typeface="Times New Roman" panose="02020603050405020304" pitchFamily="18" charset="0"/>
                <a:ea typeface="等线"/>
                <a:cs typeface="Times New Roman" panose="02020603050405020304" pitchFamily="18" charset="0"/>
              </a:rPr>
              <a:t> Continuously evaluate the model's performance on a validation set and adjust 	hyperparameters as needed.</a:t>
            </a: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endParaRPr lang="en-US" altLang="zh-CN"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406400" y="224155"/>
            <a:ext cx="2496185" cy="398780"/>
          </a:xfrm>
          <a:prstGeom prst="rect">
            <a:avLst/>
          </a:prstGeom>
          <a:noFill/>
        </p:spPr>
        <p:txBody>
          <a:bodyPr wrap="square" rtlCol="0" anchor="t">
            <a:spAutoFit/>
          </a:bodyPr>
          <a:p>
            <a:r>
              <a:rPr lang="en-IN" sz="2000" b="1" dirty="0">
                <a:solidFill>
                  <a:schemeClr val="bg1"/>
                </a:solidFill>
                <a:latin typeface="Times New Roman" panose="02020603050405020304" pitchFamily="18" charset="0"/>
                <a:cs typeface="Times New Roman" panose="02020603050405020304" pitchFamily="18" charset="0"/>
                <a:sym typeface="+mn-ea"/>
              </a:rPr>
              <a:t>Learning Objectives</a:t>
            </a:r>
            <a:endParaRPr lang="en-IN" altLang="en-US" sz="2000" b="1" dirty="0">
              <a:solidFill>
                <a:schemeClr val="bg1"/>
              </a:solidFill>
              <a:latin typeface="Times New Roman" panose="02020603050405020304" pitchFamily="18" charset="0"/>
              <a:cs typeface="Times New Roman" panose="02020603050405020304" pitchFamily="18" charset="0"/>
              <a:sym typeface="+mn-ea"/>
            </a:endParaRPr>
          </a:p>
        </p:txBody>
      </p:sp>
      <p:sp>
        <p:nvSpPr>
          <p:cNvPr id="9" name="Rectangles 8"/>
          <p:cNvSpPr/>
          <p:nvPr/>
        </p:nvSpPr>
        <p:spPr>
          <a:xfrm>
            <a:off x="406400" y="1049655"/>
            <a:ext cx="11379835" cy="5231130"/>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9405" y="1201420"/>
            <a:ext cx="11191240" cy="5206365"/>
          </a:xfrm>
          <a:prstGeom prst="rect">
            <a:avLst/>
          </a:prstGeom>
          <a:noFill/>
        </p:spPr>
        <p:txBody>
          <a:bodyPr wrap="square" rtlCol="0" anchor="t">
            <a:noAutofit/>
          </a:bodyPr>
          <a:p>
            <a:pPr marL="0" indent="0" defTabSz="266700">
              <a:lnSpc>
                <a:spcPct val="130000"/>
              </a:lnSpc>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Objective 3:</a:t>
            </a:r>
            <a:r>
              <a:rPr lang="en-US" altLang="zh-CN" sz="2000">
                <a:latin typeface="Times New Roman" panose="02020603050405020304" pitchFamily="18" charset="0"/>
                <a:ea typeface="等线"/>
                <a:cs typeface="Times New Roman" panose="02020603050405020304" pitchFamily="18" charset="0"/>
                <a:sym typeface="+mn-ea"/>
              </a:rPr>
              <a:t> To visualize the model's performance using accuracy and loss plots.</a:t>
            </a:r>
            <a:endParaRPr lang="en-US" altLang="zh-CN" sz="2000">
              <a:latin typeface="Times New Roman" panose="02020603050405020304" pitchFamily="18" charset="0"/>
              <a:ea typeface="等线"/>
              <a:cs typeface="Times New Roman" panose="02020603050405020304" pitchFamily="18" charset="0"/>
              <a:sym typeface="+mn-ea"/>
            </a:endParaRPr>
          </a:p>
          <a:p>
            <a:pPr marL="0" indent="0" defTabSz="266700">
              <a:lnSpc>
                <a:spcPct val="13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sym typeface="+mn-ea"/>
              </a:rPr>
              <a:t>Why Visualize Performance?</a:t>
            </a:r>
            <a:endParaRPr lang="en-US" altLang="en-GB"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Visualizing the model's performance helps in understanding how well the model is learning and whether it is improving over time. It also helps in diagnosing issues like overfitting or underfitting.</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sym typeface="+mn-ea"/>
              </a:rPr>
              <a:t>- Accuracy Plots:</a:t>
            </a:r>
            <a:endParaRPr lang="en-US" altLang="en-GB"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a:t>
            </a:r>
            <a:r>
              <a:rPr lang="en-US" altLang="en-GB" sz="2000" b="1">
                <a:latin typeface="Times New Roman" panose="02020603050405020304" pitchFamily="18" charset="0"/>
                <a:ea typeface="等线"/>
                <a:cs typeface="Times New Roman" panose="02020603050405020304" pitchFamily="18" charset="0"/>
                <a:sym typeface="+mn-ea"/>
              </a:rPr>
              <a:t> - What They Show:</a:t>
            </a:r>
            <a:r>
              <a:rPr lang="en-US" altLang="en-GB" sz="2000">
                <a:latin typeface="Times New Roman" panose="02020603050405020304" pitchFamily="18" charset="0"/>
                <a:ea typeface="等线"/>
                <a:cs typeface="Times New Roman" panose="02020603050405020304" pitchFamily="18" charset="0"/>
                <a:sym typeface="+mn-ea"/>
              </a:rPr>
              <a:t> Accuracy plots display the model's accuracy on both the training and validation datasets over each epoch (iteration of training).</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a:t>
            </a:r>
            <a:r>
              <a:rPr lang="en-US" altLang="en-GB" sz="2000" b="1">
                <a:latin typeface="Times New Roman" panose="02020603050405020304" pitchFamily="18" charset="0"/>
                <a:ea typeface="等线"/>
                <a:cs typeface="Times New Roman" panose="02020603050405020304" pitchFamily="18" charset="0"/>
                <a:sym typeface="+mn-ea"/>
              </a:rPr>
              <a:t>- What to Look For:</a:t>
            </a:r>
            <a:r>
              <a:rPr lang="en-US" altLang="en-GB" sz="2000">
                <a:latin typeface="Times New Roman" panose="02020603050405020304" pitchFamily="18" charset="0"/>
                <a:ea typeface="等线"/>
                <a:cs typeface="Times New Roman" panose="02020603050405020304" pitchFamily="18" charset="0"/>
                <a:sym typeface="+mn-ea"/>
              </a:rPr>
              <a:t> Ideally, both training and validation accuracy should increase and stabilize at a high value. A large gap between training and validation accuracy may indicate overfitting.</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Loss Plots:</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a:t>
            </a:r>
            <a:r>
              <a:rPr lang="en-US" altLang="en-GB" sz="2000" b="1">
                <a:latin typeface="Times New Roman" panose="02020603050405020304" pitchFamily="18" charset="0"/>
                <a:ea typeface="等线"/>
                <a:cs typeface="Times New Roman" panose="02020603050405020304" pitchFamily="18" charset="0"/>
                <a:sym typeface="+mn-ea"/>
              </a:rPr>
              <a:t> - What They Show:</a:t>
            </a:r>
            <a:r>
              <a:rPr lang="en-US" altLang="en-GB" sz="2000">
                <a:latin typeface="Times New Roman" panose="02020603050405020304" pitchFamily="18" charset="0"/>
                <a:ea typeface="等线"/>
                <a:cs typeface="Times New Roman" panose="02020603050405020304" pitchFamily="18" charset="0"/>
                <a:sym typeface="+mn-ea"/>
              </a:rPr>
              <a:t> Loss plots display the model's loss (a measure of error) on both the training and validation datasets over each epoch.</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a:t>
            </a:r>
            <a:r>
              <a:rPr lang="en-US" altLang="en-GB" sz="2000" b="1">
                <a:latin typeface="Times New Roman" panose="02020603050405020304" pitchFamily="18" charset="0"/>
                <a:ea typeface="等线"/>
                <a:cs typeface="Times New Roman" panose="02020603050405020304" pitchFamily="18" charset="0"/>
                <a:sym typeface="+mn-ea"/>
              </a:rPr>
              <a:t>- What to Look For:</a:t>
            </a:r>
            <a:r>
              <a:rPr lang="en-US" altLang="en-GB" sz="2000">
                <a:latin typeface="Times New Roman" panose="02020603050405020304" pitchFamily="18" charset="0"/>
                <a:ea typeface="等线"/>
                <a:cs typeface="Times New Roman" panose="02020603050405020304" pitchFamily="18" charset="0"/>
                <a:sym typeface="+mn-ea"/>
              </a:rPr>
              <a:t> Both training and validation loss should decrease and stabilize at a low value. If the validation loss starts to increase while the training loss continues to decrease, it may indicate overfitting.</a:t>
            </a:r>
            <a:endParaRPr lang="en-US" altLang="en-GB"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318770" y="202565"/>
            <a:ext cx="2782570" cy="398780"/>
          </a:xfrm>
          <a:prstGeom prst="rect">
            <a:avLst/>
          </a:prstGeom>
          <a:noFill/>
        </p:spPr>
        <p:txBody>
          <a:bodyPr wrap="square" rtlCol="0" anchor="t">
            <a:spAutoFit/>
          </a:bodyPr>
          <a:p>
            <a:r>
              <a:rPr lang="en-IN" sz="2000" b="1" dirty="0">
                <a:solidFill>
                  <a:schemeClr val="bg1"/>
                </a:solidFill>
                <a:latin typeface="Times New Roman" panose="02020603050405020304" pitchFamily="18" charset="0"/>
                <a:cs typeface="Times New Roman" panose="02020603050405020304" pitchFamily="18" charset="0"/>
                <a:sym typeface="+mn-ea"/>
              </a:rPr>
              <a:t>Learning Objectives</a:t>
            </a:r>
            <a:endParaRPr lang="en-IN" altLang="en-US" sz="2000" b="1" dirty="0">
              <a:solidFill>
                <a:schemeClr val="bg1"/>
              </a:solidFill>
              <a:latin typeface="Times New Roman" panose="02020603050405020304" pitchFamily="18" charset="0"/>
              <a:cs typeface="Times New Roman" panose="02020603050405020304" pitchFamily="18" charset="0"/>
              <a:sym typeface="+mn-ea"/>
            </a:endParaRPr>
          </a:p>
        </p:txBody>
      </p:sp>
      <p:sp>
        <p:nvSpPr>
          <p:cNvPr id="9" name="Rectangles 8"/>
          <p:cNvSpPr/>
          <p:nvPr/>
        </p:nvSpPr>
        <p:spPr>
          <a:xfrm>
            <a:off x="319405" y="1201420"/>
            <a:ext cx="11349355"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9420" y="1040130"/>
            <a:ext cx="11313160" cy="5370830"/>
          </a:xfrm>
          <a:prstGeom prst="rect">
            <a:avLst/>
          </a:prstGeom>
          <a:noFill/>
        </p:spPr>
        <p:txBody>
          <a:bodyPr wrap="square" rtlCol="0" anchor="t">
            <a:noAutofit/>
          </a:bodyPr>
          <a:p>
            <a:pPr marL="0" indent="0" defTabSz="266700">
              <a:lnSpc>
                <a:spcPct val="11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sym typeface="+mn-ea"/>
              </a:rPr>
              <a:t> - How to Use These Plots:</a:t>
            </a:r>
            <a:endParaRPr lang="en-US" altLang="en-GB"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0" defTabSz="266700">
              <a:lnSpc>
                <a:spcPct val="11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a:t>
            </a:r>
            <a:r>
              <a:rPr lang="en-US" altLang="en-GB" sz="2000" b="1">
                <a:latin typeface="Times New Roman" panose="02020603050405020304" pitchFamily="18" charset="0"/>
                <a:ea typeface="等线"/>
                <a:cs typeface="Times New Roman" panose="02020603050405020304" pitchFamily="18" charset="0"/>
                <a:sym typeface="+mn-ea"/>
              </a:rPr>
              <a:t> - Diagnose Issues:</a:t>
            </a:r>
            <a:r>
              <a:rPr lang="en-US" altLang="en-GB" sz="2000">
                <a:latin typeface="Times New Roman" panose="02020603050405020304" pitchFamily="18" charset="0"/>
                <a:ea typeface="等线"/>
                <a:cs typeface="Times New Roman" panose="02020603050405020304" pitchFamily="18" charset="0"/>
                <a:sym typeface="+mn-ea"/>
              </a:rPr>
              <a:t> Use the plots to identify if the model is overfitting (high training accuracy but low validation accuracy) or underfitting (low accuracy on both training and validation).</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9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  </a:t>
            </a:r>
            <a:r>
              <a:rPr lang="en-US" altLang="en-GB" sz="2000" b="1">
                <a:latin typeface="Times New Roman" panose="02020603050405020304" pitchFamily="18" charset="0"/>
                <a:ea typeface="等线"/>
                <a:cs typeface="Times New Roman" panose="02020603050405020304" pitchFamily="18" charset="0"/>
                <a:sym typeface="+mn-ea"/>
              </a:rPr>
              <a:t>- Adjust Model</a:t>
            </a:r>
            <a:r>
              <a:rPr lang="en-US" altLang="en-GB" sz="2000">
                <a:latin typeface="Times New Roman" panose="02020603050405020304" pitchFamily="18" charset="0"/>
                <a:ea typeface="等线"/>
                <a:cs typeface="Times New Roman" panose="02020603050405020304" pitchFamily="18" charset="0"/>
                <a:sym typeface="+mn-ea"/>
              </a:rPr>
              <a:t>: Based on the plots, you can adjust the model's architecture, learning rate, or regularization techniques to improve performance.</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90000"/>
              </a:lnSpc>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9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120000"/>
              </a:lnSpc>
              <a:spcBef>
                <a:spcPct val="0"/>
              </a:spcBef>
              <a:spcAft>
                <a:spcPct val="0"/>
              </a:spcAft>
            </a:pPr>
            <a:r>
              <a:rPr lang="en-US" altLang="en-GB" sz="2000" b="1">
                <a:solidFill>
                  <a:srgbClr val="FF0000"/>
                </a:solidFill>
                <a:latin typeface="Times New Roman" panose="02020603050405020304" pitchFamily="18" charset="0"/>
                <a:ea typeface="等线"/>
                <a:cs typeface="Times New Roman" panose="02020603050405020304" pitchFamily="18" charset="0"/>
                <a:sym typeface="+mn-ea"/>
              </a:rPr>
              <a:t>Summary: </a:t>
            </a:r>
            <a:endParaRPr lang="en-US" altLang="en-GB"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0" defTabSz="266700">
              <a:lnSpc>
                <a:spcPct val="12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1 - focuses on using CNNs to classify waste into organic and recyclable categories.</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2 - aims to build a model with high accuracy, ensuring reliable waste classification.</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8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3 -  involves visualizing the model's performance through accuracy and loss plots to monitor and improve the 	  model's learning process.</a:t>
            </a: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80000"/>
              </a:lnSpc>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sym typeface="+mn-ea"/>
            </a:endParaRPr>
          </a:p>
          <a:p>
            <a:pPr marL="0" indent="0" defTabSz="266700">
              <a:lnSpc>
                <a:spcPct val="80000"/>
              </a:lnSpc>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These objectives collectively aim to create an effective and reliable waste classification system using deep learning techniques.</a:t>
            </a:r>
            <a:endParaRPr lang="en-US" altLang="en-GB"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439420" y="202565"/>
            <a:ext cx="2705735" cy="398780"/>
          </a:xfrm>
          <a:prstGeom prst="rect">
            <a:avLst/>
          </a:prstGeom>
          <a:noFill/>
        </p:spPr>
        <p:txBody>
          <a:bodyPr wrap="square" rtlCol="0" anchor="t">
            <a:spAutoFit/>
          </a:bodyPr>
          <a:p>
            <a:r>
              <a:rPr lang="en-IN" sz="2000" b="1" dirty="0">
                <a:solidFill>
                  <a:schemeClr val="bg1"/>
                </a:solidFill>
                <a:latin typeface="Times New Roman" panose="02020603050405020304" pitchFamily="18" charset="0"/>
                <a:cs typeface="Times New Roman" panose="02020603050405020304" pitchFamily="18" charset="0"/>
                <a:sym typeface="+mn-ea"/>
              </a:rPr>
              <a:t>Learning Objectives</a:t>
            </a:r>
            <a:endParaRPr lang="en-IN" altLang="en-US" sz="2000" b="1" dirty="0">
              <a:solidFill>
                <a:schemeClr val="bg1"/>
              </a:solidFill>
              <a:latin typeface="Times New Roman" panose="02020603050405020304" pitchFamily="18" charset="0"/>
              <a:cs typeface="Times New Roman" panose="02020603050405020304" pitchFamily="18" charset="0"/>
              <a:sym typeface="+mn-ea"/>
            </a:endParaRPr>
          </a:p>
        </p:txBody>
      </p:sp>
      <p:sp>
        <p:nvSpPr>
          <p:cNvPr id="9" name="Rectangles 8"/>
          <p:cNvSpPr/>
          <p:nvPr/>
        </p:nvSpPr>
        <p:spPr>
          <a:xfrm>
            <a:off x="438785" y="1125220"/>
            <a:ext cx="11313795" cy="51555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680" y="175895"/>
            <a:ext cx="3615055" cy="398780"/>
          </a:xfrm>
          <a:prstGeom prst="rect">
            <a:avLst/>
          </a:prstGeom>
          <a:noFill/>
        </p:spPr>
        <p:txBody>
          <a:bodyPr wrap="square">
            <a:spAutoFit/>
          </a:bodyPr>
          <a:lstStyle/>
          <a:p>
            <a:r>
              <a:rPr lang="en-US" sz="1800" b="1" dirty="0">
                <a:solidFill>
                  <a:schemeClr val="bg1"/>
                </a:solidFill>
              </a:rPr>
              <a:t>T</a:t>
            </a:r>
            <a:r>
              <a:rPr lang="en-IN" sz="2000" b="1" dirty="0" err="1">
                <a:solidFill>
                  <a:schemeClr val="bg1"/>
                </a:solidFill>
              </a:rPr>
              <a:t>ools</a:t>
            </a:r>
            <a:r>
              <a:rPr lang="en-IN" sz="2000" b="1" dirty="0">
                <a:solidFill>
                  <a:schemeClr val="bg1"/>
                </a:solidFill>
              </a:rPr>
              <a:t> and Technology used </a:t>
            </a:r>
            <a:endParaRPr lang="en-IN" sz="2000" b="1" dirty="0">
              <a:solidFill>
                <a:schemeClr val="bg1"/>
              </a:solidFill>
            </a:endParaRPr>
          </a:p>
        </p:txBody>
      </p:sp>
      <p:sp>
        <p:nvSpPr>
          <p:cNvPr id="2" name="Text Box 1"/>
          <p:cNvSpPr txBox="1"/>
          <p:nvPr/>
        </p:nvSpPr>
        <p:spPr>
          <a:xfrm>
            <a:off x="363220" y="1064260"/>
            <a:ext cx="10210165" cy="407035"/>
          </a:xfrm>
          <a:prstGeom prst="rect">
            <a:avLst/>
          </a:prstGeom>
        </p:spPr>
        <p:txBody>
          <a:bodyPr>
            <a:noAutofit/>
          </a:bodyPr>
          <a:p>
            <a:pPr marL="0" indent="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Here are the </a:t>
            </a:r>
            <a:r>
              <a:rPr lang="en-US" altLang="en-GB" sz="2000" b="1">
                <a:latin typeface="Times New Roman" panose="02020603050405020304" pitchFamily="18" charset="0"/>
                <a:ea typeface="等线"/>
                <a:cs typeface="Times New Roman" panose="02020603050405020304" pitchFamily="18" charset="0"/>
              </a:rPr>
              <a:t>tools</a:t>
            </a:r>
            <a:r>
              <a:rPr lang="en-US" altLang="en-GB" sz="2000">
                <a:latin typeface="Times New Roman" panose="02020603050405020304" pitchFamily="18" charset="0"/>
                <a:ea typeface="等线"/>
                <a:cs typeface="Times New Roman" panose="02020603050405020304" pitchFamily="18" charset="0"/>
              </a:rPr>
              <a:t> and </a:t>
            </a:r>
            <a:r>
              <a:rPr lang="en-US" altLang="en-GB" sz="2000" b="1">
                <a:latin typeface="Times New Roman" panose="02020603050405020304" pitchFamily="18" charset="0"/>
                <a:ea typeface="等线"/>
                <a:cs typeface="Times New Roman" panose="02020603050405020304" pitchFamily="18" charset="0"/>
              </a:rPr>
              <a:t>technologies</a:t>
            </a:r>
            <a:r>
              <a:rPr lang="en-US" altLang="en-GB" sz="2000">
                <a:latin typeface="Times New Roman" panose="02020603050405020304" pitchFamily="18" charset="0"/>
                <a:ea typeface="等线"/>
                <a:cs typeface="Times New Roman" panose="02020603050405020304" pitchFamily="18" charset="0"/>
              </a:rPr>
              <a:t> used in the </a:t>
            </a:r>
            <a:r>
              <a:rPr lang="en-US" altLang="en-GB" sz="2000" b="1">
                <a:solidFill>
                  <a:schemeClr val="tx1"/>
                </a:solidFill>
                <a:latin typeface="Times New Roman" panose="02020603050405020304" pitchFamily="18" charset="0"/>
                <a:ea typeface="等线"/>
                <a:cs typeface="Times New Roman" panose="02020603050405020304" pitchFamily="18" charset="0"/>
              </a:rPr>
              <a:t>Waste Management Using CNN Model</a:t>
            </a:r>
            <a:r>
              <a:rPr lang="en-US" altLang="en-GB" sz="2000">
                <a:solidFill>
                  <a:schemeClr val="tx1"/>
                </a:solidFill>
                <a:latin typeface="Times New Roman" panose="02020603050405020304" pitchFamily="18" charset="0"/>
                <a:ea typeface="等线"/>
                <a:cs typeface="Times New Roman" panose="02020603050405020304" pitchFamily="18" charset="0"/>
              </a:rPr>
              <a:t> </a:t>
            </a:r>
            <a:r>
              <a:rPr lang="en-US" altLang="en-GB" sz="2000">
                <a:latin typeface="Times New Roman" panose="02020603050405020304" pitchFamily="18" charset="0"/>
                <a:ea typeface="等线"/>
                <a:cs typeface="Times New Roman" panose="02020603050405020304" pitchFamily="18" charset="0"/>
              </a:rPr>
              <a:t>project:</a:t>
            </a: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p:txBody>
      </p:sp>
      <p:sp>
        <p:nvSpPr>
          <p:cNvPr id="32" name="Rectangles 31"/>
          <p:cNvSpPr/>
          <p:nvPr/>
        </p:nvSpPr>
        <p:spPr>
          <a:xfrm>
            <a:off x="360680" y="1809115"/>
            <a:ext cx="11258550" cy="389382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cxnSp>
        <p:nvCxnSpPr>
          <p:cNvPr id="33" name="Straight Connector 32"/>
          <p:cNvCxnSpPr/>
          <p:nvPr/>
        </p:nvCxnSpPr>
        <p:spPr>
          <a:xfrm>
            <a:off x="5989955" y="1809115"/>
            <a:ext cx="0" cy="389382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363220" y="2516505"/>
            <a:ext cx="5573395" cy="2978150"/>
          </a:xfrm>
          <a:prstGeom prst="rect">
            <a:avLst/>
          </a:prstGeom>
          <a:noFill/>
        </p:spPr>
        <p:txBody>
          <a:bodyPr wrap="square" rtlCol="0" anchor="t">
            <a:noAutofit/>
          </a:bodyPr>
          <a:p>
            <a:pPr marL="0" indent="0" defTabSz="266700">
              <a:spcBef>
                <a:spcPct val="0"/>
              </a:spcBef>
              <a:spcAft>
                <a:spcPct val="0"/>
              </a:spcAft>
            </a:pPr>
            <a:r>
              <a:rPr lang="en-US" altLang="en-GB" sz="1600" b="1">
                <a:solidFill>
                  <a:srgbClr val="FF0000"/>
                </a:solidFill>
                <a:latin typeface="Times New Roman" panose="02020603050405020304" pitchFamily="18" charset="0"/>
                <a:ea typeface="等线"/>
                <a:cs typeface="Times New Roman" panose="02020603050405020304" pitchFamily="18" charset="0"/>
                <a:sym typeface="+mn-ea"/>
              </a:rPr>
              <a:t>Programming Language</a:t>
            </a:r>
            <a:endParaRPr lang="en-US" altLang="en-GB" sz="1600" b="1">
              <a:solidFill>
                <a:srgbClr val="FF0000"/>
              </a:solidFill>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Python</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GB" sz="1600" b="1">
                <a:solidFill>
                  <a:srgbClr val="FF0000"/>
                </a:solidFill>
                <a:latin typeface="Times New Roman" panose="02020603050405020304" pitchFamily="18" charset="0"/>
                <a:ea typeface="等线"/>
                <a:cs typeface="Times New Roman" panose="02020603050405020304" pitchFamily="18" charset="0"/>
                <a:sym typeface="+mn-ea"/>
              </a:rPr>
              <a:t>Libraries &amp; Frameworks</a:t>
            </a:r>
            <a:endParaRPr lang="en-US" altLang="en-GB" sz="1600" b="1">
              <a:solidFill>
                <a:srgbClr val="FF0000"/>
              </a:solidFill>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TensorFlow/Keras – For building and training the CNN model</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OpenCV (cv2) – For image processing and manipulation</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NumPy – For numerical computations and array manipulations</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Pandas – For handling and structuring image-label data</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Matplotlib – For visualizing data, model accuracy, and loss</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tqdm – For progress tracking in loops</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Glob – For file handling and retrieving image paths</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Warnings – To suppress unnecessary warnings</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endParaRPr lang="en-US" altLang="en-GB" sz="1600">
              <a:latin typeface="Times New Roman" panose="02020603050405020304" pitchFamily="18" charset="0"/>
              <a:ea typeface="等线"/>
              <a:cs typeface="Times New Roman" panose="02020603050405020304" pitchFamily="18" charset="0"/>
              <a:sym typeface="+mn-ea"/>
            </a:endParaRPr>
          </a:p>
        </p:txBody>
      </p:sp>
      <p:sp>
        <p:nvSpPr>
          <p:cNvPr id="35" name="Text Box 34"/>
          <p:cNvSpPr txBox="1"/>
          <p:nvPr/>
        </p:nvSpPr>
        <p:spPr>
          <a:xfrm>
            <a:off x="5982335" y="2604135"/>
            <a:ext cx="5708015" cy="2890520"/>
          </a:xfrm>
          <a:prstGeom prst="rect">
            <a:avLst/>
          </a:prstGeom>
          <a:noFill/>
        </p:spPr>
        <p:txBody>
          <a:bodyPr wrap="square" rtlCol="0" anchor="t">
            <a:noAutofit/>
          </a:bodyPr>
          <a:p>
            <a:pPr marL="0" indent="0" defTabSz="266700">
              <a:spcBef>
                <a:spcPct val="0"/>
              </a:spcBef>
              <a:spcAft>
                <a:spcPct val="0"/>
              </a:spcAft>
            </a:pPr>
            <a:r>
              <a:rPr lang="en-US" altLang="en-GB" sz="1600" b="1">
                <a:solidFill>
                  <a:srgbClr val="FF0000"/>
                </a:solidFill>
                <a:latin typeface="Times New Roman" panose="02020603050405020304" pitchFamily="18" charset="0"/>
                <a:ea typeface="等线"/>
                <a:cs typeface="Times New Roman" panose="02020603050405020304" pitchFamily="18" charset="0"/>
                <a:sym typeface="+mn-ea"/>
              </a:rPr>
              <a:t>Deep Learning Model</a:t>
            </a:r>
            <a:endParaRPr lang="en-US" altLang="en-GB" sz="1600" b="1">
              <a:solidFill>
                <a:srgbClr val="FF0000"/>
              </a:solidFill>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Convolutional Neural Network (CNN) – For image classification</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ImageDataGenerator – For real-time data augmentation</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GB" sz="1600" b="1">
                <a:solidFill>
                  <a:srgbClr val="FF0000"/>
                </a:solidFill>
                <a:latin typeface="Times New Roman" panose="02020603050405020304" pitchFamily="18" charset="0"/>
                <a:ea typeface="等线"/>
                <a:cs typeface="Times New Roman" panose="02020603050405020304" pitchFamily="18" charset="0"/>
                <a:sym typeface="+mn-ea"/>
              </a:rPr>
              <a:t>Dataset Handling</a:t>
            </a:r>
            <a:endParaRPr lang="en-US" altLang="en-GB" sz="1600" b="1">
              <a:solidFill>
                <a:srgbClr val="FF0000"/>
              </a:solidFill>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Image Preprocessing (Rescaling, Resizing, Color Conversion)</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Categorical Classification (Organic vs. Recyclable)</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GB" sz="1600" b="1">
                <a:solidFill>
                  <a:srgbClr val="FF0000"/>
                </a:solidFill>
                <a:latin typeface="Times New Roman" panose="02020603050405020304" pitchFamily="18" charset="0"/>
                <a:ea typeface="等线"/>
                <a:cs typeface="Times New Roman" panose="02020603050405020304" pitchFamily="18" charset="0"/>
                <a:sym typeface="+mn-ea"/>
              </a:rPr>
              <a:t>Training &amp; Evaluation</a:t>
            </a:r>
            <a:endParaRPr lang="en-US" altLang="en-GB" sz="1600" b="1">
              <a:solidFill>
                <a:srgbClr val="FF0000"/>
              </a:solidFill>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Binary Crossentropy Loss Function</a:t>
            </a:r>
            <a:endParaRPr lang="en-US" altLang="en-GB" sz="16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Adam Optimizer</a:t>
            </a:r>
            <a:endParaRPr lang="en-US" altLang="en-GB" sz="1600">
              <a:latin typeface="Times New Roman" panose="02020603050405020304" pitchFamily="18" charset="0"/>
              <a:ea typeface="等线"/>
              <a:cs typeface="Times New Roman" panose="02020603050405020304" pitchFamily="18" charset="0"/>
              <a:sym typeface="+mn-ea"/>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Accuracy as Performance Metric</a:t>
            </a:r>
            <a:endParaRPr lang="en-US" altLang="en-GB" sz="1600">
              <a:latin typeface="Times New Roman" panose="02020603050405020304" pitchFamily="18" charset="0"/>
              <a:ea typeface="等线"/>
              <a:cs typeface="Times New Roman" panose="02020603050405020304" pitchFamily="18" charset="0"/>
              <a:sym typeface="+mn-ea"/>
            </a:endParaRPr>
          </a:p>
          <a:p>
            <a:pPr marL="0" indent="0" defTabSz="266700">
              <a:spcBef>
                <a:spcPct val="0"/>
              </a:spcBef>
              <a:spcAft>
                <a:spcPct val="0"/>
              </a:spcAft>
            </a:pPr>
            <a:r>
              <a:rPr lang="en-US" altLang="en-US" sz="1600">
                <a:latin typeface="Times New Roman" panose="02020603050405020304" pitchFamily="18" charset="0"/>
                <a:ea typeface="等线"/>
                <a:cs typeface="Times New Roman" panose="02020603050405020304" pitchFamily="18" charset="0"/>
                <a:sym typeface="+mn-ea"/>
              </a:rPr>
              <a:t></a:t>
            </a:r>
            <a:r>
              <a:rPr lang="en-US" altLang="en-GB" sz="1600">
                <a:latin typeface="Times New Roman" panose="02020603050405020304" pitchFamily="18" charset="0"/>
                <a:ea typeface="等线"/>
                <a:cs typeface="Times New Roman" panose="02020603050405020304" pitchFamily="18" charset="0"/>
                <a:sym typeface="+mn-ea"/>
              </a:rPr>
              <a:t>Data Visualization for Model Performance</a:t>
            </a:r>
            <a:endParaRPr lang="en-US" altLang="en-GB" sz="1600">
              <a:latin typeface="Times New Roman" panose="02020603050405020304" pitchFamily="18" charset="0"/>
              <a:ea typeface="等线"/>
              <a:cs typeface="Times New Roman" panose="02020603050405020304" pitchFamily="18" charset="0"/>
              <a:sym typeface="+mn-ea"/>
            </a:endParaRPr>
          </a:p>
        </p:txBody>
      </p:sp>
      <p:cxnSp>
        <p:nvCxnSpPr>
          <p:cNvPr id="40" name="Straight Arrow Connector 39"/>
          <p:cNvCxnSpPr/>
          <p:nvPr/>
        </p:nvCxnSpPr>
        <p:spPr>
          <a:xfrm>
            <a:off x="386715" y="2226945"/>
            <a:ext cx="11232515" cy="0"/>
          </a:xfrm>
          <a:prstGeom prst="straightConnector1">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sp>
        <p:nvSpPr>
          <p:cNvPr id="41" name="Text Box 40"/>
          <p:cNvSpPr txBox="1"/>
          <p:nvPr/>
        </p:nvSpPr>
        <p:spPr>
          <a:xfrm>
            <a:off x="1551305" y="1848485"/>
            <a:ext cx="1135380" cy="378460"/>
          </a:xfrm>
          <a:prstGeom prst="rect">
            <a:avLst/>
          </a:prstGeom>
          <a:noFill/>
        </p:spPr>
        <p:txBody>
          <a:bodyPr wrap="square" rtlCol="0">
            <a:spAutoFit/>
          </a:bodyPr>
          <a:p>
            <a:r>
              <a:rPr lang="en-US" altLang="en-GB" b="1">
                <a:latin typeface="Times New Roman" panose="02020603050405020304" pitchFamily="18" charset="0"/>
                <a:cs typeface="Times New Roman" panose="02020603050405020304" pitchFamily="18" charset="0"/>
              </a:rPr>
              <a:t>Tools: </a:t>
            </a:r>
            <a:endParaRPr lang="en-US" altLang="en-GB" b="1">
              <a:latin typeface="Times New Roman" panose="02020603050405020304" pitchFamily="18" charset="0"/>
              <a:cs typeface="Times New Roman" panose="02020603050405020304" pitchFamily="18" charset="0"/>
            </a:endParaRPr>
          </a:p>
        </p:txBody>
      </p:sp>
      <p:sp>
        <p:nvSpPr>
          <p:cNvPr id="42" name="Text Box 41"/>
          <p:cNvSpPr txBox="1"/>
          <p:nvPr/>
        </p:nvSpPr>
        <p:spPr>
          <a:xfrm>
            <a:off x="6711950" y="1848485"/>
            <a:ext cx="1659255" cy="378460"/>
          </a:xfrm>
          <a:prstGeom prst="rect">
            <a:avLst/>
          </a:prstGeom>
          <a:noFill/>
        </p:spPr>
        <p:txBody>
          <a:bodyPr wrap="square" rtlCol="0">
            <a:spAutoFit/>
          </a:bodyPr>
          <a:p>
            <a:r>
              <a:rPr lang="en-US" altLang="en-GB" b="1">
                <a:latin typeface="Times New Roman" panose="02020603050405020304" pitchFamily="18" charset="0"/>
                <a:cs typeface="Times New Roman" panose="02020603050405020304" pitchFamily="18" charset="0"/>
              </a:rPr>
              <a:t>Technologies: </a:t>
            </a:r>
            <a:endParaRPr lang="en-US" altLang="en-GB" b="1">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0885" y="200025"/>
            <a:ext cx="1831975" cy="398780"/>
          </a:xfrm>
          <a:prstGeom prst="rect">
            <a:avLst/>
          </a:prstGeom>
          <a:noFill/>
        </p:spPr>
        <p:txBody>
          <a:bodyPr wrap="square">
            <a:spAutoFit/>
          </a:bodyPr>
          <a:lstStyle/>
          <a:p>
            <a:r>
              <a:rPr lang="en-US" sz="2000" b="1" dirty="0">
                <a:solidFill>
                  <a:schemeClr val="bg1"/>
                </a:solidFill>
              </a:rPr>
              <a:t>Methodology</a:t>
            </a:r>
            <a:r>
              <a:rPr lang="en-US" sz="1800" b="1" dirty="0">
                <a:solidFill>
                  <a:schemeClr val="bg1"/>
                </a:solidFill>
              </a:rPr>
              <a:t> </a:t>
            </a:r>
            <a:endParaRPr lang="en-US" sz="1800" b="1" dirty="0">
              <a:solidFill>
                <a:schemeClr val="bg1"/>
              </a:solidFill>
            </a:endParaRPr>
          </a:p>
        </p:txBody>
      </p:sp>
      <p:sp>
        <p:nvSpPr>
          <p:cNvPr id="2" name="Text Box 1"/>
          <p:cNvSpPr txBox="1"/>
          <p:nvPr/>
        </p:nvSpPr>
        <p:spPr>
          <a:xfrm>
            <a:off x="661035" y="1233170"/>
            <a:ext cx="10847705" cy="5019040"/>
          </a:xfrm>
          <a:prstGeom prst="rect">
            <a:avLst/>
          </a:prstGeom>
        </p:spPr>
        <p:txBody>
          <a:bodyPr>
            <a:noAutofit/>
          </a:bodyPr>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rPr>
              <a:t>- Step 1: Dataset Collection (from KaggleHub)</a:t>
            </a:r>
            <a:endParaRPr lang="en-US" altLang="zh-CN" sz="2000" b="1">
              <a:solidFill>
                <a:srgbClr val="FF0000"/>
              </a:solidFill>
              <a:latin typeface="Times New Roman" panose="02020603050405020304" pitchFamily="18" charset="0"/>
              <a:ea typeface="等线"/>
              <a:cs typeface="Times New Roman" panose="02020603050405020304" pitchFamily="18" charset="0"/>
            </a:endParaRPr>
          </a:p>
          <a:p>
            <a:pPr marL="0" indent="45720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The dataset used for this project was sourced from KaggleHub, containing labeled images of waste categorized as Organic and Recyclable. The dataset was divided into training and testing sets, ensuring a balanced distribution of both categories to facilitate accurate model learning.</a:t>
            </a:r>
            <a:endParaRPr lang="en-US" altLang="zh-CN" sz="2000">
              <a:latin typeface="Times New Roman" panose="02020603050405020304" pitchFamily="18" charset="0"/>
              <a:ea typeface="等线"/>
              <a:cs typeface="Times New Roman" panose="02020603050405020304" pitchFamily="18" charset="0"/>
            </a:endParaRPr>
          </a:p>
          <a:p>
            <a:pPr marL="0" indent="457200" defTabSz="266700">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rPr>
              <a:t>- Step 2: Data Preprocessing (resizing, normalization)</a:t>
            </a:r>
            <a:endParaRPr lang="en-US" altLang="zh-CN" sz="2000" b="1">
              <a:solidFill>
                <a:srgbClr val="FF0000"/>
              </a:solidFill>
              <a:latin typeface="Times New Roman" panose="02020603050405020304" pitchFamily="18" charset="0"/>
              <a:ea typeface="等线"/>
              <a:cs typeface="Times New Roman" panose="02020603050405020304" pitchFamily="18" charset="0"/>
            </a:endParaRPr>
          </a:p>
          <a:p>
            <a:pPr marL="0" indent="45720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To standardize the input, all images were resized to 224x224 pixels to maintain consistency in model training. Normalization (rescaling pixel values to the range [0,1]) was applied using ImageDataGenerator to improve training efficiency and prevent saturation of neuron activations.</a:t>
            </a:r>
            <a:endParaRPr lang="en-US" altLang="en-GB" sz="2000">
              <a:latin typeface="Times New Roman" panose="02020603050405020304" pitchFamily="18" charset="0"/>
              <a:ea typeface="等线"/>
              <a:cs typeface="Times New Roman" panose="02020603050405020304" pitchFamily="18" charset="0"/>
            </a:endParaRPr>
          </a:p>
          <a:p>
            <a:pPr marL="0" indent="457200" defTabSz="266700">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rPr>
              <a:t>- Step 3: Model Building (CNN architecture)</a:t>
            </a:r>
            <a:endParaRPr lang="en-US" altLang="zh-CN" sz="2000" b="1">
              <a:solidFill>
                <a:srgbClr val="FF0000"/>
              </a:solidFill>
              <a:latin typeface="Times New Roman" panose="02020603050405020304" pitchFamily="18" charset="0"/>
              <a:ea typeface="等线"/>
              <a:cs typeface="Times New Roman" panose="02020603050405020304" pitchFamily="18" charset="0"/>
            </a:endParaRPr>
          </a:p>
          <a:p>
            <a:pPr marL="0" indent="45720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A Convolutional Neural Network (CNN) was designed with three convolutional layers, each followed by ReLU activation and MaxPooling to extract meaningful spatial features. The model was then flattened and connected to dense layers with dropout regularization to prevent overfitting, and the final output layer used sigmoid activation for binary classification.</a:t>
            </a: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endParaRPr lang="en-US" altLang="zh-CN" sz="2000">
              <a:latin typeface="Times New Roman" panose="02020603050405020304" pitchFamily="18" charset="0"/>
              <a:ea typeface="等线"/>
              <a:cs typeface="Times New Roman" panose="02020603050405020304" pitchFamily="18" charset="0"/>
            </a:endParaRPr>
          </a:p>
        </p:txBody>
      </p:sp>
      <p:sp>
        <p:nvSpPr>
          <p:cNvPr id="9" name="Rectangles 8"/>
          <p:cNvSpPr/>
          <p:nvPr/>
        </p:nvSpPr>
        <p:spPr>
          <a:xfrm>
            <a:off x="579120" y="1201420"/>
            <a:ext cx="1096645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8625" y="1204595"/>
            <a:ext cx="11334750" cy="5208270"/>
          </a:xfrm>
          <a:prstGeom prst="rect">
            <a:avLst/>
          </a:prstGeom>
          <a:noFill/>
        </p:spPr>
        <p:txBody>
          <a:bodyPr wrap="square" rtlCol="0" anchor="t">
            <a:noAutofit/>
          </a:bodyPr>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 Step 4: Model Training (15 epochs)</a:t>
            </a: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The CNN model was trained for 15 epochs using Adam optimizer and binary crossentropy loss function. The batch size was set to 32, and training was performed using augmented data to improve generalization. The model progressively learned to distinguish between organic and recyclable waste through iterative weight adjustments.</a:t>
            </a:r>
            <a:endParaRPr lang="en-US" altLang="zh-CN" sz="2000">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 Step 5: Model Evaluation (accuracy and loss plots)</a:t>
            </a: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rPr>
              <a:t>After training, the model’s performance was evaluated using accuracy and loss plots. Training accuracy and validation accuracy were compared to check for underfitting or overfitting. Similarly, loss curves helped assess how well the model minimized classification errors over time.</a:t>
            </a:r>
            <a:endParaRPr lang="en-US" altLang="zh-CN" sz="2000">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endParaRPr lang="en-US" altLang="en-GB" sz="2000">
              <a:latin typeface="Times New Roman" panose="02020603050405020304" pitchFamily="18" charset="0"/>
              <a:ea typeface="等线"/>
              <a:cs typeface="Times New Roman" panose="02020603050405020304" pitchFamily="18" charset="0"/>
            </a:endParaRPr>
          </a:p>
          <a:p>
            <a:pPr marL="0" indent="0" defTabSz="266700">
              <a:spcBef>
                <a:spcPct val="0"/>
              </a:spcBef>
              <a:spcAft>
                <a:spcPct val="0"/>
              </a:spcAft>
            </a:pPr>
            <a:r>
              <a:rPr lang="en-US" altLang="zh-CN" sz="2000" b="1">
                <a:solidFill>
                  <a:srgbClr val="FF0000"/>
                </a:solidFill>
                <a:latin typeface="Times New Roman" panose="02020603050405020304" pitchFamily="18" charset="0"/>
                <a:ea typeface="等线"/>
                <a:cs typeface="Times New Roman" panose="02020603050405020304" pitchFamily="18" charset="0"/>
                <a:sym typeface="+mn-ea"/>
              </a:rPr>
              <a:t>- Step 6: Prediction on Test Images</a:t>
            </a:r>
            <a:endParaRPr lang="en-US" altLang="zh-CN" sz="2000" b="1">
              <a:solidFill>
                <a:srgbClr val="FF0000"/>
              </a:solidFill>
              <a:latin typeface="Times New Roman" panose="02020603050405020304" pitchFamily="18" charset="0"/>
              <a:ea typeface="等线"/>
              <a:cs typeface="Times New Roman" panose="02020603050405020304" pitchFamily="18" charset="0"/>
              <a:sym typeface="+mn-ea"/>
            </a:endParaRPr>
          </a:p>
          <a:p>
            <a:pPr marL="0" indent="457200" defTabSz="266700">
              <a:spcBef>
                <a:spcPct val="0"/>
              </a:spcBef>
              <a:spcAft>
                <a:spcPct val="0"/>
              </a:spcAft>
            </a:pPr>
            <a:r>
              <a:rPr lang="en-US" altLang="en-GB" sz="2000">
                <a:latin typeface="Times New Roman" panose="02020603050405020304" pitchFamily="18" charset="0"/>
                <a:ea typeface="等线"/>
                <a:cs typeface="Times New Roman" panose="02020603050405020304" pitchFamily="18" charset="0"/>
                <a:sym typeface="+mn-ea"/>
              </a:rPr>
              <a:t>To validate the model's real-world applicability, test images were passed through the trained CNN. Each image was preprocessed (resized and normalized), and the model predicted whether it was organic or recyclable waste. The results were displayed using Matplotlib, providing a visual confirmation of the classification.</a:t>
            </a:r>
            <a:endParaRPr lang="en-US" altLang="en-GB" sz="2000">
              <a:latin typeface="Times New Roman" panose="02020603050405020304" pitchFamily="18" charset="0"/>
              <a:ea typeface="等线"/>
              <a:cs typeface="Times New Roman" panose="02020603050405020304" pitchFamily="18" charset="0"/>
              <a:sym typeface="+mn-ea"/>
            </a:endParaRPr>
          </a:p>
        </p:txBody>
      </p:sp>
      <p:sp>
        <p:nvSpPr>
          <p:cNvPr id="3" name="Text Box 2"/>
          <p:cNvSpPr txBox="1"/>
          <p:nvPr/>
        </p:nvSpPr>
        <p:spPr>
          <a:xfrm>
            <a:off x="428625" y="212725"/>
            <a:ext cx="1847850" cy="398780"/>
          </a:xfrm>
          <a:prstGeom prst="rect">
            <a:avLst/>
          </a:prstGeom>
          <a:noFill/>
        </p:spPr>
        <p:txBody>
          <a:bodyPr wrap="square" rtlCol="0" anchor="t">
            <a:spAutoFit/>
          </a:bodyPr>
          <a:p>
            <a:r>
              <a:rPr lang="en-US" sz="2000" b="1" dirty="0">
                <a:solidFill>
                  <a:schemeClr val="bg1"/>
                </a:solidFill>
                <a:sym typeface="+mn-ea"/>
              </a:rPr>
              <a:t>Methodology</a:t>
            </a:r>
            <a:r>
              <a:rPr lang="en-US" sz="1800" b="1" dirty="0">
                <a:solidFill>
                  <a:schemeClr val="bg1"/>
                </a:solidFill>
                <a:sym typeface="+mn-ea"/>
              </a:rPr>
              <a:t> </a:t>
            </a:r>
            <a:endParaRPr lang="en-US" altLang="en-US" sz="1800" b="1" dirty="0">
              <a:solidFill>
                <a:schemeClr val="bg1"/>
              </a:solidFill>
              <a:sym typeface="+mn-ea"/>
            </a:endParaRPr>
          </a:p>
        </p:txBody>
      </p:sp>
      <p:sp>
        <p:nvSpPr>
          <p:cNvPr id="9" name="Rectangles 8"/>
          <p:cNvSpPr/>
          <p:nvPr/>
        </p:nvSpPr>
        <p:spPr>
          <a:xfrm>
            <a:off x="427990" y="1201420"/>
            <a:ext cx="11202670"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1975" y="151765"/>
            <a:ext cx="2656840" cy="398780"/>
          </a:xfrm>
          <a:prstGeom prst="rect">
            <a:avLst/>
          </a:prstGeom>
          <a:noFill/>
        </p:spPr>
        <p:txBody>
          <a:bodyPr wrap="square">
            <a:spAutoFit/>
          </a:bodyPr>
          <a:lstStyle/>
          <a:p>
            <a:r>
              <a:rPr lang="en-US" sz="2000" b="1" dirty="0">
                <a:solidFill>
                  <a:schemeClr val="bg1"/>
                </a:solidFill>
              </a:rPr>
              <a:t>Problem Statement  </a:t>
            </a:r>
            <a:endParaRPr lang="en-US" sz="2000" b="1" dirty="0">
              <a:solidFill>
                <a:schemeClr val="bg1"/>
              </a:solidFill>
            </a:endParaRPr>
          </a:p>
        </p:txBody>
      </p:sp>
      <p:sp>
        <p:nvSpPr>
          <p:cNvPr id="2" name="Text Box 1"/>
          <p:cNvSpPr txBox="1"/>
          <p:nvPr/>
        </p:nvSpPr>
        <p:spPr>
          <a:xfrm>
            <a:off x="561975" y="1357630"/>
            <a:ext cx="11211560" cy="4905375"/>
          </a:xfrm>
          <a:prstGeom prst="rect">
            <a:avLst/>
          </a:prstGeom>
        </p:spPr>
        <p:txBody>
          <a:bodyPr wrap="square">
            <a:noAutofit/>
          </a:bodyPr>
          <a:p>
            <a:pPr algn="l" defTabSz="266700">
              <a:spcBef>
                <a:spcPts val="500"/>
              </a:spcBef>
              <a:spcAft>
                <a:spcPts val="500"/>
              </a:spcAft>
            </a:pPr>
            <a:r>
              <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Problem:</a:t>
            </a:r>
            <a:endParaRPr lang="en-US" altLang="zh-CN"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en-US" altLang="zh-CN" sz="2000">
                <a:latin typeface="Times New Roman" panose="02020603050405020304" pitchFamily="18" charset="0"/>
                <a:ea typeface="SimSun" panose="02010600030101010101" pitchFamily="2" charset="-122"/>
                <a:cs typeface="Times New Roman" panose="02020603050405020304" pitchFamily="18" charset="0"/>
              </a:rPr>
              <a:t>Waste management is a pressing global challenge, with improper disposal leading to environmental pollution and health hazards. Traditional waste classification methods rely on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manual sorting</a:t>
            </a:r>
            <a:r>
              <a:rPr lang="en-US" altLang="zh-CN" sz="2000">
                <a:latin typeface="Times New Roman" panose="02020603050405020304" pitchFamily="18" charset="0"/>
                <a:ea typeface="SimSun" panose="02010600030101010101" pitchFamily="2" charset="-122"/>
                <a:cs typeface="Times New Roman" panose="02020603050405020304" pitchFamily="18" charset="0"/>
              </a:rPr>
              <a:t>, which is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time-consuming, inefficient, and prone to human errors</a:t>
            </a:r>
            <a:r>
              <a:rPr lang="en-US" altLang="zh-CN" sz="2000">
                <a:latin typeface="Times New Roman" panose="02020603050405020304" pitchFamily="18" charset="0"/>
                <a:ea typeface="SimSun" panose="02010600030101010101" pitchFamily="2" charset="-122"/>
                <a:cs typeface="Times New Roman" panose="02020603050405020304" pitchFamily="18" charset="0"/>
              </a:rPr>
              <a:t>. Inaccurate segregation of organic and recyclable waste often results in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increased landfill waste</a:t>
            </a:r>
            <a:r>
              <a:rPr lang="en-US" altLang="zh-CN" sz="2000">
                <a:latin typeface="Times New Roman" panose="02020603050405020304" pitchFamily="18" charset="0"/>
                <a:ea typeface="SimSun" panose="02010600030101010101" pitchFamily="2" charset="-122"/>
                <a:cs typeface="Times New Roman" panose="02020603050405020304" pitchFamily="18" charset="0"/>
              </a:rPr>
              <a:t> and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reduced recycling efficiency</a:t>
            </a:r>
            <a:r>
              <a:rPr lang="en-US" altLang="zh-CN" sz="2000">
                <a:latin typeface="Times New Roman" panose="02020603050405020304" pitchFamily="18" charset="0"/>
                <a:ea typeface="SimSun" panose="02010600030101010101" pitchFamily="2" charset="-122"/>
                <a:cs typeface="Times New Roman" panose="02020603050405020304" pitchFamily="18" charset="0"/>
              </a:rPr>
              <a:t>, contributing to environmental degradation. The need for a faster, automated, and more reliable waste classification system is essential to promote </a:t>
            </a:r>
            <a:r>
              <a:rPr lang="en-US" altLang="zh-CN" sz="2000" b="1">
                <a:latin typeface="Times New Roman" panose="02020603050405020304" pitchFamily="18" charset="0"/>
                <a:ea typeface="SimSun" panose="02010600030101010101" pitchFamily="2" charset="-122"/>
                <a:cs typeface="Times New Roman" panose="02020603050405020304" pitchFamily="18" charset="0"/>
              </a:rPr>
              <a:t>sustainable waste management</a:t>
            </a:r>
            <a:r>
              <a:rPr lang="en-US" altLang="zh-CN" sz="2000">
                <a:latin typeface="Times New Roman" panose="02020603050405020304" pitchFamily="18" charset="0"/>
                <a:ea typeface="SimSun" panose="02010600030101010101" pitchFamily="2" charset="-122"/>
                <a:cs typeface="Times New Roman" panose="02020603050405020304" pitchFamily="18" charset="0"/>
              </a:rPr>
              <a:t>.</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en-US" altLang="en-GB"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rPr>
              <a:t>Solution:</a:t>
            </a:r>
            <a:endParaRPr lang="en-US" altLang="en-GB" sz="2000" b="1">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r>
              <a:rPr lang="en-US" altLang="en-GB" sz="2000">
                <a:latin typeface="Times New Roman" panose="02020603050405020304" pitchFamily="18" charset="0"/>
                <a:ea typeface="SimSun" panose="02010600030101010101" pitchFamily="2" charset="-122"/>
                <a:cs typeface="Times New Roman" panose="02020603050405020304" pitchFamily="18" charset="0"/>
              </a:rPr>
              <a:t>To address this issue, an AI-powered waste classification system using Convolutional Neural Networks (CNNs) is developed. The model automatically identifies and classifies waste into organic and recyclable categories based on image inputs. By leveraging deep learning techniques, the system enhances efficiency, accuracy, and scalability in waste segregation. This solution helps in reducing manual effort, improving recycling processes, and promoting a cleaner environment through better waste management strategies.</a:t>
            </a:r>
            <a:endParaRPr lang="en-US" altLang="en-GB" sz="2000">
              <a:latin typeface="Times New Roman" panose="02020603050405020304" pitchFamily="18" charset="0"/>
              <a:ea typeface="SimSun" panose="02010600030101010101" pitchFamily="2" charset="-122"/>
              <a:cs typeface="Times New Roman" panose="02020603050405020304" pitchFamily="18" charset="0"/>
            </a:endParaRPr>
          </a:p>
          <a:p>
            <a:pPr marL="0" indent="0" algn="l" defTabSz="266700">
              <a:spcBef>
                <a:spcPts val="500"/>
              </a:spcBef>
              <a:spcAft>
                <a:spcPts val="500"/>
              </a:spcAft>
            </a:pP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Rectangles 8"/>
          <p:cNvSpPr/>
          <p:nvPr/>
        </p:nvSpPr>
        <p:spPr>
          <a:xfrm>
            <a:off x="562610" y="1201420"/>
            <a:ext cx="11139805" cy="5079365"/>
          </a:xfrm>
          <a:prstGeom prst="rect">
            <a:avLst/>
          </a:prstGeom>
          <a:noFill/>
          <a:ln w="2857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4461_1*l_h_i*1_4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10000000149011612,&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1"/>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4461_1*l_h_i*1_1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234461_1*l_h_x*1_5_1"/>
  <p:tag name="KSO_WM_TEMPLATE_CATEGORY" val="diagram"/>
  <p:tag name="KSO_WM_TEMPLATE_INDEX" val="20234461"/>
  <p:tag name="KSO_WM_UNIT_LAYERLEVEL" val="1_1_1"/>
  <p:tag name="KSO_WM_TAG_VERSION" val="3.0"/>
  <p:tag name="KSO_WM_BEAUTIFY_FLAG" val="#wm#"/>
  <p:tag name="KSO_WM_UNIT_VALUE" val="93*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4_3"/>
  <p:tag name="KSO_WM_UNIT_ID" val="diagram20234461_1*l_h_x*1_4_3"/>
  <p:tag name="KSO_WM_TEMPLATE_CATEGORY" val="diagram"/>
  <p:tag name="KSO_WM_TEMPLATE_INDEX" val="20234461"/>
  <p:tag name="KSO_WM_UNIT_LAYERLEVEL" val="1_1_1"/>
  <p:tag name="KSO_WM_TAG_VERSION" val="3.0"/>
  <p:tag name="KSO_WM_BEAUTIFY_FLAG" val="#wm#"/>
  <p:tag name="KSO_WM_UNIT_VALUE" val="68*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1_3"/>
  <p:tag name="KSO_WM_UNIT_ID" val="diagram20234461_1*l_h_x*1_1_3"/>
  <p:tag name="KSO_WM_TEMPLATE_CATEGORY" val="diagram"/>
  <p:tag name="KSO_WM_TEMPLATE_INDEX" val="20234461"/>
  <p:tag name="KSO_WM_UNIT_LAYERLEVEL" val="1_1_1"/>
  <p:tag name="KSO_WM_TAG_VERSION" val="3.0"/>
  <p:tag name="KSO_WM_BEAUTIFY_FLAG" val="#wm#"/>
  <p:tag name="KSO_WM_UNIT_VALUE" val="82*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2_3"/>
  <p:tag name="KSO_WM_UNIT_ID" val="diagram20234461_1*l_h_x*1_2_3"/>
  <p:tag name="KSO_WM_TEMPLATE_CATEGORY" val="diagram"/>
  <p:tag name="KSO_WM_TEMPLATE_INDEX" val="20234461"/>
  <p:tag name="KSO_WM_UNIT_LAYERLEVEL" val="1_1_1"/>
  <p:tag name="KSO_WM_TAG_VERSION" val="3.0"/>
  <p:tag name="KSO_WM_BEAUTIFY_FLAG" val="#wm#"/>
  <p:tag name="KSO_WM_UNIT_VALUE" val="100*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3_3"/>
  <p:tag name="KSO_WM_UNIT_ID" val="diagram20234461_1*l_h_x*1_3_3"/>
  <p:tag name="KSO_WM_TEMPLATE_CATEGORY" val="diagram"/>
  <p:tag name="KSO_WM_TEMPLATE_INDEX" val="20234461"/>
  <p:tag name="KSO_WM_UNIT_LAYERLEVEL" val="1_1_1"/>
  <p:tag name="KSO_WM_TAG_VERSION" val="3.0"/>
  <p:tag name="KSO_WM_BEAUTIFY_FLAG" val="#wm#"/>
  <p:tag name="KSO_WM_UNIT_VALUE" val="100*92"/>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x"/>
  <p:tag name="KSO_WM_UNIT_INDEX" val="1_6_3"/>
  <p:tag name="KSO_WM_UNIT_ID" val="diagram20234461_1*l_h_x*1_6_3"/>
  <p:tag name="KSO_WM_TEMPLATE_CATEGORY" val="diagram"/>
  <p:tag name="KSO_WM_TEMPLATE_INDEX" val="20234461"/>
  <p:tag name="KSO_WM_UNIT_LAYERLEVEL" val="1_1_1"/>
  <p:tag name="KSO_WM_TAG_VERSION" val="3.0"/>
  <p:tag name="KSO_WM_BEAUTIFY_FLAG" val="#wm#"/>
  <p:tag name="KSO_WM_UNIT_VALUE" val="100*100"/>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SLIDE_ID" val="custom20238415_1"/>
  <p:tag name="KSO_WM_TEMPLATE_SUBCATEGORY" val="0"/>
  <p:tag name="KSO_WM_TEMPLATE_MASTER_TYPE" val="0"/>
  <p:tag name="KSO_WM_TEMPLATE_COLOR_TYPE" val="0"/>
  <p:tag name="KSO_WM_SLIDE_ITEM_CNT" val="6"/>
  <p:tag name="KSO_WM_SLIDE_INDEX" val="1"/>
  <p:tag name="KSO_WM_TAG_VERSION" val="3.0"/>
  <p:tag name="KSO_WM_BEAUTIFY_FLAG" val="#wm#"/>
  <p:tag name="KSO_WM_TEMPLATE_CATEGORY" val="custom"/>
  <p:tag name="KSO_WM_TEMPLATE_INDEX" val="20238415"/>
  <p:tag name="KSO_WM_SLIDE_TYPE" val="text"/>
  <p:tag name="KSO_WM_SLIDE_SUBTYPE" val="picTxt"/>
  <p:tag name="KSO_WM_SLIDE_SIZE" val="831.8*321.235"/>
  <p:tag name="KSO_WM_SLIDE_POSITION" val="64.1*142.665"/>
  <p:tag name="KSO_WM_SLIDE_LAYOUT" val="a_l"/>
  <p:tag name="KSO_WM_SLIDE_LAYOUT_CNT" val="1_1"/>
  <p:tag name="KSO_WM_SPECIAL_SOURCE" val="bdnull"/>
  <p:tag name="KSO_WM_DIAGRAM_GROUP_CODE" val="l1-1"/>
  <p:tag name="KSO_WM_SLIDE_DIAGTYPE" val="l"/>
</p:tagLst>
</file>

<file path=ppt/tags/tag19.xml><?xml version="1.0" encoding="utf-8"?>
<p:tagLst xmlns:p="http://schemas.openxmlformats.org/presentationml/2006/main">
  <p:tag name="KSO_WM_BEAUTIFY_FLAG" val="#wm#"/>
  <p:tag name="KSO_WM_TEMPLATE_CATEGORY" val="custom"/>
  <p:tag name="KSO_WM_TEMPLATE_INDEX" val="2023841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8415_1*a*1"/>
  <p:tag name="KSO_WM_TEMPLATE_CATEGORY" val="custom"/>
  <p:tag name="KSO_WM_TEMPLATE_INDEX" val="20238415"/>
  <p:tag name="KSO_WM_UNIT_LAYERLEVEL" val="1"/>
  <p:tag name="KSO_WM_TAG_VERSION" val="3.0"/>
  <p:tag name="KSO_WM_BEAUTIFY_FLAG" val="#wm#"/>
  <p:tag name="KSO_WM_UNIT_VALUE" val="29"/>
  <p:tag name="KSO_WM_UNIT_PRESET_TEXT" val="Your title here"/>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4461_1*l_h_i*1_2_1"/>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UNIT_TEXT_FILL_FORE_SCHEMECOLOR_INDEX" val="2"/>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4461_1*l_h_i*1_3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4461_1*l_h_i*1_6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30000001192092896,&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3"/>
  <p:tag name="KSO_WM_UNIT_TEXT_FILL_FORE_SCHEMECOLOR_INDEX" val="2"/>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4461_1*l_h_i*1_5_2"/>
  <p:tag name="KSO_WM_TEMPLATE_CATEGORY" val="diagram"/>
  <p:tag name="KSO_WM_TEMPLATE_INDEX" val="2023446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6"/>
  <p:tag name="KSO_WM_DIAGRAM_VIRTUALLY_FRAME" val="{&quot;height&quot;:384.7823791503906,&quot;left&quot;:64.1,&quot;top&quot;:99.96683229918135,&quot;width&quot;:831.8}"/>
  <p:tag name="KSO_WM_DIAGRAM_COLOR_MATCH_VALUE" val="{&quot;shape&quot;:{&quot;fill&quot;:{&quot;solid&quot;:{&quot;brightness&quot;:0.20000000298023224,&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2"/>
  <p:tag name="KSO_WM_UNIT_TEXT_FILL_FORE_SCHEMECOLOR_INDEX" val="2"/>
  <p:tag name="KSO_WM_UNIT_TEXT_FILL_TYPE" val="1"/>
  <p:tag name="KSO_WM_UNIT_USESOURCEFORMAT_APPLY" val="1"/>
</p:tagLst>
</file>

<file path=ppt/theme/theme1.xml><?xml version="1.0" encoding="utf-8"?>
<a:theme xmlns:a="http://schemas.openxmlformats.org/drawingml/2006/main" name="Session 01 Design Thinking &amp; Critical Thinking">
  <a:themeElements>
    <a:clrScheme nam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B0F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14052</Words>
  <Application>WPS Presentation</Application>
  <PresentationFormat>Widescreen</PresentationFormat>
  <Paragraphs>247</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SimSun</vt:lpstr>
      <vt:lpstr>Wingdings</vt:lpstr>
      <vt:lpstr>Arial</vt:lpstr>
      <vt:lpstr>Calibri</vt:lpstr>
      <vt:lpstr>Times New Roman</vt:lpstr>
      <vt:lpstr>Microsoft YaHei</vt:lpstr>
      <vt:lpstr>Arial Unicode MS</vt:lpstr>
      <vt:lpstr>Bahnschrift Condensed</vt:lpstr>
      <vt:lpstr>Calibri</vt:lpstr>
      <vt:lpstr>等线</vt:lpstr>
      <vt:lpstr>Bahnschrift Light Condensed</vt:lpstr>
      <vt:lpstr>Trebuchet MS</vt:lpstr>
      <vt:lpstr>Tahoma</vt:lpstr>
      <vt:lpstr>Symbol</vt:lpstr>
      <vt:lpstr>Courier New</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Your title here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shamshad mutala</cp:lastModifiedBy>
  <cp:revision>8</cp:revision>
  <dcterms:created xsi:type="dcterms:W3CDTF">2024-12-31T09:40:00Z</dcterms:created>
  <dcterms:modified xsi:type="dcterms:W3CDTF">2025-02-08T10:27:20Z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F52829184F984B07881B90B9976B034B_13</vt:lpwstr>
  </property>
  <property fmtid="{D5CDD505-2E9C-101B-9397-08002B2CF9AE}" pid="3" name="KSOProductBuildVer">
    <vt:lpwstr>2057-12.2.0.19821</vt:lpwstr>
  </property>
</Properties>
</file>