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1"/>
  </p:notesMasterIdLst>
  <p:sldIdLst>
    <p:sldId id="265" r:id="rId3"/>
    <p:sldId id="266" r:id="rId4"/>
    <p:sldId id="258" r:id="rId5"/>
    <p:sldId id="259" r:id="rId6"/>
    <p:sldId id="260" r:id="rId7"/>
    <p:sldId id="261" r:id="rId8"/>
    <p:sldId id="262"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Lato" panose="020F0502020204030203" pitchFamily="34" charset="0"/>
      <p:regular r:id="rId16"/>
      <p:bold r:id="rId17"/>
      <p:italic r:id="rId18"/>
      <p:boldItalic r:id="rId19"/>
    </p:embeddedFon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4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4.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79435" y="2378664"/>
            <a:ext cx="5546784"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CODERED_SUNDAR</a:t>
            </a:r>
          </a:p>
          <a:p>
            <a:endParaRPr lang="en-US" dirty="0"/>
          </a:p>
          <a:p>
            <a:r>
              <a:rPr lang="en-US" dirty="0"/>
              <a:t>Your team bio :</a:t>
            </a:r>
            <a:r>
              <a:rPr lang="en-US" b="0" i="0" dirty="0">
                <a:solidFill>
                  <a:srgbClr val="4A4548"/>
                </a:solidFill>
                <a:effectLst/>
                <a:latin typeface="lato" panose="020F0502020204030203" pitchFamily="34" charset="0"/>
              </a:rPr>
              <a:t>Build innovative solutions to practice medical recycling to reduce medical waste and support a circular economy</a:t>
            </a:r>
          </a:p>
          <a:p>
            <a:endParaRPr lang="en-US" dirty="0"/>
          </a:p>
          <a:p>
            <a:endParaRPr lang="en-US" dirty="0"/>
          </a:p>
          <a:p>
            <a:endParaRPr lang="en-US" dirty="0"/>
          </a:p>
          <a:p>
            <a:endParaRPr lang="en-US" dirty="0"/>
          </a:p>
          <a:p>
            <a:endParaRPr lang="en-US" dirty="0"/>
          </a:p>
          <a:p>
            <a:r>
              <a:rPr lang="en-US" dirty="0"/>
              <a:t>Date :24-03-2023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0" y="0"/>
            <a:ext cx="9144000" cy="47442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br>
              <a:rPr lang="en" sz="2000" dirty="0"/>
            </a:br>
            <a:r>
              <a:rPr lang="en-US" sz="1600" dirty="0">
                <a:latin typeface="Calibri" panose="020F0502020204030204" pitchFamily="34" charset="0"/>
                <a:cs typeface="Calibri" panose="020F0502020204030204" pitchFamily="34" charset="0"/>
              </a:rPr>
              <a:t>Practice medical recycling and reduce medical waste could be to implement a closed-loop system for medical equipment and supplies. This system would involve collecting and sterilizing medical equipment and supplies that are no longer needed by hospitals or clinics and redistributing them to other medical facilities in need. This approach could reduce the amount of medical waste generated and also support a circular economy by reducing the need for new medical equipment and supplies to be manufactured.</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Another potential solution could be to develop a mobile app or platform that connects medical facilities with local organizations or individuals who can reuse or recycle medical supplies. This app could facilitate the donation or exchange of unused or surplus medical supplies, reducing waste and supporting local communities.</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Additionally, promoting awareness and education around medical waste reduction and recycling could be another solution. This could involve training medical staff on best practices for reducing waste, implementing recycling programs, and educating patients on how to dispose of medical waste properly.</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These are just a few potential solutions to the problem statement you mentioned, and there may be other innovative ideas that can be explored to address the issue of medical waste and support a circular economy.</a:t>
            </a:r>
            <a:br>
              <a:rPr lang="en-US" sz="1600" dirty="0">
                <a:latin typeface="Calibri" panose="020F0502020204030204" pitchFamily="34" charset="0"/>
                <a:cs typeface="Calibri" panose="020F0502020204030204" pitchFamily="34" charset="0"/>
              </a:rPr>
            </a:br>
            <a:br>
              <a:rPr lang="en-US" sz="2000" dirty="0"/>
            </a:br>
            <a:br>
              <a:rPr lang="en-US" sz="2000" dirty="0"/>
            </a:br>
            <a:br>
              <a:rPr lang="en-US" sz="2000" dirty="0"/>
            </a:br>
            <a:br>
              <a:rPr lang="en-US" sz="2000" dirty="0"/>
            </a:br>
            <a:br>
              <a:rPr lang="en-US" sz="2000" dirty="0"/>
            </a:br>
            <a:endParaRPr sz="2000" dirty="0"/>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0" y="0"/>
            <a:ext cx="9144000" cy="468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dirty="0">
                <a:latin typeface="Calibri" panose="020F0502020204030204" pitchFamily="34" charset="0"/>
                <a:cs typeface="Calibri" panose="020F0502020204030204" pitchFamily="34" charset="0"/>
              </a:rPr>
              <a:t>User Segment:</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The user segment for the solution of practicing medical recycling to reduce medical waste and support a circular economy would include healthcare providers, hospitals, clinics, and medical facilities that generate a large amount of medical waste.</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Pain Points: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The healthcare industry generates a massive amount of medical waste, including disposable medical equipment, expired medications, contaminated materials, and single-use products. The disposal of such medical waste creates environmental and health hazards, and it is also costly. The traditional disposal methods, such as landfill and incineration, are not sustainable and can cause pollution and greenhouse gas emissions. Therefore, there is a need for sustainable and efficient solutions for managing medical waste.</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Early Adopter:</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The early adopters of the product would be the healthcare providers and facilities that prioritize sustainability and environmental responsibility. These entities may have a strong commitment to green initiatives and would be interested in adopting new solutions that can reduce their environmental impact while also saving costs. Additionally, healthcare providers that generate a significant amount of medical waste and are struggling with its disposal would also be early adopters of the solution. They would be interested in exploring new solutions to manage their waste efficiently and sustainably.</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br>
              <a:rPr lang="en-US" sz="500" dirty="0"/>
            </a:br>
            <a:br>
              <a:rPr lang="en-US" sz="500" dirty="0"/>
            </a:br>
            <a:br>
              <a:rPr lang="en-US" sz="500" dirty="0"/>
            </a:br>
            <a:endParaRPr sz="500" dirty="0"/>
          </a:p>
        </p:txBody>
      </p:sp>
      <p:sp>
        <p:nvSpPr>
          <p:cNvPr id="354" name="Google Shape;354;p3"/>
          <p:cNvSpPr txBox="1"/>
          <p:nvPr/>
        </p:nvSpPr>
        <p:spPr>
          <a:xfrm>
            <a:off x="1387929" y="4895491"/>
            <a:ext cx="9144000" cy="4565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IN" sz="1200" b="0" i="0" u="none" strike="noStrike" cap="none" dirty="0">
                <a:solidFill>
                  <a:srgbClr val="000000"/>
                </a:solidFill>
                <a:latin typeface="Lato"/>
                <a:ea typeface="Lato"/>
                <a:cs typeface="Lato"/>
                <a:sym typeface="Lato"/>
              </a:rPr>
              <a:t> </a:t>
            </a: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79435" y="0"/>
            <a:ext cx="91440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0" y="1"/>
            <a:ext cx="9143999" cy="5046722"/>
          </a:xfrm>
          <a:prstGeom prst="rect">
            <a:avLst/>
          </a:prstGeom>
          <a:noFill/>
          <a:ln>
            <a:noFill/>
          </a:ln>
        </p:spPr>
        <p:txBody>
          <a:bodyPr spcFirstLastPara="1" wrap="square" lIns="91425" tIns="91425" rIns="91425" bIns="91425" anchor="t" anchorCtr="0">
            <a:normAutofit fontScale="90000"/>
          </a:bodyPr>
          <a:lstStyle/>
          <a:p>
            <a:pPr lvl="0" algn="l" rtl="0">
              <a:lnSpc>
                <a:spcPct val="100000"/>
              </a:lnSpc>
              <a:spcBef>
                <a:spcPts val="0"/>
              </a:spcBef>
              <a:spcAft>
                <a:spcPts val="0"/>
              </a:spcAft>
              <a:buSzPts val="2800"/>
            </a:pPr>
            <a:r>
              <a:rPr lang="en" sz="2000" dirty="0"/>
              <a:t>Pre-Requisite</a:t>
            </a:r>
            <a:br>
              <a:rPr lang="en" sz="2000" dirty="0"/>
            </a:br>
            <a:r>
              <a:rPr lang="en-US" sz="1300" dirty="0">
                <a:latin typeface="Calibri" panose="020F0502020204030204" pitchFamily="34" charset="0"/>
                <a:cs typeface="Calibri" panose="020F0502020204030204" pitchFamily="34" charset="0"/>
              </a:rPr>
              <a:t>There are several alternative or competitive products and solutions to practice medical recycling and reduce medical waste. Some of the notable ones include:</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Reusable medical devices - Medical devices that can be sterilized and reused multiple times, reducing the need for disposable devices.</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Recycling programs - Some hospitals and medical facilities have implemented recycling programs to recycle materials such as plastics, paper, and glass.</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Donation programs - Programs that allow unused medical supplies to be donated to organizations that can use them.</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Medical waste management companies - These companies specialize in disposing of medical waste in an environmentally responsible manner.</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Reprocessing companies - These companies reprocess medical devices by cleaning, sterilizing, and refurbishing them for reuse.</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To build innovative solutions to practice medical recycling and reduce medical waste, some prerequisites include:</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Understanding of medical waste regulations and guidelines</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Knowledge of medical waste management and recycling technologies</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Familiarity with circular economy principles and practices</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Knowledge of supply chain management and logistics</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Understanding of the healthcare industry and its practices.</a:t>
            </a:r>
            <a:br>
              <a:rPr lang="en-US" sz="1300" dirty="0">
                <a:latin typeface="Calibri" panose="020F0502020204030204" pitchFamily="34" charset="0"/>
                <a:cs typeface="Calibri" panose="020F0502020204030204" pitchFamily="34" charset="0"/>
              </a:rPr>
            </a:br>
            <a:br>
              <a:rPr lang="en-US" sz="2000" dirty="0"/>
            </a:br>
            <a:br>
              <a:rPr lang="en-US" sz="2000" dirty="0"/>
            </a:br>
            <a:br>
              <a:rPr lang="en-US" sz="2000" dirty="0"/>
            </a:br>
            <a:br>
              <a:rPr lang="en-US" sz="2000" dirty="0"/>
            </a:br>
            <a:br>
              <a:rPr lang="en" sz="2000" dirty="0"/>
            </a:b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0"/>
            <a:ext cx="9143996" cy="514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br>
              <a:rPr lang="en" sz="2000" dirty="0">
                <a:solidFill>
                  <a:srgbClr val="4A4548"/>
                </a:solidFill>
                <a:highlight>
                  <a:srgbClr val="FFFFFF"/>
                </a:highlight>
              </a:rPr>
            </a:br>
            <a:r>
              <a:rPr lang="en-US" sz="1600" dirty="0">
                <a:solidFill>
                  <a:srgbClr val="002060"/>
                </a:solidFill>
                <a:highlight>
                  <a:srgbClr val="FFFFFF"/>
                </a:highlight>
                <a:latin typeface="Calibri" panose="020F0502020204030204" pitchFamily="34" charset="0"/>
                <a:cs typeface="Calibri" panose="020F0502020204030204" pitchFamily="34" charset="0"/>
              </a:rPr>
              <a:t>Azure IoT Hub - This tool can be used to connect, monitor, and manage IoT devices, including medical devices that can be reused or recycled.</a:t>
            </a:r>
            <a:br>
              <a:rPr lang="en-US" sz="1600" dirty="0">
                <a:solidFill>
                  <a:srgbClr val="002060"/>
                </a:solidFill>
                <a:highlight>
                  <a:srgbClr val="FFFFFF"/>
                </a:highlight>
                <a:latin typeface="Calibri" panose="020F0502020204030204" pitchFamily="34" charset="0"/>
                <a:cs typeface="Calibri" panose="020F0502020204030204" pitchFamily="34" charset="0"/>
              </a:rPr>
            </a:br>
            <a:br>
              <a:rPr lang="en-US" sz="1600" dirty="0">
                <a:solidFill>
                  <a:srgbClr val="002060"/>
                </a:solidFill>
                <a:highlight>
                  <a:srgbClr val="FFFFFF"/>
                </a:highlight>
                <a:latin typeface="Calibri" panose="020F0502020204030204" pitchFamily="34" charset="0"/>
                <a:cs typeface="Calibri" panose="020F0502020204030204" pitchFamily="34" charset="0"/>
              </a:rPr>
            </a:br>
            <a:r>
              <a:rPr lang="en-US" sz="1600" dirty="0">
                <a:solidFill>
                  <a:srgbClr val="002060"/>
                </a:solidFill>
                <a:highlight>
                  <a:srgbClr val="FFFFFF"/>
                </a:highlight>
                <a:latin typeface="Calibri" panose="020F0502020204030204" pitchFamily="34" charset="0"/>
                <a:cs typeface="Calibri" panose="020F0502020204030204" pitchFamily="34" charset="0"/>
              </a:rPr>
              <a:t>Azure Machine Learning - This tool can be used to build, train, and deploy machine learning models that can analyze medical waste data and help identify opportunities for recycling and waste reduction.</a:t>
            </a:r>
            <a:br>
              <a:rPr lang="en-US" sz="1600" dirty="0">
                <a:solidFill>
                  <a:srgbClr val="002060"/>
                </a:solidFill>
                <a:highlight>
                  <a:srgbClr val="FFFFFF"/>
                </a:highlight>
                <a:latin typeface="Calibri" panose="020F0502020204030204" pitchFamily="34" charset="0"/>
                <a:cs typeface="Calibri" panose="020F0502020204030204" pitchFamily="34" charset="0"/>
              </a:rPr>
            </a:br>
            <a:br>
              <a:rPr lang="en-US" sz="1600" dirty="0">
                <a:solidFill>
                  <a:srgbClr val="002060"/>
                </a:solidFill>
                <a:highlight>
                  <a:srgbClr val="FFFFFF"/>
                </a:highlight>
                <a:latin typeface="Calibri" panose="020F0502020204030204" pitchFamily="34" charset="0"/>
                <a:cs typeface="Calibri" panose="020F0502020204030204" pitchFamily="34" charset="0"/>
              </a:rPr>
            </a:br>
            <a:r>
              <a:rPr lang="en-US" sz="1600" dirty="0">
                <a:solidFill>
                  <a:srgbClr val="002060"/>
                </a:solidFill>
                <a:highlight>
                  <a:srgbClr val="FFFFFF"/>
                </a:highlight>
                <a:latin typeface="Calibri" panose="020F0502020204030204" pitchFamily="34" charset="0"/>
                <a:cs typeface="Calibri" panose="020F0502020204030204" pitchFamily="34" charset="0"/>
              </a:rPr>
              <a:t>Azure Storage - This tool can be used to store and manage medical waste data, such as inventory, usage, and disposal information.</a:t>
            </a:r>
            <a:br>
              <a:rPr lang="en-US" sz="1600" dirty="0">
                <a:solidFill>
                  <a:srgbClr val="002060"/>
                </a:solidFill>
                <a:highlight>
                  <a:srgbClr val="FFFFFF"/>
                </a:highlight>
                <a:latin typeface="Calibri" panose="020F0502020204030204" pitchFamily="34" charset="0"/>
                <a:cs typeface="Calibri" panose="020F0502020204030204" pitchFamily="34" charset="0"/>
              </a:rPr>
            </a:br>
            <a:br>
              <a:rPr lang="en-US" sz="1600" dirty="0">
                <a:solidFill>
                  <a:srgbClr val="002060"/>
                </a:solidFill>
                <a:highlight>
                  <a:srgbClr val="FFFFFF"/>
                </a:highlight>
                <a:latin typeface="Calibri" panose="020F0502020204030204" pitchFamily="34" charset="0"/>
                <a:cs typeface="Calibri" panose="020F0502020204030204" pitchFamily="34" charset="0"/>
              </a:rPr>
            </a:br>
            <a:r>
              <a:rPr lang="en-US" sz="1600" dirty="0">
                <a:solidFill>
                  <a:srgbClr val="002060"/>
                </a:solidFill>
                <a:highlight>
                  <a:srgbClr val="FFFFFF"/>
                </a:highlight>
                <a:latin typeface="Calibri" panose="020F0502020204030204" pitchFamily="34" charset="0"/>
                <a:cs typeface="Calibri" panose="020F0502020204030204" pitchFamily="34" charset="0"/>
              </a:rPr>
              <a:t>Azure Functions - This tool can be used to create serverless applications that can process medical waste data and trigger actions, such as alerts or notifications.</a:t>
            </a:r>
            <a:br>
              <a:rPr lang="en-US" sz="1600" dirty="0">
                <a:solidFill>
                  <a:srgbClr val="002060"/>
                </a:solidFill>
                <a:highlight>
                  <a:srgbClr val="FFFFFF"/>
                </a:highlight>
                <a:latin typeface="Calibri" panose="020F0502020204030204" pitchFamily="34" charset="0"/>
                <a:cs typeface="Calibri" panose="020F0502020204030204" pitchFamily="34" charset="0"/>
              </a:rPr>
            </a:br>
            <a:br>
              <a:rPr lang="en-US" sz="1600" dirty="0">
                <a:solidFill>
                  <a:srgbClr val="002060"/>
                </a:solidFill>
                <a:highlight>
                  <a:srgbClr val="FFFFFF"/>
                </a:highlight>
                <a:latin typeface="Calibri" panose="020F0502020204030204" pitchFamily="34" charset="0"/>
                <a:cs typeface="Calibri" panose="020F0502020204030204" pitchFamily="34" charset="0"/>
              </a:rPr>
            </a:br>
            <a:r>
              <a:rPr lang="en-US" sz="1600" dirty="0">
                <a:solidFill>
                  <a:srgbClr val="002060"/>
                </a:solidFill>
                <a:highlight>
                  <a:srgbClr val="FFFFFF"/>
                </a:highlight>
                <a:latin typeface="Calibri" panose="020F0502020204030204" pitchFamily="34" charset="0"/>
                <a:cs typeface="Calibri" panose="020F0502020204030204" pitchFamily="34" charset="0"/>
              </a:rPr>
              <a:t>Azure DevOps - This tool can be used to manage the development and deployment of the medical waste recycling solution, including version control, testing, and continuous integration/continuous deployment (CI/CD).</a:t>
            </a:r>
            <a:br>
              <a:rPr lang="en-US" sz="1600" dirty="0">
                <a:solidFill>
                  <a:srgbClr val="002060"/>
                </a:solidFill>
                <a:highlight>
                  <a:srgbClr val="FFFFFF"/>
                </a:highlight>
                <a:latin typeface="Calibri" panose="020F0502020204030204" pitchFamily="34" charset="0"/>
                <a:cs typeface="Calibri" panose="020F0502020204030204" pitchFamily="34" charset="0"/>
              </a:rPr>
            </a:br>
            <a:br>
              <a:rPr lang="en-US" sz="1600" dirty="0">
                <a:solidFill>
                  <a:srgbClr val="002060"/>
                </a:solidFill>
                <a:highlight>
                  <a:srgbClr val="FFFFFF"/>
                </a:highlight>
                <a:latin typeface="Calibri" panose="020F0502020204030204" pitchFamily="34" charset="0"/>
                <a:cs typeface="Calibri" panose="020F0502020204030204" pitchFamily="34" charset="0"/>
              </a:rPr>
            </a:br>
            <a:r>
              <a:rPr lang="en-US" sz="1600" dirty="0">
                <a:solidFill>
                  <a:srgbClr val="002060"/>
                </a:solidFill>
                <a:highlight>
                  <a:srgbClr val="FFFFFF"/>
                </a:highlight>
                <a:latin typeface="Calibri" panose="020F0502020204030204" pitchFamily="34" charset="0"/>
                <a:cs typeface="Calibri" panose="020F0502020204030204" pitchFamily="34" charset="0"/>
              </a:rPr>
              <a:t>In addition to these Azure tools, you may also want to explore the Azure Marketplace for third-party applications and services that can help with medical waste recycling and circular economy initiatives.</a:t>
            </a:r>
            <a:br>
              <a:rPr lang="en-US" sz="1600" dirty="0">
                <a:solidFill>
                  <a:srgbClr val="002060"/>
                </a:solidFill>
                <a:highlight>
                  <a:srgbClr val="FFFFFF"/>
                </a:highlight>
                <a:latin typeface="Calibri" panose="020F0502020204030204" pitchFamily="34" charset="0"/>
                <a:cs typeface="Calibri" panose="020F0502020204030204" pitchFamily="34" charset="0"/>
              </a:rPr>
            </a:br>
            <a:br>
              <a:rPr lang="en-US" sz="2000" dirty="0">
                <a:solidFill>
                  <a:srgbClr val="002060"/>
                </a:solidFill>
                <a:highlight>
                  <a:srgbClr val="FFFFFF"/>
                </a:highlight>
              </a:rPr>
            </a:br>
            <a:br>
              <a:rPr lang="en-US" sz="2000" dirty="0">
                <a:solidFill>
                  <a:srgbClr val="4A4548"/>
                </a:solidFill>
                <a:highlight>
                  <a:srgbClr val="FFFFFF"/>
                </a:highlight>
              </a:rPr>
            </a:br>
            <a:br>
              <a:rPr lang="en-US" sz="2000" dirty="0">
                <a:solidFill>
                  <a:srgbClr val="4A4548"/>
                </a:solidFill>
                <a:highlight>
                  <a:srgbClr val="FFFFFF"/>
                </a:highlight>
              </a:rPr>
            </a:br>
            <a:br>
              <a:rPr lang="en-US" sz="2000" dirty="0">
                <a:solidFill>
                  <a:srgbClr val="4A4548"/>
                </a:solidFill>
                <a:highlight>
                  <a:srgbClr val="FFFFFF"/>
                </a:highlight>
              </a:rPr>
            </a:br>
            <a:br>
              <a:rPr lang="en-US" sz="2000" dirty="0">
                <a:solidFill>
                  <a:srgbClr val="4A4548"/>
                </a:solidFill>
                <a:highlight>
                  <a:srgbClr val="FFFFFF"/>
                </a:highlight>
              </a:rPr>
            </a:br>
            <a:br>
              <a:rPr lang="en" sz="2000" dirty="0">
                <a:solidFill>
                  <a:srgbClr val="4A4548"/>
                </a:solidFill>
                <a:highlight>
                  <a:srgbClr val="FFFFFF"/>
                </a:highlight>
              </a:rPr>
            </a:br>
            <a:endParaRPr sz="20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0" y="0"/>
            <a:ext cx="9144000" cy="514349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400" dirty="0">
                <a:latin typeface="Calibri" panose="020F0502020204030204" pitchFamily="34" charset="0"/>
                <a:cs typeface="Calibri" panose="020F0502020204030204" pitchFamily="34" charset="0"/>
              </a:rPr>
              <a:t>Methodology:</a:t>
            </a: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Research and analyze medical waste regulations and guidelines to ensure compliance.</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Identify and evaluate potential sources of medical waste.</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Develop a data collection and management system to track and monitor medical waste.</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Develop and implement a waste reduction and recycling plan.</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Monitor and optimize the recycling process to ensure continued improvement.</a:t>
            </a: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Architecture:</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Design a cloud-based architecture using Azure services to store and process medical waste data.</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Use Azure IoT Hub to connect and manage IoT devices that generate medical waste.</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Use Azure Machine Learning to analyze medical waste data and identify opportunities for recycling and waste reduction.</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Use Azure Functions to create serverless applications to process and trigger actions based on medical waste data.</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Use Azure DevOps for version control and continuous integration/continuous deployment (CI/CD) of the recycling solution.</a:t>
            </a: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Scalability:</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Use Azure's cloud-based architecture to scale up or down as needed.</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Use Azure's built-in redundancy and high availability features to ensure continuous operation.</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Use Azure's auto-scaling features to automatically adjust resources based on demand.</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Implement load testing to ensure the recycling solution can handle high levels of medical waste data.</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Monitor system performance and optimize resource allocation to ensure scalability and efficiency.</a:t>
            </a:r>
            <a:br>
              <a:rPr lang="en-US" sz="1400" dirty="0">
                <a:latin typeface="Calibri" panose="020F0502020204030204" pitchFamily="34" charset="0"/>
                <a:cs typeface="Calibri" panose="020F0502020204030204" pitchFamily="34" charset="0"/>
              </a:rPr>
            </a:br>
            <a:br>
              <a:rPr lang="en-US" sz="2000" dirty="0"/>
            </a:br>
            <a:br>
              <a:rPr lang="en-US" sz="2000" dirty="0"/>
            </a:br>
            <a:br>
              <a:rPr lang="en-US" sz="2000" dirty="0"/>
            </a:br>
            <a:endParaRPr sz="2000"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br>
              <a:rPr lang="en" sz="2000" dirty="0">
                <a:solidFill>
                  <a:srgbClr val="222222"/>
                </a:solidFill>
                <a:highlight>
                  <a:srgbClr val="FFFFFF"/>
                </a:highlight>
              </a:rPr>
            </a:br>
            <a:r>
              <a:rPr lang="en-US" sz="1400" dirty="0">
                <a:solidFill>
                  <a:srgbClr val="002060"/>
                </a:solidFill>
                <a:highlight>
                  <a:srgbClr val="FFFFFF"/>
                </a:highlight>
                <a:latin typeface="Calibri" panose="020F0502020204030204" pitchFamily="34" charset="0"/>
                <a:cs typeface="Calibri" panose="020F0502020204030204" pitchFamily="34" charset="0"/>
              </a:rPr>
              <a:t>How is the solution better than alternatives?</a:t>
            </a:r>
            <a:br>
              <a:rPr lang="en-US" sz="1400" dirty="0">
                <a:solidFill>
                  <a:srgbClr val="002060"/>
                </a:solidFill>
                <a:highlight>
                  <a:srgbClr val="FFFFFF"/>
                </a:highlight>
                <a:latin typeface="Calibri" panose="020F0502020204030204" pitchFamily="34" charset="0"/>
                <a:cs typeface="Calibri" panose="020F0502020204030204" pitchFamily="34" charset="0"/>
              </a:rPr>
            </a:br>
            <a:br>
              <a:rPr lang="en-US" sz="1400" dirty="0">
                <a:solidFill>
                  <a:srgbClr val="002060"/>
                </a:solidFill>
                <a:highlight>
                  <a:srgbClr val="FFFFFF"/>
                </a:highlight>
                <a:latin typeface="Calibri" panose="020F0502020204030204" pitchFamily="34" charset="0"/>
                <a:cs typeface="Calibri" panose="020F0502020204030204" pitchFamily="34" charset="0"/>
              </a:rPr>
            </a:br>
            <a:r>
              <a:rPr lang="en-US" sz="1400" dirty="0">
                <a:solidFill>
                  <a:srgbClr val="002060"/>
                </a:solidFill>
                <a:highlight>
                  <a:srgbClr val="FFFFFF"/>
                </a:highlight>
                <a:latin typeface="Calibri" panose="020F0502020204030204" pitchFamily="34" charset="0"/>
                <a:cs typeface="Calibri" panose="020F0502020204030204" pitchFamily="34" charset="0"/>
              </a:rPr>
              <a:t>Efficiency: A well-designed solution can be more efficient than alternatives by reducing the amount of medical waste generated and increasing the amount of waste that is recycled or reused.</a:t>
            </a:r>
            <a:br>
              <a:rPr lang="en-US" sz="1400" dirty="0">
                <a:solidFill>
                  <a:srgbClr val="002060"/>
                </a:solidFill>
                <a:highlight>
                  <a:srgbClr val="FFFFFF"/>
                </a:highlight>
                <a:latin typeface="Calibri" panose="020F0502020204030204" pitchFamily="34" charset="0"/>
                <a:cs typeface="Calibri" panose="020F0502020204030204" pitchFamily="34" charset="0"/>
              </a:rPr>
            </a:br>
            <a:r>
              <a:rPr lang="en-US" sz="1400" dirty="0">
                <a:solidFill>
                  <a:srgbClr val="002060"/>
                </a:solidFill>
                <a:highlight>
                  <a:srgbClr val="FFFFFF"/>
                </a:highlight>
                <a:latin typeface="Calibri" panose="020F0502020204030204" pitchFamily="34" charset="0"/>
                <a:cs typeface="Calibri" panose="020F0502020204030204" pitchFamily="34" charset="0"/>
              </a:rPr>
              <a:t>Compliance: A solution that meets regulatory requirements and industry standards can provide a competitive advantage over alternatives that do not.</a:t>
            </a:r>
            <a:br>
              <a:rPr lang="en-US" sz="1400" dirty="0">
                <a:solidFill>
                  <a:srgbClr val="002060"/>
                </a:solidFill>
                <a:highlight>
                  <a:srgbClr val="FFFFFF"/>
                </a:highlight>
                <a:latin typeface="Calibri" panose="020F0502020204030204" pitchFamily="34" charset="0"/>
                <a:cs typeface="Calibri" panose="020F0502020204030204" pitchFamily="34" charset="0"/>
              </a:rPr>
            </a:br>
            <a:r>
              <a:rPr lang="en-US" sz="1400" dirty="0">
                <a:solidFill>
                  <a:srgbClr val="002060"/>
                </a:solidFill>
                <a:highlight>
                  <a:srgbClr val="FFFFFF"/>
                </a:highlight>
                <a:latin typeface="Calibri" panose="020F0502020204030204" pitchFamily="34" charset="0"/>
                <a:cs typeface="Calibri" panose="020F0502020204030204" pitchFamily="34" charset="0"/>
              </a:rPr>
              <a:t>Cost-effectiveness: A solution that is cost-effective and scalable can provide cost savings over alternatives that may be more expensive or less flexible.</a:t>
            </a:r>
            <a:br>
              <a:rPr lang="en-US" sz="1400" dirty="0">
                <a:solidFill>
                  <a:srgbClr val="002060"/>
                </a:solidFill>
                <a:highlight>
                  <a:srgbClr val="FFFFFF"/>
                </a:highlight>
                <a:latin typeface="Calibri" panose="020F0502020204030204" pitchFamily="34" charset="0"/>
                <a:cs typeface="Calibri" panose="020F0502020204030204" pitchFamily="34" charset="0"/>
              </a:rPr>
            </a:br>
            <a:r>
              <a:rPr lang="en-US" sz="1400" dirty="0">
                <a:solidFill>
                  <a:srgbClr val="002060"/>
                </a:solidFill>
                <a:highlight>
                  <a:srgbClr val="FFFFFF"/>
                </a:highlight>
                <a:latin typeface="Calibri" panose="020F0502020204030204" pitchFamily="34" charset="0"/>
                <a:cs typeface="Calibri" panose="020F0502020204030204" pitchFamily="34" charset="0"/>
              </a:rPr>
              <a:t>Innovation: A solution that incorporates innovative technologies, such as AI and IoT, can provide a unique selling point over alternatives that may not be as advanced.</a:t>
            </a:r>
            <a:br>
              <a:rPr lang="en-US" sz="1400" dirty="0">
                <a:solidFill>
                  <a:srgbClr val="002060"/>
                </a:solidFill>
                <a:highlight>
                  <a:srgbClr val="FFFFFF"/>
                </a:highlight>
                <a:latin typeface="Calibri" panose="020F0502020204030204" pitchFamily="34" charset="0"/>
                <a:cs typeface="Calibri" panose="020F0502020204030204" pitchFamily="34" charset="0"/>
              </a:rPr>
            </a:br>
            <a:r>
              <a:rPr lang="en-US" sz="1400" dirty="0">
                <a:solidFill>
                  <a:srgbClr val="002060"/>
                </a:solidFill>
                <a:highlight>
                  <a:srgbClr val="FFFFFF"/>
                </a:highlight>
                <a:latin typeface="Calibri" panose="020F0502020204030204" pitchFamily="34" charset="0"/>
                <a:cs typeface="Calibri" panose="020F0502020204030204" pitchFamily="34" charset="0"/>
              </a:rPr>
              <a:t>How to build adoption?</a:t>
            </a:r>
            <a:br>
              <a:rPr lang="en-US" sz="1400" dirty="0">
                <a:solidFill>
                  <a:srgbClr val="002060"/>
                </a:solidFill>
                <a:highlight>
                  <a:srgbClr val="FFFFFF"/>
                </a:highlight>
                <a:latin typeface="Calibri" panose="020F0502020204030204" pitchFamily="34" charset="0"/>
                <a:cs typeface="Calibri" panose="020F0502020204030204" pitchFamily="34" charset="0"/>
              </a:rPr>
            </a:br>
            <a:br>
              <a:rPr lang="en-US" sz="1400" dirty="0">
                <a:solidFill>
                  <a:srgbClr val="002060"/>
                </a:solidFill>
                <a:highlight>
                  <a:srgbClr val="FFFFFF"/>
                </a:highlight>
                <a:latin typeface="Calibri" panose="020F0502020204030204" pitchFamily="34" charset="0"/>
                <a:cs typeface="Calibri" panose="020F0502020204030204" pitchFamily="34" charset="0"/>
              </a:rPr>
            </a:br>
            <a:r>
              <a:rPr lang="en-US" sz="1400" dirty="0">
                <a:solidFill>
                  <a:srgbClr val="002060"/>
                </a:solidFill>
                <a:highlight>
                  <a:srgbClr val="FFFFFF"/>
                </a:highlight>
                <a:latin typeface="Calibri" panose="020F0502020204030204" pitchFamily="34" charset="0"/>
                <a:cs typeface="Calibri" panose="020F0502020204030204" pitchFamily="34" charset="0"/>
              </a:rPr>
              <a:t>Awareness: Build awareness through marketing efforts, such as social media campaigns and content marketing, to educate potential users on the benefits of the solution.</a:t>
            </a:r>
            <a:br>
              <a:rPr lang="en-US" sz="1400" dirty="0">
                <a:solidFill>
                  <a:srgbClr val="002060"/>
                </a:solidFill>
                <a:highlight>
                  <a:srgbClr val="FFFFFF"/>
                </a:highlight>
                <a:latin typeface="Calibri" panose="020F0502020204030204" pitchFamily="34" charset="0"/>
                <a:cs typeface="Calibri" panose="020F0502020204030204" pitchFamily="34" charset="0"/>
              </a:rPr>
            </a:br>
            <a:r>
              <a:rPr lang="en-US" sz="1400" dirty="0">
                <a:solidFill>
                  <a:srgbClr val="002060"/>
                </a:solidFill>
                <a:highlight>
                  <a:srgbClr val="FFFFFF"/>
                </a:highlight>
                <a:latin typeface="Calibri" panose="020F0502020204030204" pitchFamily="34" charset="0"/>
                <a:cs typeface="Calibri" panose="020F0502020204030204" pitchFamily="34" charset="0"/>
              </a:rPr>
              <a:t>Collaboration: Collaborate with industry associations and government agencies to gain support and build credibility.</a:t>
            </a:r>
            <a:br>
              <a:rPr lang="en-US" sz="1400" dirty="0">
                <a:solidFill>
                  <a:srgbClr val="002060"/>
                </a:solidFill>
                <a:highlight>
                  <a:srgbClr val="FFFFFF"/>
                </a:highlight>
                <a:latin typeface="Calibri" panose="020F0502020204030204" pitchFamily="34" charset="0"/>
                <a:cs typeface="Calibri" panose="020F0502020204030204" pitchFamily="34" charset="0"/>
              </a:rPr>
            </a:br>
            <a:r>
              <a:rPr lang="en-US" sz="1400" dirty="0">
                <a:solidFill>
                  <a:srgbClr val="002060"/>
                </a:solidFill>
                <a:highlight>
                  <a:srgbClr val="FFFFFF"/>
                </a:highlight>
                <a:latin typeface="Calibri" panose="020F0502020204030204" pitchFamily="34" charset="0"/>
                <a:cs typeface="Calibri" panose="020F0502020204030204" pitchFamily="34" charset="0"/>
              </a:rPr>
              <a:t>Partnership: Build partnerships with medical facilities and waste management companies to increase adoption and build trust.</a:t>
            </a:r>
            <a:br>
              <a:rPr lang="en-US" sz="1400" dirty="0">
                <a:solidFill>
                  <a:srgbClr val="002060"/>
                </a:solidFill>
                <a:highlight>
                  <a:srgbClr val="FFFFFF"/>
                </a:highlight>
                <a:latin typeface="Calibri" panose="020F0502020204030204" pitchFamily="34" charset="0"/>
                <a:cs typeface="Calibri" panose="020F0502020204030204" pitchFamily="34" charset="0"/>
              </a:rPr>
            </a:br>
            <a:r>
              <a:rPr lang="en-US" sz="1400" dirty="0">
                <a:solidFill>
                  <a:srgbClr val="002060"/>
                </a:solidFill>
                <a:highlight>
                  <a:srgbClr val="FFFFFF"/>
                </a:highlight>
                <a:latin typeface="Calibri" panose="020F0502020204030204" pitchFamily="34" charset="0"/>
                <a:cs typeface="Calibri" panose="020F0502020204030204" pitchFamily="34" charset="0"/>
              </a:rPr>
              <a:t>Feedback: Gather feedback from early adopters to improve the solution and build trust with potential users.</a:t>
            </a:r>
            <a:br>
              <a:rPr lang="en-US" sz="1400" dirty="0">
                <a:solidFill>
                  <a:srgbClr val="002060"/>
                </a:solidFill>
                <a:highlight>
                  <a:srgbClr val="FFFFFF"/>
                </a:highlight>
                <a:latin typeface="Calibri" panose="020F0502020204030204" pitchFamily="34" charset="0"/>
                <a:cs typeface="Calibri" panose="020F0502020204030204" pitchFamily="34" charset="0"/>
              </a:rPr>
            </a:br>
            <a:r>
              <a:rPr lang="en-US" sz="1400" dirty="0">
                <a:solidFill>
                  <a:srgbClr val="002060"/>
                </a:solidFill>
                <a:highlight>
                  <a:srgbClr val="FFFFFF"/>
                </a:highlight>
                <a:latin typeface="Calibri" panose="020F0502020204030204" pitchFamily="34" charset="0"/>
                <a:cs typeface="Calibri" panose="020F0502020204030204" pitchFamily="34" charset="0"/>
              </a:rPr>
              <a:t>Demonstrations: Conduct demonstrations and trials to showcase the effectiveness of the solution and build confidence among potential users.</a:t>
            </a:r>
            <a:br>
              <a:rPr lang="en-US" sz="1400" dirty="0">
                <a:solidFill>
                  <a:srgbClr val="002060"/>
                </a:solidFill>
                <a:highlight>
                  <a:srgbClr val="FFFFFF"/>
                </a:highlight>
                <a:latin typeface="Calibri" panose="020F0502020204030204" pitchFamily="34" charset="0"/>
                <a:cs typeface="Calibri" panose="020F0502020204030204" pitchFamily="34" charset="0"/>
              </a:rPr>
            </a:br>
            <a:br>
              <a:rPr lang="en-US" sz="2000" dirty="0">
                <a:solidFill>
                  <a:srgbClr val="222222"/>
                </a:solidFill>
                <a:highlight>
                  <a:srgbClr val="FFFFFF"/>
                </a:highlight>
              </a:rPr>
            </a:br>
            <a:br>
              <a:rPr lang="en-US" sz="2000" dirty="0">
                <a:solidFill>
                  <a:srgbClr val="222222"/>
                </a:solidFill>
                <a:highlight>
                  <a:srgbClr val="FFFFFF"/>
                </a:highlight>
              </a:rPr>
            </a:br>
            <a:br>
              <a:rPr lang="en-US" sz="2000" dirty="0">
                <a:solidFill>
                  <a:srgbClr val="222222"/>
                </a:solidFill>
                <a:highlight>
                  <a:srgbClr val="FFFFFF"/>
                </a:highlight>
              </a:rPr>
            </a:br>
            <a:br>
              <a:rPr lang="en-US" sz="2000" dirty="0">
                <a:solidFill>
                  <a:srgbClr val="222222"/>
                </a:solidFill>
                <a:highlight>
                  <a:srgbClr val="FFFFFF"/>
                </a:highlight>
              </a:rPr>
            </a:br>
            <a:endParaRPr sz="2000" dirty="0"/>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1004946"/>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50000"/>
              </a:lnSpc>
              <a:spcBef>
                <a:spcPts val="0"/>
              </a:spcBef>
              <a:spcAft>
                <a:spcPts val="1600"/>
              </a:spcAft>
              <a:buSzPts val="1800"/>
              <a:buNone/>
            </a:pPr>
            <a:r>
              <a:rPr lang="en" sz="1500" dirty="0"/>
              <a:t>SHAMSUNDAR.S.M</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1424</Words>
  <Application>Microsoft Office PowerPoint</Application>
  <PresentationFormat>On-screen Show (16:9)</PresentationFormat>
  <Paragraphs>23</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Lato</vt:lpstr>
      <vt:lpstr>Calibri</vt:lpstr>
      <vt:lpstr>Lato Black</vt:lpstr>
      <vt:lpstr>Lato</vt:lpstr>
      <vt:lpstr>TI Template</vt:lpstr>
      <vt:lpstr>TI Template</vt:lpstr>
      <vt:lpstr>PLEDGE TO PROGRESS Sustainability Hackathon </vt:lpstr>
      <vt:lpstr>Problem Statement? Practice medical recycling and reduce medical waste could be to implement a closed-loop system for medical equipment and supplies. This system would involve collecting and sterilizing medical equipment and supplies that are no longer needed by hospitals or clinics and redistributing them to other medical facilities in need. This approach could reduce the amount of medical waste generated and also support a circular economy by reducing the need for new medical equipment and supplies to be manufactured.  Another potential solution could be to develop a mobile app or platform that connects medical facilities with local organizations or individuals who can reuse or recycle medical supplies. This app could facilitate the donation or exchange of unused or surplus medical supplies, reducing waste and supporting local communities.  Additionally, promoting awareness and education around medical waste reduction and recycling could be another solution. This could involve training medical staff on best practices for reducing waste, implementing recycling programs, and educating patients on how to dispose of medical waste properly.  These are just a few potential solutions to the problem statement you mentioned, and there may be other innovative ideas that can be explored to address the issue of medical waste and support a circular economy.      </vt:lpstr>
      <vt:lpstr>User Segment: The user segment for the solution of practicing medical recycling to reduce medical waste and support a circular economy would include healthcare providers, hospitals, clinics, and medical facilities that generate a large amount of medical waste.  Pain Points: The healthcare industry generates a massive amount of medical waste, including disposable medical equipment, expired medications, contaminated materials, and single-use products. The disposal of such medical waste creates environmental and health hazards, and it is also costly. The traditional disposal methods, such as landfill and incineration, are not sustainable and can cause pollution and greenhouse gas emissions. Therefore, there is a need for sustainable and efficient solutions for managing medical waste.  Early Adopter: The early adopters of the product would be the healthcare providers and facilities that prioritize sustainability and environmental responsibility. These entities may have a strong commitment to green initiatives and would be interested in adopting new solutions that can reduce their environmental impact while also saving costs. Additionally, healthcare providers that generate a significant amount of medical waste and are struggling with its disposal would also be early adopters of the solution. They would be interested in exploring new solutions to manage their waste efficiently and sustainably.     </vt:lpstr>
      <vt:lpstr>Pre-Requisite There are several alternative or competitive products and solutions to practice medical recycling and reduce medical waste. Some of the notable ones include:  Reusable medical devices - Medical devices that can be sterilized and reused multiple times, reducing the need for disposable devices.  Recycling programs - Some hospitals and medical facilities have implemented recycling programs to recycle materials such as plastics, paper, and glass.  Donation programs - Programs that allow unused medical supplies to be donated to organizations that can use them.  Medical waste management companies - These companies specialize in disposing of medical waste in an environmentally responsible manner.  Reprocessing companies - These companies reprocess medical devices by cleaning, sterilizing, and refurbishing them for reuse.  To build innovative solutions to practice medical recycling and reduce medical waste, some prerequisites include:  Understanding of medical waste regulations and guidelines  Knowledge of medical waste management and recycling technologies  Familiarity with circular economy principles and practices  Knowledge of supply chain management and logistics  Understanding of the healthcare industry and its practices.      </vt:lpstr>
      <vt:lpstr>Tools or resources Azure IoT Hub - This tool can be used to connect, monitor, and manage IoT devices, including medical devices that can be reused or recycled.  Azure Machine Learning - This tool can be used to build, train, and deploy machine learning models that can analyze medical waste data and help identify opportunities for recycling and waste reduction.  Azure Storage - This tool can be used to store and manage medical waste data, such as inventory, usage, and disposal information.  Azure Functions - This tool can be used to create serverless applications that can process medical waste data and trigger actions, such as alerts or notifications.  Azure DevOps - This tool can be used to manage the development and deployment of the medical waste recycling solution, including version control, testing, and continuous integration/continuous deployment (CI/CD).  In addition to these Azure tools, you may also want to explore the Azure Marketplace for third-party applications and services that can help with medical waste recycling and circular economy initiatives.       </vt:lpstr>
      <vt:lpstr>Methodology:  Research and analyze medical waste regulations and guidelines to ensure compliance. Identify and evaluate potential sources of medical waste. Develop a data collection and management system to track and monitor medical waste. Develop and implement a waste reduction and recycling plan. Monitor and optimize the recycling process to ensure continued improvement.  Architecture: Design a cloud-based architecture using Azure services to store and process medical waste data. Use Azure IoT Hub to connect and manage IoT devices that generate medical waste. Use Azure Machine Learning to analyze medical waste data and identify opportunities for recycling and waste reduction. Use Azure Functions to create serverless applications to process and trigger actions based on medical waste data. Use Azure DevOps for version control and continuous integration/continuous deployment (CI/CD) of the recycling solution.  Scalability: Use Azure's cloud-based architecture to scale up or down as needed. Use Azure's built-in redundancy and high availability features to ensure continuous operation. Use Azure's auto-scaling features to automatically adjust resources based on demand. Implement load testing to ensure the recycling solution can handle high levels of medical waste data. Monitor system performance and optimize resource allocation to ensure scalability and efficiency.    </vt:lpstr>
      <vt:lpstr>Key Differentiators &amp; Adoption Plan How is the solution better than alternatives?  Efficiency: A well-designed solution can be more efficient than alternatives by reducing the amount of medical waste generated and increasing the amount of waste that is recycled or reused. Compliance: A solution that meets regulatory requirements and industry standards can provide a competitive advantage over alternatives that do not. Cost-effectiveness: A solution that is cost-effective and scalable can provide cost savings over alternatives that may be more expensive or less flexible. Innovation: A solution that incorporates innovative technologies, such as AI and IoT, can provide a unique selling point over alternatives that may not be as advanced. How to build adoption?  Awareness: Build awareness through marketing efforts, such as social media campaigns and content marketing, to educate potential users on the benefits of the solution. Collaboration: Collaborate with industry associations and government agencies to gain support and build credibility. Partnership: Build partnerships with medical facilities and waste management companies to increase adoption and build trust. Feedback: Gather feedback from early adopters to improve the solution and build trust with potential users. Demonstrations: Conduct demonstrations and trials to showcase the effectiveness of the solution and build confidence among potential users.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shamsundarsm20@gmail.com</cp:lastModifiedBy>
  <cp:revision>61</cp:revision>
  <dcterms:modified xsi:type="dcterms:W3CDTF">2023-03-24T07:02:00Z</dcterms:modified>
</cp:coreProperties>
</file>