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3"/>
  </p:sldMasterIdLst>
  <p:notesMasterIdLst>
    <p:notesMasterId r:id="rId10"/>
  </p:notesMasterIdLst>
  <p:handoutMasterIdLst>
    <p:handoutMasterId r:id="rId18"/>
  </p:handoutMasterIdLst>
  <p:sldIdLst>
    <p:sldId id="256" r:id="rId4"/>
    <p:sldId id="331" r:id="rId5"/>
    <p:sldId id="342" r:id="rId6"/>
    <p:sldId id="343" r:id="rId7"/>
    <p:sldId id="344" r:id="rId8"/>
    <p:sldId id="339" r:id="rId9"/>
    <p:sldId id="340" r:id="rId11"/>
    <p:sldId id="341" r:id="rId12"/>
    <p:sldId id="334" r:id="rId13"/>
    <p:sldId id="335" r:id="rId14"/>
    <p:sldId id="336" r:id="rId15"/>
    <p:sldId id="262" r:id="rId16"/>
    <p:sldId id="337" r:id="rId17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Xu" initials="T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2" autoAdjust="0"/>
    <p:restoredTop sz="94521" autoAdjust="0"/>
  </p:normalViewPr>
  <p:slideViewPr>
    <p:cSldViewPr showGuides="1">
      <p:cViewPr varScale="1">
        <p:scale>
          <a:sx n="64" d="100"/>
          <a:sy n="64" d="100"/>
        </p:scale>
        <p:origin x="133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06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233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26A14-8659-47FF-81EA-2B3E0F08452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594B6-CD54-4EFC-8ABB-4F9AB33C6B6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6200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92400"/>
            <a:ext cx="6858000" cy="1117600"/>
          </a:xfrm>
        </p:spPr>
        <p:txBody>
          <a:bodyPr anchor="ctr"/>
          <a:lstStyle>
            <a:lvl1pPr marL="0" indent="0" algn="ctr">
              <a:buNone/>
              <a:defRPr sz="24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9316-F44C-3949-90C2-4CB4B2F02235}" type="datetime4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0E8B7-B27D-4890-B9C1-980DCD1E6B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ll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"/>
          <p:cNvSpPr txBox="1"/>
          <p:nvPr userDrawn="1"/>
        </p:nvSpPr>
        <p:spPr>
          <a:xfrm>
            <a:off x="3048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FD4B9D-27ED-B048-9367-3180C68E5105}" type="datetime4">
              <a:rPr lang="en-US" altLang="zh-CN" smtClean="0"/>
            </a:fld>
            <a:endParaRPr lang="zh-CN" altLang="en-US"/>
          </a:p>
        </p:txBody>
      </p:sp>
      <p:sp>
        <p:nvSpPr>
          <p:cNvPr id="6" name="Slide Number Placeholder 3"/>
          <p:cNvSpPr txBox="1"/>
          <p:nvPr userDrawn="1"/>
        </p:nvSpPr>
        <p:spPr>
          <a:xfrm>
            <a:off x="6947598" y="6356349"/>
            <a:ext cx="1891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080000"/>
            <a:ext cx="8460000" cy="4860000"/>
          </a:xfrm>
        </p:spPr>
        <p:txBody>
          <a:bodyPr>
            <a:normAutofit/>
          </a:bodyPr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F26-2C6B-C74A-9ED4-2FDC6762BF48}" type="datetime4">
              <a:rPr lang="en-US" altLang="zh-CN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04"/>
            <a:ext cx="9144000" cy="6835391"/>
          </a:xfrm>
          <a:prstGeom prst="rect">
            <a:avLst/>
          </a:prstGeom>
          <a:noFill/>
          <a:effectLst>
            <a:reflection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32414"/>
            <a:ext cx="8534400" cy="761999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FA912-760E-884C-B5D2-3853FBD7F88C}" type="datetime4">
              <a:rPr lang="en-US" altLang="zh-CN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6400"/>
            <a:ext cx="8534400" cy="3886200"/>
          </a:xfrm>
          <a:effectLst>
            <a:reflection endPos="0" dir="5400000" sy="-100000" algn="bl" rotWithShape="0"/>
          </a:effectLst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0"/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625" y="1143000"/>
            <a:ext cx="3960000" cy="46800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75" y="1143000"/>
            <a:ext cx="3960000" cy="4680000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27464-943E-474F-B801-13D1304F67CE}" type="datetime4">
              <a:rPr lang="en-US" altLang="zh-CN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480-3A4D-D94C-9FE7-C8F7E4339052}" type="datetime4">
              <a:rPr lang="en-US" altLang="zh-CN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4B9D-27ED-B048-9367-3180C68E5105}" type="datetime4">
              <a:rPr lang="en-US" altLang="zh-CN" smtClean="0"/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White backgrou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3198813" cy="1600200"/>
          </a:xfrm>
        </p:spPr>
        <p:txBody>
          <a:bodyPr anchor="t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381000"/>
            <a:ext cx="4629150" cy="5562599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057400"/>
            <a:ext cx="3198813" cy="388620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057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AFB9A82-E53C-7543-88FD-E0F6F63628B8}" type="datetime4">
              <a:rPr lang="en-US" altLang="zh-CN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47598" y="6356349"/>
            <a:ext cx="1891602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74ECDF-69F2-9A41-AFCC-1FFFD7BF9859}" type="datetime4">
              <a:rPr lang="en-US" altLang="zh-CN" smtClean="0"/>
            </a:fld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1676400"/>
            <a:ext cx="7886700" cy="2362200"/>
          </a:xfrm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Click to edit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09625" y="136525"/>
            <a:ext cx="7877175" cy="685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>
          <a:xfrm>
            <a:off x="304800" y="6356350"/>
            <a:ext cx="2057400" cy="365125"/>
          </a:xfrm>
        </p:spPr>
        <p:txBody>
          <a:bodyPr/>
          <a:lstStyle/>
          <a:p>
            <a:fld id="{9DBC2480-3A4D-D94C-9FE7-C8F7E4339052}" type="datetime4">
              <a:rPr lang="en-US" altLang="zh-CN" smtClean="0"/>
            </a:fld>
            <a:endParaRPr lang="zh-CN" alt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47598" y="6356349"/>
            <a:ext cx="1891602" cy="365125"/>
          </a:xfrm>
        </p:spPr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5" y="136525"/>
            <a:ext cx="6734175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5344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3DFC552-3E23-3A4E-AAA3-1D24FF7BEF7D}" type="datetime4">
              <a:rPr lang="en-US" altLang="zh-CN" smtClean="0"/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7598" y="6356349"/>
            <a:ext cx="18916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BA730-143A-BC4E-9345-787EECC4091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8E4D-A2E1-9D46-979C-B884CC5CD03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47428"/>
            <a:ext cx="8156864" cy="1408879"/>
          </a:xfrm>
        </p:spPr>
        <p:txBody>
          <a:bodyPr>
            <a:normAutofit/>
          </a:bodyPr>
          <a:lstStyle/>
          <a:p>
            <a:pPr algn="l"/>
            <a:r>
              <a:rPr lang="en-US" sz="4400" noProof="0" dirty="0"/>
              <a:t>Project Title</a:t>
            </a:r>
            <a:endParaRPr lang="en-US" sz="4400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752600"/>
            <a:ext cx="8458200" cy="609600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Hands on Data Analytics for Everyone Project Presentation</a:t>
            </a:r>
            <a:endParaRPr lang="en-US" sz="2000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237889"/>
            <a:ext cx="2057400" cy="365125"/>
          </a:xfrm>
        </p:spPr>
        <p:txBody>
          <a:bodyPr/>
          <a:lstStyle/>
          <a:p>
            <a:fld id="{7EB88532-3101-E940-9876-7EB958D1B6A2}" type="datetime4">
              <a:rPr lang="en-US" altLang="zh-CN" smtClean="0"/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7901" y="5236167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北京师范大学</a:t>
            </a:r>
            <a:r>
              <a:rPr lang="en-US" altLang="zh-CN" dirty="0">
                <a:solidFill>
                  <a:schemeClr val="bg1"/>
                </a:solidFill>
              </a:rPr>
              <a:t>-</a:t>
            </a:r>
            <a:r>
              <a:rPr lang="zh-CN" altLang="en-US" dirty="0">
                <a:solidFill>
                  <a:schemeClr val="bg1"/>
                </a:solidFill>
              </a:rPr>
              <a:t>香港浸会大学联合国际学院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United International College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Division of Science and Technology / Data Science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7901" y="2440592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Session 1005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Group Name: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Member Names: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42000" y="1451400"/>
            <a:ext cx="8460000" cy="4187400"/>
          </a:xfrm>
        </p:spPr>
        <p:txBody>
          <a:bodyPr/>
          <a:lstStyle/>
          <a:p>
            <a:r>
              <a:rPr lang="en-US" dirty="0"/>
              <a:t>Conclude your project by telling a complete story</a:t>
            </a:r>
            <a:endParaRPr lang="en-US" dirty="0"/>
          </a:p>
          <a:p>
            <a:endParaRPr lang="en-US" dirty="0"/>
          </a:p>
          <a:p>
            <a:r>
              <a:rPr lang="en-US" dirty="0"/>
              <a:t>Were you able to discover any causal relationship? </a:t>
            </a:r>
            <a:endParaRPr lang="en-US" dirty="0"/>
          </a:p>
          <a:p>
            <a:pPr lvl="1"/>
            <a:r>
              <a:rPr lang="en-US" dirty="0"/>
              <a:t>If so, what are they?</a:t>
            </a:r>
            <a:endParaRPr lang="en-US" dirty="0"/>
          </a:p>
          <a:p>
            <a:pPr lvl="1"/>
            <a:r>
              <a:rPr lang="en-US" dirty="0"/>
              <a:t>If not, what else is still needed to foster a good causal relationship?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F26-2C6B-C74A-9ED4-2FDC6762BF48}" type="datetime4">
              <a:rPr lang="en-US" altLang="zh-CN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0" y="5638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Presenter’s Name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60000" y="1752600"/>
            <a:ext cx="8460000" cy="4187400"/>
          </a:xfrm>
        </p:spPr>
        <p:txBody>
          <a:bodyPr/>
          <a:lstStyle/>
          <a:p>
            <a:r>
              <a:rPr lang="en-US" dirty="0"/>
              <a:t>Share anything your team find useful/valuable to the successful completion of your project, which could be</a:t>
            </a:r>
            <a:endParaRPr lang="en-US" dirty="0"/>
          </a:p>
          <a:p>
            <a:pPr lvl="1"/>
            <a:r>
              <a:rPr lang="en-US" dirty="0"/>
              <a:t>Some knowledge points</a:t>
            </a:r>
            <a:endParaRPr lang="en-US" dirty="0"/>
          </a:p>
          <a:p>
            <a:pPr lvl="1"/>
            <a:r>
              <a:rPr lang="en-US" dirty="0"/>
              <a:t>Some soft skills needed</a:t>
            </a:r>
            <a:endParaRPr lang="en-US" dirty="0"/>
          </a:p>
          <a:p>
            <a:pPr lvl="1"/>
            <a:r>
              <a:rPr lang="en-US" dirty="0"/>
              <a:t>Is there any obstacle you overcame along the way? How?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were to re-do this project (or to work on a similar new project), what would you do differently?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F26-2C6B-C74A-9ED4-2FDC6762BF48}" type="datetime4">
              <a:rPr lang="en-US" altLang="zh-CN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0" y="5638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Presenter’s Name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Distribution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F8D38-67E7-D14F-9AFB-67093A987D12}" type="slidenum">
              <a:rPr lang="en-US" smtClean="0"/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79476" y="2046677"/>
            <a:ext cx="75537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Briefly describe the work distribution within your team, i.e., who did what.</a:t>
            </a:r>
            <a:endParaRPr lang="en-US" dirty="0"/>
          </a:p>
          <a:p>
            <a:endParaRPr lang="en-US" dirty="0"/>
          </a:p>
          <a:p>
            <a:r>
              <a:rPr lang="en-US" dirty="0"/>
              <a:t>(You are always working as one team. However, we would like to make sure all members contribute to the project the best they can.)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0" y="5638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Presenter’s Name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173855"/>
            <a:ext cx="8686800" cy="4693545"/>
          </a:xfrm>
        </p:spPr>
        <p:txBody>
          <a:bodyPr>
            <a:normAutofit/>
          </a:bodyPr>
          <a:lstStyle/>
          <a:p>
            <a:r>
              <a:rPr lang="en-US" sz="2400" dirty="0"/>
              <a:t>Business problem to be solved (purpose of the project)</a:t>
            </a:r>
            <a:endParaRPr lang="en-US" dirty="0"/>
          </a:p>
          <a:p>
            <a:r>
              <a:rPr lang="en-US" dirty="0"/>
              <a:t>predict insurance costs</a:t>
            </a:r>
            <a:endParaRPr lang="en-US" dirty="0"/>
          </a:p>
          <a:p>
            <a:r>
              <a:rPr lang="en-US" sz="2400" dirty="0"/>
              <a:t>What dataset has been used</a:t>
            </a:r>
            <a:endParaRPr lang="en-US" sz="2400" dirty="0"/>
          </a:p>
          <a:p>
            <a:r>
              <a:rPr lang="en-US" dirty="0"/>
              <a:t>https://www.kaggle.com/datasets/mirichoi0218/insurance?resource=download</a:t>
            </a:r>
            <a:endParaRPr lang="en-US" dirty="0"/>
          </a:p>
          <a:p>
            <a:r>
              <a:rPr lang="en-US" sz="2400" dirty="0"/>
              <a:t>Questions investigated:</a:t>
            </a:r>
            <a:endParaRPr lang="en-US" sz="2400" dirty="0"/>
          </a:p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The relationship between insurance costs and children &amp; region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The impact of smoking on insurance costs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The relationship between insurance costs and age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The relationship between insurance costs and sex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The relationship between insurance costs and BMI</a:t>
            </a: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sz="2000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F26-2C6B-C74A-9ED4-2FDC6762BF48}" type="datetime4">
              <a:rPr lang="en-US" altLang="zh-CN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0" y="5638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Presenter’s Name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Exploration—children &amp; region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F26-2C6B-C74A-9ED4-2FDC6762BF48}" type="datetime4">
              <a:rPr lang="en-US" altLang="zh-CN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1533" y="943141"/>
            <a:ext cx="3657599" cy="2893492"/>
          </a:xfrm>
          <a:prstGeom prst="rect">
            <a:avLst/>
          </a:prstGeom>
        </p:spPr>
      </p:pic>
      <p:sp>
        <p:nvSpPr>
          <p:cNvPr id="9" name="AutoShape 2" descr="https://szfilehelper.weixin.qq.com/cgi-bin/mmwebwx-bin/webwxgetmsgimg??&amp;MsgID=7397153265554797132&amp;skey=@crypt_40271c6d_c8f3bc2b1eca1be13047227d72eb4bbe&amp;mmweb_appid=wx_webfilehelper"/>
          <p:cNvSpPr>
            <a:spLocks noChangeAspect="1" noChangeArrowheads="1"/>
          </p:cNvSpPr>
          <p:nvPr/>
        </p:nvSpPr>
        <p:spPr bwMode="auto">
          <a:xfrm>
            <a:off x="4419599" y="3276599"/>
            <a:ext cx="1120069" cy="112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4" descr="https://szfilehelper.weixin.qq.com/cgi-bin/mmwebwx-bin/webwxgetmsgimg??&amp;MsgID=7397153265554797132&amp;skey=@crypt_40271c6d_c8f3bc2b1eca1be13047227d72eb4bbe&amp;mmweb_appid=wx_webfilehelper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6" descr="https://szfilehelper.weixin.qq.com/cgi-bin/mmwebwx-bin/webwxgetmsgimg??&amp;MsgID=7397153265554797132&amp;skey=@crypt_40271c6d_c8f3bc2b1eca1be13047227d72eb4bbe&amp;mmweb_appid=wx_webfilehelper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19599" y="1134749"/>
            <a:ext cx="41680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     We can‘t see the obvious rule from the figure. </a:t>
            </a:r>
            <a:r>
              <a:rPr lang="en-US" altLang="zh-CN" sz="2000" dirty="0"/>
              <a:t>Relationship between children and charges are in a linear growth at first 4 bins. However, it is abnormal that in the bin 5 the number is decreased. 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4724400" y="2514600"/>
            <a:ext cx="386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endParaRPr lang="en-US" dirty="0"/>
          </a:p>
        </p:txBody>
      </p:sp>
      <p:pic>
        <p:nvPicPr>
          <p:cNvPr id="17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812" y="3243308"/>
            <a:ext cx="3705076" cy="277390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78167" y="4004391"/>
            <a:ext cx="41680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r>
              <a:rPr lang="en-US" sz="2000" dirty="0"/>
              <a:t>When buying such insurance, people may give priority not to children but to loans and family expenses.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Exploration-- smoker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F26-2C6B-C74A-9ED4-2FDC6762BF48}" type="datetime4">
              <a:rPr lang="en-US" altLang="zh-CN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2400" y="1066800"/>
            <a:ext cx="4859655" cy="36334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105400" y="1066800"/>
            <a:ext cx="3623945" cy="3656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sz="2400" dirty="0">
                <a:sym typeface="+mn-ea"/>
              </a:rPr>
              <a:t>Scatter plot is a good tool to find the influence of the smoking habit to the charges. The smokers’ charges is generally higher than the normal individuals, maybe because of their health problem.</a:t>
            </a:r>
            <a:endParaRPr lang="en-US" altLang="zh-CN" sz="240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Exploration-- age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F26-2C6B-C74A-9ED4-2FDC6762BF48}" type="datetime4">
              <a:rPr lang="en-US" altLang="zh-CN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065" y="855616"/>
            <a:ext cx="4180136" cy="410642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95800" y="1143000"/>
            <a:ext cx="4123055" cy="25165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zh-CN" dirty="0">
                <a:sym typeface="+mn-ea"/>
              </a:rPr>
              <a:t>    </a:t>
            </a:r>
            <a:r>
              <a:rPr lang="en-US" altLang="zh-CN" sz="2400" dirty="0">
                <a:sym typeface="+mn-ea"/>
              </a:rPr>
              <a:t> There is a nearly linear relationship between age and charges.</a:t>
            </a:r>
            <a:r>
              <a:rPr lang="zh-CN" altLang="en-US" sz="2400"/>
              <a:t>We can see that the older the older the higher the amount of insurance, which is consistent with the fact that older people are more likely to get sick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Exploration--sex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480-3A4D-D94C-9FE7-C8F7E4339052}" type="datetime4">
              <a:rPr lang="en-US" altLang="zh-CN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37328"/>
            <a:ext cx="3029106" cy="149232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8600" y="195563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 sex</a:t>
            </a:r>
            <a:r>
              <a:rPr lang="zh-CN" altLang="en-US" dirty="0"/>
              <a:t>：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437328"/>
            <a:ext cx="3041806" cy="15240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657600" y="19812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Without sex: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98606" y="4102334"/>
            <a:ext cx="673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Obviously, the training set with sex has a more precise result !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298606" y="4706342"/>
            <a:ext cx="70927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Then, we repeat model learning preces and train the model to avoid the error caused by the randomly partitioning.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After many times attempting, we finally find sex had an influence on the accuracy.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14044" y="1204513"/>
            <a:ext cx="7702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Initially, we didn’t take sex into our account, because in our common sense, the medical insurance has nothing to do with the insurance price.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Exploration--sex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480-3A4D-D94C-9FE7-C8F7E4339052}" type="datetime4">
              <a:rPr lang="en-US" altLang="zh-CN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1031684"/>
            <a:ext cx="3559050" cy="24095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733800" y="2094131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A2B2E"/>
                </a:solidFill>
                <a:latin typeface="PingFang SC"/>
              </a:rPr>
              <a:t>However, the number of smokers, average ages and average BMI is nearly the same of female and male, so we don’t think the difference is caused by these attributes.</a:t>
            </a:r>
            <a:endParaRPr lang="en-US" altLang="zh-CN" dirty="0">
              <a:solidFill>
                <a:srgbClr val="2A2B2E"/>
              </a:solidFill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733800" y="144780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2A2B2E"/>
                </a:solidFill>
                <a:latin typeface="PingFang SC"/>
              </a:rPr>
              <a:t>Male’s average price is relatively higher than female’s.</a:t>
            </a:r>
            <a:endParaRPr lang="zh-CN" altLang="en-US" dirty="0">
              <a:solidFill>
                <a:srgbClr val="2A2B2E"/>
              </a:solidFill>
              <a:latin typeface="PingFang SC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3608792"/>
            <a:ext cx="4038600" cy="2217524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4267200" y="38862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By searching for the information, we find America’s major insurance system is commercial insurance system, which is affected by different people, so we make a hypothesis that it is the insurance system lead to the difference.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Exploration--BMI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C2480-3A4D-D94C-9FE7-C8F7E4339052}" type="datetime4">
              <a:rPr lang="en-US" altLang="zh-CN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6212" y="1148471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our common sense, BMI briefly indicates one person’s health situation.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1" y="1905000"/>
            <a:ext cx="3429000" cy="184870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2400" y="3782657"/>
            <a:ext cx="3506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BMI has a very small linear correlation with charges.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5314653" y="1979215"/>
            <a:ext cx="3232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Ideally, a healthy person’s BMI should be ranged in [18,24]. However from this statistic chart, most of the people’s BMI concentrate in [27,30], which is a little bit high BMI range. 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559" y="1941238"/>
            <a:ext cx="1644735" cy="1790792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441806" y="4611358"/>
            <a:ext cx="7635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assume that because the data is concentrated and the average BMI is relatively high, the impact by BMI is weakened.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3792" y="1219200"/>
            <a:ext cx="5308808" cy="157489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4F26-2C6B-C74A-9ED4-2FDC6762BF48}" type="datetime4">
              <a:rPr lang="en-US" altLang="zh-CN" smtClean="0"/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00B54-57D8-4106-814A-4647969A5594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096000" y="5638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Presenter’s Name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41" y="1230962"/>
            <a:ext cx="3098959" cy="143517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85800" y="3288426"/>
            <a:ext cx="632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Whether the person is a smoker, and age have the largest effect on the insurance price. In comparison, BMI and sex have a relatively small impact .Region and children nearly have nothing to do with the result.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ags/tag1.xml><?xml version="1.0" encoding="utf-8"?>
<p:tagLst xmlns:p="http://schemas.openxmlformats.org/presentationml/2006/main">
  <p:tag name="KSO_WPP_MARK_KEY" val="46e9a692-7b23-44f2-8d5f-93ace4a79406"/>
  <p:tag name="COMMONDATA" val="eyJoZGlkIjoiN2YzNjBkOTgyNWQ1YTMxYzM3MzMwNWFiODNmOWIzYWMifQ==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_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3950</Words>
  <Application>WPS 演示</Application>
  <PresentationFormat>On-screen Show (4:3)</PresentationFormat>
  <Paragraphs>165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PingFang SC</vt:lpstr>
      <vt:lpstr>Segoe Print</vt:lpstr>
      <vt:lpstr>等线</vt:lpstr>
      <vt:lpstr>微软雅黑</vt:lpstr>
      <vt:lpstr>Arial Unicode MS</vt:lpstr>
      <vt:lpstr>Calibri</vt:lpstr>
      <vt:lpstr>等线 Light</vt:lpstr>
      <vt:lpstr>Calibri Light</vt:lpstr>
      <vt:lpstr>1_Custom Design</vt:lpstr>
      <vt:lpstr>white_design</vt:lpstr>
      <vt:lpstr>Project Title</vt:lpstr>
      <vt:lpstr>Introduction</vt:lpstr>
      <vt:lpstr>Data Exploration—children &amp; region </vt:lpstr>
      <vt:lpstr>Data Exploration-- smoker</vt:lpstr>
      <vt:lpstr>Data Exploration-- age</vt:lpstr>
      <vt:lpstr>Data Exploration--sex</vt:lpstr>
      <vt:lpstr>Data Exploration--sex</vt:lpstr>
      <vt:lpstr>Data Exploration--BMI</vt:lpstr>
      <vt:lpstr>Results</vt:lpstr>
      <vt:lpstr>Conclusion</vt:lpstr>
      <vt:lpstr>Lessons Learned</vt:lpstr>
      <vt:lpstr>Work Distribution</vt:lpstr>
      <vt:lpstr>Thank you!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Week1-Data Analytics</dc:title>
  <dc:creator>UIC</dc:creator>
  <cp:lastModifiedBy>HyNaiLaot</cp:lastModifiedBy>
  <cp:revision>259</cp:revision>
  <dcterms:created xsi:type="dcterms:W3CDTF">2006-08-16T00:00:00Z</dcterms:created>
  <dcterms:modified xsi:type="dcterms:W3CDTF">2025-08-31T03:34:26Z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CD0772AE249E4638B39E7D0688CE7D9E</vt:lpwstr>
  </property>
</Properties>
</file>