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1c8700af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1c8700af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1c8700af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1c8700af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1c8700af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1c8700af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1c8700af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1c8700af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1c4668ec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1c4668ec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1c4668ec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1c4668ec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1c4668ec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1c4668ec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1c4668ec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1c4668ec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1c4668ec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1c4668ec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1c4668ec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1c4668ec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1c8700af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1c8700af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0"/>
            <a:ext cx="3471600" cy="5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Problem Statement</a:t>
            </a:r>
            <a:endParaRPr b="1"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83200" y="539025"/>
            <a:ext cx="8549100" cy="43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238600" y="97875"/>
            <a:ext cx="2456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Multivariate Analysis</a:t>
            </a:r>
            <a:endParaRPr b="1" sz="180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00" y="657775"/>
            <a:ext cx="4805125" cy="41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5444975" y="465950"/>
            <a:ext cx="33072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Top 10 correlations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6125" y="1077650"/>
            <a:ext cx="3795474" cy="2583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1700" y="116125"/>
            <a:ext cx="45303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Recommendation or conclusion</a:t>
            </a:r>
            <a:endParaRPr b="1" sz="1800"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146175" y="520750"/>
            <a:ext cx="8686200" cy="4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Socioeconomic Class and Default Risk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Conclusion</a:t>
            </a:r>
            <a:r>
              <a:rPr lang="en" sz="1100">
                <a:solidFill>
                  <a:schemeClr val="dk1"/>
                </a:solidFill>
              </a:rPr>
              <a:t>: Middle and low-class individuals exhibit a higher likelihood of loan default.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Home Ownership and Loan Default Rate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Conclusion</a:t>
            </a:r>
            <a:r>
              <a:rPr lang="en" sz="1100">
                <a:solidFill>
                  <a:schemeClr val="dk1"/>
                </a:solidFill>
              </a:rPr>
              <a:t>: Non-homeowners have a higher default rate (8.3%) compared to homeowners (7.9%), despite homeowners being more likely to take loans.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Loan Types and Default Rates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Conclusion</a:t>
            </a:r>
            <a:r>
              <a:rPr lang="en" sz="1100">
                <a:solidFill>
                  <a:schemeClr val="dk1"/>
                </a:solidFill>
              </a:rPr>
              <a:t>: Cash loans have a notably higher default rate compared to other loan types.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Education Level and Loan Behavior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Conclusion</a:t>
            </a:r>
            <a:r>
              <a:rPr lang="en" sz="1100">
                <a:solidFill>
                  <a:schemeClr val="dk1"/>
                </a:solidFill>
              </a:rPr>
              <a:t>: Individuals with 'Secondary/secondary special' education are the most likely to take loans and have the highest default rate (8.79%).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Income and Family Size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Conclusion</a:t>
            </a:r>
            <a:r>
              <a:rPr lang="en" sz="1100">
                <a:solidFill>
                  <a:schemeClr val="dk1"/>
                </a:solidFill>
              </a:rPr>
              <a:t>: Individuals with lower annual incomes and family sizes up to 5 members tend to default more. Larger family sizes (beyond 10 members) are also associated with higher default rates, indicating financial stress.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228400" y="191850"/>
            <a:ext cx="8604000" cy="4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Loan Amount Distribution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Conclusion</a:t>
            </a:r>
            <a:r>
              <a:rPr lang="en" sz="1100">
                <a:solidFill>
                  <a:schemeClr val="dk1"/>
                </a:solidFill>
              </a:rPr>
              <a:t>: Most loans are concentrated in the lower credit amount range, irrespective of family size.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Gender and Loan Applications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Conclusion</a:t>
            </a:r>
            <a:r>
              <a:rPr lang="en" sz="1100">
                <a:solidFill>
                  <a:schemeClr val="dk1"/>
                </a:solidFill>
              </a:rPr>
              <a:t>: Males are more likely to have their loan applications canceled or refused and have a higher default rate compared to females.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Marital Status and Default Rates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Conclusion</a:t>
            </a:r>
            <a:r>
              <a:rPr lang="en" sz="1100">
                <a:solidFill>
                  <a:schemeClr val="dk1"/>
                </a:solidFill>
              </a:rPr>
              <a:t>: Individuals in civil marriages and those who are single/not married have a higher percentage of defaults.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Academic Background and Loan Performance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Conclusion</a:t>
            </a:r>
            <a:r>
              <a:rPr lang="en" sz="1100">
                <a:solidFill>
                  <a:schemeClr val="dk1"/>
                </a:solidFill>
              </a:rPr>
              <a:t>: People with lower secondary and incomplete higher education levels face more difficulties in repaying loans, while academic degree holders tend to have more unused offers.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166400"/>
            <a:ext cx="8520600" cy="3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Approach and Methodology</a:t>
            </a:r>
            <a:endParaRPr b="1" sz="29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03350" y="556400"/>
            <a:ext cx="8628900" cy="4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07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Understand the Dataset</a:t>
            </a:r>
            <a:endParaRPr b="1" sz="507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21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507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the Data</a:t>
            </a:r>
            <a:r>
              <a:rPr lang="en" sz="507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507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2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507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the necessary libraries (e.g., pandas, numpy, matplotlib, seaborn).</a:t>
            </a:r>
            <a:endParaRPr sz="507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2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507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the dataset into a pandas DataFrame.</a:t>
            </a:r>
            <a:endParaRPr sz="507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2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507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the first few rows to get an initial understanding of the data.</a:t>
            </a:r>
            <a:endParaRPr sz="507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2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507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Inspect Data Structure</a:t>
            </a:r>
            <a:r>
              <a:rPr lang="en" sz="507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507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2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507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the data types of each column.</a:t>
            </a:r>
            <a:endParaRPr sz="507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2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07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summary statistics using </a:t>
            </a:r>
            <a:r>
              <a:rPr lang="en" sz="5078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df.describe()</a:t>
            </a:r>
            <a:r>
              <a:rPr lang="en" sz="507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numerical columns and </a:t>
            </a:r>
            <a:r>
              <a:rPr lang="en" sz="5078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df.info()</a:t>
            </a:r>
            <a:r>
              <a:rPr lang="en" sz="507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a concise summary.</a:t>
            </a:r>
            <a:endParaRPr sz="507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507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Data Cleaning</a:t>
            </a:r>
            <a:endParaRPr b="1" sz="507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21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507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 Missing Values</a:t>
            </a:r>
            <a:r>
              <a:rPr lang="en" sz="507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507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2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507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columns with missing values and their proportion.</a:t>
            </a:r>
            <a:endParaRPr sz="507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2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507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Decide on strategies to handle missing values (e.g., imputation, removal).</a:t>
            </a:r>
            <a:endParaRPr sz="507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2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507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 Outliers</a:t>
            </a:r>
            <a:r>
              <a:rPr lang="en" sz="507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507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2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507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box plots or z-scores to detect outliers.</a:t>
            </a:r>
            <a:endParaRPr sz="507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2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507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Decide whether to remove, transform, or cap outliers.</a:t>
            </a:r>
            <a:endParaRPr sz="507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2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507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Data Types</a:t>
            </a:r>
            <a:r>
              <a:rPr lang="en" sz="507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507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2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507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categorical variables are correctly set as 'category' type.</a:t>
            </a:r>
            <a:endParaRPr sz="507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2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507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date columns to datetime type if necessary.</a:t>
            </a:r>
            <a:endParaRPr sz="507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03350" y="246150"/>
            <a:ext cx="8628900" cy="4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Step 3: Univariate Analysis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</a:rPr>
              <a:t>Numerical Variables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Plot histograms and box plots to understand the distribution.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</a:rPr>
              <a:t>Categorical Variables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Plot bar charts to visualize the frequency distribution.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Calculate the mode and count the unique categories.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Step 4: Bivariate Analysis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</a:rPr>
              <a:t>Numerical vs. Numerical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Use scatter plots and correlation matrices (heatmaps) to identify relationships.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</a:rPr>
              <a:t>Categorical vs. Numerical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Use box plots, violin plots, and bar plots to compare numerical data across categories.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</a:rPr>
              <a:t>Categorical vs. Categorical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Use count plots, stacked bar charts, and contingency tables.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Step 5: Multivariate Analysis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</a:rPr>
              <a:t>Heatmaps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Create heatmaps to show correlation between numerical variables.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97650" y="145350"/>
            <a:ext cx="53925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Univariate Analysis</a:t>
            </a:r>
            <a:endParaRPr sz="1400"/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-4602" l="0" r="0" t="0"/>
          <a:stretch/>
        </p:blipFill>
        <p:spPr>
          <a:xfrm>
            <a:off x="0" y="642150"/>
            <a:ext cx="6474499" cy="389837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959275" y="3928425"/>
            <a:ext cx="6230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6217100" y="1306450"/>
            <a:ext cx="2790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We can infer that Middle class and Low class peoples are more likely to default compared to very low class and high middle class.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50" y="139124"/>
            <a:ext cx="3870700" cy="28061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4473550" y="203350"/>
            <a:ext cx="4045500" cy="17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Total :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 Y -   0.69 * 307508 = 212181 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 N -   0.31 * 307508 = 95327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Defaulters: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 Y -   0.68 * 24825 = 1688</a:t>
            </a:r>
            <a:r>
              <a:rPr lang="en" sz="800">
                <a:solidFill>
                  <a:schemeClr val="dk2"/>
                </a:solidFill>
              </a:rPr>
              <a:t>1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 N -   0.32 * 24825 = 7944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Non Defaulters: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 Y -   0.69 * 282683 = 195051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 N -   0.31 * 282683 = 87632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lt1"/>
                </a:highlight>
              </a:rPr>
              <a:t>we can conclude that the people who owns the houses are more likely to take loan and the default rate for people who doesn't own house(8.3%) is higher than the default rate for people who owns the house(7.9%) </a:t>
            </a:r>
            <a:endParaRPr b="1"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8325" y="2301675"/>
            <a:ext cx="2975226" cy="26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21075" y="3253475"/>
            <a:ext cx="4644600" cy="14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Approximately 43% and 44% the loans taken are Cash loans and consumer loans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75" y="254725"/>
            <a:ext cx="6387674" cy="46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6506975" y="503000"/>
            <a:ext cx="24723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conclude that the people who's education type is 'Secondary/secondary special' is more likely to take a loan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infer that people who's education type is 'Secondary/secondary special' has higher default rate(8.79%)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188175"/>
            <a:ext cx="38088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Bivariate Analysis</a:t>
            </a:r>
            <a:endParaRPr sz="20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825" y="188175"/>
            <a:ext cx="4546898" cy="26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663525" y="727875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gain insights that default rate of people taking cash loans is higher. People taking cash loans is much higher than the people taking Revolving loans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42375"/>
            <a:ext cx="3602725" cy="30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3959825" y="2953825"/>
            <a:ext cx="4177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infer that the person with minimum annual income and family count upto 5 tends to default more compared to people with higher income. This insight can be gained by looking at the concentration level on the left side of Defaulters plot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646951" cy="3090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4131050" y="486875"/>
            <a:ext cx="44202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loans are concentrated in the lower credit amount range, regardless of family size.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Larger family sizes (beyond 10 members) are more frequently associated with defaulters, suggesting that larger families might have higher financial stress leading to defaults.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1451" y="2434925"/>
            <a:ext cx="4345739" cy="24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374575" y="3012750"/>
            <a:ext cx="30000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infer that most of the application Canceled and refused belongs to Male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this we can conclude that Males have more default rate than females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479300" cy="2789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5764750" y="475075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visualize that the percentage of Defaulters is high for Civil marriage and Single/not married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300" y="2710425"/>
            <a:ext cx="4376075" cy="23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566425" y="3079950"/>
            <a:ext cx="30000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Academic Degree Holder tends to have more unused offers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with Lower secondary and Incomplete higher has more difficulties in repaying the loans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