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e0ad82be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e0ad82be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e0ad82be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e0ad82be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e0ad82be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e0ad82be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e0ad82be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e0ad82be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e0ad82be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e0ad82be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e0ad82be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e0ad82be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e0ad82be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e0ad82be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e0ad82be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e0ad82be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e0ad82be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e0ad82be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e0ad82be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e0ad82be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e0ad82be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e0ad82be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e0ad82be9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e0ad82be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e0ad82be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e0ad82be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e0ad82be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e0ad82be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e0ad82be9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e0ad82b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e0ad82be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e0ad82b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e0ad82be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e0ad82be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e0ad82be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e0ad82be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e0ad82be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e0ad82be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3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Metropolitan</a:t>
            </a:r>
            <a:r>
              <a:rPr lang="en"/>
              <a:t> Bus Express</a:t>
            </a:r>
            <a:endParaRPr/>
          </a:p>
        </p:txBody>
      </p:sp>
      <p:sp>
        <p:nvSpPr>
          <p:cNvPr id="73" name="Google Shape;73;p13"/>
          <p:cNvSpPr txBox="1"/>
          <p:nvPr>
            <p:ph idx="1" type="subTitle"/>
          </p:nvPr>
        </p:nvSpPr>
        <p:spPr>
          <a:xfrm>
            <a:off x="2390275" y="3757575"/>
            <a:ext cx="6331500" cy="7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Real Time Traffic Suggesting App</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To-Be</a:t>
            </a:r>
            <a:r>
              <a:rPr lang="en" sz="2400"/>
              <a:t> </a:t>
            </a:r>
            <a:endParaRPr b="0" sz="2400">
              <a:solidFill>
                <a:schemeClr val="dk2"/>
              </a:solidFill>
            </a:endParaRPr>
          </a:p>
        </p:txBody>
      </p:sp>
      <p:pic>
        <p:nvPicPr>
          <p:cNvPr id="154" name="Google Shape;154;p22"/>
          <p:cNvPicPr preferRelativeResize="0"/>
          <p:nvPr/>
        </p:nvPicPr>
        <p:blipFill rotWithShape="1">
          <a:blip r:embed="rId3">
            <a:alphaModFix/>
          </a:blip>
          <a:srcRect b="3358" l="0" r="0" t="3349"/>
          <a:stretch/>
        </p:blipFill>
        <p:spPr>
          <a:xfrm>
            <a:off x="4488725" y="0"/>
            <a:ext cx="4655273"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160" name="Google Shape;160;p23"/>
          <p:cNvPicPr preferRelativeResize="0"/>
          <p:nvPr/>
        </p:nvPicPr>
        <p:blipFill rotWithShape="1">
          <a:blip r:embed="rId3">
            <a:alphaModFix/>
          </a:blip>
          <a:srcRect b="3626" l="0" r="0" t="3626"/>
          <a:stretch/>
        </p:blipFill>
        <p:spPr>
          <a:xfrm>
            <a:off x="4572000" y="0"/>
            <a:ext cx="4572000" cy="5143499"/>
          </a:xfrm>
          <a:prstGeom prst="rect">
            <a:avLst/>
          </a:prstGeom>
          <a:noFill/>
          <a:ln>
            <a:noFill/>
          </a:ln>
        </p:spPr>
      </p:pic>
      <p:grpSp>
        <p:nvGrpSpPr>
          <p:cNvPr id="161" name="Google Shape;161;p23"/>
          <p:cNvGrpSpPr/>
          <p:nvPr/>
        </p:nvGrpSpPr>
        <p:grpSpPr>
          <a:xfrm>
            <a:off x="6961611" y="4551353"/>
            <a:ext cx="2212050" cy="592153"/>
            <a:chOff x="6803275" y="395363"/>
            <a:chExt cx="2212050" cy="2537076"/>
          </a:xfrm>
        </p:grpSpPr>
        <p:pic>
          <p:nvPicPr>
            <p:cNvPr id="162" name="Google Shape;162;p23"/>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63" name="Google Shape;163;p23"/>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64" name="Google Shape;164;p23"/>
            <p:cNvSpPr txBox="1"/>
            <p:nvPr/>
          </p:nvSpPr>
          <p:spPr>
            <a:xfrm>
              <a:off x="6944787" y="996034"/>
              <a:ext cx="19290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Login</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1"/>
                </a:solidFill>
                <a:latin typeface="Raleway"/>
                <a:ea typeface="Raleway"/>
                <a:cs typeface="Raleway"/>
                <a:sym typeface="Raleway"/>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170" name="Google Shape;170;p24"/>
          <p:cNvPicPr preferRelativeResize="0"/>
          <p:nvPr/>
        </p:nvPicPr>
        <p:blipFill rotWithShape="1">
          <a:blip r:embed="rId3">
            <a:alphaModFix/>
          </a:blip>
          <a:srcRect b="3608" l="0" r="0" t="3618"/>
          <a:stretch/>
        </p:blipFill>
        <p:spPr>
          <a:xfrm>
            <a:off x="4572000" y="0"/>
            <a:ext cx="4572000" cy="5143498"/>
          </a:xfrm>
          <a:prstGeom prst="rect">
            <a:avLst/>
          </a:prstGeom>
          <a:noFill/>
          <a:ln>
            <a:noFill/>
          </a:ln>
        </p:spPr>
      </p:pic>
      <p:grpSp>
        <p:nvGrpSpPr>
          <p:cNvPr id="171" name="Google Shape;171;p24"/>
          <p:cNvGrpSpPr/>
          <p:nvPr/>
        </p:nvGrpSpPr>
        <p:grpSpPr>
          <a:xfrm>
            <a:off x="6961611" y="4551353"/>
            <a:ext cx="2212050" cy="592153"/>
            <a:chOff x="6803275" y="395363"/>
            <a:chExt cx="2212050" cy="2537076"/>
          </a:xfrm>
        </p:grpSpPr>
        <p:pic>
          <p:nvPicPr>
            <p:cNvPr id="172" name="Google Shape;172;p24"/>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73" name="Google Shape;173;p24"/>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74" name="Google Shape;174;p24"/>
            <p:cNvSpPr txBox="1"/>
            <p:nvPr/>
          </p:nvSpPr>
          <p:spPr>
            <a:xfrm>
              <a:off x="6944789" y="996037"/>
              <a:ext cx="19290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SignUp</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1"/>
                </a:solidFill>
                <a:latin typeface="Raleway"/>
                <a:ea typeface="Raleway"/>
                <a:cs typeface="Raleway"/>
                <a:sym typeface="Raleway"/>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180" name="Google Shape;180;p25"/>
          <p:cNvPicPr preferRelativeResize="0"/>
          <p:nvPr/>
        </p:nvPicPr>
        <p:blipFill rotWithShape="1">
          <a:blip r:embed="rId3">
            <a:alphaModFix/>
          </a:blip>
          <a:srcRect b="0" l="4086" r="4086" t="0"/>
          <a:stretch/>
        </p:blipFill>
        <p:spPr>
          <a:xfrm>
            <a:off x="4572000" y="0"/>
            <a:ext cx="4571999" cy="5143499"/>
          </a:xfrm>
          <a:prstGeom prst="rect">
            <a:avLst/>
          </a:prstGeom>
          <a:noFill/>
          <a:ln>
            <a:noFill/>
          </a:ln>
        </p:spPr>
      </p:pic>
      <p:grpSp>
        <p:nvGrpSpPr>
          <p:cNvPr id="181" name="Google Shape;181;p25"/>
          <p:cNvGrpSpPr/>
          <p:nvPr/>
        </p:nvGrpSpPr>
        <p:grpSpPr>
          <a:xfrm>
            <a:off x="6961611" y="4551353"/>
            <a:ext cx="2212050" cy="592153"/>
            <a:chOff x="6803275" y="395363"/>
            <a:chExt cx="2212050" cy="2537076"/>
          </a:xfrm>
        </p:grpSpPr>
        <p:pic>
          <p:nvPicPr>
            <p:cNvPr id="182" name="Google Shape;182;p25"/>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83" name="Google Shape;183;p25"/>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84" name="Google Shape;184;p25"/>
            <p:cNvSpPr txBox="1"/>
            <p:nvPr/>
          </p:nvSpPr>
          <p:spPr>
            <a:xfrm>
              <a:off x="6944789" y="996037"/>
              <a:ext cx="19290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HomePage</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1"/>
                </a:solidFill>
                <a:latin typeface="Raleway"/>
                <a:ea typeface="Raleway"/>
                <a:cs typeface="Raleway"/>
                <a:sym typeface="Raleway"/>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190" name="Google Shape;190;p26"/>
          <p:cNvPicPr preferRelativeResize="0"/>
          <p:nvPr/>
        </p:nvPicPr>
        <p:blipFill rotWithShape="1">
          <a:blip r:embed="rId3">
            <a:alphaModFix/>
          </a:blip>
          <a:srcRect b="0" l="4026" r="4036" t="0"/>
          <a:stretch/>
        </p:blipFill>
        <p:spPr>
          <a:xfrm>
            <a:off x="4572000" y="0"/>
            <a:ext cx="4571999" cy="5143498"/>
          </a:xfrm>
          <a:prstGeom prst="rect">
            <a:avLst/>
          </a:prstGeom>
          <a:noFill/>
          <a:ln>
            <a:noFill/>
          </a:ln>
        </p:spPr>
      </p:pic>
      <p:grpSp>
        <p:nvGrpSpPr>
          <p:cNvPr id="191" name="Google Shape;191;p26"/>
          <p:cNvGrpSpPr/>
          <p:nvPr/>
        </p:nvGrpSpPr>
        <p:grpSpPr>
          <a:xfrm>
            <a:off x="6961611" y="4551353"/>
            <a:ext cx="2212050" cy="592153"/>
            <a:chOff x="6803275" y="395363"/>
            <a:chExt cx="2212050" cy="2537076"/>
          </a:xfrm>
        </p:grpSpPr>
        <p:pic>
          <p:nvPicPr>
            <p:cNvPr id="192" name="Google Shape;192;p26"/>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93" name="Google Shape;193;p26"/>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94" name="Google Shape;194;p26"/>
            <p:cNvSpPr txBox="1"/>
            <p:nvPr/>
          </p:nvSpPr>
          <p:spPr>
            <a:xfrm>
              <a:off x="6944789" y="996037"/>
              <a:ext cx="19290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dk1"/>
                  </a:solidFill>
                  <a:latin typeface="Raleway"/>
                  <a:ea typeface="Raleway"/>
                  <a:cs typeface="Raleway"/>
                  <a:sym typeface="Raleway"/>
                </a:rPr>
                <a:t>My Location</a:t>
              </a:r>
              <a:endParaRPr b="1" sz="1200">
                <a:solidFill>
                  <a:schemeClr val="dk1"/>
                </a:solidFill>
                <a:latin typeface="Raleway"/>
                <a:ea typeface="Raleway"/>
                <a:cs typeface="Raleway"/>
                <a:sym typeface="Raleway"/>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200" name="Google Shape;200;p27"/>
          <p:cNvPicPr preferRelativeResize="0"/>
          <p:nvPr/>
        </p:nvPicPr>
        <p:blipFill rotWithShape="1">
          <a:blip r:embed="rId3">
            <a:alphaModFix/>
          </a:blip>
          <a:srcRect b="0" l="3925" r="3925" t="0"/>
          <a:stretch/>
        </p:blipFill>
        <p:spPr>
          <a:xfrm>
            <a:off x="4572000" y="0"/>
            <a:ext cx="4571999" cy="5143499"/>
          </a:xfrm>
          <a:prstGeom prst="rect">
            <a:avLst/>
          </a:prstGeom>
          <a:noFill/>
          <a:ln>
            <a:noFill/>
          </a:ln>
        </p:spPr>
      </p:pic>
      <p:grpSp>
        <p:nvGrpSpPr>
          <p:cNvPr id="201" name="Google Shape;201;p27"/>
          <p:cNvGrpSpPr/>
          <p:nvPr/>
        </p:nvGrpSpPr>
        <p:grpSpPr>
          <a:xfrm>
            <a:off x="6961611" y="4551353"/>
            <a:ext cx="2212050" cy="592153"/>
            <a:chOff x="6803275" y="395363"/>
            <a:chExt cx="2212050" cy="2537076"/>
          </a:xfrm>
        </p:grpSpPr>
        <p:pic>
          <p:nvPicPr>
            <p:cNvPr id="202" name="Google Shape;202;p27"/>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03" name="Google Shape;203;p27"/>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04" name="Google Shape;204;p27"/>
            <p:cNvSpPr txBox="1"/>
            <p:nvPr/>
          </p:nvSpPr>
          <p:spPr>
            <a:xfrm>
              <a:off x="6944789" y="996037"/>
              <a:ext cx="19290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dk1"/>
                  </a:solidFill>
                  <a:latin typeface="Raleway"/>
                  <a:ea typeface="Raleway"/>
                  <a:cs typeface="Raleway"/>
                  <a:sym typeface="Raleway"/>
                </a:rPr>
                <a:t>Traffic Update</a:t>
              </a:r>
              <a:endParaRPr b="1" sz="1200">
                <a:solidFill>
                  <a:schemeClr val="dk1"/>
                </a:solidFill>
                <a:latin typeface="Raleway"/>
                <a:ea typeface="Raleway"/>
                <a:cs typeface="Raleway"/>
                <a:sym typeface="Raleway"/>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210" name="Google Shape;210;p28"/>
          <p:cNvPicPr preferRelativeResize="0"/>
          <p:nvPr/>
        </p:nvPicPr>
        <p:blipFill rotWithShape="1">
          <a:blip r:embed="rId3">
            <a:alphaModFix/>
          </a:blip>
          <a:srcRect b="0" l="3866" r="3866" t="0"/>
          <a:stretch/>
        </p:blipFill>
        <p:spPr>
          <a:xfrm>
            <a:off x="4572000" y="0"/>
            <a:ext cx="4571999" cy="5143499"/>
          </a:xfrm>
          <a:prstGeom prst="rect">
            <a:avLst/>
          </a:prstGeom>
          <a:noFill/>
          <a:ln>
            <a:noFill/>
          </a:ln>
        </p:spPr>
      </p:pic>
      <p:grpSp>
        <p:nvGrpSpPr>
          <p:cNvPr id="211" name="Google Shape;211;p28"/>
          <p:cNvGrpSpPr/>
          <p:nvPr/>
        </p:nvGrpSpPr>
        <p:grpSpPr>
          <a:xfrm>
            <a:off x="6961611" y="4551353"/>
            <a:ext cx="2212050" cy="592153"/>
            <a:chOff x="6803275" y="395363"/>
            <a:chExt cx="2212050" cy="2537076"/>
          </a:xfrm>
        </p:grpSpPr>
        <p:pic>
          <p:nvPicPr>
            <p:cNvPr id="212" name="Google Shape;212;p28"/>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13" name="Google Shape;213;p28"/>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14" name="Google Shape;214;p28"/>
            <p:cNvSpPr txBox="1"/>
            <p:nvPr/>
          </p:nvSpPr>
          <p:spPr>
            <a:xfrm>
              <a:off x="6944789" y="996037"/>
              <a:ext cx="19290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dk1"/>
                  </a:solidFill>
                  <a:latin typeface="Raleway"/>
                  <a:ea typeface="Raleway"/>
                  <a:cs typeface="Raleway"/>
                  <a:sym typeface="Raleway"/>
                </a:rPr>
                <a:t>Shortest Route</a:t>
              </a:r>
              <a:endParaRPr b="1" sz="1200">
                <a:solidFill>
                  <a:schemeClr val="dk1"/>
                </a:solidFill>
                <a:latin typeface="Raleway"/>
                <a:ea typeface="Raleway"/>
                <a:cs typeface="Raleway"/>
                <a:sym typeface="Raleway"/>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220" name="Google Shape;220;p29"/>
          <p:cNvPicPr preferRelativeResize="0"/>
          <p:nvPr/>
        </p:nvPicPr>
        <p:blipFill rotWithShape="1">
          <a:blip r:embed="rId3">
            <a:alphaModFix/>
          </a:blip>
          <a:srcRect b="0" l="4036" r="4026" t="0"/>
          <a:stretch/>
        </p:blipFill>
        <p:spPr>
          <a:xfrm>
            <a:off x="4572000" y="0"/>
            <a:ext cx="4571999" cy="5143498"/>
          </a:xfrm>
          <a:prstGeom prst="rect">
            <a:avLst/>
          </a:prstGeom>
          <a:noFill/>
          <a:ln>
            <a:noFill/>
          </a:ln>
        </p:spPr>
      </p:pic>
      <p:grpSp>
        <p:nvGrpSpPr>
          <p:cNvPr id="221" name="Google Shape;221;p29"/>
          <p:cNvGrpSpPr/>
          <p:nvPr/>
        </p:nvGrpSpPr>
        <p:grpSpPr>
          <a:xfrm>
            <a:off x="6961611" y="4551353"/>
            <a:ext cx="2212050" cy="592153"/>
            <a:chOff x="6803275" y="395363"/>
            <a:chExt cx="2212050" cy="2537076"/>
          </a:xfrm>
        </p:grpSpPr>
        <p:pic>
          <p:nvPicPr>
            <p:cNvPr id="222" name="Google Shape;222;p29"/>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23" name="Google Shape;223;p29"/>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24" name="Google Shape;224;p29"/>
            <p:cNvSpPr txBox="1"/>
            <p:nvPr/>
          </p:nvSpPr>
          <p:spPr>
            <a:xfrm>
              <a:off x="6944789" y="996037"/>
              <a:ext cx="19290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dk1"/>
                  </a:solidFill>
                  <a:latin typeface="Raleway"/>
                  <a:ea typeface="Raleway"/>
                  <a:cs typeface="Raleway"/>
                  <a:sym typeface="Raleway"/>
                </a:rPr>
                <a:t>Buy Ticket</a:t>
              </a:r>
              <a:endParaRPr b="1" sz="1200">
                <a:solidFill>
                  <a:schemeClr val="dk1"/>
                </a:solidFill>
                <a:latin typeface="Raleway"/>
                <a:ea typeface="Raleway"/>
                <a:cs typeface="Raleway"/>
                <a:sym typeface="Ralewa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230" name="Google Shape;230;p30"/>
          <p:cNvPicPr preferRelativeResize="0"/>
          <p:nvPr/>
        </p:nvPicPr>
        <p:blipFill rotWithShape="1">
          <a:blip r:embed="rId3">
            <a:alphaModFix/>
          </a:blip>
          <a:srcRect b="0" l="3976" r="3976" t="0"/>
          <a:stretch/>
        </p:blipFill>
        <p:spPr>
          <a:xfrm>
            <a:off x="4572000" y="0"/>
            <a:ext cx="4571999" cy="5143498"/>
          </a:xfrm>
          <a:prstGeom prst="rect">
            <a:avLst/>
          </a:prstGeom>
          <a:noFill/>
          <a:ln>
            <a:noFill/>
          </a:ln>
        </p:spPr>
      </p:pic>
      <p:grpSp>
        <p:nvGrpSpPr>
          <p:cNvPr id="231" name="Google Shape;231;p30"/>
          <p:cNvGrpSpPr/>
          <p:nvPr/>
        </p:nvGrpSpPr>
        <p:grpSpPr>
          <a:xfrm>
            <a:off x="6961611" y="4551353"/>
            <a:ext cx="2212050" cy="592153"/>
            <a:chOff x="6803275" y="395363"/>
            <a:chExt cx="2212050" cy="2537076"/>
          </a:xfrm>
        </p:grpSpPr>
        <p:pic>
          <p:nvPicPr>
            <p:cNvPr id="232" name="Google Shape;232;p30"/>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33" name="Google Shape;233;p30"/>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34" name="Google Shape;234;p30"/>
            <p:cNvSpPr txBox="1"/>
            <p:nvPr/>
          </p:nvSpPr>
          <p:spPr>
            <a:xfrm>
              <a:off x="6944789" y="996037"/>
              <a:ext cx="19290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dk1"/>
                  </a:solidFill>
                  <a:latin typeface="Raleway"/>
                  <a:ea typeface="Raleway"/>
                  <a:cs typeface="Raleway"/>
                  <a:sym typeface="Raleway"/>
                </a:rPr>
                <a:t>Available Bus</a:t>
              </a:r>
              <a:endParaRPr b="1" sz="1200">
                <a:solidFill>
                  <a:schemeClr val="dk1"/>
                </a:solidFill>
                <a:latin typeface="Raleway"/>
                <a:ea typeface="Raleway"/>
                <a:cs typeface="Raleway"/>
                <a:sym typeface="Raleway"/>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240" name="Google Shape;240;p31"/>
          <p:cNvPicPr preferRelativeResize="0"/>
          <p:nvPr/>
        </p:nvPicPr>
        <p:blipFill rotWithShape="1">
          <a:blip r:embed="rId3">
            <a:alphaModFix/>
          </a:blip>
          <a:srcRect b="0" l="3976" r="3985" t="0"/>
          <a:stretch/>
        </p:blipFill>
        <p:spPr>
          <a:xfrm>
            <a:off x="4572000" y="0"/>
            <a:ext cx="4571998" cy="5143499"/>
          </a:xfrm>
          <a:prstGeom prst="rect">
            <a:avLst/>
          </a:prstGeom>
          <a:noFill/>
          <a:ln>
            <a:noFill/>
          </a:ln>
        </p:spPr>
      </p:pic>
      <p:grpSp>
        <p:nvGrpSpPr>
          <p:cNvPr id="241" name="Google Shape;241;p31"/>
          <p:cNvGrpSpPr/>
          <p:nvPr/>
        </p:nvGrpSpPr>
        <p:grpSpPr>
          <a:xfrm>
            <a:off x="6961611" y="4551353"/>
            <a:ext cx="2212050" cy="592153"/>
            <a:chOff x="6803275" y="395363"/>
            <a:chExt cx="2212050" cy="2537076"/>
          </a:xfrm>
        </p:grpSpPr>
        <p:pic>
          <p:nvPicPr>
            <p:cNvPr id="242" name="Google Shape;242;p31"/>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43" name="Google Shape;243;p31"/>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44" name="Google Shape;244;p31"/>
            <p:cNvSpPr txBox="1"/>
            <p:nvPr/>
          </p:nvSpPr>
          <p:spPr>
            <a:xfrm>
              <a:off x="6944789" y="996037"/>
              <a:ext cx="19290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dk1"/>
                  </a:solidFill>
                  <a:latin typeface="Raleway"/>
                  <a:ea typeface="Raleway"/>
                  <a:cs typeface="Raleway"/>
                  <a:sym typeface="Raleway"/>
                </a:rPr>
                <a:t>My Rides</a:t>
              </a:r>
              <a:endParaRPr b="1" sz="1200">
                <a:solidFill>
                  <a:schemeClr val="dk1"/>
                </a:solidFill>
                <a:latin typeface="Raleway"/>
                <a:ea typeface="Raleway"/>
                <a:cs typeface="Raleway"/>
                <a:sym typeface="Raleway"/>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79" name="Google Shape;79;p14"/>
          <p:cNvSpPr txBox="1"/>
          <p:nvPr>
            <p:ph idx="4294967295" type="title"/>
          </p:nvPr>
        </p:nvSpPr>
        <p:spPr>
          <a:xfrm>
            <a:off x="535775" y="1480150"/>
            <a:ext cx="5408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800">
                <a:latin typeface="Lato"/>
                <a:ea typeface="Lato"/>
                <a:cs typeface="Lato"/>
                <a:sym typeface="Lato"/>
              </a:rPr>
              <a:t>Dhaka is the most densely populated city among all the cities of Bangladesh. Since inside the city to move from one place to another is very usual, for this purpose as well as being the cheapest way to travel the city buses are most popular. But most of the time general people who are new in the city as passengers face some difficulties when travelling in the city buses. The purpose of this document is to build a mobile application to give information of local city buses to ease the journey.</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80" name="Google Shape;80;p14"/>
          <p:cNvPicPr preferRelativeResize="0"/>
          <p:nvPr/>
        </p:nvPicPr>
        <p:blipFill rotWithShape="1">
          <a:blip r:embed="rId3">
            <a:alphaModFix/>
          </a:blip>
          <a:srcRect b="0" l="10412" r="10404" t="0"/>
          <a:stretch/>
        </p:blipFill>
        <p:spPr>
          <a:xfrm>
            <a:off x="6582600" y="1975725"/>
            <a:ext cx="2333450" cy="28801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250" name="Google Shape;250;p32"/>
          <p:cNvPicPr preferRelativeResize="0"/>
          <p:nvPr/>
        </p:nvPicPr>
        <p:blipFill rotWithShape="1">
          <a:blip r:embed="rId3">
            <a:alphaModFix/>
          </a:blip>
          <a:srcRect b="0" l="3746" r="3746" t="0"/>
          <a:stretch/>
        </p:blipFill>
        <p:spPr>
          <a:xfrm>
            <a:off x="4572000" y="0"/>
            <a:ext cx="4571998" cy="5143499"/>
          </a:xfrm>
          <a:prstGeom prst="rect">
            <a:avLst/>
          </a:prstGeom>
          <a:noFill/>
          <a:ln>
            <a:noFill/>
          </a:ln>
        </p:spPr>
      </p:pic>
      <p:grpSp>
        <p:nvGrpSpPr>
          <p:cNvPr id="251" name="Google Shape;251;p32"/>
          <p:cNvGrpSpPr/>
          <p:nvPr/>
        </p:nvGrpSpPr>
        <p:grpSpPr>
          <a:xfrm>
            <a:off x="6961611" y="4551353"/>
            <a:ext cx="2212050" cy="592153"/>
            <a:chOff x="6803275" y="395363"/>
            <a:chExt cx="2212050" cy="2537076"/>
          </a:xfrm>
        </p:grpSpPr>
        <p:pic>
          <p:nvPicPr>
            <p:cNvPr id="252" name="Google Shape;252;p32"/>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53" name="Google Shape;253;p32"/>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54" name="Google Shape;254;p32"/>
            <p:cNvSpPr txBox="1"/>
            <p:nvPr/>
          </p:nvSpPr>
          <p:spPr>
            <a:xfrm>
              <a:off x="6944789" y="996037"/>
              <a:ext cx="19290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dk1"/>
                  </a:solidFill>
                  <a:latin typeface="Raleway"/>
                  <a:ea typeface="Raleway"/>
                  <a:cs typeface="Raleway"/>
                  <a:sym typeface="Raleway"/>
                </a:rPr>
                <a:t>My Profile</a:t>
              </a:r>
              <a:endParaRPr b="1" sz="1200">
                <a:solidFill>
                  <a:schemeClr val="dk1"/>
                </a:solidFill>
                <a:latin typeface="Raleway"/>
                <a:ea typeface="Raleway"/>
                <a:cs typeface="Raleway"/>
                <a:sym typeface="Raleway"/>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260" name="Google Shape;260;p33"/>
          <p:cNvPicPr preferRelativeResize="0"/>
          <p:nvPr/>
        </p:nvPicPr>
        <p:blipFill rotWithShape="1">
          <a:blip r:embed="rId3">
            <a:alphaModFix/>
          </a:blip>
          <a:srcRect b="0" l="3976" r="3976" t="0"/>
          <a:stretch/>
        </p:blipFill>
        <p:spPr>
          <a:xfrm>
            <a:off x="4572000" y="0"/>
            <a:ext cx="4571999" cy="5143498"/>
          </a:xfrm>
          <a:prstGeom prst="rect">
            <a:avLst/>
          </a:prstGeom>
          <a:noFill/>
          <a:ln>
            <a:noFill/>
          </a:ln>
        </p:spPr>
      </p:pic>
      <p:grpSp>
        <p:nvGrpSpPr>
          <p:cNvPr id="261" name="Google Shape;261;p33"/>
          <p:cNvGrpSpPr/>
          <p:nvPr/>
        </p:nvGrpSpPr>
        <p:grpSpPr>
          <a:xfrm>
            <a:off x="6961611" y="4551353"/>
            <a:ext cx="2212050" cy="592153"/>
            <a:chOff x="6803275" y="395363"/>
            <a:chExt cx="2212050" cy="2537076"/>
          </a:xfrm>
        </p:grpSpPr>
        <p:pic>
          <p:nvPicPr>
            <p:cNvPr id="262" name="Google Shape;262;p33"/>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63" name="Google Shape;263;p33"/>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64" name="Google Shape;264;p33"/>
            <p:cNvSpPr txBox="1"/>
            <p:nvPr/>
          </p:nvSpPr>
          <p:spPr>
            <a:xfrm>
              <a:off x="6944789" y="996037"/>
              <a:ext cx="19290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dk1"/>
                  </a:solidFill>
                  <a:latin typeface="Raleway"/>
                  <a:ea typeface="Raleway"/>
                  <a:cs typeface="Raleway"/>
                  <a:sym typeface="Raleway"/>
                </a:rPr>
                <a:t>Feedback</a:t>
              </a:r>
              <a:endParaRPr b="1" sz="1200">
                <a:solidFill>
                  <a:schemeClr val="dk1"/>
                </a:solidFill>
                <a:latin typeface="Raleway"/>
                <a:ea typeface="Raleway"/>
                <a:cs typeface="Raleway"/>
                <a:sym typeface="Raleway"/>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Prototypes </a:t>
            </a:r>
            <a:endParaRPr b="0" sz="2400">
              <a:solidFill>
                <a:schemeClr val="dk2"/>
              </a:solidFill>
            </a:endParaRPr>
          </a:p>
        </p:txBody>
      </p:sp>
      <p:pic>
        <p:nvPicPr>
          <p:cNvPr id="270" name="Google Shape;270;p34"/>
          <p:cNvPicPr preferRelativeResize="0"/>
          <p:nvPr/>
        </p:nvPicPr>
        <p:blipFill rotWithShape="1">
          <a:blip r:embed="rId3">
            <a:alphaModFix/>
          </a:blip>
          <a:srcRect b="0" l="4304" r="4304" t="0"/>
          <a:stretch/>
        </p:blipFill>
        <p:spPr>
          <a:xfrm>
            <a:off x="4572000" y="0"/>
            <a:ext cx="4571998" cy="5143499"/>
          </a:xfrm>
          <a:prstGeom prst="rect">
            <a:avLst/>
          </a:prstGeom>
          <a:noFill/>
          <a:ln>
            <a:noFill/>
          </a:ln>
        </p:spPr>
      </p:pic>
      <p:grpSp>
        <p:nvGrpSpPr>
          <p:cNvPr id="271" name="Google Shape;271;p34"/>
          <p:cNvGrpSpPr/>
          <p:nvPr/>
        </p:nvGrpSpPr>
        <p:grpSpPr>
          <a:xfrm>
            <a:off x="6961611" y="4551353"/>
            <a:ext cx="2212050" cy="592153"/>
            <a:chOff x="6803275" y="395363"/>
            <a:chExt cx="2212050" cy="2537076"/>
          </a:xfrm>
        </p:grpSpPr>
        <p:pic>
          <p:nvPicPr>
            <p:cNvPr id="272" name="Google Shape;272;p34"/>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73" name="Google Shape;273;p34"/>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74" name="Google Shape;274;p34"/>
            <p:cNvSpPr txBox="1"/>
            <p:nvPr/>
          </p:nvSpPr>
          <p:spPr>
            <a:xfrm>
              <a:off x="6944789" y="996037"/>
              <a:ext cx="19290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dk1"/>
                  </a:solidFill>
                  <a:latin typeface="Raleway"/>
                  <a:ea typeface="Raleway"/>
                  <a:cs typeface="Raleway"/>
                  <a:sym typeface="Raleway"/>
                </a:rPr>
                <a:t>Settings</a:t>
              </a:r>
              <a:endParaRPr b="1" sz="1200">
                <a:solidFill>
                  <a:schemeClr val="dk1"/>
                </a:solidFill>
                <a:latin typeface="Raleway"/>
                <a:ea typeface="Raleway"/>
                <a:cs typeface="Raleway"/>
                <a:sym typeface="Raleway"/>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Conclusion</a:t>
            </a:r>
            <a:r>
              <a:rPr lang="en" sz="3600">
                <a:solidFill>
                  <a:schemeClr val="dk1"/>
                </a:solidFill>
              </a:rPr>
              <a:t> </a:t>
            </a:r>
            <a:endParaRPr sz="2400"/>
          </a:p>
        </p:txBody>
      </p:sp>
      <p:sp>
        <p:nvSpPr>
          <p:cNvPr id="280" name="Google Shape;280;p35"/>
          <p:cNvSpPr txBox="1"/>
          <p:nvPr>
            <p:ph idx="4294967295" type="title"/>
          </p:nvPr>
        </p:nvSpPr>
        <p:spPr>
          <a:xfrm>
            <a:off x="535775" y="1480150"/>
            <a:ext cx="5408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highlight>
                  <a:srgbClr val="FFFFFF"/>
                </a:highlight>
                <a:latin typeface="Lato"/>
                <a:ea typeface="Lato"/>
                <a:cs typeface="Lato"/>
                <a:sym typeface="Lato"/>
              </a:rPr>
              <a:t>In summary, as most of the people use smartphone now we believe that our product will be helpful for new people in the city as well as regular people.We also believe that our E-Ticket concept will take forward our govt. vision of </a:t>
            </a:r>
            <a:r>
              <a:rPr lang="en" sz="1800">
                <a:highlight>
                  <a:srgbClr val="FFFFFF"/>
                </a:highlight>
                <a:latin typeface="Lato"/>
                <a:ea typeface="Lato"/>
                <a:cs typeface="Lato"/>
                <a:sym typeface="Lato"/>
              </a:rPr>
              <a:t>Digital Bangladesh.</a:t>
            </a:r>
            <a:endParaRPr b="0" sz="1800">
              <a:latin typeface="Lato"/>
              <a:ea typeface="Lato"/>
              <a:cs typeface="Lato"/>
              <a:sym typeface="Lato"/>
            </a:endParaRPr>
          </a:p>
          <a:p>
            <a:pPr indent="0" lvl="0" marL="0" rtl="0" algn="l">
              <a:lnSpc>
                <a:spcPct val="115000"/>
              </a:lnSpc>
              <a:spcBef>
                <a:spcPts val="0"/>
              </a:spcBef>
              <a:spcAft>
                <a:spcPts val="1600"/>
              </a:spcAft>
              <a:buNone/>
            </a:pPr>
            <a:r>
              <a:t/>
            </a:r>
            <a:endParaRPr b="0" sz="1800">
              <a:latin typeface="Lato"/>
              <a:ea typeface="Lato"/>
              <a:cs typeface="Lato"/>
              <a:sym typeface="Lato"/>
            </a:endParaRPr>
          </a:p>
        </p:txBody>
      </p:sp>
      <p:pic>
        <p:nvPicPr>
          <p:cNvPr id="281" name="Google Shape;281;p35"/>
          <p:cNvPicPr preferRelativeResize="0"/>
          <p:nvPr/>
        </p:nvPicPr>
        <p:blipFill rotWithShape="1">
          <a:blip r:embed="rId3">
            <a:alphaModFix/>
          </a:blip>
          <a:srcRect b="0" l="10412" r="10404" t="0"/>
          <a:stretch/>
        </p:blipFill>
        <p:spPr>
          <a:xfrm>
            <a:off x="6582600" y="1975725"/>
            <a:ext cx="2333450" cy="2880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5"/>
          <p:cNvSpPr txBox="1"/>
          <p:nvPr>
            <p:ph idx="1" type="subTitle"/>
          </p:nvPr>
        </p:nvSpPr>
        <p:spPr>
          <a:xfrm>
            <a:off x="2655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Current Product:</a:t>
            </a:r>
            <a:endParaRPr b="1" sz="3000">
              <a:solidFill>
                <a:schemeClr val="dk1"/>
              </a:solidFill>
            </a:endParaRPr>
          </a:p>
          <a:p>
            <a:pPr indent="0" lvl="0" marL="0" rtl="0" algn="l">
              <a:lnSpc>
                <a:spcPct val="115000"/>
              </a:lnSpc>
              <a:spcBef>
                <a:spcPts val="1600"/>
              </a:spcBef>
              <a:spcAft>
                <a:spcPts val="1600"/>
              </a:spcAft>
              <a:buNone/>
            </a:pPr>
            <a:r>
              <a:rPr lang="en" sz="1800"/>
              <a:t>Here is one existing product example.</a:t>
            </a:r>
            <a:endParaRPr sz="1800"/>
          </a:p>
        </p:txBody>
      </p:sp>
      <p:pic>
        <p:nvPicPr>
          <p:cNvPr id="86" name="Google Shape;86;p15"/>
          <p:cNvPicPr preferRelativeResize="0"/>
          <p:nvPr/>
        </p:nvPicPr>
        <p:blipFill>
          <a:blip r:embed="rId3">
            <a:alphaModFix/>
          </a:blip>
          <a:stretch>
            <a:fillRect/>
          </a:stretch>
        </p:blipFill>
        <p:spPr>
          <a:xfrm>
            <a:off x="4572000" y="37050"/>
            <a:ext cx="4572000" cy="5106449"/>
          </a:xfrm>
          <a:prstGeom prst="rect">
            <a:avLst/>
          </a:prstGeom>
          <a:noFill/>
          <a:ln>
            <a:noFill/>
          </a:ln>
        </p:spPr>
      </p:pic>
      <p:sp>
        <p:nvSpPr>
          <p:cNvPr id="87" name="Google Shape;87;p15"/>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2"/>
                </a:solidFill>
                <a:latin typeface="Lato"/>
                <a:ea typeface="Lato"/>
                <a:cs typeface="Lato"/>
                <a:sym typeface="Lato"/>
              </a:rPr>
              <a:t>Story for illustration purposes only</a:t>
            </a:r>
            <a:endParaRPr i="1" sz="1200">
              <a:solidFill>
                <a:schemeClr val="lt2"/>
              </a:solidFill>
              <a:latin typeface="Lato"/>
              <a:ea typeface="Lato"/>
              <a:cs typeface="Lato"/>
              <a:sym typeface="Lato"/>
            </a:endParaRPr>
          </a:p>
        </p:txBody>
      </p:sp>
      <p:grpSp>
        <p:nvGrpSpPr>
          <p:cNvPr id="88" name="Google Shape;88;p15"/>
          <p:cNvGrpSpPr/>
          <p:nvPr/>
        </p:nvGrpSpPr>
        <p:grpSpPr>
          <a:xfrm>
            <a:off x="6931962" y="3205184"/>
            <a:ext cx="2212050" cy="1938326"/>
            <a:chOff x="6803275" y="395363"/>
            <a:chExt cx="2212050" cy="2537076"/>
          </a:xfrm>
        </p:grpSpPr>
        <p:pic>
          <p:nvPicPr>
            <p:cNvPr descr="Piece of duct tape sticking a note to the slide" id="89" name="Google Shape;89;p15"/>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0" name="Google Shape;90;p1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If one e</a:t>
              </a:r>
              <a:r>
                <a:rPr lang="en" sz="1200">
                  <a:solidFill>
                    <a:schemeClr val="dk2"/>
                  </a:solidFill>
                  <a:latin typeface="Raleway"/>
                  <a:ea typeface="Raleway"/>
                  <a:cs typeface="Raleway"/>
                  <a:sym typeface="Raleway"/>
                </a:rPr>
                <a:t>x</a:t>
              </a:r>
              <a:r>
                <a:rPr lang="en" sz="1200">
                  <a:solidFill>
                    <a:schemeClr val="dk2"/>
                  </a:solidFill>
                  <a:latin typeface="Raleway"/>
                  <a:ea typeface="Raleway"/>
                  <a:cs typeface="Raleway"/>
                  <a:sym typeface="Raleway"/>
                </a:rPr>
                <a:t>ample isn’t sufficient to help people understand the breadth of your idea, pick a couple of examples.</a:t>
              </a:r>
              <a:endParaRPr b="1" sz="1200">
                <a:solidFill>
                  <a:schemeClr val="dk1"/>
                </a:solidFill>
                <a:latin typeface="Raleway"/>
                <a:ea typeface="Raleway"/>
                <a:cs typeface="Raleway"/>
                <a:sym typeface="Raleway"/>
              </a:endParaRPr>
            </a:p>
          </p:txBody>
        </p:sp>
        <p:pic>
          <p:nvPicPr>
            <p:cNvPr id="91" name="Google Shape;91;p15"/>
            <p:cNvPicPr preferRelativeResize="0"/>
            <p:nvPr/>
          </p:nvPicPr>
          <p:blipFill>
            <a:blip r:embed="rId5">
              <a:alphaModFix/>
            </a:blip>
            <a:stretch>
              <a:fillRect/>
            </a:stretch>
          </p:blipFill>
          <p:spPr>
            <a:xfrm>
              <a:off x="6803275" y="427445"/>
              <a:ext cx="2212050" cy="2504994"/>
            </a:xfrm>
            <a:prstGeom prst="rect">
              <a:avLst/>
            </a:prstGeom>
            <a:noFill/>
            <a:ln>
              <a:noFill/>
            </a:ln>
          </p:spPr>
        </p:pic>
      </p:grpSp>
      <p:grpSp>
        <p:nvGrpSpPr>
          <p:cNvPr id="92" name="Google Shape;92;p15"/>
          <p:cNvGrpSpPr/>
          <p:nvPr/>
        </p:nvGrpSpPr>
        <p:grpSpPr>
          <a:xfrm>
            <a:off x="7073500" y="3205185"/>
            <a:ext cx="1929000" cy="1871666"/>
            <a:chOff x="6944812" y="395363"/>
            <a:chExt cx="1929000" cy="1871666"/>
          </a:xfrm>
        </p:grpSpPr>
        <p:pic>
          <p:nvPicPr>
            <p:cNvPr descr="Piece of duct tape sticking a note to the slide" id="93" name="Google Shape;93;p15"/>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4" name="Google Shape;94;p15"/>
            <p:cNvSpPr txBox="1"/>
            <p:nvPr/>
          </p:nvSpPr>
          <p:spPr>
            <a:xfrm>
              <a:off x="6944812" y="684229"/>
              <a:ext cx="1929000" cy="15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Source</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In playstore Dhaka city bus </a:t>
              </a:r>
              <a:endParaRPr b="1" sz="1200">
                <a:solidFill>
                  <a:schemeClr val="dk1"/>
                </a:solidFill>
                <a:latin typeface="Raleway"/>
                <a:ea typeface="Raleway"/>
                <a:cs typeface="Raleway"/>
                <a:sym typeface="Raleway"/>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8" name="Shape 98"/>
        <p:cNvGrpSpPr/>
        <p:nvPr/>
      </p:nvGrpSpPr>
      <p:grpSpPr>
        <a:xfrm>
          <a:off x="0" y="0"/>
          <a:ext cx="0" cy="0"/>
          <a:chOff x="0" y="0"/>
          <a:chExt cx="0" cy="0"/>
        </a:xfrm>
      </p:grpSpPr>
      <p:sp>
        <p:nvSpPr>
          <p:cNvPr id="99" name="Google Shape;99;p16"/>
          <p:cNvSpPr txBox="1"/>
          <p:nvPr>
            <p:ph idx="1" type="subTitle"/>
          </p:nvPr>
        </p:nvSpPr>
        <p:spPr>
          <a:xfrm>
            <a:off x="2655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Current Product:</a:t>
            </a:r>
            <a:endParaRPr b="1" sz="3000">
              <a:solidFill>
                <a:schemeClr val="dk1"/>
              </a:solidFill>
            </a:endParaRPr>
          </a:p>
          <a:p>
            <a:pPr indent="0" lvl="0" marL="0" rtl="0" algn="l">
              <a:lnSpc>
                <a:spcPct val="115000"/>
              </a:lnSpc>
              <a:spcBef>
                <a:spcPts val="1600"/>
              </a:spcBef>
              <a:spcAft>
                <a:spcPts val="1600"/>
              </a:spcAft>
              <a:buClr>
                <a:schemeClr val="dk2"/>
              </a:buClr>
              <a:buSzPts val="1100"/>
              <a:buFont typeface="Arial"/>
              <a:buNone/>
            </a:pPr>
            <a:r>
              <a:rPr lang="en" sz="1800"/>
              <a:t>Another existing product example.</a:t>
            </a:r>
            <a:endParaRPr sz="1800"/>
          </a:p>
        </p:txBody>
      </p:sp>
      <p:pic>
        <p:nvPicPr>
          <p:cNvPr id="100" name="Google Shape;100;p16"/>
          <p:cNvPicPr preferRelativeResize="0"/>
          <p:nvPr/>
        </p:nvPicPr>
        <p:blipFill>
          <a:blip r:embed="rId3">
            <a:alphaModFix/>
          </a:blip>
          <a:stretch>
            <a:fillRect/>
          </a:stretch>
        </p:blipFill>
        <p:spPr>
          <a:xfrm>
            <a:off x="4572000" y="118575"/>
            <a:ext cx="4572001" cy="4958275"/>
          </a:xfrm>
          <a:prstGeom prst="rect">
            <a:avLst/>
          </a:prstGeom>
          <a:noFill/>
          <a:ln>
            <a:noFill/>
          </a:ln>
        </p:spPr>
      </p:pic>
      <p:sp>
        <p:nvSpPr>
          <p:cNvPr id="101" name="Google Shape;101;p16"/>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2"/>
                </a:solidFill>
                <a:latin typeface="Lato"/>
                <a:ea typeface="Lato"/>
                <a:cs typeface="Lato"/>
                <a:sym typeface="Lato"/>
              </a:rPr>
              <a:t>Story for illustration purposes only</a:t>
            </a:r>
            <a:endParaRPr i="1" sz="1200">
              <a:solidFill>
                <a:schemeClr val="lt2"/>
              </a:solidFill>
              <a:latin typeface="Lato"/>
              <a:ea typeface="Lato"/>
              <a:cs typeface="Lato"/>
              <a:sym typeface="Lato"/>
            </a:endParaRPr>
          </a:p>
        </p:txBody>
      </p:sp>
      <p:grpSp>
        <p:nvGrpSpPr>
          <p:cNvPr id="102" name="Google Shape;102;p16"/>
          <p:cNvGrpSpPr/>
          <p:nvPr/>
        </p:nvGrpSpPr>
        <p:grpSpPr>
          <a:xfrm>
            <a:off x="6931962" y="3205184"/>
            <a:ext cx="2212050" cy="1938326"/>
            <a:chOff x="6803275" y="395363"/>
            <a:chExt cx="2212050" cy="2537076"/>
          </a:xfrm>
        </p:grpSpPr>
        <p:pic>
          <p:nvPicPr>
            <p:cNvPr descr="Piece of duct tape sticking a note to the slide" id="103" name="Google Shape;103;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4" name="Google Shape;104;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If one example isn’t sufficient to help people understand the breadth of your idea, pick a couple of examples.</a:t>
              </a:r>
              <a:endParaRPr b="1" sz="1200">
                <a:solidFill>
                  <a:schemeClr val="dk1"/>
                </a:solidFill>
                <a:latin typeface="Raleway"/>
                <a:ea typeface="Raleway"/>
                <a:cs typeface="Raleway"/>
                <a:sym typeface="Raleway"/>
              </a:endParaRPr>
            </a:p>
          </p:txBody>
        </p:sp>
        <p:pic>
          <p:nvPicPr>
            <p:cNvPr id="105" name="Google Shape;105;p16"/>
            <p:cNvPicPr preferRelativeResize="0"/>
            <p:nvPr/>
          </p:nvPicPr>
          <p:blipFill>
            <a:blip r:embed="rId5">
              <a:alphaModFix/>
            </a:blip>
            <a:stretch>
              <a:fillRect/>
            </a:stretch>
          </p:blipFill>
          <p:spPr>
            <a:xfrm>
              <a:off x="6803275" y="427445"/>
              <a:ext cx="2212050" cy="2504994"/>
            </a:xfrm>
            <a:prstGeom prst="rect">
              <a:avLst/>
            </a:prstGeom>
            <a:noFill/>
            <a:ln>
              <a:noFill/>
            </a:ln>
          </p:spPr>
        </p:pic>
      </p:grpSp>
      <p:grpSp>
        <p:nvGrpSpPr>
          <p:cNvPr id="106" name="Google Shape;106;p16"/>
          <p:cNvGrpSpPr/>
          <p:nvPr/>
        </p:nvGrpSpPr>
        <p:grpSpPr>
          <a:xfrm>
            <a:off x="7073500" y="3205185"/>
            <a:ext cx="1929000" cy="1871666"/>
            <a:chOff x="6944812" y="395363"/>
            <a:chExt cx="1929000" cy="1871666"/>
          </a:xfrm>
        </p:grpSpPr>
        <p:pic>
          <p:nvPicPr>
            <p:cNvPr descr="Piece of duct tape sticking a note to the slide" id="107" name="Google Shape;107;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8" name="Google Shape;108;p16"/>
            <p:cNvSpPr txBox="1"/>
            <p:nvPr/>
          </p:nvSpPr>
          <p:spPr>
            <a:xfrm>
              <a:off x="6944812" y="684229"/>
              <a:ext cx="1929000" cy="15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Source</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In playstore Vara Koto </a:t>
              </a:r>
              <a:endParaRPr b="1" sz="1200">
                <a:solidFill>
                  <a:schemeClr val="dk1"/>
                </a:solidFill>
                <a:latin typeface="Raleway"/>
                <a:ea typeface="Raleway"/>
                <a:cs typeface="Raleway"/>
                <a:sym typeface="Ralew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improvement ?</a:t>
            </a:r>
            <a:endParaRPr/>
          </a:p>
        </p:txBody>
      </p:sp>
      <p:sp>
        <p:nvSpPr>
          <p:cNvPr id="114" name="Google Shape;114;p17"/>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700"/>
              <a:t>Real-time road condition.</a:t>
            </a:r>
            <a:endParaRPr b="0" sz="1700"/>
          </a:p>
          <a:p>
            <a:pPr indent="0" lvl="0" marL="0" rtl="0" algn="l">
              <a:lnSpc>
                <a:spcPct val="115000"/>
              </a:lnSpc>
              <a:spcBef>
                <a:spcPts val="0"/>
              </a:spcBef>
              <a:spcAft>
                <a:spcPts val="0"/>
              </a:spcAft>
              <a:buNone/>
            </a:pPr>
            <a:r>
              <a:t/>
            </a:r>
            <a:endParaRPr b="0" sz="1300">
              <a:solidFill>
                <a:schemeClr val="dk2"/>
              </a:solidFill>
              <a:highlight>
                <a:srgbClr val="FFFFFF"/>
              </a:highlight>
              <a:latin typeface="Verdana"/>
              <a:ea typeface="Verdana"/>
              <a:cs typeface="Verdana"/>
              <a:sym typeface="Verdana"/>
            </a:endParaRPr>
          </a:p>
          <a:p>
            <a:pPr indent="0" lvl="0" marL="0" rtl="0" algn="l">
              <a:lnSpc>
                <a:spcPct val="115000"/>
              </a:lnSpc>
              <a:spcBef>
                <a:spcPts val="0"/>
              </a:spcBef>
              <a:spcAft>
                <a:spcPts val="0"/>
              </a:spcAft>
              <a:buNone/>
            </a:pPr>
            <a:r>
              <a:rPr b="0" lang="en" sz="1700"/>
              <a:t>Save used route.</a:t>
            </a:r>
            <a:endParaRPr b="0" sz="1700"/>
          </a:p>
          <a:p>
            <a:pPr indent="0" lvl="0" marL="0" rtl="0" algn="l">
              <a:lnSpc>
                <a:spcPct val="115000"/>
              </a:lnSpc>
              <a:spcBef>
                <a:spcPts val="0"/>
              </a:spcBef>
              <a:spcAft>
                <a:spcPts val="0"/>
              </a:spcAft>
              <a:buNone/>
            </a:pPr>
            <a:r>
              <a:t/>
            </a:r>
            <a:endParaRPr b="0" sz="1700"/>
          </a:p>
          <a:p>
            <a:pPr indent="0" lvl="0" marL="0" rtl="0" algn="l">
              <a:lnSpc>
                <a:spcPct val="115000"/>
              </a:lnSpc>
              <a:spcBef>
                <a:spcPts val="0"/>
              </a:spcBef>
              <a:spcAft>
                <a:spcPts val="0"/>
              </a:spcAft>
              <a:buClr>
                <a:schemeClr val="dk2"/>
              </a:buClr>
              <a:buSzPts val="1100"/>
              <a:buFont typeface="Arial"/>
              <a:buNone/>
            </a:pPr>
            <a:r>
              <a:rPr b="0" lang="en" sz="1700"/>
              <a:t>Location sharing.</a:t>
            </a:r>
            <a:endParaRPr b="0" sz="1700"/>
          </a:p>
        </p:txBody>
      </p:sp>
      <p:sp>
        <p:nvSpPr>
          <p:cNvPr id="118" name="Google Shape;118;p17"/>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700"/>
              <a:t>We are offering a complete solution for all this hassle.</a:t>
            </a:r>
            <a:endParaRPr b="0" sz="1700"/>
          </a:p>
          <a:p>
            <a:pPr indent="0" lvl="0" marL="0" rtl="0" algn="l">
              <a:lnSpc>
                <a:spcPct val="115000"/>
              </a:lnSpc>
              <a:spcBef>
                <a:spcPts val="0"/>
              </a:spcBef>
              <a:spcAft>
                <a:spcPts val="0"/>
              </a:spcAft>
              <a:buNone/>
            </a:pPr>
            <a:r>
              <a:t/>
            </a:r>
            <a:endParaRPr b="0" sz="1700"/>
          </a:p>
          <a:p>
            <a:pPr indent="0" lvl="0" marL="0" rtl="0" algn="l">
              <a:lnSpc>
                <a:spcPct val="115000"/>
              </a:lnSpc>
              <a:spcBef>
                <a:spcPts val="0"/>
              </a:spcBef>
              <a:spcAft>
                <a:spcPts val="0"/>
              </a:spcAft>
              <a:buNone/>
            </a:pPr>
            <a:r>
              <a:rPr b="0" lang="en" sz="1700"/>
              <a:t>Allows the users to create their accounts .</a:t>
            </a:r>
            <a:endParaRPr b="0" sz="1700"/>
          </a:p>
          <a:p>
            <a:pPr indent="0" lvl="0" marL="0" rtl="0" algn="l">
              <a:lnSpc>
                <a:spcPct val="115000"/>
              </a:lnSpc>
              <a:spcBef>
                <a:spcPts val="0"/>
              </a:spcBef>
              <a:spcAft>
                <a:spcPts val="0"/>
              </a:spcAft>
              <a:buNone/>
            </a:pPr>
            <a:r>
              <a:t/>
            </a:r>
            <a:endParaRPr b="0" sz="1800"/>
          </a:p>
        </p:txBody>
      </p:sp>
      <p:sp>
        <p:nvSpPr>
          <p:cNvPr id="119" name="Google Shape;119;p17"/>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700"/>
              <a:t>Viewing available buses for particular route.</a:t>
            </a:r>
            <a:endParaRPr b="0" sz="1700"/>
          </a:p>
          <a:p>
            <a:pPr indent="0" lvl="0" marL="0" rtl="0" algn="l">
              <a:lnSpc>
                <a:spcPct val="115000"/>
              </a:lnSpc>
              <a:spcBef>
                <a:spcPts val="0"/>
              </a:spcBef>
              <a:spcAft>
                <a:spcPts val="0"/>
              </a:spcAft>
              <a:buNone/>
            </a:pPr>
            <a:r>
              <a:t/>
            </a:r>
            <a:endParaRPr b="0" sz="1700"/>
          </a:p>
          <a:p>
            <a:pPr indent="0" lvl="0" marL="0" rtl="0" algn="l">
              <a:lnSpc>
                <a:spcPct val="115000"/>
              </a:lnSpc>
              <a:spcBef>
                <a:spcPts val="0"/>
              </a:spcBef>
              <a:spcAft>
                <a:spcPts val="0"/>
              </a:spcAft>
              <a:buNone/>
            </a:pPr>
            <a:r>
              <a:rPr b="0" lang="en" sz="1700"/>
              <a:t>Bus Type.</a:t>
            </a:r>
            <a:endParaRPr b="0" sz="1700"/>
          </a:p>
          <a:p>
            <a:pPr indent="0" lvl="0" marL="0" rtl="0" algn="l">
              <a:lnSpc>
                <a:spcPct val="115000"/>
              </a:lnSpc>
              <a:spcBef>
                <a:spcPts val="0"/>
              </a:spcBef>
              <a:spcAft>
                <a:spcPts val="0"/>
              </a:spcAft>
              <a:buNone/>
            </a:pPr>
            <a:r>
              <a:t/>
            </a:r>
            <a:endParaRPr b="0" sz="1700"/>
          </a:p>
          <a:p>
            <a:pPr indent="0" lvl="0" marL="0" rtl="0" algn="l">
              <a:lnSpc>
                <a:spcPct val="115000"/>
              </a:lnSpc>
              <a:spcBef>
                <a:spcPts val="0"/>
              </a:spcBef>
              <a:spcAft>
                <a:spcPts val="0"/>
              </a:spcAft>
              <a:buNone/>
            </a:pPr>
            <a:r>
              <a:rPr b="0" lang="en" sz="1700"/>
              <a:t>Bus Fare.</a:t>
            </a:r>
            <a:endParaRPr b="0" sz="1700"/>
          </a:p>
          <a:p>
            <a:pPr indent="0" lvl="0" marL="0" rtl="0" algn="l">
              <a:lnSpc>
                <a:spcPct val="115000"/>
              </a:lnSpc>
              <a:spcBef>
                <a:spcPts val="0"/>
              </a:spcBef>
              <a:spcAft>
                <a:spcPts val="0"/>
              </a:spcAft>
              <a:buClr>
                <a:schemeClr val="dk2"/>
              </a:buClr>
              <a:buSzPts val="1100"/>
              <a:buFont typeface="Arial"/>
              <a:buNone/>
            </a:pPr>
            <a:r>
              <a:t/>
            </a:r>
            <a:endParaRPr b="0"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improvement ?</a:t>
            </a:r>
            <a:endParaRPr/>
          </a:p>
        </p:txBody>
      </p:sp>
      <p:sp>
        <p:nvSpPr>
          <p:cNvPr id="125" name="Google Shape;125;p18"/>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Well-designed  </a:t>
            </a:r>
            <a:endParaRPr b="0" sz="1800"/>
          </a:p>
        </p:txBody>
      </p:sp>
      <p:sp>
        <p:nvSpPr>
          <p:cNvPr id="128" name="Google Shape;128;p18"/>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a:t>
            </a:r>
            <a:r>
              <a:rPr lang="en" sz="1800"/>
              <a:t>ime to time information update</a:t>
            </a:r>
            <a:endParaRPr b="0" sz="1800"/>
          </a:p>
          <a:p>
            <a:pPr indent="0" lvl="0" marL="0" rtl="0" algn="l">
              <a:lnSpc>
                <a:spcPct val="115000"/>
              </a:lnSpc>
              <a:spcBef>
                <a:spcPts val="0"/>
              </a:spcBef>
              <a:spcAft>
                <a:spcPts val="0"/>
              </a:spcAft>
              <a:buNone/>
            </a:pPr>
            <a:r>
              <a:t/>
            </a:r>
            <a:endParaRPr b="0" sz="1700"/>
          </a:p>
          <a:p>
            <a:pPr indent="0" lvl="0" marL="0" rtl="0" algn="l">
              <a:lnSpc>
                <a:spcPct val="115000"/>
              </a:lnSpc>
              <a:spcBef>
                <a:spcPts val="0"/>
              </a:spcBef>
              <a:spcAft>
                <a:spcPts val="0"/>
              </a:spcAft>
              <a:buNone/>
            </a:pPr>
            <a:r>
              <a:t/>
            </a:r>
            <a:endParaRPr b="0"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2" name="Shape 132"/>
        <p:cNvGrpSpPr/>
        <p:nvPr/>
      </p:nvGrpSpPr>
      <p:grpSpPr>
        <a:xfrm>
          <a:off x="0" y="0"/>
          <a:ext cx="0" cy="0"/>
          <a:chOff x="0" y="0"/>
          <a:chExt cx="0" cy="0"/>
        </a:xfrm>
      </p:grpSpPr>
      <p:pic>
        <p:nvPicPr>
          <p:cNvPr id="133" name="Google Shape;133;p19"/>
          <p:cNvPicPr preferRelativeResize="0"/>
          <p:nvPr/>
        </p:nvPicPr>
        <p:blipFill>
          <a:blip r:embed="rId3">
            <a:alphaModFix/>
          </a:blip>
          <a:stretch>
            <a:fillRect/>
          </a:stretch>
        </p:blipFill>
        <p:spPr>
          <a:xfrm>
            <a:off x="1363700" y="162725"/>
            <a:ext cx="6225550" cy="4818049"/>
          </a:xfrm>
          <a:prstGeom prst="rect">
            <a:avLst/>
          </a:prstGeom>
          <a:noFill/>
          <a:ln>
            <a:noFill/>
          </a:ln>
        </p:spPr>
      </p:pic>
      <p:pic>
        <p:nvPicPr>
          <p:cNvPr descr="Piece of duct tape sticking a note to the slide" id="134" name="Google Shape;134;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5" name="Google Shape;135;p19"/>
          <p:cNvSpPr txBox="1"/>
          <p:nvPr/>
        </p:nvSpPr>
        <p:spPr>
          <a:xfrm>
            <a:off x="1786150" y="687400"/>
            <a:ext cx="5388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Functional Requirements.</a:t>
            </a:r>
            <a:endParaRPr b="1" sz="3000">
              <a:solidFill>
                <a:schemeClr val="lt2"/>
              </a:solidFill>
              <a:latin typeface="Raleway"/>
              <a:ea typeface="Raleway"/>
              <a:cs typeface="Raleway"/>
              <a:sym typeface="Raleway"/>
            </a:endParaRPr>
          </a:p>
        </p:txBody>
      </p:sp>
      <p:sp>
        <p:nvSpPr>
          <p:cNvPr id="136" name="Google Shape;136;p19"/>
          <p:cNvSpPr txBox="1"/>
          <p:nvPr>
            <p:ph idx="4294967295" type="body"/>
          </p:nvPr>
        </p:nvSpPr>
        <p:spPr>
          <a:xfrm>
            <a:off x="1786150" y="1377475"/>
            <a:ext cx="53880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The user shall be signed in to use the system .	 	</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User shall be triggered to bus information page after choosing route.</a:t>
            </a:r>
            <a:r>
              <a:rPr lang="en" sz="1100">
                <a:latin typeface="Arial"/>
                <a:ea typeface="Arial"/>
                <a:cs typeface="Arial"/>
                <a:sym typeface="Arial"/>
              </a:rPr>
              <a:t>	 	 	</a:t>
            </a:r>
            <a:endParaRPr sz="1100">
              <a:latin typeface="Arial"/>
              <a:ea typeface="Arial"/>
              <a:cs typeface="Arial"/>
              <a:sym typeface="Arial"/>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User shall get promotional offers with pop up notification at any time .</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The server shall turn on private mode in the time of online payment gateway.	 	 	</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Verdana"/>
              <a:buChar char="➔"/>
            </a:pPr>
            <a:r>
              <a:rPr b="1" lang="en" sz="1400">
                <a:solidFill>
                  <a:schemeClr val="dk1"/>
                </a:solidFill>
                <a:latin typeface="Raleway"/>
                <a:ea typeface="Raleway"/>
                <a:cs typeface="Raleway"/>
                <a:sym typeface="Raleway"/>
              </a:rPr>
              <a:t>User shall use map service.	 	 	</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User shall get traffic update.</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Verdana"/>
              <a:buChar char="➔"/>
            </a:pPr>
            <a:r>
              <a:rPr b="1" lang="en" sz="1400">
                <a:solidFill>
                  <a:schemeClr val="dk1"/>
                </a:solidFill>
                <a:latin typeface="Raleway"/>
                <a:ea typeface="Raleway"/>
                <a:cs typeface="Raleway"/>
                <a:sym typeface="Raleway"/>
              </a:rPr>
              <a:t>The 	system shall record user history.	 	 	</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System shall store information in database.</a:t>
            </a:r>
            <a:endParaRPr b="1" sz="1400">
              <a:solidFill>
                <a:schemeClr val="dk1"/>
              </a:solidFill>
              <a:latin typeface="Raleway"/>
              <a:ea typeface="Raleway"/>
              <a:cs typeface="Raleway"/>
              <a:sym typeface="Raleway"/>
            </a:endParaRPr>
          </a:p>
          <a:p>
            <a:pPr indent="0" lvl="0" marL="457200" rtl="0" algn="l">
              <a:spcBef>
                <a:spcPts val="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a:t>
            </a:r>
            <a:r>
              <a:rPr lang="en" sz="2400"/>
              <a:t> </a:t>
            </a:r>
            <a:endParaRPr b="0" sz="2400">
              <a:solidFill>
                <a:schemeClr val="dk2"/>
              </a:solidFill>
            </a:endParaRPr>
          </a:p>
        </p:txBody>
      </p:sp>
      <p:pic>
        <p:nvPicPr>
          <p:cNvPr id="142" name="Google Shape;142;p20"/>
          <p:cNvPicPr preferRelativeResize="0"/>
          <p:nvPr/>
        </p:nvPicPr>
        <p:blipFill>
          <a:blip r:embed="rId3">
            <a:alphaModFix/>
          </a:blip>
          <a:stretch>
            <a:fillRect/>
          </a:stretch>
        </p:blipFill>
        <p:spPr>
          <a:xfrm>
            <a:off x="4488725" y="0"/>
            <a:ext cx="4655276"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As-Is</a:t>
            </a:r>
            <a:r>
              <a:rPr lang="en" sz="2400"/>
              <a:t> </a:t>
            </a:r>
            <a:endParaRPr b="0" sz="2400">
              <a:solidFill>
                <a:schemeClr val="dk2"/>
              </a:solidFill>
            </a:endParaRPr>
          </a:p>
        </p:txBody>
      </p:sp>
      <p:pic>
        <p:nvPicPr>
          <p:cNvPr id="148" name="Google Shape;148;p21"/>
          <p:cNvPicPr preferRelativeResize="0"/>
          <p:nvPr/>
        </p:nvPicPr>
        <p:blipFill>
          <a:blip r:embed="rId3">
            <a:alphaModFix/>
          </a:blip>
          <a:stretch>
            <a:fillRect/>
          </a:stretch>
        </p:blipFill>
        <p:spPr>
          <a:xfrm>
            <a:off x="4488725" y="0"/>
            <a:ext cx="4655275"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