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3CBE-8617-40C7-AC87-75784ACEF17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3DAC5D2-9229-420B-8838-11072C611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34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3CBE-8617-40C7-AC87-75784ACEF17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DAC5D2-9229-420B-8838-11072C611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2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3CBE-8617-40C7-AC87-75784ACEF17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DAC5D2-9229-420B-8838-11072C61160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6169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3CBE-8617-40C7-AC87-75784ACEF17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DAC5D2-9229-420B-8838-11072C611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561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3CBE-8617-40C7-AC87-75784ACEF17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DAC5D2-9229-420B-8838-11072C61160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7712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3CBE-8617-40C7-AC87-75784ACEF17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DAC5D2-9229-420B-8838-11072C611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439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3CBE-8617-40C7-AC87-75784ACEF17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C5D2-9229-420B-8838-11072C611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753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3CBE-8617-40C7-AC87-75784ACEF17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C5D2-9229-420B-8838-11072C611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76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3CBE-8617-40C7-AC87-75784ACEF17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C5D2-9229-420B-8838-11072C611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49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3CBE-8617-40C7-AC87-75784ACEF17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DAC5D2-9229-420B-8838-11072C611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68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3CBE-8617-40C7-AC87-75784ACEF17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DAC5D2-9229-420B-8838-11072C611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6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3CBE-8617-40C7-AC87-75784ACEF17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DAC5D2-9229-420B-8838-11072C611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26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3CBE-8617-40C7-AC87-75784ACEF17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C5D2-9229-420B-8838-11072C611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68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3CBE-8617-40C7-AC87-75784ACEF17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C5D2-9229-420B-8838-11072C611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54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3CBE-8617-40C7-AC87-75784ACEF17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C5D2-9229-420B-8838-11072C611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17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3CBE-8617-40C7-AC87-75784ACEF17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DAC5D2-9229-420B-8838-11072C611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17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3CBE-8617-40C7-AC87-75784ACEF17B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3DAC5D2-9229-420B-8838-11072C611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78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hankerprasad072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kash14/product-sentiment-classification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mwp0g5DT8U?si=EPHiwVZs9cQhGQSK" TargetMode="External"/><Relationship Id="rId2" Type="http://schemas.openxmlformats.org/officeDocument/2006/relationships/hyperlink" Target="https://www.kaggle.com/code/shankerprasad/social-media-toxicity-detection-project-2-2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4EE6-E099-9C3D-77AE-EF0758715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7079"/>
            <a:ext cx="9144000" cy="2045618"/>
          </a:xfrm>
        </p:spPr>
        <p:txBody>
          <a:bodyPr>
            <a:normAutofit fontScale="90000"/>
          </a:bodyPr>
          <a:lstStyle/>
          <a:p>
            <a:br>
              <a:rPr lang="en-IN" sz="6000" dirty="0">
                <a:latin typeface="+mn-lt"/>
              </a:rPr>
            </a:br>
            <a:br>
              <a:rPr lang="en-IN" sz="6000" dirty="0">
                <a:latin typeface="+mn-lt"/>
              </a:rPr>
            </a:br>
            <a:br>
              <a:rPr lang="en-IN" sz="6000" dirty="0">
                <a:latin typeface="+mn-lt"/>
              </a:rPr>
            </a:br>
            <a:br>
              <a:rPr lang="en-IN" sz="6000" dirty="0">
                <a:latin typeface="+mn-lt"/>
              </a:rPr>
            </a:br>
            <a:br>
              <a:rPr lang="en-IN" sz="6000" dirty="0">
                <a:latin typeface="+mn-lt"/>
              </a:rPr>
            </a:br>
            <a:r>
              <a:rPr lang="en-IN" sz="6000" dirty="0">
                <a:latin typeface="+mn-lt"/>
              </a:rPr>
              <a:t>ML Regression / Prediction Model Project on</a:t>
            </a:r>
            <a:br>
              <a:rPr lang="en-IN" sz="6000" dirty="0">
                <a:latin typeface="+mn-lt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BFB7E-DADE-1288-7AE0-2DA02F8ED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747837"/>
          </a:xfrm>
        </p:spPr>
        <p:txBody>
          <a:bodyPr>
            <a:normAutofit fontScale="25000" lnSpcReduction="20000"/>
          </a:bodyPr>
          <a:lstStyle/>
          <a:p>
            <a:r>
              <a:rPr lang="en-IN" sz="12800" dirty="0"/>
              <a:t>Social Media Toxicity Detection</a:t>
            </a:r>
          </a:p>
          <a:p>
            <a:endParaRPr lang="en-IN" sz="4600" dirty="0"/>
          </a:p>
          <a:p>
            <a:r>
              <a:rPr lang="en-IN" sz="11100" dirty="0">
                <a:solidFill>
                  <a:schemeClr val="dk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MCP  Program - Case Study</a:t>
            </a:r>
          </a:p>
          <a:p>
            <a:endParaRPr lang="en-IN" sz="4800" dirty="0">
              <a:solidFill>
                <a:schemeClr val="dk1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IN" sz="12800" dirty="0">
                <a:solidFill>
                  <a:schemeClr val="dk1"/>
                </a:solidFill>
              </a:rPr>
              <a:t>Author: Shanker prasad v</a:t>
            </a:r>
          </a:p>
          <a:p>
            <a:r>
              <a:rPr lang="en-IN" sz="12800" dirty="0">
                <a:solidFill>
                  <a:schemeClr val="dk1"/>
                </a:solidFill>
              </a:rPr>
              <a:t>contact: </a:t>
            </a:r>
            <a:r>
              <a:rPr lang="en-IN" sz="12800" dirty="0">
                <a:solidFill>
                  <a:schemeClr val="dk1"/>
                </a:solidFill>
                <a:hlinkClick r:id="rId2"/>
              </a:rPr>
              <a:t>shankerprasad072@gmail.com</a:t>
            </a:r>
            <a:endParaRPr lang="en-IN" sz="12800" dirty="0">
              <a:solidFill>
                <a:schemeClr val="dk1"/>
              </a:solidFill>
            </a:endParaRPr>
          </a:p>
          <a:p>
            <a:endParaRPr lang="en-IN" sz="3600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C2FD3D30-FF1C-C375-893E-6EBB255D402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064" y="0"/>
            <a:ext cx="4592810" cy="1425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0160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3D8D58-76DE-1F04-2DA4-CB82B2337272}"/>
              </a:ext>
            </a:extLst>
          </p:cNvPr>
          <p:cNvSpPr txBox="1"/>
          <p:nvPr/>
        </p:nvSpPr>
        <p:spPr>
          <a:xfrm>
            <a:off x="426563" y="127882"/>
            <a:ext cx="6094428" cy="2908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/>
              <a:t>Introduction</a:t>
            </a:r>
          </a:p>
          <a:p>
            <a:endParaRPr lang="en-US" sz="11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Overview of the Problem: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Growing concern about toxic comments on social media.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Impact on mental health and online communities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Objective: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 a model to classify comments as toxic or non-toxic.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1DBC2-FE58-9D8A-424C-BE3DF2FFF177}"/>
              </a:ext>
            </a:extLst>
          </p:cNvPr>
          <p:cNvSpPr txBox="1"/>
          <p:nvPr/>
        </p:nvSpPr>
        <p:spPr>
          <a:xfrm>
            <a:off x="426562" y="3429000"/>
            <a:ext cx="1108356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/>
              <a:t>Dataset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Source:</a:t>
            </a:r>
            <a:r>
              <a:rPr lang="en-IN" sz="2000" dirty="0"/>
              <a:t> Kaggle (Product Sentiment Classification)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Link:</a:t>
            </a:r>
            <a:r>
              <a:rPr lang="en-IN" sz="2000" dirty="0"/>
              <a:t>  </a:t>
            </a:r>
            <a:r>
              <a:rPr lang="en-IN" sz="2000" dirty="0">
                <a:hlinkClick r:id="rId2"/>
              </a:rPr>
              <a:t>https://www.kaggle.com/datasets/akash14/product-sentiment-classification</a:t>
            </a:r>
            <a:endParaRPr lang="en-IN" sz="2000" dirty="0"/>
          </a:p>
          <a:p>
            <a:endParaRPr lang="en-I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Description: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Contains comments </a:t>
            </a:r>
            <a:r>
              <a:rPr lang="en-IN" sz="2000" dirty="0" err="1"/>
              <a:t>labeled</a:t>
            </a:r>
            <a:r>
              <a:rPr lang="en-IN" sz="2000" dirty="0"/>
              <a:t> as toxic or non-toxic.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Includes various features such as text, sentiment scores, etc.</a:t>
            </a:r>
          </a:p>
        </p:txBody>
      </p:sp>
    </p:spTree>
    <p:extLst>
      <p:ext uri="{BB962C8B-B14F-4D97-AF65-F5344CB8AC3E}">
        <p14:creationId xmlns:p14="http://schemas.microsoft.com/office/powerpoint/2010/main" val="316279352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85993C-234C-60F4-5F5E-3D5AE7249758}"/>
              </a:ext>
            </a:extLst>
          </p:cNvPr>
          <p:cNvSpPr txBox="1"/>
          <p:nvPr/>
        </p:nvSpPr>
        <p:spPr>
          <a:xfrm>
            <a:off x="407709" y="165590"/>
            <a:ext cx="11422929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/>
              <a:t>Data Exploration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Loading the Data: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Brief overview of how to load data using Pandas</a:t>
            </a:r>
          </a:p>
          <a:p>
            <a:pPr lvl="1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Sample Data: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Display a few sample comments with their labels</a:t>
            </a:r>
          </a:p>
          <a:p>
            <a:pPr lvl="1"/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Data Statistics</a:t>
            </a:r>
            <a:r>
              <a:rPr lang="en-US" b="1" dirty="0"/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comments, distribution of labels (toxic vs. non-toxic).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7C119-9FAE-B5A7-16C0-C219DB532293}"/>
              </a:ext>
            </a:extLst>
          </p:cNvPr>
          <p:cNvSpPr txBox="1"/>
          <p:nvPr/>
        </p:nvSpPr>
        <p:spPr>
          <a:xfrm>
            <a:off x="407709" y="3765164"/>
            <a:ext cx="6094428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/>
              <a:t>Preprocessing Steps</a:t>
            </a:r>
          </a:p>
          <a:p>
            <a:r>
              <a:rPr lang="en-IN" sz="2000" dirty="0">
                <a:latin typeface="+mj-lt"/>
              </a:rPr>
              <a:t>-</a:t>
            </a:r>
            <a:r>
              <a:rPr lang="en-IN" sz="2000" i="0" dirty="0">
                <a:effectLst/>
                <a:latin typeface="+mj-lt"/>
              </a:rPr>
              <a:t>Importing libraries</a:t>
            </a:r>
          </a:p>
          <a:p>
            <a:r>
              <a:rPr lang="en-IN" sz="2000" dirty="0">
                <a:latin typeface="+mj-lt"/>
              </a:rPr>
              <a:t>-</a:t>
            </a:r>
            <a:r>
              <a:rPr lang="en-IN" sz="2000" i="0" dirty="0">
                <a:effectLst/>
                <a:latin typeface="+mj-lt"/>
              </a:rPr>
              <a:t>Load the data</a:t>
            </a:r>
          </a:p>
          <a:p>
            <a:r>
              <a:rPr lang="en-IN" sz="2000" dirty="0">
                <a:latin typeface="+mj-lt"/>
              </a:rPr>
              <a:t>-</a:t>
            </a:r>
            <a:r>
              <a:rPr lang="en-IN" sz="2000" i="0" dirty="0">
                <a:effectLst/>
                <a:latin typeface="+mj-lt"/>
              </a:rPr>
              <a:t>Inspect the data</a:t>
            </a:r>
          </a:p>
          <a:p>
            <a:r>
              <a:rPr lang="en-IN" sz="2000" dirty="0">
                <a:latin typeface="+mj-lt"/>
              </a:rPr>
              <a:t>-</a:t>
            </a:r>
            <a:r>
              <a:rPr lang="en-US" sz="2000" i="0" dirty="0">
                <a:effectLst/>
                <a:latin typeface="+mj-lt"/>
              </a:rPr>
              <a:t>Check the distribution of sentiment values</a:t>
            </a:r>
          </a:p>
          <a:p>
            <a:r>
              <a:rPr lang="en-IN" sz="2000" dirty="0">
                <a:latin typeface="+mj-lt"/>
              </a:rPr>
              <a:t>-</a:t>
            </a:r>
            <a:r>
              <a:rPr lang="en-IN" sz="2000" i="0" dirty="0">
                <a:effectLst/>
                <a:latin typeface="+mj-lt"/>
              </a:rPr>
              <a:t> Remove invalid sentiment rows</a:t>
            </a:r>
          </a:p>
          <a:p>
            <a:r>
              <a:rPr lang="en-IN" sz="2000" i="0" dirty="0">
                <a:effectLst/>
                <a:latin typeface="+mj-lt"/>
              </a:rPr>
              <a:t>-Encode the sentiment labels (target)</a:t>
            </a:r>
          </a:p>
          <a:p>
            <a:r>
              <a:rPr lang="en-IN" sz="2000" dirty="0">
                <a:latin typeface="+mj-lt"/>
              </a:rPr>
              <a:t>-</a:t>
            </a:r>
            <a:r>
              <a:rPr lang="en-IN" sz="2000" i="0" dirty="0">
                <a:effectLst/>
                <a:latin typeface="+mj-lt"/>
              </a:rPr>
              <a:t>TF-IDF Vectorization</a:t>
            </a:r>
          </a:p>
          <a:p>
            <a:r>
              <a:rPr lang="en-IN" sz="2000" dirty="0">
                <a:latin typeface="+mj-lt"/>
              </a:rPr>
              <a:t>-</a:t>
            </a:r>
            <a:r>
              <a:rPr lang="en-US" sz="2000" i="0" dirty="0">
                <a:effectLst/>
                <a:latin typeface="+mj-lt"/>
              </a:rPr>
              <a:t>Split the data into training and testing sets</a:t>
            </a:r>
          </a:p>
          <a:p>
            <a:endParaRPr lang="en-IN" sz="2000" i="0" dirty="0">
              <a:effectLst/>
              <a:latin typeface="+mj-lt"/>
            </a:endParaRPr>
          </a:p>
          <a:p>
            <a:endParaRPr lang="en-IN" sz="2000" b="1" i="0" dirty="0">
              <a:effectLst/>
              <a:latin typeface="-apple-system"/>
            </a:endParaRPr>
          </a:p>
          <a:p>
            <a:endParaRPr lang="en-IN" sz="2000" i="0" dirty="0">
              <a:effectLst/>
              <a:latin typeface="+mj-lt"/>
            </a:endParaRPr>
          </a:p>
          <a:p>
            <a:endParaRPr lang="en-IN" sz="3200" b="1" u="sng" dirty="0"/>
          </a:p>
        </p:txBody>
      </p:sp>
    </p:spTree>
    <p:extLst>
      <p:ext uri="{BB962C8B-B14F-4D97-AF65-F5344CB8AC3E}">
        <p14:creationId xmlns:p14="http://schemas.microsoft.com/office/powerpoint/2010/main" val="341428361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237286-E1E6-3A1A-D878-6508540DAB52}"/>
              </a:ext>
            </a:extLst>
          </p:cNvPr>
          <p:cNvSpPr txBox="1"/>
          <p:nvPr/>
        </p:nvSpPr>
        <p:spPr>
          <a:xfrm>
            <a:off x="181467" y="640211"/>
            <a:ext cx="1133808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400" i="0" dirty="0">
                <a:effectLst/>
              </a:rPr>
              <a:t>*Random Forest Classifier</a:t>
            </a:r>
          </a:p>
          <a:p>
            <a:pPr fontAlgn="base"/>
            <a:r>
              <a:rPr lang="en-US" sz="2400" i="0" dirty="0">
                <a:effectLst/>
              </a:rPr>
              <a:t>Predict and evaluate using Random Forest</a:t>
            </a:r>
          </a:p>
          <a:p>
            <a:pPr fontAlgn="base"/>
            <a:r>
              <a:rPr lang="en-IN" sz="2400" i="0" dirty="0">
                <a:effectLst/>
              </a:rPr>
              <a:t>Metrics for Random Forest</a:t>
            </a:r>
          </a:p>
          <a:p>
            <a:pPr fontAlgn="base"/>
            <a:endParaRPr lang="en-IN" sz="2400" i="0" dirty="0">
              <a:effectLst/>
            </a:endParaRPr>
          </a:p>
          <a:p>
            <a:pPr fontAlgn="base"/>
            <a:r>
              <a:rPr lang="en-IN" sz="2400" i="0" dirty="0">
                <a:effectLst/>
              </a:rPr>
              <a:t>*Logistic Regression Classifier</a:t>
            </a:r>
          </a:p>
          <a:p>
            <a:pPr fontAlgn="base"/>
            <a:r>
              <a:rPr lang="en-US" sz="2400" i="0" dirty="0">
                <a:effectLst/>
              </a:rPr>
              <a:t>Predict and evaluate using Logistic Regression</a:t>
            </a:r>
          </a:p>
          <a:p>
            <a:pPr fontAlgn="base"/>
            <a:r>
              <a:rPr lang="en-IN" sz="2400" i="0" dirty="0">
                <a:effectLst/>
              </a:rPr>
              <a:t>Metrics for Logistic Regression</a:t>
            </a:r>
          </a:p>
          <a:p>
            <a:pPr fontAlgn="base"/>
            <a:r>
              <a:rPr lang="en-IN" sz="2400" i="0" dirty="0">
                <a:effectLst/>
              </a:rPr>
              <a:t>*Predict on test data</a:t>
            </a:r>
          </a:p>
          <a:p>
            <a:pPr fontAlgn="base"/>
            <a:endParaRPr lang="en-IN" sz="2400" i="0" dirty="0">
              <a:effectLst/>
            </a:endParaRPr>
          </a:p>
          <a:p>
            <a:pPr algn="l" fontAlgn="base"/>
            <a:r>
              <a:rPr lang="en-IN" sz="3600" u="sng" dirty="0">
                <a:latin typeface="Aptos Display" panose="020B0004020202020204" pitchFamily="34" charset="0"/>
              </a:rPr>
              <a:t>Result</a:t>
            </a:r>
          </a:p>
          <a:p>
            <a:pPr fontAlgn="base"/>
            <a:r>
              <a:rPr lang="en-US" sz="2400" b="0" i="0" dirty="0">
                <a:effectLst/>
                <a:latin typeface="+mj-lt"/>
              </a:rPr>
              <a:t>Best classification model is random forest. because greater than 0.8 of f1 score is the best model . The random forest classification 0.39 is the score</a:t>
            </a:r>
          </a:p>
          <a:p>
            <a:pPr fontAlgn="base"/>
            <a:endParaRPr lang="en-US" sz="2400" b="0" i="0" dirty="0">
              <a:effectLst/>
              <a:latin typeface="+mj-lt"/>
            </a:endParaRPr>
          </a:p>
          <a:p>
            <a:pPr algn="l" fontAlgn="base"/>
            <a:endParaRPr lang="en-IN" sz="3600" b="1" i="0" u="sng" dirty="0">
              <a:effectLst/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22002-D3AD-4F43-08DD-1A3FB4AD87EF}"/>
              </a:ext>
            </a:extLst>
          </p:cNvPr>
          <p:cNvSpPr txBox="1"/>
          <p:nvPr/>
        </p:nvSpPr>
        <p:spPr>
          <a:xfrm>
            <a:off x="181467" y="116991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2384229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F995A-23B7-652F-5703-397ADD074EB2}"/>
              </a:ext>
            </a:extLst>
          </p:cNvPr>
          <p:cNvSpPr txBox="1"/>
          <p:nvPr/>
        </p:nvSpPr>
        <p:spPr>
          <a:xfrm>
            <a:off x="1369243" y="1715927"/>
            <a:ext cx="102162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IN" sz="1800" i="0" dirty="0">
                <a:effectLst/>
              </a:rPr>
              <a:t>Kaggle link: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Inter"/>
                <a:hlinkClick r:id="rId2"/>
              </a:rPr>
              <a:t>https://www.kaggle.com/code/shankerprasad/social-media-toxicity-detection-project-2-2</a:t>
            </a:r>
            <a:endParaRPr lang="en-IN" sz="1800" b="0" i="0" dirty="0">
              <a:solidFill>
                <a:srgbClr val="000000"/>
              </a:solidFill>
              <a:effectLst/>
              <a:latin typeface="Inter"/>
            </a:endParaRPr>
          </a:p>
          <a:p>
            <a:pPr fontAlgn="base"/>
            <a:r>
              <a:rPr lang="en-IN" dirty="0">
                <a:solidFill>
                  <a:srgbClr val="000000"/>
                </a:solidFill>
                <a:latin typeface="Inter"/>
              </a:rPr>
              <a:t>You tube link: </a:t>
            </a:r>
            <a:r>
              <a:rPr lang="en-IN" dirty="0">
                <a:solidFill>
                  <a:srgbClr val="000000"/>
                </a:solidFill>
                <a:latin typeface="Inter"/>
                <a:hlinkClick r:id="rId3"/>
              </a:rPr>
              <a:t>https://youtu.be/Fmwp0g5DT8U?si=EPHiwVZs9cQhGQSK</a:t>
            </a:r>
            <a:endParaRPr lang="en-IN" dirty="0">
              <a:solidFill>
                <a:srgbClr val="000000"/>
              </a:solidFill>
              <a:latin typeface="Inter"/>
            </a:endParaRPr>
          </a:p>
          <a:p>
            <a:pPr fontAlgn="base"/>
            <a:endParaRPr lang="en-IN" sz="18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306472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D514EB-F47F-BC22-CEFB-2375F8B9C102}"/>
              </a:ext>
            </a:extLst>
          </p:cNvPr>
          <p:cNvSpPr txBox="1"/>
          <p:nvPr/>
        </p:nvSpPr>
        <p:spPr>
          <a:xfrm>
            <a:off x="3198044" y="2705725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7200" b="1" dirty="0">
                <a:solidFill>
                  <a:schemeClr val="accent1">
                    <a:lumMod val="75000"/>
                  </a:schemeClr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940009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</TotalTime>
  <Words>299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-apple-system</vt:lpstr>
      <vt:lpstr>Aptos</vt:lpstr>
      <vt:lpstr>Aptos Display</vt:lpstr>
      <vt:lpstr>Arial</vt:lpstr>
      <vt:lpstr>Century Gothic</vt:lpstr>
      <vt:lpstr>Inter</vt:lpstr>
      <vt:lpstr>Wingdings 3</vt:lpstr>
      <vt:lpstr>Wisp</vt:lpstr>
      <vt:lpstr>     ML Regression / Prediction Model Project 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Shanker prasad</dc:creator>
  <cp:lastModifiedBy>Shanker prasad</cp:lastModifiedBy>
  <cp:revision>1</cp:revision>
  <dcterms:created xsi:type="dcterms:W3CDTF">2024-10-06T08:44:09Z</dcterms:created>
  <dcterms:modified xsi:type="dcterms:W3CDTF">2024-10-06T08:49:42Z</dcterms:modified>
</cp:coreProperties>
</file>