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B99-41E4-45CC-8426-ACD6B513176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2B46-765C-453C-B41B-C1B2D94CC9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49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B99-41E4-45CC-8426-ACD6B513176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2B46-765C-453C-B41B-C1B2D94CC9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0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B99-41E4-45CC-8426-ACD6B513176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2B46-765C-453C-B41B-C1B2D94CC9C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4598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B99-41E4-45CC-8426-ACD6B513176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2B46-765C-453C-B41B-C1B2D94CC9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820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B99-41E4-45CC-8426-ACD6B513176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2B46-765C-453C-B41B-C1B2D94CC9C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876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B99-41E4-45CC-8426-ACD6B513176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2B46-765C-453C-B41B-C1B2D94CC9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932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B99-41E4-45CC-8426-ACD6B513176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2B46-765C-453C-B41B-C1B2D94CC9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308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B99-41E4-45CC-8426-ACD6B513176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2B46-765C-453C-B41B-C1B2D94CC9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54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B99-41E4-45CC-8426-ACD6B513176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2B46-765C-453C-B41B-C1B2D94CC9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91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B99-41E4-45CC-8426-ACD6B513176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2B46-765C-453C-B41B-C1B2D94CC9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02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B99-41E4-45CC-8426-ACD6B513176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2B46-765C-453C-B41B-C1B2D94CC9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80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B99-41E4-45CC-8426-ACD6B513176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2B46-765C-453C-B41B-C1B2D94CC9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43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B99-41E4-45CC-8426-ACD6B513176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2B46-765C-453C-B41B-C1B2D94CC9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97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B99-41E4-45CC-8426-ACD6B513176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2B46-765C-453C-B41B-C1B2D94CC9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33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B99-41E4-45CC-8426-ACD6B513176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2B46-765C-453C-B41B-C1B2D94CC9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13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B99-41E4-45CC-8426-ACD6B513176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2B46-765C-453C-B41B-C1B2D94CC9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77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25B99-41E4-45CC-8426-ACD6B513176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7A2B46-765C-453C-B41B-C1B2D94CC9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1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hankerprasad072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A88RfdDGDc?si=yLWhQD9AksQmkcPU" TargetMode="External"/><Relationship Id="rId2" Type="http://schemas.openxmlformats.org/officeDocument/2006/relationships/hyperlink" Target="https://www.kaggle.com/code/shankerprasad/student-on-social-media-clustering-project-3-3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F58A-9F09-7837-235A-8BAEC886C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2301"/>
            <a:ext cx="9144000" cy="2300140"/>
          </a:xfrm>
        </p:spPr>
        <p:txBody>
          <a:bodyPr>
            <a:normAutofit fontScale="90000"/>
          </a:bodyPr>
          <a:lstStyle/>
          <a:p>
            <a:r>
              <a:rPr lang="en-IN" sz="6000" dirty="0">
                <a:latin typeface="+mn-lt"/>
              </a:rPr>
              <a:t>ML Regression / Prediction Model Project on</a:t>
            </a:r>
            <a:br>
              <a:rPr lang="en-IN" sz="6000" dirty="0">
                <a:latin typeface="+mn-lt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D6E9C-9FBE-AE4B-43CA-95381B11F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67406"/>
            <a:ext cx="9144000" cy="3016578"/>
          </a:xfrm>
        </p:spPr>
        <p:txBody>
          <a:bodyPr>
            <a:normAutofit fontScale="55000" lnSpcReduction="20000"/>
          </a:bodyPr>
          <a:lstStyle/>
          <a:p>
            <a:r>
              <a:rPr lang="en-IN" sz="3300" dirty="0">
                <a:latin typeface="Aptos Display" panose="020B0004020202020204" pitchFamily="34" charset="0"/>
              </a:rPr>
              <a:t>Clustering Student Profiles on Social Media for Enhanced Engagement Strategies</a:t>
            </a:r>
          </a:p>
          <a:p>
            <a:endParaRPr lang="en-IN" sz="3300" dirty="0">
              <a:latin typeface="Aptos Display" panose="020B0004020202020204" pitchFamily="34" charset="0"/>
            </a:endParaRPr>
          </a:p>
          <a:p>
            <a:r>
              <a:rPr lang="en-IN" sz="4600" dirty="0">
                <a:solidFill>
                  <a:schemeClr val="dk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MCP  Program - Case Study</a:t>
            </a:r>
          </a:p>
          <a:p>
            <a:endParaRPr lang="en-IN" sz="4600" dirty="0">
              <a:solidFill>
                <a:schemeClr val="dk1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endParaRPr lang="en-IN" sz="4600" dirty="0">
              <a:solidFill>
                <a:schemeClr val="dk1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IN" sz="5100" dirty="0">
                <a:solidFill>
                  <a:schemeClr val="dk1"/>
                </a:solidFill>
              </a:rPr>
              <a:t>Author: Shanker prasad v</a:t>
            </a:r>
          </a:p>
          <a:p>
            <a:r>
              <a:rPr lang="en-IN" sz="5100" dirty="0">
                <a:solidFill>
                  <a:schemeClr val="dk1"/>
                </a:solidFill>
              </a:rPr>
              <a:t>contact: </a:t>
            </a:r>
            <a:r>
              <a:rPr lang="en-IN" sz="5100" dirty="0">
                <a:solidFill>
                  <a:schemeClr val="dk1"/>
                </a:solidFill>
                <a:hlinkClick r:id="rId2"/>
              </a:rPr>
              <a:t>shankerprasad072@gmail.com</a:t>
            </a:r>
            <a:endParaRPr lang="en-IN" sz="5100" dirty="0">
              <a:solidFill>
                <a:schemeClr val="dk1"/>
              </a:solidFill>
            </a:endParaRPr>
          </a:p>
          <a:p>
            <a:endParaRPr lang="en-IN" dirty="0">
              <a:solidFill>
                <a:schemeClr val="dk1"/>
              </a:solidFill>
            </a:endParaRPr>
          </a:p>
          <a:p>
            <a:endParaRPr lang="en-IN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3CEC3020-3A1E-C78A-3E61-84B7F51A06E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808" y="0"/>
            <a:ext cx="3748726" cy="1310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1439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D24598-B4DF-1137-775B-EDEA1E7A642B}"/>
              </a:ext>
            </a:extLst>
          </p:cNvPr>
          <p:cNvSpPr txBox="1"/>
          <p:nvPr/>
        </p:nvSpPr>
        <p:spPr>
          <a:xfrm>
            <a:off x="417136" y="140212"/>
            <a:ext cx="11281527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latin typeface="Bodoni MT" panose="02070603080606020203" pitchFamily="18" charset="0"/>
              </a:rPr>
              <a:t>Introduction</a:t>
            </a:r>
          </a:p>
          <a:p>
            <a:endParaRPr lang="en-US" b="1" dirty="0"/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Overview of the Problem: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Importance of understanding student engagement on social media.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Need for targeted strategies to enhance interaction and community building.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Cluster student profiles based on social media activity, interests, and demographics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 The goal is to cluster student profiles based on their social media activity, interests, and demographics to identify distinct groups for targeted engagement strategies, content recommendations, and community-building efforts..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550C2-38A2-90CB-7ACA-18AC71A0A3B9}"/>
              </a:ext>
            </a:extLst>
          </p:cNvPr>
          <p:cNvSpPr txBox="1"/>
          <p:nvPr/>
        </p:nvSpPr>
        <p:spPr>
          <a:xfrm>
            <a:off x="417135" y="4496586"/>
            <a:ext cx="1164917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/>
              <a:t>Dataset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Source:</a:t>
            </a:r>
            <a:r>
              <a:rPr lang="en-IN" sz="2000" dirty="0"/>
              <a:t> Kaggle (Students Social Network Profile Clustering)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Link: </a:t>
            </a:r>
            <a:r>
              <a:rPr lang="en-IN" sz="2000" dirty="0"/>
              <a:t>https://www.kaggle.com/datasets/zabihullah18/students-social-networ k-profile-clustering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Description:</a:t>
            </a: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Contains data on students’ social media profiles, including demographics, interests, and activity metrics.</a:t>
            </a:r>
          </a:p>
        </p:txBody>
      </p:sp>
    </p:spTree>
    <p:extLst>
      <p:ext uri="{BB962C8B-B14F-4D97-AF65-F5344CB8AC3E}">
        <p14:creationId xmlns:p14="http://schemas.microsoft.com/office/powerpoint/2010/main" val="3668679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7B5DD1-F4EC-9C0F-9150-58B978CB89F5}"/>
              </a:ext>
            </a:extLst>
          </p:cNvPr>
          <p:cNvSpPr txBox="1"/>
          <p:nvPr/>
        </p:nvSpPr>
        <p:spPr>
          <a:xfrm>
            <a:off x="435991" y="154698"/>
            <a:ext cx="6094428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400" b="1" u="sng" dirty="0">
                <a:latin typeface="Bodoni MT" panose="02070603080606020203" pitchFamily="18" charset="0"/>
              </a:rPr>
              <a:t>Data Exploration</a:t>
            </a:r>
          </a:p>
          <a:p>
            <a:pPr algn="l" fontAlgn="base"/>
            <a:endParaRPr lang="en-IN" sz="2400" b="1" u="sng" dirty="0">
              <a:latin typeface="Bodoni MT" panose="02070603080606020203" pitchFamily="18" charset="0"/>
            </a:endParaRPr>
          </a:p>
          <a:p>
            <a:pPr algn="l" fontAlgn="base"/>
            <a:r>
              <a:rPr lang="en-IN" sz="2000" dirty="0"/>
              <a:t>  -I</a:t>
            </a:r>
            <a:r>
              <a:rPr lang="en-IN" sz="2000" i="0" dirty="0">
                <a:effectLst/>
              </a:rPr>
              <a:t>mporting libraries</a:t>
            </a:r>
          </a:p>
          <a:p>
            <a:pPr fontAlgn="base"/>
            <a:r>
              <a:rPr lang="en-IN" sz="2000" dirty="0"/>
              <a:t>  -</a:t>
            </a:r>
            <a:r>
              <a:rPr lang="en-US" sz="2000" dirty="0"/>
              <a:t>Loading the Data</a:t>
            </a:r>
          </a:p>
          <a:p>
            <a:pPr fontAlgn="base"/>
            <a:r>
              <a:rPr lang="en-US" sz="2000" dirty="0"/>
              <a:t> Brief overview of how to load and explore data using                  Pandas.</a:t>
            </a:r>
          </a:p>
          <a:p>
            <a:pPr algn="l" fontAlgn="base"/>
            <a:endParaRPr lang="en-IN" sz="2000" i="0" dirty="0">
              <a:effectLst/>
            </a:endParaRPr>
          </a:p>
          <a:p>
            <a:pPr algn="l" fontAlgn="base"/>
            <a:endParaRPr lang="en-IN" sz="2000" dirty="0"/>
          </a:p>
          <a:p>
            <a:r>
              <a:rPr lang="en-US" sz="2400" b="1" u="sng" dirty="0">
                <a:latin typeface="Bodoni MT" panose="02070603080606020203" pitchFamily="18" charset="0"/>
              </a:rPr>
              <a:t>Data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Cleaning the Data: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Handling missing values and duplicates.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Feature Selection: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Identifying relevant features for clustering (e.g., activity level, interests).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Normalization: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Standardizing numerical features to ensure equal weighting in clustering.</a:t>
            </a:r>
          </a:p>
          <a:p>
            <a:pPr algn="l" fontAlgn="base"/>
            <a:endParaRPr lang="en-IN" sz="20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741341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FEDF12-09BA-8A17-AED3-6BBE09FDCC02}"/>
              </a:ext>
            </a:extLst>
          </p:cNvPr>
          <p:cNvSpPr txBox="1"/>
          <p:nvPr/>
        </p:nvSpPr>
        <p:spPr>
          <a:xfrm>
            <a:off x="435990" y="167028"/>
            <a:ext cx="6094428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i="0" u="sng" dirty="0">
                <a:effectLst/>
                <a:latin typeface="Bodoni MT" panose="02070603080606020203" pitchFamily="18" charset="0"/>
              </a:rPr>
              <a:t>Step by step process</a:t>
            </a:r>
          </a:p>
          <a:p>
            <a:pPr algn="l" fontAlgn="base"/>
            <a:r>
              <a:rPr lang="en-US" sz="2000" i="0" dirty="0">
                <a:effectLst/>
                <a:latin typeface="+mj-lt"/>
              </a:rPr>
              <a:t> -Let's have a look at the number of male, female and   missing values</a:t>
            </a:r>
          </a:p>
          <a:p>
            <a:pPr fontAlgn="base"/>
            <a:r>
              <a:rPr lang="en-US" sz="2000" i="0" dirty="0">
                <a:effectLst/>
                <a:latin typeface="+mj-lt"/>
              </a:rPr>
              <a:t>-One way to deal with these missing values would be to fill the missing values with the average age of each graduation year</a:t>
            </a:r>
          </a:p>
          <a:p>
            <a:pPr fontAlgn="base"/>
            <a:r>
              <a:rPr lang="en-US" sz="2000" i="0" dirty="0">
                <a:effectLst/>
                <a:latin typeface="+mj-lt"/>
              </a:rPr>
              <a:t>-Now fill the missing values for each graduation year with the mean that we got as above</a:t>
            </a:r>
          </a:p>
          <a:p>
            <a:pPr fontAlgn="base"/>
            <a:endParaRPr lang="en-US" sz="2000" i="0" dirty="0">
              <a:effectLst/>
              <a:latin typeface="+mj-lt"/>
            </a:endParaRPr>
          </a:p>
          <a:p>
            <a:pPr algn="l" fontAlgn="base"/>
            <a:r>
              <a:rPr lang="en-IN" sz="2400" u="sng" dirty="0">
                <a:latin typeface="Bodoni MT" panose="02070603080606020203" pitchFamily="18" charset="0"/>
              </a:rPr>
              <a:t>Feature Engineering</a:t>
            </a:r>
          </a:p>
          <a:p>
            <a:pPr algn="l" fontAlgn="base"/>
            <a:endParaRPr lang="en-US" b="1" dirty="0">
              <a:latin typeface="-apple-system"/>
            </a:endParaRPr>
          </a:p>
          <a:p>
            <a:pPr fontAlgn="base"/>
            <a:r>
              <a:rPr lang="en-US" b="1" i="0" dirty="0">
                <a:effectLst/>
                <a:latin typeface="-apple-system"/>
              </a:rPr>
              <a:t>-</a:t>
            </a:r>
            <a:r>
              <a:rPr lang="en-US" sz="2400" i="0" dirty="0">
                <a:effectLst/>
                <a:latin typeface="+mj-lt"/>
              </a:rPr>
              <a:t>Convert object variable to numeric</a:t>
            </a:r>
          </a:p>
          <a:p>
            <a:pPr fontAlgn="base"/>
            <a:endParaRPr lang="en-US" sz="900" i="0" dirty="0">
              <a:effectLst/>
              <a:latin typeface="+mj-lt"/>
            </a:endParaRPr>
          </a:p>
          <a:p>
            <a:pPr fontAlgn="base"/>
            <a:r>
              <a:rPr lang="en-IN" sz="2400" i="0" dirty="0">
                <a:effectLst/>
                <a:latin typeface="+mj-lt"/>
              </a:rPr>
              <a:t>-Checking the transformed values</a:t>
            </a:r>
          </a:p>
          <a:p>
            <a:pPr fontAlgn="base"/>
            <a:endParaRPr lang="en-IN" sz="900" i="0" dirty="0">
              <a:effectLst/>
              <a:latin typeface="+mj-lt"/>
            </a:endParaRPr>
          </a:p>
          <a:p>
            <a:pPr fontAlgn="base"/>
            <a:r>
              <a:rPr lang="en-IN" sz="2400" i="0" dirty="0">
                <a:effectLst/>
                <a:latin typeface="+mj-lt"/>
              </a:rPr>
              <a:t>-Building the K-means model</a:t>
            </a:r>
          </a:p>
          <a:p>
            <a:pPr fontAlgn="base"/>
            <a:endParaRPr lang="en-IN" sz="900" i="0" dirty="0">
              <a:effectLst/>
              <a:latin typeface="+mj-lt"/>
            </a:endParaRPr>
          </a:p>
          <a:p>
            <a:pPr fontAlgn="base"/>
            <a:r>
              <a:rPr lang="en-US" sz="2400" i="0" dirty="0">
                <a:effectLst/>
                <a:latin typeface="+mj-lt"/>
              </a:rPr>
              <a:t>-Creating a function with </a:t>
            </a:r>
            <a:r>
              <a:rPr lang="en-US" sz="2400" i="0" dirty="0" err="1">
                <a:effectLst/>
                <a:latin typeface="+mj-lt"/>
              </a:rPr>
              <a:t>KMeans</a:t>
            </a:r>
            <a:r>
              <a:rPr lang="en-US" sz="2400" i="0" dirty="0">
                <a:effectLst/>
                <a:latin typeface="+mj-lt"/>
              </a:rPr>
              <a:t> to plot "The Elbow Curve"</a:t>
            </a:r>
          </a:p>
          <a:p>
            <a:pPr algn="l" fontAlgn="base"/>
            <a:endParaRPr lang="en-US" b="1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2099966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72028-2A42-5F6A-C5E5-09EC9014E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61" y="367645"/>
            <a:ext cx="11038786" cy="622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64793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1459026-0937-37E6-CFEA-A277BAE4D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8" y="561974"/>
            <a:ext cx="10755983" cy="596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564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B8C524-7E67-F50D-77C0-92F110DDD309}"/>
              </a:ext>
            </a:extLst>
          </p:cNvPr>
          <p:cNvSpPr txBox="1"/>
          <p:nvPr/>
        </p:nvSpPr>
        <p:spPr>
          <a:xfrm>
            <a:off x="389641" y="120570"/>
            <a:ext cx="609600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u="sng" dirty="0">
                <a:latin typeface="Bodoni MT" panose="02070603080606020203" pitchFamily="18" charset="0"/>
              </a:rPr>
              <a:t>Clustering process</a:t>
            </a:r>
          </a:p>
          <a:p>
            <a:pPr algn="l" fontAlgn="base"/>
            <a:r>
              <a:rPr lang="en-US" b="1" i="0" dirty="0">
                <a:effectLst/>
                <a:latin typeface="-apple-system"/>
              </a:rPr>
              <a:t>-Calculate the mean age for each cluster</a:t>
            </a:r>
          </a:p>
          <a:p>
            <a:pPr fontAlgn="base"/>
            <a:r>
              <a:rPr lang="en-US" b="1" i="0" dirty="0">
                <a:effectLst/>
                <a:latin typeface="-apple-system"/>
              </a:rPr>
              <a:t>-Calculate the percentage of females in each cluster</a:t>
            </a:r>
          </a:p>
          <a:p>
            <a:pPr fontAlgn="base"/>
            <a:r>
              <a:rPr lang="en-US" b="1" i="0" dirty="0">
                <a:effectLst/>
                <a:latin typeface="-apple-system"/>
              </a:rPr>
              <a:t>-Calculate the average number of friends in each cluster</a:t>
            </a:r>
          </a:p>
          <a:p>
            <a:pPr fontAlgn="base"/>
            <a:endParaRPr lang="en-US" b="1" i="0" dirty="0">
              <a:effectLst/>
              <a:latin typeface="-apple-system"/>
            </a:endParaRPr>
          </a:p>
          <a:p>
            <a:pPr fontAlgn="base"/>
            <a:r>
              <a:rPr lang="en-US" sz="2800" b="1" u="sng" dirty="0">
                <a:solidFill>
                  <a:srgbClr val="FF0000"/>
                </a:solidFill>
                <a:latin typeface="Bodoni MT" panose="02070603080606020203" pitchFamily="18" charset="0"/>
              </a:rPr>
              <a:t>Result</a:t>
            </a:r>
          </a:p>
          <a:p>
            <a:pPr algn="l" fontAlgn="base"/>
            <a:r>
              <a:rPr lang="en-US" sz="2000" i="0" dirty="0">
                <a:effectLst/>
              </a:rPr>
              <a:t>- Clusters 1, 2, and 3 have a higher percentage of females compared to the overall population. Products related to fashion, beauty, socializing, or lifestyle may resonate more with these clusters.</a:t>
            </a:r>
          </a:p>
          <a:p>
            <a:pPr algn="l" fontAlgn="base"/>
            <a:endParaRPr lang="en-US" sz="900" i="0" dirty="0">
              <a:effectLst/>
            </a:endParaRPr>
          </a:p>
          <a:p>
            <a:pPr algn="l" fontAlgn="base"/>
            <a:r>
              <a:rPr lang="en-US" sz="2000" i="0" dirty="0">
                <a:effectLst/>
              </a:rPr>
              <a:t>- Clusters 0 and 4 have a higher percentage of males Products related to sports, technology, gaming, or adventure may appeal more to these clusters.</a:t>
            </a:r>
          </a:p>
          <a:p>
            <a:pPr marL="342900" indent="-342900" algn="l" fontAlgn="base">
              <a:buFontTx/>
              <a:buChar char="-"/>
            </a:pPr>
            <a:endParaRPr lang="en-US" sz="900" i="0" dirty="0">
              <a:effectLst/>
            </a:endParaRPr>
          </a:p>
          <a:p>
            <a:pPr algn="l" fontAlgn="base"/>
            <a:r>
              <a:rPr lang="en-US" sz="2000" i="0" dirty="0">
                <a:effectLst/>
              </a:rPr>
              <a:t>- Clusters 2 and 3 show a higher interest in shopping</a:t>
            </a:r>
            <a:endParaRPr lang="en-US" sz="900" i="0" dirty="0">
              <a:effectLst/>
            </a:endParaRPr>
          </a:p>
          <a:p>
            <a:pPr algn="l" fontAlgn="base"/>
            <a:endParaRPr lang="en-US" sz="900" i="0" dirty="0">
              <a:effectLst/>
            </a:endParaRPr>
          </a:p>
          <a:p>
            <a:pPr algn="l" fontAlgn="base"/>
            <a:r>
              <a:rPr lang="en-US" sz="2000" dirty="0"/>
              <a:t>- </a:t>
            </a:r>
            <a:r>
              <a:rPr lang="en-US" sz="2000" i="0" dirty="0">
                <a:effectLst/>
              </a:rPr>
              <a:t>Collaborate with sports brands or organize sports-related events and activities to appeal to clusters showing a strong interest in sports (e.g., Clusters 3 and 4).</a:t>
            </a:r>
          </a:p>
          <a:p>
            <a:pPr fontAlgn="base"/>
            <a:endParaRPr lang="en-US" b="1" i="0" dirty="0">
              <a:effectLst/>
              <a:latin typeface="-apple-system"/>
            </a:endParaRPr>
          </a:p>
          <a:p>
            <a:pPr fontAlgn="base"/>
            <a:endParaRPr lang="en-US" b="1" i="0" dirty="0">
              <a:effectLst/>
              <a:latin typeface="-apple-system"/>
            </a:endParaRPr>
          </a:p>
          <a:p>
            <a:pPr algn="l" fontAlgn="base"/>
            <a:endParaRPr lang="en-US" b="1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07451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3E468-A3B2-B234-B292-A24E2C92F64C}"/>
              </a:ext>
            </a:extLst>
          </p:cNvPr>
          <p:cNvSpPr txBox="1"/>
          <p:nvPr/>
        </p:nvSpPr>
        <p:spPr>
          <a:xfrm>
            <a:off x="424205" y="2655705"/>
            <a:ext cx="103034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Inter"/>
              </a:rPr>
              <a:t>Kaggle link: </a:t>
            </a:r>
            <a:r>
              <a:rPr lang="en-IN" b="0" i="0" dirty="0">
                <a:solidFill>
                  <a:srgbClr val="000000"/>
                </a:solidFill>
                <a:effectLst/>
                <a:latin typeface="Inter"/>
                <a:hlinkClick r:id="rId2"/>
              </a:rPr>
              <a:t>https://www.kaggle.com/code/shankerprasad/student-on-social-media-clustering-project-3-3</a:t>
            </a:r>
            <a:endParaRPr lang="en-IN" b="0" i="0" dirty="0">
              <a:solidFill>
                <a:srgbClr val="000000"/>
              </a:solidFill>
              <a:effectLst/>
              <a:latin typeface="Inter"/>
            </a:endParaRPr>
          </a:p>
          <a:p>
            <a:r>
              <a:rPr lang="en-IN" dirty="0">
                <a:solidFill>
                  <a:srgbClr val="000000"/>
                </a:solidFill>
                <a:latin typeface="Inter"/>
              </a:rPr>
              <a:t>Explanation link: </a:t>
            </a:r>
            <a:r>
              <a:rPr lang="en-IN" dirty="0">
                <a:solidFill>
                  <a:srgbClr val="000000"/>
                </a:solidFill>
                <a:latin typeface="Inter"/>
                <a:hlinkClick r:id="rId3"/>
              </a:rPr>
              <a:t>https://youtu.be/0A88RfdDGDc?si=yLWhQD9AksQmkcPU</a:t>
            </a:r>
            <a:endParaRPr lang="en-IN" dirty="0">
              <a:solidFill>
                <a:srgbClr val="000000"/>
              </a:solidFill>
              <a:latin typeface="Inte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480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14E320-51B4-DD7B-95C7-7D269EC6FF13}"/>
              </a:ext>
            </a:extLst>
          </p:cNvPr>
          <p:cNvSpPr txBox="1"/>
          <p:nvPr/>
        </p:nvSpPr>
        <p:spPr>
          <a:xfrm>
            <a:off x="4357541" y="2921168"/>
            <a:ext cx="60944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solidFill>
                  <a:schemeClr val="accent1">
                    <a:lumMod val="75000"/>
                  </a:schemeClr>
                </a:solidFill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24798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35</TotalTime>
  <Words>488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-apple-system</vt:lpstr>
      <vt:lpstr>Aptos</vt:lpstr>
      <vt:lpstr>Aptos Display</vt:lpstr>
      <vt:lpstr>Arial</vt:lpstr>
      <vt:lpstr>Bodoni MT</vt:lpstr>
      <vt:lpstr>Inter</vt:lpstr>
      <vt:lpstr>Trebuchet MS</vt:lpstr>
      <vt:lpstr>Wingdings 3</vt:lpstr>
      <vt:lpstr>Facet</vt:lpstr>
      <vt:lpstr>ML Regression / Prediction Model Project 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Shanker prasad</dc:creator>
  <cp:lastModifiedBy>Shanker prasad</cp:lastModifiedBy>
  <cp:revision>1</cp:revision>
  <dcterms:created xsi:type="dcterms:W3CDTF">2024-10-06T09:25:09Z</dcterms:created>
  <dcterms:modified xsi:type="dcterms:W3CDTF">2024-10-06T10:00:13Z</dcterms:modified>
</cp:coreProperties>
</file>