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6" r:id="rId9"/>
    <p:sldId id="275" r:id="rId10"/>
    <p:sldId id="269" r:id="rId11"/>
    <p:sldId id="263" r:id="rId12"/>
    <p:sldId id="264" r:id="rId13"/>
    <p:sldId id="270" r:id="rId14"/>
    <p:sldId id="271" r:id="rId15"/>
    <p:sldId id="272" r:id="rId16"/>
    <p:sldId id="273" r:id="rId17"/>
    <p:sldId id="274" r:id="rId18"/>
    <p:sldId id="265" r:id="rId19"/>
    <p:sldId id="268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b601cd0d613c315/Documents/PROJECT%200809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08092024.xlsx]PIVOT!PivotTable6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PIVOT!$B$3:$B$4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4D3-4843-869D-23E7C769FF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4D3-4843-869D-23E7C769FF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4D3-4843-869D-23E7C769FF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4D3-4843-869D-23E7C769FF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4D3-4843-869D-23E7C769FF4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4D3-4843-869D-23E7C769FF4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4D3-4843-869D-23E7C769FF4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04D3-4843-869D-23E7C769FF4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04D3-4843-869D-23E7C769FF4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04D3-4843-869D-23E7C769FF48}"/>
              </c:ext>
            </c:extLst>
          </c:dPt>
          <c:cat>
            <c:strRef>
              <c:f>PIVOT!$A$5:$A$15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4D3-4843-869D-23E7C769FF48}"/>
            </c:ext>
          </c:extLst>
        </c:ser>
        <c:ser>
          <c:idx val="1"/>
          <c:order val="1"/>
          <c:tx>
            <c:strRef>
              <c:f>PIVOT!$C$3:$C$4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04D3-4843-869D-23E7C769FF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04D3-4843-869D-23E7C769FF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04D3-4843-869D-23E7C769FF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04D3-4843-869D-23E7C769FF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04D3-4843-869D-23E7C769FF4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04D3-4843-869D-23E7C769FF4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04D3-4843-869D-23E7C769FF4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04D3-4843-869D-23E7C769FF4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04D3-4843-869D-23E7C769FF4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04D3-4843-869D-23E7C769FF48}"/>
              </c:ext>
            </c:extLst>
          </c:dPt>
          <c:cat>
            <c:strRef>
              <c:f>PIVOT!$A$5:$A$15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PIVOT!$C$5:$C$15</c:f>
              <c:numCache>
                <c:formatCode>General</c:formatCode>
                <c:ptCount val="10"/>
                <c:pt idx="0">
                  <c:v>79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4D3-4843-869D-23E7C769FF48}"/>
            </c:ext>
          </c:extLst>
        </c:ser>
        <c:ser>
          <c:idx val="2"/>
          <c:order val="2"/>
          <c:tx>
            <c:strRef>
              <c:f>PIVOT!$D$3:$D$4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04D3-4843-869D-23E7C769FF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04D3-4843-869D-23E7C769FF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04D3-4843-869D-23E7C769FF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04D3-4843-869D-23E7C769FF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04D3-4843-869D-23E7C769FF4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04D3-4843-869D-23E7C769FF4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04D3-4843-869D-23E7C769FF4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04D3-4843-869D-23E7C769FF4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04D3-4843-869D-23E7C769FF4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04D3-4843-869D-23E7C769FF48}"/>
              </c:ext>
            </c:extLst>
          </c:dPt>
          <c:cat>
            <c:strRef>
              <c:f>PIVOT!$A$5:$A$15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04D3-4843-869D-23E7C769FF48}"/>
            </c:ext>
          </c:extLst>
        </c:ser>
        <c:ser>
          <c:idx val="3"/>
          <c:order val="3"/>
          <c:tx>
            <c:strRef>
              <c:f>PIVOT!$E$3:$E$4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04D3-4843-869D-23E7C769FF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04D3-4843-869D-23E7C769FF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04D3-4843-869D-23E7C769FF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04D3-4843-869D-23E7C769FF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04D3-4843-869D-23E7C769FF4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04D3-4843-869D-23E7C769FF4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04D3-4843-869D-23E7C769FF4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04D3-4843-869D-23E7C769FF4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04D3-4843-869D-23E7C769FF4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04D3-4843-869D-23E7C769FF48}"/>
              </c:ext>
            </c:extLst>
          </c:dPt>
          <c:cat>
            <c:strRef>
              <c:f>PIVOT!$A$5:$A$15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04D3-4843-869D-23E7C769F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4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248613"/>
            <a:ext cx="1066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SHANMUGAM 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      22CCA045(asunm123312202238)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     BCOM(COMPUTER APPLICATIONS)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              MOHAMED SATHAK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11208067" cy="838834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CAB94-CBA5-E277-BFFF-AE08FDBA2AD6}"/>
              </a:ext>
            </a:extLst>
          </p:cNvPr>
          <p:cNvSpPr txBox="1"/>
          <p:nvPr/>
        </p:nvSpPr>
        <p:spPr>
          <a:xfrm>
            <a:off x="762000" y="1676400"/>
            <a:ext cx="8839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(unique identifier)</a:t>
            </a:r>
          </a:p>
          <a:p>
            <a:pPr marL="342900" indent="-342900">
              <a:buAutoNum type="arabicPeriod" startAt="2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Name( First name ,last name)</a:t>
            </a:r>
          </a:p>
          <a:p>
            <a:pPr marL="342900" indent="-342900">
              <a:buAutoNum type="arabicPeriod" startAt="2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 marL="342900" indent="-342900">
              <a:buAutoNum type="arabicPeriod" startAt="2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Hire Date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Performance Ratings (e.g., 1-5 scale, low to very high)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Gender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E944F-31BD-2590-9BF5-CF5C3B5069CC}"/>
              </a:ext>
            </a:extLst>
          </p:cNvPr>
          <p:cNvSpPr txBox="1"/>
          <p:nvPr/>
        </p:nvSpPr>
        <p:spPr>
          <a:xfrm>
            <a:off x="1828800" y="1695450"/>
            <a:ext cx="73266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Performance analysis formula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6F-4D2A-8275-D402-2E1A39B34307}"/>
              </a:ext>
            </a:extLst>
          </p:cNvPr>
          <p:cNvSpPr txBox="1"/>
          <p:nvPr/>
        </p:nvSpPr>
        <p:spPr>
          <a:xfrm>
            <a:off x="3051810" y="3113455"/>
            <a:ext cx="58635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=IFS(G5&gt;=5,"VERY HIGH",G5&gt;=4,"HEIGH",G5&gt;=3,"MED",TRUE,"LOW")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06649-47A5-615B-C4DE-AA3901A7A8D9}"/>
              </a:ext>
            </a:extLst>
          </p:cNvPr>
          <p:cNvSpPr txBox="1"/>
          <p:nvPr/>
        </p:nvSpPr>
        <p:spPr>
          <a:xfrm>
            <a:off x="1219200" y="1524000"/>
            <a:ext cx="610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Data collection 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E6C09-5AEF-0119-98EB-BC3B683D698C}"/>
              </a:ext>
            </a:extLst>
          </p:cNvPr>
          <p:cNvSpPr txBox="1"/>
          <p:nvPr/>
        </p:nvSpPr>
        <p:spPr>
          <a:xfrm>
            <a:off x="739775" y="2216051"/>
            <a:ext cx="83851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 1: Define the Problem and Objectives- Identify the goals of the analysis (e.g., employee turnover, performance, engagement)- Determine the key questions to answer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B71F8-FA12-65DD-C929-ABFCF5637141}"/>
              </a:ext>
            </a:extLst>
          </p:cNvPr>
          <p:cNvSpPr txBox="1"/>
          <p:nvPr/>
        </p:nvSpPr>
        <p:spPr>
          <a:xfrm>
            <a:off x="739775" y="4426059"/>
            <a:ext cx="85832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Choose a Dataset- Search for relevant employee datasets on Kaggle (e.g., HR Analytics, Employee Attrition)- Select a dataset that aligns with your objectives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3E86F1-6B57-746E-3C5B-B75BB1BED51B}"/>
              </a:ext>
            </a:extLst>
          </p:cNvPr>
          <p:cNvSpPr txBox="1"/>
          <p:nvPr/>
        </p:nvSpPr>
        <p:spPr>
          <a:xfrm>
            <a:off x="685800" y="457200"/>
            <a:ext cx="86982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Import and Explore the Data- Import the dataset into a Kaggle notebook or Excel- Explore the data using summary statistics, visualizations, and data profiling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B991A-FAA4-2A3E-E4F9-C7C53AF9CC6D}"/>
              </a:ext>
            </a:extLst>
          </p:cNvPr>
          <p:cNvSpPr txBox="1"/>
          <p:nvPr/>
        </p:nvSpPr>
        <p:spPr>
          <a:xfrm>
            <a:off x="685800" y="2743200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Feature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EF741-801F-63D4-3E7A-8AA757AD8DE7}"/>
              </a:ext>
            </a:extLst>
          </p:cNvPr>
          <p:cNvSpPr txBox="1"/>
          <p:nvPr/>
        </p:nvSpPr>
        <p:spPr>
          <a:xfrm>
            <a:off x="457200" y="3429000"/>
            <a:ext cx="86982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HR systems (e.g., Workday, BambooHR)- Performance management tools (e.g., Lattice, 15Five)- Employee engagement surveys (e.g., Culture Amp, SurveyMonkey)- Time-off and attendance systems (e.g., ADP, Namely)- Training and development platforms (e.g., Udemy, LinkedIn Learning)</a:t>
            </a:r>
          </a:p>
        </p:txBody>
      </p:sp>
    </p:spTree>
    <p:extLst>
      <p:ext uri="{BB962C8B-B14F-4D97-AF65-F5344CB8AC3E}">
        <p14:creationId xmlns:p14="http://schemas.microsoft.com/office/powerpoint/2010/main" val="272563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E7F18-6654-EA23-1E2A-2714C0063A17}"/>
              </a:ext>
            </a:extLst>
          </p:cNvPr>
          <p:cNvSpPr txBox="1"/>
          <p:nvPr/>
        </p:nvSpPr>
        <p:spPr>
          <a:xfrm>
            <a:off x="533400" y="457200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2A625-E81A-BDD4-F558-B6D3A340B87C}"/>
              </a:ext>
            </a:extLst>
          </p:cNvPr>
          <p:cNvSpPr txBox="1"/>
          <p:nvPr/>
        </p:nvSpPr>
        <p:spPr>
          <a:xfrm>
            <a:off x="411480" y="1557635"/>
            <a:ext cx="6103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irrelevant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6A259-991C-D745-0764-CEC552E614E7}"/>
              </a:ext>
            </a:extLst>
          </p:cNvPr>
          <p:cNvSpPr txBox="1"/>
          <p:nvPr/>
        </p:nvSpPr>
        <p:spPr>
          <a:xfrm>
            <a:off x="381000" y="2409526"/>
            <a:ext cx="61036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columns or rows unrelated to performance analysis.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1457E-7B92-7ADF-804F-9159E3CC1B0D}"/>
              </a:ext>
            </a:extLst>
          </p:cNvPr>
          <p:cNvSpPr txBox="1"/>
          <p:nvPr/>
        </p:nvSpPr>
        <p:spPr>
          <a:xfrm>
            <a:off x="411480" y="3642955"/>
            <a:ext cx="6103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7478E5-8444-F701-E696-6F4DB3EFEB76}"/>
              </a:ext>
            </a:extLst>
          </p:cNvPr>
          <p:cNvSpPr txBox="1"/>
          <p:nvPr/>
        </p:nvSpPr>
        <p:spPr>
          <a:xfrm>
            <a:off x="381000" y="4495800"/>
            <a:ext cx="6103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on a strategy for missing performance ratings, feedback, or other relevant data.</a:t>
            </a:r>
          </a:p>
        </p:txBody>
      </p:sp>
    </p:spTree>
    <p:extLst>
      <p:ext uri="{BB962C8B-B14F-4D97-AF65-F5344CB8AC3E}">
        <p14:creationId xmlns:p14="http://schemas.microsoft.com/office/powerpoint/2010/main" val="227918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1EE7F-B54A-08EA-6932-9BBB0AD56DF4}"/>
              </a:ext>
            </a:extLst>
          </p:cNvPr>
          <p:cNvSpPr txBox="1"/>
          <p:nvPr/>
        </p:nvSpPr>
        <p:spPr>
          <a:xfrm>
            <a:off x="381000" y="457200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Performance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FEB15-BD61-7FDD-9C2F-55F03B393443}"/>
              </a:ext>
            </a:extLst>
          </p:cNvPr>
          <p:cNvSpPr txBox="1"/>
          <p:nvPr/>
        </p:nvSpPr>
        <p:spPr>
          <a:xfrm>
            <a:off x="685800" y="1613118"/>
            <a:ext cx="8610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Prepare Your Data Collect and import relevant data, such as employee performance ratings, goals, and feedback Ensure data is organized and formatted consistently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0044-4725-412C-6478-2CB1871F757A}"/>
              </a:ext>
            </a:extLst>
          </p:cNvPr>
          <p:cNvSpPr txBox="1"/>
          <p:nvPr/>
        </p:nvSpPr>
        <p:spPr>
          <a:xfrm>
            <a:off x="670560" y="3657600"/>
            <a:ext cx="8625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Categorize Performance Levels- Define performance levels (e.g., Excellent, Meets Expectations, Needs Improvement)- Assign numerical values or codes to each level</a:t>
            </a:r>
          </a:p>
        </p:txBody>
      </p:sp>
    </p:spTree>
    <p:extLst>
      <p:ext uri="{BB962C8B-B14F-4D97-AF65-F5344CB8AC3E}">
        <p14:creationId xmlns:p14="http://schemas.microsoft.com/office/powerpoint/2010/main" val="175332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83A214-921A-99AD-4E77-7B20DE2830D7}"/>
              </a:ext>
            </a:extLst>
          </p:cNvPr>
          <p:cNvSpPr txBox="1"/>
          <p:nvPr/>
        </p:nvSpPr>
        <p:spPr>
          <a:xfrm>
            <a:off x="685800" y="3542346"/>
            <a:ext cx="9296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Identify High and Low Performers- Set thresholds for high and low performers based on performance scores- Use conditional formatting or filtering to highlight high and low performers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DF47B-01C1-6D66-37D6-26FBB4CEB55F}"/>
              </a:ext>
            </a:extLst>
          </p:cNvPr>
          <p:cNvSpPr txBox="1"/>
          <p:nvPr/>
        </p:nvSpPr>
        <p:spPr>
          <a:xfrm>
            <a:off x="685800" y="990600"/>
            <a:ext cx="8458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Calculate Performance Scores- Use formulas to calculate performance scores based on ratings, goals, and feedback- Consider using weighted averages or indexes to combine multiple metrics</a:t>
            </a:r>
          </a:p>
        </p:txBody>
      </p:sp>
    </p:spTree>
    <p:extLst>
      <p:ext uri="{BB962C8B-B14F-4D97-AF65-F5344CB8AC3E}">
        <p14:creationId xmlns:p14="http://schemas.microsoft.com/office/powerpoint/2010/main" val="281403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809936-5537-65F7-4229-9598EB80316B}"/>
              </a:ext>
            </a:extLst>
          </p:cNvPr>
          <p:cNvSpPr txBox="1"/>
          <p:nvPr/>
        </p:nvSpPr>
        <p:spPr>
          <a:xfrm>
            <a:off x="716280" y="3591194"/>
            <a:ext cx="87287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Customization: Create personalized summaries by selecting specific fields and filters.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06108-AB4B-462F-434C-C472DD3955CD}"/>
              </a:ext>
            </a:extLst>
          </p:cNvPr>
          <p:cNvSpPr txBox="1"/>
          <p:nvPr/>
        </p:nvSpPr>
        <p:spPr>
          <a:xfrm>
            <a:off x="792480" y="4728661"/>
            <a:ext cx="8229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Drill-Down Capability: Double-click to view detailed data behind summary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79018-ECEB-8AA4-BB78-1A389FD3AE1F}"/>
              </a:ext>
            </a:extLst>
          </p:cNvPr>
          <p:cNvSpPr txBox="1"/>
          <p:nvPr/>
        </p:nvSpPr>
        <p:spPr>
          <a:xfrm>
            <a:off x="792480" y="2453727"/>
            <a:ext cx="87287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Rotation: Rotate data to view different perspectives (e.g., switch rows and columns).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AB0F8-5618-9D8C-E21C-1D390B3A845D}"/>
              </a:ext>
            </a:extLst>
          </p:cNvPr>
          <p:cNvSpPr txBox="1"/>
          <p:nvPr/>
        </p:nvSpPr>
        <p:spPr>
          <a:xfrm>
            <a:off x="796290" y="1259028"/>
            <a:ext cx="87287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Aggregation: Summarize data by sum, average, count, or other functions.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B3415-F657-110E-FD56-43C30EF35509}"/>
              </a:ext>
            </a:extLst>
          </p:cNvPr>
          <p:cNvSpPr txBox="1"/>
          <p:nvPr/>
        </p:nvSpPr>
        <p:spPr>
          <a:xfrm>
            <a:off x="731520" y="533400"/>
            <a:ext cx="610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Pivot summary</a:t>
            </a:r>
          </a:p>
        </p:txBody>
      </p:sp>
    </p:spTree>
    <p:extLst>
      <p:ext uri="{BB962C8B-B14F-4D97-AF65-F5344CB8AC3E}">
        <p14:creationId xmlns:p14="http://schemas.microsoft.com/office/powerpoint/2010/main" val="209458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18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999A59E-7FB4-4C7D-B0D0-BE36BE459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940424"/>
              </p:ext>
            </p:extLst>
          </p:nvPr>
        </p:nvGraphicFramePr>
        <p:xfrm>
          <a:off x="2133600" y="1506855"/>
          <a:ext cx="6172200" cy="481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8E96A-4B7B-5683-A0DA-19FB6FDDF422}"/>
              </a:ext>
            </a:extLst>
          </p:cNvPr>
          <p:cNvSpPr txBox="1"/>
          <p:nvPr/>
        </p:nvSpPr>
        <p:spPr>
          <a:xfrm>
            <a:off x="1371600" y="1828801"/>
            <a:ext cx="77838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"Data analysis is not just about numbers, it's about telling a story that drives action and improves employee lives."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61661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8EEEC-5F56-247E-6E6B-F1DC8E2C8E6A}"/>
              </a:ext>
            </a:extLst>
          </p:cNvPr>
          <p:cNvSpPr txBox="1"/>
          <p:nvPr/>
        </p:nvSpPr>
        <p:spPr>
          <a:xfrm>
            <a:off x="977901" y="1456678"/>
            <a:ext cx="7417434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Gathering relevant information such as performance metrics, attendance records, feedback surveys, and demographic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Preparation: Ensuring data accuracy and consistency by removing errors, duplicates, and irrelevant information.</a:t>
            </a:r>
          </a:p>
          <a:p>
            <a:endParaRPr lang="en-US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3F61FF-0D5E-DE2F-C9D0-40158201DF70}"/>
              </a:ext>
            </a:extLst>
          </p:cNvPr>
          <p:cNvSpPr txBox="1"/>
          <p:nvPr/>
        </p:nvSpPr>
        <p:spPr>
          <a:xfrm>
            <a:off x="990600" y="1012954"/>
            <a:ext cx="7848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 Using statistical methods, visualization tools, and analytical techniques to uncover patterns, trends, correlations, and anomalies within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and Insight Generation: Drawing conclusions and actionable insights from the analyzed data to support decision-making, improve HR practices, and optimize workforce management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411243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69416"/>
            <a:ext cx="55460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06755" y="1985308"/>
            <a:ext cx="8239125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and integrate employee data from various sources (e.g., HR systems, surveys, performance reviews)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Clean, transform, and prepare data for analysis- Develop Excel dashboards and reports to visualize key metrics, including:    - Demographics (age, tenure, department, etc.)    - Performance ratings and trends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00025"/>
            <a:ext cx="556164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4F158-2D6E-B643-D08B-CB4E57EA3C0E}"/>
              </a:ext>
            </a:extLst>
          </p:cNvPr>
          <p:cNvSpPr txBox="1"/>
          <p:nvPr/>
        </p:nvSpPr>
        <p:spPr>
          <a:xfrm>
            <a:off x="990600" y="1092458"/>
            <a:ext cx="71704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managers and executives with data-driven insights to make strategic decisions about promotions, resource allocation, and organizational improvements.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Targeted Training and Development: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specific skill gaps and areas for improvement, allowing HR and training teams to create effective, targeted training programs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E19A8-A8B1-DB4E-45D2-780ACD303E31}"/>
              </a:ext>
            </a:extLst>
          </p:cNvPr>
          <p:cNvSpPr txBox="1"/>
          <p:nvPr/>
        </p:nvSpPr>
        <p:spPr>
          <a:xfrm>
            <a:off x="990600" y="1219200"/>
            <a:ext cx="7696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Enhanced Employee Engagement: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employees clear feedback on their performance, which boosts motivation, engagement, and alignment with the organization’s goals.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Optimized Compensation and Rewards: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compensation strategies are fair and performance-based, helping to retain high performers and motivate the workforce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21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24EF63-5CBA-EE9B-E10A-57887F432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5615"/>
            <a:ext cx="8785135" cy="56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7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844</Words>
  <Application>Microsoft Office PowerPoint</Application>
  <PresentationFormat>Widescreen</PresentationFormat>
  <Paragraphs>91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PowerPoint Presentation</vt:lpstr>
      <vt:lpstr>PowerPoint Presentation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Narmadha B</cp:lastModifiedBy>
  <cp:revision>14</cp:revision>
  <dcterms:created xsi:type="dcterms:W3CDTF">2024-03-29T15:07:22Z</dcterms:created>
  <dcterms:modified xsi:type="dcterms:W3CDTF">2024-09-10T12:22:39Z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