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DOC-20240825-WA0008..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DOC-20240825-WA00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[DOC-20240825-WA0008..xlsx]Sheet2!PivotTable3</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dirty="0"/>
              <a:t>Employee performance analysis</a:t>
            </a:r>
          </a:p>
        </c:rich>
      </c:tx>
      <c:layout>
        <c:manualLayout>
          <c:xMode val="edge"/>
          <c:yMode val="edge"/>
          <c:x val="0.30321678321678303"/>
          <c:y val="6.0921632756295502E-2"/>
        </c:manualLayout>
      </c:layout>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solidFill>
              <a:schemeClr val="bg1"/>
            </a:solidFill>
          </a:ln>
          <a:effectLst/>
        </c:spPr>
      </c:pivotFmt>
      <c:pivotFmt>
        <c:idx val="2"/>
        <c:spPr>
          <a:solidFill>
            <a:schemeClr val="accent1"/>
          </a:solidFill>
          <a:ln>
            <a:solidFill>
              <a:schemeClr val="bg1"/>
            </a:solidFill>
          </a:ln>
          <a:effectLst/>
        </c:spPr>
      </c:pivotFmt>
      <c:pivotFmt>
        <c:idx val="3"/>
        <c:spPr>
          <a:solidFill>
            <a:schemeClr val="accent1"/>
          </a:solidFill>
          <a:ln>
            <a:solidFill>
              <a:schemeClr val="bg1"/>
            </a:solidFill>
          </a:ln>
          <a:effectLst/>
        </c:spPr>
      </c:pivotFmt>
      <c:pivotFmt>
        <c:idx val="4"/>
        <c:spPr>
          <a:solidFill>
            <a:schemeClr val="accent1"/>
          </a:solidFill>
          <a:ln>
            <a:solidFill>
              <a:schemeClr val="bg1"/>
            </a:solidFill>
          </a:ln>
          <a:effectLst/>
        </c:spPr>
      </c:pivotFmt>
      <c:pivotFmt>
        <c:idx val="5"/>
        <c:spPr>
          <a:solidFill>
            <a:schemeClr val="accent1"/>
          </a:solidFill>
          <a:ln>
            <a:solidFill>
              <a:schemeClr val="bg1"/>
            </a:solidFill>
          </a:ln>
          <a:effectLst/>
        </c:spPr>
      </c:pivotFmt>
      <c:pivotFmt>
        <c:idx val="6"/>
        <c:spPr>
          <a:solidFill>
            <a:schemeClr val="accent1"/>
          </a:solidFill>
          <a:ln>
            <a:solidFill>
              <a:schemeClr val="bg1"/>
            </a:solidFill>
          </a:ln>
          <a:effectLst/>
        </c:spPr>
      </c:pivotFmt>
      <c:pivotFmt>
        <c:idx val="7"/>
        <c:spPr>
          <a:solidFill>
            <a:schemeClr val="accent1"/>
          </a:solidFill>
          <a:ln>
            <a:solidFill>
              <a:schemeClr val="bg1"/>
            </a:solidFill>
          </a:ln>
          <a:effectLst/>
        </c:spPr>
      </c:pivotFmt>
      <c:pivotFmt>
        <c:idx val="8"/>
        <c:spPr>
          <a:solidFill>
            <a:schemeClr val="accent1"/>
          </a:solidFill>
          <a:ln>
            <a:solidFill>
              <a:schemeClr val="bg1"/>
            </a:solidFill>
          </a:ln>
          <a:effectLst/>
        </c:spPr>
      </c:pivotFmt>
      <c:pivotFmt>
        <c:idx val="9"/>
        <c:spPr>
          <a:solidFill>
            <a:schemeClr val="accent1"/>
          </a:solidFill>
          <a:ln>
            <a:solidFill>
              <a:schemeClr val="bg1"/>
            </a:solidFill>
          </a:ln>
          <a:effectLst/>
        </c:spPr>
      </c:pivotFmt>
      <c:pivotFmt>
        <c:idx val="10"/>
        <c:spPr>
          <a:solidFill>
            <a:schemeClr val="accent1"/>
          </a:solidFill>
          <a:ln>
            <a:solidFill>
              <a:schemeClr val="bg1"/>
            </a:solidFill>
          </a:ln>
          <a:effectLst/>
        </c:spPr>
      </c:pivotFmt>
      <c:pivotFmt>
        <c:idx val="11"/>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solidFill>
              <a:schemeClr val="bg1"/>
            </a:solidFill>
          </a:ln>
          <a:effectLst/>
        </c:spPr>
      </c:pivotFmt>
      <c:pivotFmt>
        <c:idx val="13"/>
        <c:spPr>
          <a:solidFill>
            <a:schemeClr val="accent1"/>
          </a:solidFill>
          <a:ln>
            <a:solidFill>
              <a:schemeClr val="bg1"/>
            </a:solidFill>
          </a:ln>
          <a:effectLst/>
        </c:spPr>
      </c:pivotFmt>
      <c:pivotFmt>
        <c:idx val="14"/>
        <c:spPr>
          <a:solidFill>
            <a:schemeClr val="accent1"/>
          </a:solidFill>
          <a:ln>
            <a:solidFill>
              <a:schemeClr val="bg1"/>
            </a:solidFill>
          </a:ln>
          <a:effectLst/>
        </c:spPr>
      </c:pivotFmt>
      <c:pivotFmt>
        <c:idx val="15"/>
        <c:spPr>
          <a:solidFill>
            <a:schemeClr val="accent1"/>
          </a:solidFill>
          <a:ln>
            <a:solidFill>
              <a:schemeClr val="bg1"/>
            </a:solidFill>
          </a:ln>
          <a:effectLst/>
        </c:spPr>
      </c:pivotFmt>
      <c:pivotFmt>
        <c:idx val="16"/>
        <c:spPr>
          <a:solidFill>
            <a:schemeClr val="accent1"/>
          </a:solidFill>
          <a:ln>
            <a:solidFill>
              <a:schemeClr val="bg1"/>
            </a:solidFill>
          </a:ln>
          <a:effectLst/>
        </c:spPr>
      </c:pivotFmt>
      <c:pivotFmt>
        <c:idx val="17"/>
        <c:spPr>
          <a:solidFill>
            <a:schemeClr val="accent1"/>
          </a:solidFill>
          <a:ln>
            <a:solidFill>
              <a:schemeClr val="bg1"/>
            </a:solidFill>
          </a:ln>
          <a:effectLst/>
        </c:spPr>
      </c:pivotFmt>
      <c:pivotFmt>
        <c:idx val="18"/>
        <c:spPr>
          <a:solidFill>
            <a:schemeClr val="accent1"/>
          </a:solidFill>
          <a:ln>
            <a:solidFill>
              <a:schemeClr val="bg1"/>
            </a:solidFill>
          </a:ln>
          <a:effectLst/>
        </c:spPr>
      </c:pivotFmt>
      <c:pivotFmt>
        <c:idx val="19"/>
        <c:spPr>
          <a:solidFill>
            <a:schemeClr val="accent1"/>
          </a:solidFill>
          <a:ln>
            <a:solidFill>
              <a:schemeClr val="bg1"/>
            </a:solidFill>
          </a:ln>
          <a:effectLst/>
        </c:spPr>
      </c:pivotFmt>
      <c:pivotFmt>
        <c:idx val="20"/>
        <c:spPr>
          <a:solidFill>
            <a:schemeClr val="accent1"/>
          </a:solidFill>
          <a:ln>
            <a:solidFill>
              <a:schemeClr val="bg1"/>
            </a:solidFill>
          </a:ln>
          <a:effectLst/>
        </c:spPr>
      </c:pivotFmt>
      <c:pivotFmt>
        <c:idx val="21"/>
        <c:spPr>
          <a:solidFill>
            <a:schemeClr val="accent1"/>
          </a:solidFill>
          <a:ln>
            <a:solidFill>
              <a:schemeClr val="bg1"/>
            </a:solidFill>
          </a:ln>
          <a:effectLst/>
        </c:spPr>
      </c:pivotFmt>
      <c:pivotFmt>
        <c:idx val="22"/>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solidFill>
              <a:schemeClr val="bg1"/>
            </a:solidFill>
          </a:ln>
          <a:effectLst/>
        </c:spPr>
      </c:pivotFmt>
      <c:pivotFmt>
        <c:idx val="24"/>
        <c:spPr>
          <a:solidFill>
            <a:schemeClr val="accent1"/>
          </a:solidFill>
          <a:ln>
            <a:solidFill>
              <a:schemeClr val="bg1"/>
            </a:solidFill>
          </a:ln>
          <a:effectLst/>
        </c:spPr>
      </c:pivotFmt>
      <c:pivotFmt>
        <c:idx val="25"/>
        <c:spPr>
          <a:solidFill>
            <a:schemeClr val="accent1"/>
          </a:solidFill>
          <a:ln>
            <a:solidFill>
              <a:schemeClr val="bg1"/>
            </a:solidFill>
          </a:ln>
          <a:effectLst/>
        </c:spPr>
      </c:pivotFmt>
      <c:pivotFmt>
        <c:idx val="26"/>
        <c:spPr>
          <a:solidFill>
            <a:schemeClr val="accent1"/>
          </a:solidFill>
          <a:ln>
            <a:solidFill>
              <a:schemeClr val="bg1"/>
            </a:solidFill>
          </a:ln>
          <a:effectLst/>
        </c:spPr>
      </c:pivotFmt>
      <c:pivotFmt>
        <c:idx val="27"/>
        <c:spPr>
          <a:solidFill>
            <a:schemeClr val="accent1"/>
          </a:solidFill>
          <a:ln>
            <a:solidFill>
              <a:schemeClr val="bg1"/>
            </a:solidFill>
          </a:ln>
          <a:effectLst/>
        </c:spPr>
      </c:pivotFmt>
      <c:pivotFmt>
        <c:idx val="28"/>
        <c:spPr>
          <a:solidFill>
            <a:schemeClr val="accent1"/>
          </a:solidFill>
          <a:ln>
            <a:solidFill>
              <a:schemeClr val="bg1"/>
            </a:solidFill>
          </a:ln>
          <a:effectLst/>
        </c:spPr>
      </c:pivotFmt>
      <c:pivotFmt>
        <c:idx val="29"/>
        <c:spPr>
          <a:solidFill>
            <a:schemeClr val="accent1"/>
          </a:solidFill>
          <a:ln>
            <a:solidFill>
              <a:schemeClr val="bg1"/>
            </a:solidFill>
          </a:ln>
          <a:effectLst/>
        </c:spPr>
      </c:pivotFmt>
      <c:pivotFmt>
        <c:idx val="30"/>
        <c:spPr>
          <a:solidFill>
            <a:schemeClr val="accent1"/>
          </a:solidFill>
          <a:ln>
            <a:solidFill>
              <a:schemeClr val="bg1"/>
            </a:solidFill>
          </a:ln>
          <a:effectLst/>
        </c:spPr>
      </c:pivotFmt>
      <c:pivotFmt>
        <c:idx val="31"/>
        <c:spPr>
          <a:solidFill>
            <a:schemeClr val="accent1"/>
          </a:solidFill>
          <a:ln>
            <a:solidFill>
              <a:schemeClr val="bg1"/>
            </a:solidFill>
          </a:ln>
          <a:effectLst/>
        </c:spPr>
      </c:pivotFmt>
      <c:pivotFmt>
        <c:idx val="32"/>
        <c:spPr>
          <a:solidFill>
            <a:schemeClr val="accent1"/>
          </a:solidFill>
          <a:ln>
            <a:solidFill>
              <a:schemeClr val="bg1"/>
            </a:solidFill>
          </a:ln>
          <a:effectLst/>
        </c:spPr>
      </c:pivotFmt>
      <c:pivotFmt>
        <c:idx val="33"/>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solidFill>
              <a:schemeClr val="bg1"/>
            </a:solidFill>
          </a:ln>
          <a:effectLst/>
        </c:spPr>
      </c:pivotFmt>
      <c:pivotFmt>
        <c:idx val="35"/>
        <c:spPr>
          <a:solidFill>
            <a:schemeClr val="accent1"/>
          </a:solidFill>
          <a:ln>
            <a:solidFill>
              <a:schemeClr val="bg1"/>
            </a:solidFill>
          </a:ln>
          <a:effectLst/>
        </c:spPr>
      </c:pivotFmt>
      <c:pivotFmt>
        <c:idx val="36"/>
        <c:spPr>
          <a:solidFill>
            <a:schemeClr val="accent1"/>
          </a:solidFill>
          <a:ln>
            <a:solidFill>
              <a:schemeClr val="bg1"/>
            </a:solidFill>
          </a:ln>
          <a:effectLst/>
        </c:spPr>
      </c:pivotFmt>
      <c:pivotFmt>
        <c:idx val="37"/>
        <c:spPr>
          <a:solidFill>
            <a:schemeClr val="accent1"/>
          </a:solidFill>
          <a:ln>
            <a:solidFill>
              <a:schemeClr val="bg1"/>
            </a:solidFill>
          </a:ln>
          <a:effectLst/>
        </c:spPr>
      </c:pivotFmt>
      <c:pivotFmt>
        <c:idx val="38"/>
        <c:spPr>
          <a:solidFill>
            <a:schemeClr val="accent1"/>
          </a:solidFill>
          <a:ln>
            <a:solidFill>
              <a:schemeClr val="bg1"/>
            </a:solidFill>
          </a:ln>
          <a:effectLst/>
        </c:spPr>
      </c:pivotFmt>
      <c:pivotFmt>
        <c:idx val="39"/>
        <c:spPr>
          <a:solidFill>
            <a:schemeClr val="accent1"/>
          </a:solidFill>
          <a:ln>
            <a:solidFill>
              <a:schemeClr val="bg1"/>
            </a:solidFill>
          </a:ln>
          <a:effectLst/>
        </c:spPr>
      </c:pivotFmt>
      <c:pivotFmt>
        <c:idx val="40"/>
        <c:spPr>
          <a:solidFill>
            <a:schemeClr val="accent1"/>
          </a:solidFill>
          <a:ln>
            <a:solidFill>
              <a:schemeClr val="bg1"/>
            </a:solidFill>
          </a:ln>
          <a:effectLst/>
        </c:spPr>
      </c:pivotFmt>
      <c:pivotFmt>
        <c:idx val="41"/>
        <c:spPr>
          <a:solidFill>
            <a:schemeClr val="accent1"/>
          </a:solidFill>
          <a:ln>
            <a:solidFill>
              <a:schemeClr val="bg1"/>
            </a:solidFill>
          </a:ln>
          <a:effectLst/>
        </c:spPr>
      </c:pivotFmt>
      <c:pivotFmt>
        <c:idx val="42"/>
        <c:spPr>
          <a:solidFill>
            <a:schemeClr val="accent1"/>
          </a:solidFill>
          <a:ln>
            <a:solidFill>
              <a:schemeClr val="bg1"/>
            </a:solidFill>
          </a:ln>
          <a:effectLst/>
        </c:spPr>
      </c:pivotFmt>
      <c:pivotFmt>
        <c:idx val="43"/>
        <c:spPr>
          <a:solidFill>
            <a:schemeClr val="accent1"/>
          </a:solidFill>
          <a:ln>
            <a:solidFill>
              <a:schemeClr val="bg1"/>
            </a:solidFill>
          </a:ln>
          <a:effectLst/>
        </c:spPr>
      </c:pivotFmt>
      <c:pivotFmt>
        <c:idx val="44"/>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solidFill>
              <a:schemeClr val="bg1"/>
            </a:solidFill>
          </a:ln>
          <a:effectLst/>
        </c:spPr>
      </c:pivotFmt>
      <c:pivotFmt>
        <c:idx val="46"/>
        <c:spPr>
          <a:solidFill>
            <a:schemeClr val="accent1"/>
          </a:solidFill>
          <a:ln>
            <a:solidFill>
              <a:schemeClr val="bg1"/>
            </a:solidFill>
          </a:ln>
          <a:effectLst/>
        </c:spPr>
      </c:pivotFmt>
      <c:pivotFmt>
        <c:idx val="47"/>
        <c:spPr>
          <a:solidFill>
            <a:schemeClr val="accent1"/>
          </a:solidFill>
          <a:ln>
            <a:solidFill>
              <a:schemeClr val="bg1"/>
            </a:solidFill>
          </a:ln>
          <a:effectLst/>
        </c:spPr>
      </c:pivotFmt>
      <c:pivotFmt>
        <c:idx val="48"/>
        <c:spPr>
          <a:solidFill>
            <a:schemeClr val="accent1"/>
          </a:solidFill>
          <a:ln>
            <a:solidFill>
              <a:schemeClr val="bg1"/>
            </a:solidFill>
          </a:ln>
          <a:effectLst/>
        </c:spPr>
      </c:pivotFmt>
      <c:pivotFmt>
        <c:idx val="49"/>
        <c:spPr>
          <a:solidFill>
            <a:schemeClr val="accent1"/>
          </a:solidFill>
          <a:ln>
            <a:solidFill>
              <a:schemeClr val="bg1"/>
            </a:solidFill>
          </a:ln>
          <a:effectLst/>
        </c:spPr>
      </c:pivotFmt>
      <c:pivotFmt>
        <c:idx val="50"/>
        <c:spPr>
          <a:solidFill>
            <a:schemeClr val="accent1"/>
          </a:solidFill>
          <a:ln>
            <a:solidFill>
              <a:schemeClr val="bg1"/>
            </a:solidFill>
          </a:ln>
          <a:effectLst/>
        </c:spPr>
      </c:pivotFmt>
      <c:pivotFmt>
        <c:idx val="51"/>
        <c:spPr>
          <a:solidFill>
            <a:schemeClr val="accent1"/>
          </a:solidFill>
          <a:ln>
            <a:solidFill>
              <a:schemeClr val="bg1"/>
            </a:solidFill>
          </a:ln>
          <a:effectLst/>
        </c:spPr>
      </c:pivotFmt>
      <c:pivotFmt>
        <c:idx val="52"/>
        <c:spPr>
          <a:solidFill>
            <a:schemeClr val="accent1"/>
          </a:solidFill>
          <a:ln>
            <a:solidFill>
              <a:schemeClr val="bg1"/>
            </a:solidFill>
          </a:ln>
          <a:effectLst/>
        </c:spPr>
      </c:pivotFmt>
      <c:pivotFmt>
        <c:idx val="53"/>
        <c:spPr>
          <a:solidFill>
            <a:schemeClr val="accent1"/>
          </a:solidFill>
          <a:ln>
            <a:solidFill>
              <a:schemeClr val="bg1"/>
            </a:solidFill>
          </a:ln>
          <a:effectLst/>
        </c:spPr>
      </c:pivotFmt>
      <c:pivotFmt>
        <c:idx val="54"/>
        <c:spPr>
          <a:solidFill>
            <a:schemeClr val="accent1"/>
          </a:solidFill>
          <a:ln>
            <a:solidFill>
              <a:schemeClr val="bg1"/>
            </a:solidFill>
          </a:ln>
          <a:effectLst/>
        </c:spPr>
      </c:pivotFmt>
      <c:pivotFmt>
        <c:idx val="55"/>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solidFill>
              <a:schemeClr val="bg1"/>
            </a:solidFill>
          </a:ln>
          <a:effectLst/>
        </c:spPr>
      </c:pivotFmt>
      <c:pivotFmt>
        <c:idx val="57"/>
        <c:spPr>
          <a:solidFill>
            <a:schemeClr val="accent1"/>
          </a:solidFill>
          <a:ln>
            <a:solidFill>
              <a:schemeClr val="bg1"/>
            </a:solidFill>
          </a:ln>
          <a:effectLst/>
        </c:spPr>
      </c:pivotFmt>
      <c:pivotFmt>
        <c:idx val="58"/>
        <c:spPr>
          <a:solidFill>
            <a:schemeClr val="accent1"/>
          </a:solidFill>
          <a:ln>
            <a:solidFill>
              <a:schemeClr val="bg1"/>
            </a:solidFill>
          </a:ln>
          <a:effectLst/>
        </c:spPr>
      </c:pivotFmt>
      <c:pivotFmt>
        <c:idx val="59"/>
        <c:spPr>
          <a:solidFill>
            <a:schemeClr val="accent1"/>
          </a:solidFill>
          <a:ln>
            <a:solidFill>
              <a:schemeClr val="bg1"/>
            </a:solidFill>
          </a:ln>
          <a:effectLst/>
        </c:spPr>
      </c:pivotFmt>
      <c:pivotFmt>
        <c:idx val="60"/>
        <c:spPr>
          <a:solidFill>
            <a:schemeClr val="accent1"/>
          </a:solidFill>
          <a:ln>
            <a:solidFill>
              <a:schemeClr val="bg1"/>
            </a:solidFill>
          </a:ln>
          <a:effectLst/>
        </c:spPr>
      </c:pivotFmt>
      <c:pivotFmt>
        <c:idx val="61"/>
        <c:spPr>
          <a:solidFill>
            <a:schemeClr val="accent1"/>
          </a:solidFill>
          <a:ln>
            <a:solidFill>
              <a:schemeClr val="bg1"/>
            </a:solidFill>
          </a:ln>
          <a:effectLst/>
        </c:spPr>
      </c:pivotFmt>
      <c:pivotFmt>
        <c:idx val="62"/>
        <c:spPr>
          <a:solidFill>
            <a:schemeClr val="accent1"/>
          </a:solidFill>
          <a:ln>
            <a:solidFill>
              <a:schemeClr val="bg1"/>
            </a:solidFill>
          </a:ln>
          <a:effectLst/>
        </c:spPr>
      </c:pivotFmt>
      <c:pivotFmt>
        <c:idx val="63"/>
        <c:spPr>
          <a:solidFill>
            <a:schemeClr val="accent1"/>
          </a:solidFill>
          <a:ln>
            <a:solidFill>
              <a:schemeClr val="bg1"/>
            </a:solidFill>
          </a:ln>
          <a:effectLst/>
        </c:spPr>
      </c:pivotFmt>
      <c:pivotFmt>
        <c:idx val="64"/>
        <c:spPr>
          <a:solidFill>
            <a:schemeClr val="accent1"/>
          </a:solidFill>
          <a:ln>
            <a:solidFill>
              <a:schemeClr val="bg1"/>
            </a:solidFill>
          </a:ln>
          <a:effectLst/>
        </c:spPr>
      </c:pivotFmt>
      <c:pivotFmt>
        <c:idx val="65"/>
        <c:spPr>
          <a:solidFill>
            <a:schemeClr val="accent1"/>
          </a:solidFill>
          <a:ln>
            <a:solidFill>
              <a:schemeClr val="bg1"/>
            </a:solidFill>
          </a:ln>
          <a:effectLst/>
        </c:spPr>
      </c:pivotFmt>
      <c:pivotFmt>
        <c:idx val="66"/>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7"/>
        <c:spPr>
          <a:solidFill>
            <a:schemeClr val="accent1"/>
          </a:solidFill>
          <a:ln>
            <a:solidFill>
              <a:schemeClr val="bg1"/>
            </a:solidFill>
          </a:ln>
          <a:effectLst/>
        </c:spPr>
      </c:pivotFmt>
      <c:pivotFmt>
        <c:idx val="68"/>
        <c:spPr>
          <a:solidFill>
            <a:schemeClr val="accent1"/>
          </a:solidFill>
          <a:ln>
            <a:solidFill>
              <a:schemeClr val="bg1"/>
            </a:solidFill>
          </a:ln>
          <a:effectLst/>
        </c:spPr>
      </c:pivotFmt>
      <c:pivotFmt>
        <c:idx val="69"/>
        <c:spPr>
          <a:solidFill>
            <a:schemeClr val="accent1"/>
          </a:solidFill>
          <a:ln>
            <a:solidFill>
              <a:schemeClr val="bg1"/>
            </a:solidFill>
          </a:ln>
          <a:effectLst/>
        </c:spPr>
      </c:pivotFmt>
      <c:pivotFmt>
        <c:idx val="70"/>
        <c:spPr>
          <a:solidFill>
            <a:schemeClr val="accent1"/>
          </a:solidFill>
          <a:ln>
            <a:solidFill>
              <a:schemeClr val="bg1"/>
            </a:solidFill>
          </a:ln>
          <a:effectLst/>
        </c:spPr>
      </c:pivotFmt>
      <c:pivotFmt>
        <c:idx val="71"/>
        <c:spPr>
          <a:solidFill>
            <a:schemeClr val="accent1"/>
          </a:solidFill>
          <a:ln>
            <a:solidFill>
              <a:schemeClr val="bg1"/>
            </a:solidFill>
          </a:ln>
          <a:effectLst/>
        </c:spPr>
      </c:pivotFmt>
      <c:pivotFmt>
        <c:idx val="72"/>
        <c:spPr>
          <a:solidFill>
            <a:schemeClr val="accent1"/>
          </a:solidFill>
          <a:ln>
            <a:solidFill>
              <a:schemeClr val="bg1"/>
            </a:solidFill>
          </a:ln>
          <a:effectLst/>
        </c:spPr>
      </c:pivotFmt>
      <c:pivotFmt>
        <c:idx val="73"/>
        <c:spPr>
          <a:solidFill>
            <a:schemeClr val="accent1"/>
          </a:solidFill>
          <a:ln>
            <a:solidFill>
              <a:schemeClr val="bg1"/>
            </a:solidFill>
          </a:ln>
          <a:effectLst/>
        </c:spPr>
      </c:pivotFmt>
      <c:pivotFmt>
        <c:idx val="74"/>
        <c:spPr>
          <a:solidFill>
            <a:schemeClr val="accent1"/>
          </a:solidFill>
          <a:ln>
            <a:solidFill>
              <a:schemeClr val="bg1"/>
            </a:solidFill>
          </a:ln>
          <a:effectLst/>
        </c:spPr>
      </c:pivotFmt>
      <c:pivotFmt>
        <c:idx val="75"/>
        <c:spPr>
          <a:solidFill>
            <a:schemeClr val="accent1"/>
          </a:solidFill>
          <a:ln>
            <a:solidFill>
              <a:schemeClr val="bg1"/>
            </a:solidFill>
          </a:ln>
          <a:effectLst/>
        </c:spPr>
      </c:pivotFmt>
      <c:pivotFmt>
        <c:idx val="76"/>
        <c:spPr>
          <a:solidFill>
            <a:schemeClr val="accent1"/>
          </a:solidFill>
          <a:ln>
            <a:solidFill>
              <a:schemeClr val="bg1"/>
            </a:solidFill>
          </a:ln>
          <a:effectLst/>
        </c:spPr>
      </c:pivotFmt>
      <c:pivotFmt>
        <c:idx val="77"/>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8"/>
        <c:spPr>
          <a:solidFill>
            <a:schemeClr val="accent1"/>
          </a:solidFill>
          <a:ln>
            <a:solidFill>
              <a:schemeClr val="bg1"/>
            </a:solidFill>
          </a:ln>
          <a:effectLst/>
        </c:spPr>
      </c:pivotFmt>
      <c:pivotFmt>
        <c:idx val="79"/>
        <c:spPr>
          <a:solidFill>
            <a:schemeClr val="accent1"/>
          </a:solidFill>
          <a:ln>
            <a:solidFill>
              <a:schemeClr val="bg1"/>
            </a:solidFill>
          </a:ln>
          <a:effectLst/>
        </c:spPr>
      </c:pivotFmt>
      <c:pivotFmt>
        <c:idx val="80"/>
        <c:spPr>
          <a:solidFill>
            <a:schemeClr val="accent1"/>
          </a:solidFill>
          <a:ln>
            <a:solidFill>
              <a:schemeClr val="bg1"/>
            </a:solidFill>
          </a:ln>
          <a:effectLst/>
        </c:spPr>
      </c:pivotFmt>
      <c:pivotFmt>
        <c:idx val="81"/>
        <c:spPr>
          <a:solidFill>
            <a:schemeClr val="accent1"/>
          </a:solidFill>
          <a:ln>
            <a:solidFill>
              <a:schemeClr val="bg1"/>
            </a:solidFill>
          </a:ln>
          <a:effectLst/>
        </c:spPr>
      </c:pivotFmt>
      <c:pivotFmt>
        <c:idx val="82"/>
        <c:spPr>
          <a:solidFill>
            <a:schemeClr val="accent1"/>
          </a:solidFill>
          <a:ln>
            <a:solidFill>
              <a:schemeClr val="bg1"/>
            </a:solidFill>
          </a:ln>
          <a:effectLst/>
        </c:spPr>
      </c:pivotFmt>
      <c:pivotFmt>
        <c:idx val="83"/>
        <c:spPr>
          <a:solidFill>
            <a:schemeClr val="accent1"/>
          </a:solidFill>
          <a:ln>
            <a:solidFill>
              <a:schemeClr val="bg1"/>
            </a:solidFill>
          </a:ln>
          <a:effectLst/>
        </c:spPr>
      </c:pivotFmt>
      <c:pivotFmt>
        <c:idx val="84"/>
        <c:spPr>
          <a:solidFill>
            <a:schemeClr val="accent1"/>
          </a:solidFill>
          <a:ln>
            <a:solidFill>
              <a:schemeClr val="bg1"/>
            </a:solidFill>
          </a:ln>
          <a:effectLst/>
        </c:spPr>
      </c:pivotFmt>
      <c:pivotFmt>
        <c:idx val="85"/>
        <c:spPr>
          <a:solidFill>
            <a:schemeClr val="accent1"/>
          </a:solidFill>
          <a:ln>
            <a:solidFill>
              <a:schemeClr val="bg1"/>
            </a:solidFill>
          </a:ln>
          <a:effectLst/>
        </c:spPr>
      </c:pivotFmt>
      <c:pivotFmt>
        <c:idx val="86"/>
        <c:spPr>
          <a:solidFill>
            <a:schemeClr val="accent1"/>
          </a:solidFill>
          <a:ln>
            <a:solidFill>
              <a:schemeClr val="bg1"/>
            </a:solidFill>
          </a:ln>
          <a:effectLst/>
        </c:spPr>
      </c:pivotFmt>
      <c:pivotFmt>
        <c:idx val="87"/>
        <c:spPr>
          <a:solidFill>
            <a:schemeClr val="accent1"/>
          </a:solidFill>
          <a:ln>
            <a:solidFill>
              <a:schemeClr val="bg1"/>
            </a:solidFill>
          </a:ln>
          <a:effectLst/>
        </c:spPr>
      </c:pivotFmt>
      <c:pivotFmt>
        <c:idx val="88"/>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9"/>
        <c:spPr>
          <a:solidFill>
            <a:schemeClr val="accent1"/>
          </a:solidFill>
          <a:ln>
            <a:solidFill>
              <a:schemeClr val="bg1"/>
            </a:solidFill>
          </a:ln>
          <a:effectLst/>
        </c:spPr>
      </c:pivotFmt>
      <c:pivotFmt>
        <c:idx val="90"/>
        <c:spPr>
          <a:solidFill>
            <a:schemeClr val="accent1"/>
          </a:solidFill>
          <a:ln>
            <a:solidFill>
              <a:schemeClr val="bg1"/>
            </a:solidFill>
          </a:ln>
          <a:effectLst/>
        </c:spPr>
      </c:pivotFmt>
      <c:pivotFmt>
        <c:idx val="91"/>
        <c:spPr>
          <a:solidFill>
            <a:schemeClr val="accent1"/>
          </a:solidFill>
          <a:ln>
            <a:solidFill>
              <a:schemeClr val="bg1"/>
            </a:solidFill>
          </a:ln>
          <a:effectLst/>
        </c:spPr>
      </c:pivotFmt>
      <c:pivotFmt>
        <c:idx val="92"/>
        <c:spPr>
          <a:solidFill>
            <a:schemeClr val="accent1"/>
          </a:solidFill>
          <a:ln>
            <a:solidFill>
              <a:schemeClr val="bg1"/>
            </a:solidFill>
          </a:ln>
          <a:effectLst/>
        </c:spPr>
      </c:pivotFmt>
      <c:pivotFmt>
        <c:idx val="93"/>
        <c:spPr>
          <a:solidFill>
            <a:schemeClr val="accent1"/>
          </a:solidFill>
          <a:ln>
            <a:solidFill>
              <a:schemeClr val="bg1"/>
            </a:solidFill>
          </a:ln>
          <a:effectLst/>
        </c:spPr>
      </c:pivotFmt>
      <c:pivotFmt>
        <c:idx val="94"/>
        <c:spPr>
          <a:solidFill>
            <a:schemeClr val="accent1"/>
          </a:solidFill>
          <a:ln>
            <a:solidFill>
              <a:schemeClr val="bg1"/>
            </a:solidFill>
          </a:ln>
          <a:effectLst/>
        </c:spPr>
      </c:pivotFmt>
      <c:pivotFmt>
        <c:idx val="95"/>
        <c:spPr>
          <a:solidFill>
            <a:schemeClr val="accent1"/>
          </a:solidFill>
          <a:ln>
            <a:solidFill>
              <a:schemeClr val="bg1"/>
            </a:solidFill>
          </a:ln>
          <a:effectLst/>
        </c:spPr>
      </c:pivotFmt>
      <c:pivotFmt>
        <c:idx val="96"/>
        <c:spPr>
          <a:solidFill>
            <a:schemeClr val="accent1"/>
          </a:solidFill>
          <a:ln>
            <a:solidFill>
              <a:schemeClr val="bg1"/>
            </a:solidFill>
          </a:ln>
          <a:effectLst/>
        </c:spPr>
      </c:pivotFmt>
      <c:pivotFmt>
        <c:idx val="97"/>
        <c:spPr>
          <a:solidFill>
            <a:schemeClr val="accent1"/>
          </a:solidFill>
          <a:ln>
            <a:solidFill>
              <a:schemeClr val="bg1"/>
            </a:solidFill>
          </a:ln>
          <a:effectLst/>
        </c:spPr>
      </c:pivotFmt>
      <c:pivotFmt>
        <c:idx val="98"/>
        <c:spPr>
          <a:solidFill>
            <a:schemeClr val="accent1"/>
          </a:solidFill>
          <a:ln>
            <a:solidFill>
              <a:schemeClr val="bg1"/>
            </a:solidFill>
          </a:ln>
          <a:effectLst/>
        </c:spPr>
      </c:pivotFmt>
      <c:pivotFmt>
        <c:idx val="99"/>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0"/>
        <c:spPr>
          <a:solidFill>
            <a:schemeClr val="accent1"/>
          </a:solidFill>
          <a:ln>
            <a:solidFill>
              <a:schemeClr val="bg1"/>
            </a:solidFill>
          </a:ln>
          <a:effectLst/>
        </c:spPr>
      </c:pivotFmt>
      <c:pivotFmt>
        <c:idx val="101"/>
        <c:spPr>
          <a:solidFill>
            <a:schemeClr val="accent1"/>
          </a:solidFill>
          <a:ln>
            <a:solidFill>
              <a:schemeClr val="bg1"/>
            </a:solidFill>
          </a:ln>
          <a:effectLst/>
        </c:spPr>
      </c:pivotFmt>
      <c:pivotFmt>
        <c:idx val="102"/>
        <c:spPr>
          <a:solidFill>
            <a:schemeClr val="accent1"/>
          </a:solidFill>
          <a:ln>
            <a:solidFill>
              <a:schemeClr val="bg1"/>
            </a:solidFill>
          </a:ln>
          <a:effectLst/>
        </c:spPr>
      </c:pivotFmt>
      <c:pivotFmt>
        <c:idx val="103"/>
        <c:spPr>
          <a:solidFill>
            <a:schemeClr val="accent1"/>
          </a:solidFill>
          <a:ln>
            <a:solidFill>
              <a:schemeClr val="bg1"/>
            </a:solidFill>
          </a:ln>
          <a:effectLst/>
        </c:spPr>
      </c:pivotFmt>
      <c:pivotFmt>
        <c:idx val="104"/>
        <c:spPr>
          <a:solidFill>
            <a:schemeClr val="accent1"/>
          </a:solidFill>
          <a:ln>
            <a:solidFill>
              <a:schemeClr val="bg1"/>
            </a:solidFill>
          </a:ln>
          <a:effectLst/>
        </c:spPr>
      </c:pivotFmt>
      <c:pivotFmt>
        <c:idx val="105"/>
        <c:spPr>
          <a:solidFill>
            <a:schemeClr val="accent1"/>
          </a:solidFill>
          <a:ln>
            <a:solidFill>
              <a:schemeClr val="bg1"/>
            </a:solidFill>
          </a:ln>
          <a:effectLst/>
        </c:spPr>
      </c:pivotFmt>
      <c:pivotFmt>
        <c:idx val="106"/>
        <c:spPr>
          <a:solidFill>
            <a:schemeClr val="accent1"/>
          </a:solidFill>
          <a:ln>
            <a:solidFill>
              <a:schemeClr val="bg1"/>
            </a:solidFill>
          </a:ln>
          <a:effectLst/>
        </c:spPr>
      </c:pivotFmt>
      <c:pivotFmt>
        <c:idx val="107"/>
        <c:spPr>
          <a:solidFill>
            <a:schemeClr val="accent1"/>
          </a:solidFill>
          <a:ln>
            <a:solidFill>
              <a:schemeClr val="bg1"/>
            </a:solidFill>
          </a:ln>
          <a:effectLst/>
        </c:spPr>
      </c:pivotFmt>
      <c:pivotFmt>
        <c:idx val="108"/>
        <c:spPr>
          <a:solidFill>
            <a:schemeClr val="accent1"/>
          </a:solidFill>
          <a:ln>
            <a:solidFill>
              <a:schemeClr val="bg1"/>
            </a:solidFill>
          </a:ln>
          <a:effectLst/>
        </c:spPr>
      </c:pivotFmt>
      <c:pivotFmt>
        <c:idx val="109"/>
        <c:spPr>
          <a:solidFill>
            <a:schemeClr val="accent1"/>
          </a:solidFill>
          <a:ln>
            <a:solidFill>
              <a:schemeClr val="bg1"/>
            </a:solidFill>
          </a:ln>
          <a:effectLst/>
        </c:spPr>
      </c:pivotFmt>
      <c:pivotFmt>
        <c:idx val="110"/>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1"/>
        <c:spPr>
          <a:solidFill>
            <a:schemeClr val="accent1"/>
          </a:solidFill>
          <a:ln>
            <a:solidFill>
              <a:schemeClr val="bg1"/>
            </a:solidFill>
          </a:ln>
          <a:effectLst/>
        </c:spPr>
      </c:pivotFmt>
      <c:pivotFmt>
        <c:idx val="112"/>
        <c:spPr>
          <a:solidFill>
            <a:schemeClr val="accent1"/>
          </a:solidFill>
          <a:ln>
            <a:solidFill>
              <a:schemeClr val="bg1"/>
            </a:solidFill>
          </a:ln>
          <a:effectLst/>
        </c:spPr>
      </c:pivotFmt>
      <c:pivotFmt>
        <c:idx val="113"/>
        <c:spPr>
          <a:solidFill>
            <a:schemeClr val="accent1"/>
          </a:solidFill>
          <a:ln>
            <a:solidFill>
              <a:schemeClr val="bg1"/>
            </a:solidFill>
          </a:ln>
          <a:effectLst/>
        </c:spPr>
      </c:pivotFmt>
      <c:pivotFmt>
        <c:idx val="114"/>
        <c:spPr>
          <a:solidFill>
            <a:schemeClr val="accent1"/>
          </a:solidFill>
          <a:ln>
            <a:solidFill>
              <a:schemeClr val="bg1"/>
            </a:solidFill>
          </a:ln>
          <a:effectLst/>
        </c:spPr>
      </c:pivotFmt>
      <c:pivotFmt>
        <c:idx val="115"/>
        <c:spPr>
          <a:solidFill>
            <a:schemeClr val="accent1"/>
          </a:solidFill>
          <a:ln>
            <a:solidFill>
              <a:schemeClr val="bg1"/>
            </a:solidFill>
          </a:ln>
          <a:effectLst/>
        </c:spPr>
      </c:pivotFmt>
      <c:pivotFmt>
        <c:idx val="116"/>
        <c:spPr>
          <a:solidFill>
            <a:schemeClr val="accent1"/>
          </a:solidFill>
          <a:ln>
            <a:solidFill>
              <a:schemeClr val="bg1"/>
            </a:solidFill>
          </a:ln>
          <a:effectLst/>
        </c:spPr>
      </c:pivotFmt>
      <c:pivotFmt>
        <c:idx val="117"/>
        <c:spPr>
          <a:solidFill>
            <a:schemeClr val="accent1"/>
          </a:solidFill>
          <a:ln>
            <a:solidFill>
              <a:schemeClr val="bg1"/>
            </a:solidFill>
          </a:ln>
          <a:effectLst/>
        </c:spPr>
      </c:pivotFmt>
      <c:pivotFmt>
        <c:idx val="118"/>
        <c:spPr>
          <a:solidFill>
            <a:schemeClr val="accent1"/>
          </a:solidFill>
          <a:ln>
            <a:solidFill>
              <a:schemeClr val="bg1"/>
            </a:solidFill>
          </a:ln>
          <a:effectLst/>
        </c:spPr>
      </c:pivotFmt>
      <c:pivotFmt>
        <c:idx val="119"/>
        <c:spPr>
          <a:solidFill>
            <a:schemeClr val="accent1"/>
          </a:solidFill>
          <a:ln>
            <a:solidFill>
              <a:schemeClr val="bg1"/>
            </a:solidFill>
          </a:ln>
          <a:effectLst/>
        </c:spPr>
      </c:pivotFmt>
      <c:pivotFmt>
        <c:idx val="120"/>
        <c:spPr>
          <a:solidFill>
            <a:schemeClr val="accent1"/>
          </a:solidFill>
          <a:ln>
            <a:solidFill>
              <a:schemeClr val="bg1"/>
            </a:solidFill>
          </a:ln>
          <a:effectLst/>
        </c:spPr>
      </c:pivotFmt>
      <c:pivotFmt>
        <c:idx val="121"/>
        <c:spPr>
          <a:solidFill>
            <a:schemeClr val="accent1"/>
          </a:solidFill>
          <a:ln>
            <a:solidFill>
              <a:schemeClr val="bg1"/>
            </a:solid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2"/>
        <c:spPr>
          <a:solidFill>
            <a:schemeClr val="accent1"/>
          </a:solidFill>
          <a:ln>
            <a:solidFill>
              <a:schemeClr val="bg1"/>
            </a:solidFill>
          </a:ln>
          <a:effectLst/>
        </c:spPr>
      </c:pivotFmt>
      <c:pivotFmt>
        <c:idx val="123"/>
        <c:spPr>
          <a:solidFill>
            <a:schemeClr val="accent1"/>
          </a:solidFill>
          <a:ln>
            <a:solidFill>
              <a:schemeClr val="bg1"/>
            </a:solidFill>
          </a:ln>
          <a:effectLst/>
        </c:spPr>
      </c:pivotFmt>
      <c:pivotFmt>
        <c:idx val="124"/>
        <c:spPr>
          <a:solidFill>
            <a:schemeClr val="accent1"/>
          </a:solidFill>
          <a:ln>
            <a:solidFill>
              <a:schemeClr val="bg1"/>
            </a:solidFill>
          </a:ln>
          <a:effectLst/>
        </c:spPr>
      </c:pivotFmt>
      <c:pivotFmt>
        <c:idx val="125"/>
        <c:spPr>
          <a:solidFill>
            <a:schemeClr val="accent1"/>
          </a:solidFill>
          <a:ln>
            <a:solidFill>
              <a:schemeClr val="bg1"/>
            </a:solidFill>
          </a:ln>
          <a:effectLst/>
        </c:spPr>
      </c:pivotFmt>
      <c:pivotFmt>
        <c:idx val="126"/>
        <c:spPr>
          <a:solidFill>
            <a:schemeClr val="accent1"/>
          </a:solidFill>
          <a:ln>
            <a:solidFill>
              <a:schemeClr val="bg1"/>
            </a:solidFill>
          </a:ln>
          <a:effectLst/>
        </c:spPr>
      </c:pivotFmt>
      <c:pivotFmt>
        <c:idx val="127"/>
        <c:spPr>
          <a:solidFill>
            <a:schemeClr val="accent1"/>
          </a:solidFill>
          <a:ln>
            <a:solidFill>
              <a:schemeClr val="bg1"/>
            </a:solidFill>
          </a:ln>
          <a:effectLst/>
        </c:spPr>
      </c:pivotFmt>
      <c:pivotFmt>
        <c:idx val="128"/>
        <c:spPr>
          <a:solidFill>
            <a:schemeClr val="accent1"/>
          </a:solidFill>
          <a:ln>
            <a:solidFill>
              <a:schemeClr val="bg1"/>
            </a:solidFill>
          </a:ln>
          <a:effectLst/>
        </c:spPr>
      </c:pivotFmt>
      <c:pivotFmt>
        <c:idx val="129"/>
        <c:spPr>
          <a:solidFill>
            <a:schemeClr val="accent1"/>
          </a:solidFill>
          <a:ln>
            <a:solidFill>
              <a:schemeClr val="bg1"/>
            </a:solidFill>
          </a:ln>
          <a:effectLst/>
        </c:spPr>
      </c:pivotFmt>
      <c:pivotFmt>
        <c:idx val="130"/>
        <c:spPr>
          <a:solidFill>
            <a:schemeClr val="accent1"/>
          </a:solidFill>
          <a:ln>
            <a:solidFill>
              <a:schemeClr val="bg1"/>
            </a:solidFill>
          </a:ln>
          <a:effectLst/>
        </c:spPr>
      </c:pivotFmt>
      <c:pivotFmt>
        <c:idx val="131"/>
        <c:spPr>
          <a:solidFill>
            <a:schemeClr val="accent1"/>
          </a:solidFill>
          <a:ln>
            <a:solidFill>
              <a:schemeClr val="bg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A67-6C40-BD06-9A37B43481CD}"/>
            </c:ext>
          </c:extLst>
        </c:ser>
        <c:ser>
          <c:idx val="1"/>
          <c:order val="1"/>
          <c:tx>
            <c:strRef>
              <c:f>Sheet2!$C$3:$C$4</c:f>
              <c:strCache>
                <c:ptCount val="1"/>
                <c:pt idx="0">
                  <c:v>LOW</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A67-6C40-BD06-9A37B43481CD}"/>
            </c:ext>
          </c:extLst>
        </c:ser>
        <c:ser>
          <c:idx val="2"/>
          <c:order val="2"/>
          <c:tx>
            <c:strRef>
              <c:f>Sheet2!$D$3:$D$4</c:f>
              <c:strCache>
                <c:ptCount val="1"/>
                <c:pt idx="0">
                  <c:v>MED</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A67-6C40-BD06-9A37B43481CD}"/>
            </c:ext>
          </c:extLst>
        </c:ser>
        <c:ser>
          <c:idx val="3"/>
          <c:order val="3"/>
          <c:tx>
            <c:strRef>
              <c:f>Sheet2!$E$3:$E$4</c:f>
              <c:strCache>
                <c:ptCount val="1"/>
                <c:pt idx="0">
                  <c:v>VERY HIGH</c:v>
                </c:pt>
              </c:strCache>
            </c:strRef>
          </c:tx>
          <c:dPt>
            <c:idx val="0"/>
            <c:bubble3D val="0"/>
            <c:spPr>
              <a:solidFill>
                <a:schemeClr val="accent1"/>
              </a:solidFill>
              <a:ln>
                <a:solidFill>
                  <a:schemeClr val="bg1"/>
                </a:solidFill>
              </a:ln>
              <a:effectLst/>
            </c:spPr>
          </c:dPt>
          <c:dPt>
            <c:idx val="1"/>
            <c:bubble3D val="0"/>
            <c:spPr>
              <a:solidFill>
                <a:schemeClr val="accent3"/>
              </a:solidFill>
              <a:ln>
                <a:solidFill>
                  <a:schemeClr val="bg1"/>
                </a:solidFill>
              </a:ln>
              <a:effectLst/>
            </c:spPr>
          </c:dPt>
          <c:dPt>
            <c:idx val="2"/>
            <c:bubble3D val="0"/>
            <c:spPr>
              <a:solidFill>
                <a:schemeClr val="accent5"/>
              </a:solidFill>
              <a:ln>
                <a:solidFill>
                  <a:schemeClr val="bg1"/>
                </a:solidFill>
              </a:ln>
              <a:effectLst/>
            </c:spPr>
          </c:dPt>
          <c:dPt>
            <c:idx val="3"/>
            <c:bubble3D val="0"/>
            <c:spPr>
              <a:solidFill>
                <a:schemeClr val="accent1">
                  <a:lumMod val="60000"/>
                </a:schemeClr>
              </a:solidFill>
              <a:ln>
                <a:solidFill>
                  <a:schemeClr val="bg1"/>
                </a:solidFill>
              </a:ln>
              <a:effectLst/>
            </c:spPr>
          </c:dPt>
          <c:dPt>
            <c:idx val="4"/>
            <c:bubble3D val="0"/>
            <c:spPr>
              <a:solidFill>
                <a:schemeClr val="accent3">
                  <a:lumMod val="60000"/>
                </a:schemeClr>
              </a:solidFill>
              <a:ln>
                <a:solidFill>
                  <a:schemeClr val="bg1"/>
                </a:solidFill>
              </a:ln>
              <a:effectLst/>
            </c:spPr>
          </c:dPt>
          <c:dPt>
            <c:idx val="5"/>
            <c:bubble3D val="0"/>
            <c:spPr>
              <a:solidFill>
                <a:schemeClr val="accent5">
                  <a:lumMod val="60000"/>
                </a:schemeClr>
              </a:solidFill>
              <a:ln>
                <a:solidFill>
                  <a:schemeClr val="bg1"/>
                </a:solidFill>
              </a:ln>
              <a:effectLst/>
            </c:spPr>
          </c:dPt>
          <c:dPt>
            <c:idx val="6"/>
            <c:bubble3D val="0"/>
            <c:spPr>
              <a:solidFill>
                <a:schemeClr val="accent1">
                  <a:lumMod val="80000"/>
                  <a:lumOff val="20000"/>
                </a:schemeClr>
              </a:solidFill>
              <a:ln>
                <a:solidFill>
                  <a:schemeClr val="bg1"/>
                </a:solidFill>
              </a:ln>
              <a:effectLst/>
            </c:spPr>
          </c:dPt>
          <c:dPt>
            <c:idx val="7"/>
            <c:bubble3D val="0"/>
            <c:spPr>
              <a:solidFill>
                <a:schemeClr val="accent3">
                  <a:lumMod val="80000"/>
                  <a:lumOff val="20000"/>
                </a:schemeClr>
              </a:solidFill>
              <a:ln>
                <a:solidFill>
                  <a:schemeClr val="bg1"/>
                </a:solidFill>
              </a:ln>
              <a:effectLst/>
            </c:spPr>
          </c:dPt>
          <c:dPt>
            <c:idx val="8"/>
            <c:bubble3D val="0"/>
            <c:spPr>
              <a:solidFill>
                <a:schemeClr val="accent5">
                  <a:lumMod val="80000"/>
                  <a:lumOff val="20000"/>
                </a:schemeClr>
              </a:solidFill>
              <a:ln>
                <a:solidFill>
                  <a:schemeClr val="bg1"/>
                </a:solidFill>
              </a:ln>
              <a:effectLst/>
            </c:spPr>
          </c:dPt>
          <c:dPt>
            <c:idx val="9"/>
            <c:bubble3D val="0"/>
            <c:spPr>
              <a:solidFill>
                <a:schemeClr val="accent1">
                  <a:lumMod val="8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A67-6C40-BD06-9A37B43481CD}"/>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[DOC-20240825-WA0008..xlsx]Sheet2!PivotTable3</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Employee status anaylisis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A23-1649-8EC8-418D05D821D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A23-1649-8EC8-418D05D821D9}"/>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A23-1649-8EC8-418D05D821D9}"/>
            </c:ext>
          </c:extLst>
        </c:ser>
        <c:ser>
          <c:idx val="3"/>
          <c:order val="3"/>
          <c:tx>
            <c:strRef>
              <c:f>Sheet2!$E$3:$E$4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CA23-1649-8EC8-418D05D821D9}"/>
            </c:ext>
          </c:extLst>
        </c:ser>
        <c:dLbls>
          <c:showLegendKey val="0"/>
          <c:showVal val="0"/>
          <c:showCatName val="0"/>
          <c:showSerName val="0"/>
          <c:showPercent val="0"/>
          <c:showBubbleSize val="0"/>
        </c:dLbls>
        <c:gapWidth val="246"/>
        <c:overlap val="-28"/>
        <c:axId val="794654648"/>
        <c:axId val="177458645"/>
      </c:barChart>
      <c:catAx>
        <c:axId val="7946546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7458645"/>
        <c:crosses val="autoZero"/>
        <c:auto val="1"/>
        <c:lblAlgn val="ctr"/>
        <c:lblOffset val="100"/>
        <c:noMultiLvlLbl val="0"/>
      </c:catAx>
      <c:valAx>
        <c:axId val="17745864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94654648"/>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C0CEFF75-6F66-9631-DF12-76E8678E2A13}"/>
              </a:ext>
            </a:extLst>
          </p:cNvPr>
          <p:cNvSpPr txBox="1"/>
          <p:nvPr/>
        </p:nvSpPr>
        <p:spPr>
          <a:xfrm>
            <a:off x="1490661" y="3144232"/>
            <a:ext cx="8610600" cy="1938992"/>
          </a:xfrm>
          <a:prstGeom prst="rect">
            <a:avLst/>
          </a:prstGeom>
          <a:noFill/>
        </p:spPr>
        <p:txBody>
          <a:bodyPr wrap="square" rtlCol="0">
            <a:spAutoFit/>
          </a:bodyPr>
          <a:lstStyle/>
          <a:p>
            <a:r>
              <a:rPr lang="en-IN" sz="2400" b="1" dirty="0"/>
              <a:t>STUDENT NAME: U SHANMUGAVEL .</a:t>
            </a:r>
          </a:p>
          <a:p>
            <a:r>
              <a:rPr lang="en-IN" sz="2400" b="1" dirty="0"/>
              <a:t>REGISTER NO: 312207334.</a:t>
            </a:r>
          </a:p>
          <a:p>
            <a:r>
              <a:rPr lang="en-IN" sz="2400" b="1" dirty="0"/>
              <a:t>NAAN MUDHALVAN ID: asunm13056962603616</a:t>
            </a:r>
          </a:p>
          <a:p>
            <a:r>
              <a:rPr lang="en-IN" sz="2400" b="1" dirty="0"/>
              <a:t>DEPARTMENT: BACHELOR OF COMMERCE .</a:t>
            </a:r>
          </a:p>
          <a:p>
            <a:r>
              <a:rPr lang="en-IN" sz="2400" b="1" dirty="0"/>
              <a:t>COLLEGE: C. KANDASWAMI NAIDU COLLEGE FOR 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C96C8D-7502-59FA-9F51-487205C8F4CC}"/>
              </a:ext>
            </a:extLst>
          </p:cNvPr>
          <p:cNvSpPr txBox="1"/>
          <p:nvPr/>
        </p:nvSpPr>
        <p:spPr>
          <a:xfrm>
            <a:off x="747946" y="1398447"/>
            <a:ext cx="6292057" cy="3693319"/>
          </a:xfrm>
          <a:prstGeom prst="rect">
            <a:avLst/>
          </a:prstGeom>
          <a:noFill/>
        </p:spPr>
        <p:txBody>
          <a:bodyPr wrap="square">
            <a:spAutoFit/>
          </a:bodyPr>
          <a:lstStyle/>
          <a:p>
            <a:r>
              <a:rPr lang="en-US" b="1" dirty="0"/>
              <a:t>Modeling employee performance in Excel involves creating a systematic approach to evaluate, analyze, and visualize the performance data of employees.</a:t>
            </a:r>
            <a:endParaRPr lang="en-IN" b="1" dirty="0"/>
          </a:p>
          <a:p>
            <a:endParaRPr lang="en-IN" b="1" dirty="0"/>
          </a:p>
          <a:p>
            <a:r>
              <a:rPr lang="en-IN" b="1" dirty="0"/>
              <a:t>Example.....</a:t>
            </a:r>
          </a:p>
          <a:p>
            <a:pPr marL="342900" indent="-342900">
              <a:buAutoNum type="arabicPeriod"/>
            </a:pPr>
            <a:r>
              <a:rPr lang="en-IN" b="1" dirty="0"/>
              <a:t>Ifs statements for logical conditions.....    =Ifs(Z8&gt;=5”very high”,Z8&gt;=4”High”,Z8&gt;=3,”Med”,true,”low”)  </a:t>
            </a:r>
          </a:p>
          <a:p>
            <a:pPr marL="342900" indent="-342900">
              <a:buAutoNum type="arabicPeriod"/>
            </a:pPr>
            <a:endParaRPr lang="en-IN" b="1" dirty="0"/>
          </a:p>
          <a:p>
            <a:pPr marL="342900" indent="-342900">
              <a:buAutoNum type="arabicPeriod"/>
            </a:pPr>
            <a:r>
              <a:rPr lang="en-IN" b="1" dirty="0"/>
              <a:t>Conditional Formatting: Highlight top performers or those below expectations using conditional formatting.</a:t>
            </a:r>
          </a:p>
          <a:p>
            <a:pPr marL="342900" indent="-342900">
              <a:buAutoNum type="arabicPeriod"/>
            </a:pPr>
            <a:endParaRPr lang="en-IN" b="1" dirty="0"/>
          </a:p>
          <a:p>
            <a:pPr marL="342900" indent="-342900">
              <a:buAutoNum type="arabicPeriod"/>
            </a:pPr>
            <a:r>
              <a:rPr lang="en-IN" b="1" dirty="0"/>
              <a:t>Pivot Tables: Summarize and analyse data by department, role, or other categories.</a:t>
            </a:r>
          </a:p>
        </p:txBody>
      </p:sp>
      <p:graphicFrame>
        <p:nvGraphicFramePr>
          <p:cNvPr id="7" name="Table 6">
            <a:extLst>
              <a:ext uri="{FF2B5EF4-FFF2-40B4-BE49-F238E27FC236}">
                <a16:creationId xmlns:a16="http://schemas.microsoft.com/office/drawing/2014/main" id="{5501899E-CB94-CD63-84C3-C2410E3319B5}"/>
              </a:ext>
            </a:extLst>
          </p:cNvPr>
          <p:cNvGraphicFramePr/>
          <p:nvPr>
            <p:extLst>
              <p:ext uri="{D42A27DB-BD31-4B8C-83A1-F6EECF244321}">
                <p14:modId xmlns:p14="http://schemas.microsoft.com/office/powerpoint/2010/main" val="733788783"/>
              </p:ext>
            </p:extLst>
          </p:nvPr>
        </p:nvGraphicFramePr>
        <p:xfrm>
          <a:off x="6902051" y="1406291"/>
          <a:ext cx="5083971" cy="3744074"/>
        </p:xfrm>
        <a:graphic>
          <a:graphicData uri="http://schemas.openxmlformats.org/drawingml/2006/table">
            <a:tbl>
              <a:tblPr>
                <a:tableStyleId>{5C22544A-7EE6-4342-B048-85BDC9FD1C3A}</a:tableStyleId>
              </a:tblPr>
              <a:tblGrid>
                <a:gridCol w="861824">
                  <a:extLst>
                    <a:ext uri="{9D8B030D-6E8A-4147-A177-3AD203B41FA5}">
                      <a16:colId xmlns:a16="http://schemas.microsoft.com/office/drawing/2014/main" val="1025901227"/>
                    </a:ext>
                  </a:extLst>
                </a:gridCol>
                <a:gridCol w="925077">
                  <a:extLst>
                    <a:ext uri="{9D8B030D-6E8A-4147-A177-3AD203B41FA5}">
                      <a16:colId xmlns:a16="http://schemas.microsoft.com/office/drawing/2014/main" val="2680426223"/>
                    </a:ext>
                  </a:extLst>
                </a:gridCol>
                <a:gridCol w="925077">
                  <a:extLst>
                    <a:ext uri="{9D8B030D-6E8A-4147-A177-3AD203B41FA5}">
                      <a16:colId xmlns:a16="http://schemas.microsoft.com/office/drawing/2014/main" val="233088270"/>
                    </a:ext>
                  </a:extLst>
                </a:gridCol>
                <a:gridCol w="925077">
                  <a:extLst>
                    <a:ext uri="{9D8B030D-6E8A-4147-A177-3AD203B41FA5}">
                      <a16:colId xmlns:a16="http://schemas.microsoft.com/office/drawing/2014/main" val="2854473924"/>
                    </a:ext>
                  </a:extLst>
                </a:gridCol>
                <a:gridCol w="925077">
                  <a:extLst>
                    <a:ext uri="{9D8B030D-6E8A-4147-A177-3AD203B41FA5}">
                      <a16:colId xmlns:a16="http://schemas.microsoft.com/office/drawing/2014/main" val="2805320244"/>
                    </a:ext>
                  </a:extLst>
                </a:gridCol>
                <a:gridCol w="521839">
                  <a:extLst>
                    <a:ext uri="{9D8B030D-6E8A-4147-A177-3AD203B41FA5}">
                      <a16:colId xmlns:a16="http://schemas.microsoft.com/office/drawing/2014/main" val="3807614010"/>
                    </a:ext>
                  </a:extLst>
                </a:gridCol>
              </a:tblGrid>
              <a:tr h="226412">
                <a:tc>
                  <a:txBody>
                    <a:bodyPr/>
                    <a:lstStyle/>
                    <a:p>
                      <a:pPr algn="l" fontAlgn="ctr"/>
                      <a:r>
                        <a:rPr lang="en-IN" sz="1100" u="none" strike="noStrike">
                          <a:effectLst/>
                          <a:highlight>
                            <a:srgbClr val="DDEBF7"/>
                          </a:highlight>
                        </a:rPr>
                        <a:t>GenderCode</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(ALL)</a:t>
                      </a:r>
                      <a:endParaRPr lang="en-IN" sz="1100" b="0"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356360281"/>
                  </a:ext>
                </a:extLst>
              </a:tr>
              <a:tr h="226412">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l" fontAlgn="ct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585200436"/>
                  </a:ext>
                </a:extLst>
              </a:tr>
              <a:tr h="400359">
                <a:tc>
                  <a:txBody>
                    <a:bodyPr/>
                    <a:lstStyle/>
                    <a:p>
                      <a:pPr algn="l" fontAlgn="ctr"/>
                      <a:r>
                        <a:rPr lang="en-IN" sz="1100" u="none" strike="noStrike">
                          <a:effectLst/>
                          <a:highlight>
                            <a:srgbClr val="DDEBF7"/>
                          </a:highlight>
                        </a:rPr>
                        <a:t>Count of first name</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performence level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394177035"/>
                  </a:ext>
                </a:extLst>
              </a:tr>
              <a:tr h="400359">
                <a:tc>
                  <a:txBody>
                    <a:bodyPr/>
                    <a:lstStyle/>
                    <a:p>
                      <a:pPr algn="l" fontAlgn="ctr"/>
                      <a:r>
                        <a:rPr lang="en-IN" sz="1100" u="none" strike="noStrike">
                          <a:effectLst/>
                          <a:highlight>
                            <a:srgbClr val="DDEBF7"/>
                          </a:highlight>
                        </a:rPr>
                        <a:t>BusinessUnit</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HIGH</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LOW</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MED</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VERY HIGH</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l" fontAlgn="ctr"/>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951562088"/>
                  </a:ext>
                </a:extLst>
              </a:tr>
              <a:tr h="226412">
                <a:tc>
                  <a:txBody>
                    <a:bodyPr/>
                    <a:lstStyle/>
                    <a:p>
                      <a:pPr algn="l" fontAlgn="ctr"/>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358680815"/>
                  </a:ext>
                </a:extLst>
              </a:tr>
              <a:tr h="226412">
                <a:tc>
                  <a:txBody>
                    <a:bodyPr/>
                    <a:lstStyle/>
                    <a:p>
                      <a:pPr algn="l" fontAlgn="ctr"/>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145</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18657994"/>
                  </a:ext>
                </a:extLst>
              </a:tr>
              <a:tr h="226412">
                <a:tc>
                  <a:txBody>
                    <a:bodyPr/>
                    <a:lstStyle/>
                    <a:p>
                      <a:pPr algn="l" fontAlgn="ctr"/>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4085103297"/>
                  </a:ext>
                </a:extLst>
              </a:tr>
              <a:tr h="226412">
                <a:tc>
                  <a:txBody>
                    <a:bodyPr/>
                    <a:lstStyle/>
                    <a:p>
                      <a:pPr algn="l" fontAlgn="ctr"/>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163315798"/>
                  </a:ext>
                </a:extLst>
              </a:tr>
              <a:tr h="226412">
                <a:tc>
                  <a:txBody>
                    <a:bodyPr/>
                    <a:lstStyle/>
                    <a:p>
                      <a:pPr algn="l" fontAlgn="ctr"/>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1418215577"/>
                  </a:ext>
                </a:extLst>
              </a:tr>
              <a:tr h="226412">
                <a:tc>
                  <a:txBody>
                    <a:bodyPr/>
                    <a:lstStyle/>
                    <a:p>
                      <a:pPr algn="l" fontAlgn="ctr"/>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143</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2563634681"/>
                  </a:ext>
                </a:extLst>
              </a:tr>
              <a:tr h="226412">
                <a:tc>
                  <a:txBody>
                    <a:bodyPr/>
                    <a:lstStyle/>
                    <a:p>
                      <a:pPr algn="l" fontAlgn="ctr"/>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583235132"/>
                  </a:ext>
                </a:extLst>
              </a:tr>
              <a:tr h="226412">
                <a:tc>
                  <a:txBody>
                    <a:bodyPr/>
                    <a:lstStyle/>
                    <a:p>
                      <a:pPr algn="l" fontAlgn="ctr"/>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82</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167</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3539491127"/>
                  </a:ext>
                </a:extLst>
              </a:tr>
              <a:tr h="226412">
                <a:tc>
                  <a:txBody>
                    <a:bodyPr/>
                    <a:lstStyle/>
                    <a:p>
                      <a:pPr algn="l" fontAlgn="ctr"/>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4197466800"/>
                  </a:ext>
                </a:extLst>
              </a:tr>
              <a:tr h="226412">
                <a:tc>
                  <a:txBody>
                    <a:bodyPr/>
                    <a:lstStyle/>
                    <a:p>
                      <a:pPr algn="l" fontAlgn="ctr"/>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5056" marR="5056" marT="5056" marB="45507" anchor="ctr"/>
                </a:tc>
                <a:tc>
                  <a:txBody>
                    <a:bodyPr/>
                    <a:lstStyle/>
                    <a:p>
                      <a:pPr algn="r" fontAlgn="ctr"/>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5056" marR="5056" marT="5056" marB="45507" anchor="ctr"/>
                </a:tc>
                <a:extLst>
                  <a:ext uri="{0D108BD9-81ED-4DB2-BD59-A6C34878D82A}">
                    <a16:rowId xmlns:a16="http://schemas.microsoft.com/office/drawing/2014/main" val="2238789115"/>
                  </a:ext>
                </a:extLst>
              </a:tr>
              <a:tr h="226412">
                <a:tc>
                  <a:txBody>
                    <a:bodyPr/>
                    <a:lstStyle/>
                    <a:p>
                      <a:pPr algn="l" fontAlgn="ctr"/>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220</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398</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778</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a:effectLst/>
                          <a:highlight>
                            <a:srgbClr val="DDEBF7"/>
                          </a:highlight>
                        </a:rPr>
                        <a:t>137</a:t>
                      </a:r>
                      <a:endParaRPr lang="en-IN" sz="1100" b="1" i="0" u="none" strike="noStrike">
                        <a:solidFill>
                          <a:srgbClr val="000000"/>
                        </a:solidFill>
                        <a:effectLst/>
                        <a:highlight>
                          <a:srgbClr val="DDEBF7"/>
                        </a:highlight>
                        <a:latin typeface="Calibri" panose="020F0502020204030204" pitchFamily="34" charset="0"/>
                      </a:endParaRPr>
                    </a:p>
                  </a:txBody>
                  <a:tcPr marL="5056" marR="5056" marT="5056" marB="45507" anchor="ctr"/>
                </a:tc>
                <a:tc>
                  <a:txBody>
                    <a:bodyPr/>
                    <a:lstStyle/>
                    <a:p>
                      <a:pPr algn="r" fontAlgn="ctr"/>
                      <a:r>
                        <a:rPr lang="en-IN" sz="1100" u="none" strike="noStrike" dirty="0">
                          <a:effectLst/>
                          <a:highlight>
                            <a:srgbClr val="DDEBF7"/>
                          </a:highlight>
                        </a:rPr>
                        <a:t>1533</a:t>
                      </a:r>
                      <a:endParaRPr lang="en-IN" sz="1100" b="1" i="0" u="none" strike="noStrike" dirty="0">
                        <a:solidFill>
                          <a:srgbClr val="000000"/>
                        </a:solidFill>
                        <a:effectLst/>
                        <a:highlight>
                          <a:srgbClr val="DDEBF7"/>
                        </a:highlight>
                        <a:latin typeface="Calibri" panose="020F0502020204030204" pitchFamily="34" charset="0"/>
                      </a:endParaRPr>
                    </a:p>
                  </a:txBody>
                  <a:tcPr marL="5056" marR="5056" marT="5056" marB="45507" anchor="ctr"/>
                </a:tc>
                <a:extLst>
                  <a:ext uri="{0D108BD9-81ED-4DB2-BD59-A6C34878D82A}">
                    <a16:rowId xmlns:a16="http://schemas.microsoft.com/office/drawing/2014/main" val="510901991"/>
                  </a:ext>
                </a:extLst>
              </a:tr>
            </a:tbl>
          </a:graphicData>
        </a:graphic>
      </p:graphicFrame>
      <p:sp>
        <p:nvSpPr>
          <p:cNvPr id="16" name="TextBox 15">
            <a:extLst>
              <a:ext uri="{FF2B5EF4-FFF2-40B4-BE49-F238E27FC236}">
                <a16:creationId xmlns:a16="http://schemas.microsoft.com/office/drawing/2014/main" id="{74248423-1D14-EF8C-F4B8-9E1F73972A6F}"/>
              </a:ext>
            </a:extLst>
          </p:cNvPr>
          <p:cNvSpPr txBox="1"/>
          <p:nvPr/>
        </p:nvSpPr>
        <p:spPr>
          <a:xfrm>
            <a:off x="6902051" y="1029115"/>
            <a:ext cx="6100482" cy="369332"/>
          </a:xfrm>
          <a:prstGeom prst="rect">
            <a:avLst/>
          </a:prstGeom>
          <a:noFill/>
        </p:spPr>
        <p:txBody>
          <a:bodyPr wrap="square">
            <a:spAutoFit/>
          </a:bodyPr>
          <a:lstStyle/>
          <a:p>
            <a:r>
              <a:rPr lang="en-IN" dirty="0"/>
              <a:t>Pivot Table :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CBA134C-1B93-FB1B-3D5A-5D17BE9DE6D9}"/>
              </a:ext>
            </a:extLst>
          </p:cNvPr>
          <p:cNvGraphicFramePr>
            <a:graphicFrameLocks/>
          </p:cNvGraphicFramePr>
          <p:nvPr>
            <p:extLst>
              <p:ext uri="{D42A27DB-BD31-4B8C-83A1-F6EECF244321}">
                <p14:modId xmlns:p14="http://schemas.microsoft.com/office/powerpoint/2010/main" val="2748509186"/>
              </p:ext>
            </p:extLst>
          </p:nvPr>
        </p:nvGraphicFramePr>
        <p:xfrm>
          <a:off x="6546812" y="781050"/>
          <a:ext cx="4401671" cy="46634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CD704C80-5854-72B0-08C3-D7154281328E}"/>
              </a:ext>
            </a:extLst>
          </p:cNvPr>
          <p:cNvGraphicFramePr>
            <a:graphicFrameLocks/>
          </p:cNvGraphicFramePr>
          <p:nvPr>
            <p:extLst>
              <p:ext uri="{D42A27DB-BD31-4B8C-83A1-F6EECF244321}">
                <p14:modId xmlns:p14="http://schemas.microsoft.com/office/powerpoint/2010/main" val="3397136061"/>
              </p:ext>
            </p:extLst>
          </p:nvPr>
        </p:nvGraphicFramePr>
        <p:xfrm>
          <a:off x="470951" y="4007223"/>
          <a:ext cx="6978720" cy="2761241"/>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808988F6-2B2D-B259-929A-82477B57A09D}"/>
              </a:ext>
            </a:extLst>
          </p:cNvPr>
          <p:cNvSpPr txBox="1"/>
          <p:nvPr/>
        </p:nvSpPr>
        <p:spPr>
          <a:xfrm>
            <a:off x="504277" y="1142617"/>
            <a:ext cx="5791480" cy="3416320"/>
          </a:xfrm>
          <a:prstGeom prst="rect">
            <a:avLst/>
          </a:prstGeom>
          <a:noFill/>
        </p:spPr>
        <p:txBody>
          <a:bodyPr wrap="square">
            <a:spAutoFit/>
          </a:bodyPr>
          <a:lstStyle/>
          <a:p>
            <a:r>
              <a:rPr lang="en-US" b="1" dirty="0"/>
              <a:t>To present employee performance results in Excel, you can create a structured and visually appealing report. Below are steps to organize and display the results effectively</a:t>
            </a:r>
            <a:r>
              <a:rPr lang="en-IN" b="1" dirty="0"/>
              <a:t>.</a:t>
            </a:r>
          </a:p>
          <a:p>
            <a:endParaRPr lang="en-IN" b="1" dirty="0"/>
          </a:p>
          <a:p>
            <a:r>
              <a:rPr lang="en-IN" b="1" dirty="0"/>
              <a:t>Visualization..</a:t>
            </a:r>
          </a:p>
          <a:p>
            <a:pPr marL="342900" indent="-342900">
              <a:buAutoNum type="arabicPeriod"/>
            </a:pPr>
            <a:r>
              <a:rPr lang="en-IN" b="1" dirty="0"/>
              <a:t>Pie Charts: If you have performance data analysis that to use pie charts to show trends performance of individual employees or teams.</a:t>
            </a:r>
          </a:p>
          <a:p>
            <a:pPr marL="342900" indent="-342900">
              <a:buAutoNum type="arabicPeriod"/>
            </a:pPr>
            <a:r>
              <a:rPr lang="en-IN" b="1" dirty="0"/>
              <a:t>Bar Charts: Compare the performance and employee Status analysis of different employees or departments.</a:t>
            </a:r>
          </a:p>
          <a:p>
            <a:endParaRPr lang="en-IN" b="1" dirty="0"/>
          </a:p>
          <a:p>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811DF9-BE20-D174-9B08-FA0368CA9C3A}"/>
              </a:ext>
            </a:extLst>
          </p:cNvPr>
          <p:cNvSpPr txBox="1"/>
          <p:nvPr/>
        </p:nvSpPr>
        <p:spPr>
          <a:xfrm>
            <a:off x="578222" y="1420523"/>
            <a:ext cx="8906437" cy="2862322"/>
          </a:xfrm>
          <a:prstGeom prst="rect">
            <a:avLst/>
          </a:prstGeom>
          <a:noFill/>
        </p:spPr>
        <p:txBody>
          <a:bodyPr wrap="square">
            <a:spAutoFit/>
          </a:bodyPr>
          <a:lstStyle/>
          <a:p>
            <a:r>
              <a:rPr lang="en-IN" sz="2000" b="1" dirty="0"/>
              <a:t>A</a:t>
            </a:r>
            <a:r>
              <a:rPr lang="en-US" sz="2000" b="1" dirty="0"/>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202496" y="121847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7584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BF2771-A01A-F09C-253C-09AB66FCF63F}"/>
              </a:ext>
            </a:extLst>
          </p:cNvPr>
          <p:cNvSpPr txBox="1"/>
          <p:nvPr/>
        </p:nvSpPr>
        <p:spPr>
          <a:xfrm>
            <a:off x="834072" y="2019300"/>
            <a:ext cx="7589184" cy="2585323"/>
          </a:xfrm>
          <a:prstGeom prst="rect">
            <a:avLst/>
          </a:prstGeom>
          <a:noFill/>
        </p:spPr>
        <p:txBody>
          <a:bodyPr wrap="square">
            <a:spAutoFit/>
          </a:bodyPr>
          <a:lstStyle/>
          <a:p>
            <a:r>
              <a:rPr lang="en-US" b="1" dirty="0"/>
              <a:t>Employee Performance Analysis project aims to develop an Excel-based </a:t>
            </a:r>
          </a:p>
          <a:p>
            <a:r>
              <a:rPr lang="en-US" b="1" dirty="0"/>
              <a:t>solution to systematically analyze employee performance within the </a:t>
            </a:r>
          </a:p>
          <a:p>
            <a:r>
              <a:rPr lang="en-US" b="1" dirty="0"/>
              <a:t>organization. Currently, the company lacks a consistent and efficient </a:t>
            </a:r>
          </a:p>
          <a:p>
            <a:r>
              <a:rPr lang="en-US" b="1" dirty="0"/>
              <a:t>method to evaluate the performance of its employees, leading to </a:t>
            </a:r>
          </a:p>
          <a:p>
            <a:r>
              <a:rPr lang="en-US" b="1" dirty="0"/>
              <a:t>challenges in identifying top performers, those who need additional </a:t>
            </a:r>
          </a:p>
          <a:p>
            <a:r>
              <a:rPr lang="en-US" b="1" dirty="0"/>
              <a:t>support, and overall trends in workforce productivity. This tool will be </a:t>
            </a:r>
          </a:p>
          <a:p>
            <a:r>
              <a:rPr lang="en-US" b="1" dirty="0"/>
              <a:t>regularly updated to reflect current performance data, ensuring that </a:t>
            </a:r>
          </a:p>
          <a:p>
            <a:r>
              <a:rPr lang="en-US" b="1" dirty="0"/>
              <a:t>management has access to accurate and actionable insights for enhancing </a:t>
            </a:r>
          </a:p>
          <a:p>
            <a:r>
              <a:rPr lang="en-US" b="1" dirty="0"/>
              <a:t>overall employee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735BA5F-7BDB-DC7D-675A-CA5694944D6D}"/>
              </a:ext>
            </a:extLst>
          </p:cNvPr>
          <p:cNvSpPr txBox="1"/>
          <p:nvPr/>
        </p:nvSpPr>
        <p:spPr>
          <a:xfrm>
            <a:off x="905436" y="2253378"/>
            <a:ext cx="6104964" cy="2585323"/>
          </a:xfrm>
          <a:prstGeom prst="rect">
            <a:avLst/>
          </a:prstGeom>
          <a:noFill/>
        </p:spPr>
        <p:txBody>
          <a:bodyPr wrap="square">
            <a:spAutoFit/>
          </a:bodyPr>
          <a:lstStyle/>
          <a:p>
            <a:r>
              <a:rPr lang="en-US" b="1" dirty="0"/>
              <a:t>Excel-based tool for systematically evaluating and analyzing </a:t>
            </a:r>
          </a:p>
          <a:p>
            <a:r>
              <a:rPr lang="en-US" b="1" dirty="0"/>
              <a:t>employee performance across various metrics such as </a:t>
            </a:r>
          </a:p>
          <a:p>
            <a:r>
              <a:rPr lang="en-US" b="1" dirty="0"/>
              <a:t>productivity, quality of work, attendance, Excel charts and </a:t>
            </a:r>
          </a:p>
          <a:p>
            <a:r>
              <a:rPr lang="en-US" b="1" dirty="0"/>
              <a:t>graphs for data visualization. Conditional formatting to </a:t>
            </a:r>
          </a:p>
          <a:p>
            <a:r>
              <a:rPr lang="en-US" b="1" dirty="0"/>
              <a:t>highlight key metrics and trends. This project will result in a </a:t>
            </a:r>
          </a:p>
          <a:p>
            <a:r>
              <a:rPr lang="en-US" b="1" dirty="0"/>
              <a:t>comprehensive. This project will result in a comprehensive, </a:t>
            </a:r>
          </a:p>
          <a:p>
            <a:r>
              <a:rPr lang="en-US" b="1" dirty="0"/>
              <a:t>user-friendly Excel tool that can be regularly updated and used </a:t>
            </a:r>
          </a:p>
          <a:p>
            <a:r>
              <a:rPr lang="en-US" b="1" dirty="0"/>
              <a:t>by HR and management to drive performance improvements </a:t>
            </a:r>
          </a:p>
          <a:p>
            <a:r>
              <a:rPr lang="en-US" b="1" dirty="0"/>
              <a:t>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9496C07-7B4D-783E-85A5-5DD83DAF5B6B}"/>
              </a:ext>
            </a:extLst>
          </p:cNvPr>
          <p:cNvSpPr txBox="1"/>
          <p:nvPr/>
        </p:nvSpPr>
        <p:spPr>
          <a:xfrm>
            <a:off x="699452" y="2222190"/>
            <a:ext cx="9964271" cy="2862322"/>
          </a:xfrm>
          <a:prstGeom prst="rect">
            <a:avLst/>
          </a:prstGeom>
          <a:noFill/>
        </p:spPr>
        <p:txBody>
          <a:bodyPr wrap="square">
            <a:spAutoFit/>
          </a:bodyPr>
          <a:lstStyle/>
          <a:p>
            <a:r>
              <a:rPr lang="en-US" sz="2000" b="1" dirty="0"/>
              <a:t>Excel-based tool for systematically evaluating and analyzing </a:t>
            </a:r>
          </a:p>
          <a:p>
            <a:r>
              <a:rPr lang="en-US" sz="2000" b="1" dirty="0"/>
              <a:t>employee performance across various metrics such as </a:t>
            </a:r>
          </a:p>
          <a:p>
            <a:r>
              <a:rPr lang="en-US" sz="2000" b="1" dirty="0"/>
              <a:t>productivity, quality of work, attendance, Excel charts and </a:t>
            </a:r>
          </a:p>
          <a:p>
            <a:r>
              <a:rPr lang="en-US" sz="2000" b="1" dirty="0"/>
              <a:t>graphs for data visualization. Conditional formatting to </a:t>
            </a:r>
          </a:p>
          <a:p>
            <a:r>
              <a:rPr lang="en-US" sz="2000" b="1" dirty="0"/>
              <a:t>highlight key metrics and trends. This project will result in a </a:t>
            </a:r>
          </a:p>
          <a:p>
            <a:r>
              <a:rPr lang="en-US" sz="2000" b="1" dirty="0"/>
              <a:t>comprehensive. This project will result in a comprehensive, </a:t>
            </a:r>
          </a:p>
          <a:p>
            <a:r>
              <a:rPr lang="en-US" sz="2000" b="1" dirty="0"/>
              <a:t>user-friendly Excel tool that can be regularly updated and used </a:t>
            </a:r>
          </a:p>
          <a:p>
            <a:r>
              <a:rPr lang="en-US" sz="2000" b="1" dirty="0"/>
              <a:t>by HR and management to drive performance improvements </a:t>
            </a:r>
          </a:p>
          <a:p>
            <a:r>
              <a:rPr lang="en-US" sz="2000" b="1" dirty="0"/>
              <a:t>within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483AA13-D65D-8BDF-E97E-C674D67FB9CE}"/>
              </a:ext>
            </a:extLst>
          </p:cNvPr>
          <p:cNvSpPr txBox="1"/>
          <p:nvPr/>
        </p:nvSpPr>
        <p:spPr>
          <a:xfrm>
            <a:off x="3339072" y="2019300"/>
            <a:ext cx="6471677" cy="2554545"/>
          </a:xfrm>
          <a:prstGeom prst="rect">
            <a:avLst/>
          </a:prstGeom>
          <a:noFill/>
        </p:spPr>
        <p:txBody>
          <a:bodyPr wrap="square">
            <a:spAutoFit/>
          </a:bodyPr>
          <a:lstStyle/>
          <a:p>
            <a:r>
              <a:rPr lang="en-US" sz="2000" b="1" dirty="0"/>
              <a:t>Solution Overview: Our solution offers an Excel-based platform </a:t>
            </a:r>
          </a:p>
          <a:p>
            <a:r>
              <a:rPr lang="en-US" sz="2000" b="1" dirty="0"/>
              <a:t>specifically designed to manage and analyze employee </a:t>
            </a:r>
          </a:p>
          <a:p>
            <a:r>
              <a:rPr lang="en-US" sz="2000" b="1" dirty="0"/>
              <a:t>performance data. This tool provides a structured and </a:t>
            </a:r>
          </a:p>
          <a:p>
            <a:r>
              <a:rPr lang="en-US" sz="2000" b="1" dirty="0"/>
              <a:t>systematic approach to evaluate various performance metrics, </a:t>
            </a:r>
          </a:p>
          <a:p>
            <a:r>
              <a:rPr lang="en-US" sz="2000" b="1" dirty="0"/>
              <a:t>ensuring that organizations can accurately track and enhance</a:t>
            </a:r>
            <a:r>
              <a:rPr lang="en-IN" sz="2000" b="1" dirty="0"/>
              <a:t> employee Productivity.</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362"/>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F8B754A2-A541-2CE6-7C82-552DA123A5D3}"/>
              </a:ext>
            </a:extLst>
          </p:cNvPr>
          <p:cNvSpPr txBox="1"/>
          <p:nvPr/>
        </p:nvSpPr>
        <p:spPr>
          <a:xfrm>
            <a:off x="755332" y="1143634"/>
            <a:ext cx="10916715" cy="5016758"/>
          </a:xfrm>
          <a:prstGeom prst="rect">
            <a:avLst/>
          </a:prstGeom>
          <a:noFill/>
        </p:spPr>
        <p:txBody>
          <a:bodyPr wrap="square">
            <a:spAutoFit/>
          </a:bodyPr>
          <a:lstStyle/>
          <a:p>
            <a:r>
              <a:rPr lang="en-US" sz="1600" b="1" dirty="0"/>
              <a:t>The dataset for employee performance analysis typically includes various metrics that reflect </a:t>
            </a:r>
          </a:p>
          <a:p>
            <a:r>
              <a:rPr lang="en-US" sz="1600" b="1" dirty="0"/>
              <a:t>an employee's productivity, quality of work, attendance, and overall contribution to the </a:t>
            </a:r>
          </a:p>
          <a:p>
            <a:r>
              <a:rPr lang="en-US" sz="1600" b="1" dirty="0"/>
              <a:t>organization. Below is a description of the key columns that would be included in </a:t>
            </a:r>
            <a:r>
              <a:rPr lang="en-IN" sz="1600" b="1" dirty="0"/>
              <a:t>a Actionable Insights which Include recommendations or action items based on the analysis, such as training needs or performance improvement plans.</a:t>
            </a:r>
          </a:p>
          <a:p>
            <a:endParaRPr lang="en-US" sz="1600" b="1" dirty="0"/>
          </a:p>
          <a:p>
            <a:r>
              <a:rPr lang="en-US" sz="1600" b="1" dirty="0"/>
              <a:t>Excel dataset:</a:t>
            </a:r>
            <a:endParaRPr lang="en-IN" sz="1600" b="1" dirty="0"/>
          </a:p>
          <a:p>
            <a:endParaRPr lang="en-US" sz="1600" b="1" dirty="0"/>
          </a:p>
          <a:p>
            <a:pPr marL="285750" indent="-285750">
              <a:buFont typeface="Arial" panose="020B0604020202020204" pitchFamily="34" charset="0"/>
              <a:buChar char="•"/>
            </a:pPr>
            <a:r>
              <a:rPr lang="en-US" sz="1600" b="1" dirty="0"/>
              <a:t>EmpID: A unique identifier for each employee</a:t>
            </a:r>
            <a:r>
              <a:rPr lang="en-IN" sz="1600" b="1" dirty="0"/>
              <a:t>.</a:t>
            </a:r>
          </a:p>
          <a:p>
            <a:pPr marL="285750" indent="-285750">
              <a:buFont typeface="Arial" panose="020B0604020202020204" pitchFamily="34" charset="0"/>
              <a:buChar char="•"/>
            </a:pPr>
            <a:r>
              <a:rPr lang="en-US" sz="1600" b="1" dirty="0"/>
              <a:t>First Name: The employee’s given name</a:t>
            </a:r>
            <a:r>
              <a:rPr lang="en-IN" sz="1600" b="1" dirty="0"/>
              <a:t>.</a:t>
            </a:r>
          </a:p>
          <a:p>
            <a:pPr marL="285750" indent="-285750">
              <a:buFont typeface="Arial" panose="020B0604020202020204" pitchFamily="34" charset="0"/>
              <a:buChar char="•"/>
            </a:pPr>
            <a:r>
              <a:rPr lang="en-US" sz="1600" b="1" dirty="0"/>
              <a:t>Last Name: The employee’s family name or surname.</a:t>
            </a:r>
            <a:endParaRPr lang="en-IN" sz="1600" b="1" dirty="0"/>
          </a:p>
          <a:p>
            <a:pPr marL="285750" indent="-285750">
              <a:buFont typeface="Arial" panose="020B0604020202020204" pitchFamily="34" charset="0"/>
              <a:buChar char="•"/>
            </a:pPr>
            <a:r>
              <a:rPr lang="en-US" sz="1600" b="1" dirty="0"/>
              <a:t>Business Unit: The department or division within the company where the employee works</a:t>
            </a:r>
            <a:r>
              <a:rPr lang="en-IN" sz="1600" b="1" dirty="0"/>
              <a:t>.</a:t>
            </a:r>
          </a:p>
          <a:p>
            <a:pPr marL="285750" indent="-285750">
              <a:buFont typeface="Arial" panose="020B0604020202020204" pitchFamily="34" charset="0"/>
              <a:buChar char="•"/>
            </a:pPr>
            <a:r>
              <a:rPr lang="en-US" sz="1600" b="1" dirty="0"/>
              <a:t>Employee Status: Indicates whether the employee is active, terminated, or on leave</a:t>
            </a:r>
            <a:r>
              <a:rPr lang="en-IN" sz="1600" b="1" dirty="0"/>
              <a:t>.</a:t>
            </a:r>
          </a:p>
          <a:p>
            <a:pPr marL="285750" indent="-285750">
              <a:buFont typeface="Arial" panose="020B0604020202020204" pitchFamily="34" charset="0"/>
              <a:buChar char="•"/>
            </a:pPr>
            <a:r>
              <a:rPr lang="en-US" sz="1600" b="1" dirty="0"/>
              <a:t>Employee Type: Classification of the employee, such as full-time, part-time, contractor, etc. </a:t>
            </a:r>
            <a:endParaRPr lang="en-IN" sz="1600" b="1" dirty="0"/>
          </a:p>
          <a:p>
            <a:pPr marL="285750" indent="-285750">
              <a:buFont typeface="Arial" panose="020B0604020202020204" pitchFamily="34" charset="0"/>
              <a:buChar char="•"/>
            </a:pPr>
            <a:r>
              <a:rPr lang="en-US" sz="1600" b="1" dirty="0"/>
              <a:t>Employee Classification Type: A more detailed classification, possibly including categories like regular, temporary, or seasonal employees</a:t>
            </a:r>
            <a:r>
              <a:rPr lang="en-IN" sz="1600" b="1" dirty="0"/>
              <a:t>.</a:t>
            </a:r>
          </a:p>
          <a:p>
            <a:pPr marL="285750" indent="-285750">
              <a:buFont typeface="Arial" panose="020B0604020202020204" pitchFamily="34" charset="0"/>
              <a:buChar char="•"/>
            </a:pPr>
            <a:r>
              <a:rPr lang="en-US" sz="1600" b="1" dirty="0"/>
              <a:t>Gender Code: A code representing the gender of the employee (e.g., M for Male, F for Female, etc.)</a:t>
            </a:r>
            <a:endParaRPr lang="en-IN" sz="1600" b="1" dirty="0"/>
          </a:p>
          <a:p>
            <a:pPr marL="285750" indent="-285750">
              <a:buFont typeface="Arial" panose="020B0604020202020204" pitchFamily="34" charset="0"/>
              <a:buChar char="•"/>
            </a:pPr>
            <a:r>
              <a:rPr lang="en-US" sz="1600" b="1" dirty="0"/>
              <a:t>Performance Score: A numerical or categorical value representing the employee's performance during a specific period</a:t>
            </a:r>
            <a:r>
              <a:rPr lang="en-IN" sz="1600" b="1" dirty="0"/>
              <a:t>.</a:t>
            </a:r>
          </a:p>
          <a:p>
            <a:pPr marL="285750" indent="-285750">
              <a:buFont typeface="Arial" panose="020B0604020202020204" pitchFamily="34" charset="0"/>
              <a:buChar char="•"/>
            </a:pPr>
            <a:r>
              <a:rPr lang="en-US" sz="1600" b="1" dirty="0"/>
              <a:t>Current Employee Rating: The most recent performance evaluation score or rating for the employee</a:t>
            </a:r>
            <a:r>
              <a:rPr lang="en-IN" sz="1600" b="1" dirty="0"/>
              <a:t>.</a:t>
            </a:r>
          </a:p>
          <a:p>
            <a:pPr marL="285750" indent="-285750">
              <a:buFont typeface="Arial" panose="020B0604020202020204" pitchFamily="34" charset="0"/>
              <a:buChar char="•"/>
            </a:pPr>
            <a:r>
              <a:rPr lang="en-US" sz="1600" b="1" dirty="0"/>
              <a:t> Performance Level: A broader classification of performance, often categorizing employees into tiers such as "Excellent," "Satisfactory," or "Needs Improvement."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71725" y="1505504"/>
            <a:ext cx="8534018" cy="4832092"/>
          </a:xfrm>
          <a:prstGeom prst="rect">
            <a:avLst/>
          </a:prstGeom>
          <a:noFill/>
        </p:spPr>
        <p:txBody>
          <a:bodyPr wrap="square" rtlCol="0">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wow" features combine to create a powerful, </a:t>
            </a:r>
          </a:p>
          <a:p>
            <a:pPr algn="l"/>
            <a:r>
              <a:rPr lang="en-US" sz="2800" b="1" i="0" dirty="0">
                <a:solidFill>
                  <a:srgbClr val="0D0D0D"/>
                </a:solidFill>
                <a:effectLst/>
                <a:latin typeface="Times New Roman" panose="02020603050405020304" pitchFamily="18" charset="0"/>
                <a:cs typeface="Times New Roman" panose="02020603050405020304" pitchFamily="18" charset="0"/>
              </a:rPr>
              <a:t>efficient, and intuitive Excel-based solution that </a:t>
            </a:r>
          </a:p>
          <a:p>
            <a:pPr algn="l"/>
            <a:r>
              <a:rPr lang="en-US" sz="2800" b="1" i="0" dirty="0">
                <a:solidFill>
                  <a:srgbClr val="0D0D0D"/>
                </a:solidFill>
                <a:effectLst/>
                <a:latin typeface="Times New Roman" panose="02020603050405020304" pitchFamily="18" charset="0"/>
                <a:cs typeface="Times New Roman" panose="02020603050405020304" pitchFamily="18" charset="0"/>
              </a:rPr>
              <a:t>not only meets but exceeds expectations in </a:t>
            </a:r>
          </a:p>
          <a:p>
            <a:pPr algn="l"/>
            <a:r>
              <a:rPr lang="en-US" sz="2800" b="1" i="0" dirty="0">
                <a:solidFill>
                  <a:srgbClr val="0D0D0D"/>
                </a:solidFill>
                <a:effectLst/>
                <a:latin typeface="Times New Roman" panose="02020603050405020304" pitchFamily="18" charset="0"/>
                <a:cs typeface="Times New Roman" panose="02020603050405020304" pitchFamily="18" charset="0"/>
              </a:rPr>
              <a:t>managing and analyzing employee </a:t>
            </a:r>
          </a:p>
          <a:p>
            <a:pPr algn="l"/>
            <a:r>
              <a:rPr lang="en-US" sz="2800" b="1" i="0" dirty="0">
                <a:solidFill>
                  <a:srgbClr val="0D0D0D"/>
                </a:solidFill>
                <a:effectLst/>
                <a:latin typeface="Times New Roman" panose="02020603050405020304" pitchFamily="18" charset="0"/>
                <a:cs typeface="Times New Roman" panose="02020603050405020304" pitchFamily="18" charset="0"/>
              </a:rPr>
              <a:t>Performance</a:t>
            </a:r>
            <a:r>
              <a:rPr lang="en-IN" sz="2800" b="1" dirty="0">
                <a:solidFill>
                  <a:srgbClr val="0D0D0D"/>
                </a:solidFill>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The solution includes an AI-driven </a:t>
            </a:r>
          </a:p>
          <a:p>
            <a:pPr algn="l"/>
            <a:r>
              <a:rPr lang="en-US" sz="2800" b="1" i="0" dirty="0">
                <a:solidFill>
                  <a:srgbClr val="0D0D0D"/>
                </a:solidFill>
                <a:effectLst/>
                <a:latin typeface="Times New Roman" panose="02020603050405020304" pitchFamily="18" charset="0"/>
                <a:cs typeface="Times New Roman" panose="02020603050405020304" pitchFamily="18" charset="0"/>
              </a:rPr>
              <a:t>feature that suggests actionable improvements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based on performance trends, helping managers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to implement effective strategies for boosting </a:t>
            </a:r>
          </a:p>
          <a:p>
            <a:pPr algn="l"/>
            <a:r>
              <a:rPr lang="en-US" sz="2800" b="1" i="0" dirty="0">
                <a:solidFill>
                  <a:srgbClr val="0D0D0D"/>
                </a:solidFill>
                <a:effectLst/>
                <a:latin typeface="Times New Roman" panose="02020603050405020304" pitchFamily="18" charset="0"/>
                <a:cs typeface="Times New Roman" panose="02020603050405020304" pitchFamily="18" charset="0"/>
              </a:rPr>
              <a:t>productivity and employee engagement. To </a:t>
            </a:r>
          </a:p>
          <a:p>
            <a:pPr algn="l"/>
            <a:r>
              <a:rPr lang="en-US" sz="2800" b="1" i="0" dirty="0">
                <a:solidFill>
                  <a:srgbClr val="0D0D0D"/>
                </a:solidFill>
                <a:effectLst/>
                <a:latin typeface="Times New Roman" panose="02020603050405020304" pitchFamily="18" charset="0"/>
                <a:cs typeface="Times New Roman" panose="02020603050405020304" pitchFamily="18" charset="0"/>
              </a:rPr>
              <a:t>improvement. This holistic view promotes </a:t>
            </a:r>
          </a:p>
          <a:p>
            <a:pPr algn="l"/>
            <a:r>
              <a:rPr lang="en-US" sz="2800" b="1" i="0" dirty="0">
                <a:solidFill>
                  <a:srgbClr val="0D0D0D"/>
                </a:solidFill>
                <a:effectLst/>
                <a:latin typeface="Times New Roman" panose="02020603050405020304" pitchFamily="18" charset="0"/>
                <a:cs typeface="Times New Roman" panose="02020603050405020304" pitchFamily="18" charset="0"/>
              </a:rPr>
              <a:t>better strategic decision-making.</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SHANMUGAVEL. U</cp:lastModifiedBy>
  <cp:revision>20</cp:revision>
  <dcterms:created xsi:type="dcterms:W3CDTF">2024-03-29T15:07:22Z</dcterms:created>
  <dcterms:modified xsi:type="dcterms:W3CDTF">2024-08-27T10:00:34Z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