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oova\Downloads\employee_data%20reorder%20quantity.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reorder quantity.csv]employee_data reorder quantity!PivotTable1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reorder quantity'!$B$3:$B$4</c:f>
              <c:strCache>
                <c:ptCount val="1"/>
                <c:pt idx="0">
                  <c:v>HIGH</c:v>
                </c:pt>
              </c:strCache>
            </c:strRef>
          </c:tx>
          <c:spPr>
            <a:solidFill>
              <a:schemeClr val="accent1"/>
            </a:solidFill>
            <a:ln>
              <a:noFill/>
            </a:ln>
            <a:effectLst/>
          </c:spPr>
          <c:invertIfNegative val="0"/>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9EA-451E-BAE3-9C50D724AA1A}"/>
            </c:ext>
          </c:extLst>
        </c:ser>
        <c:ser>
          <c:idx val="1"/>
          <c:order val="1"/>
          <c:tx>
            <c:strRef>
              <c:f>'employee_data reorder quantity'!$C$3:$C$4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89EA-451E-BAE3-9C50D724AA1A}"/>
            </c:ext>
          </c:extLst>
        </c:ser>
        <c:ser>
          <c:idx val="2"/>
          <c:order val="2"/>
          <c:tx>
            <c:strRef>
              <c:f>'employee_data reorder quantity'!$D$3:$D$4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89EA-451E-BAE3-9C50D724AA1A}"/>
            </c:ext>
          </c:extLst>
        </c:ser>
        <c:ser>
          <c:idx val="3"/>
          <c:order val="3"/>
          <c:tx>
            <c:strRef>
              <c:f>'employee_data reorder quantity'!$E$3:$E$4</c:f>
              <c:strCache>
                <c:ptCount val="1"/>
                <c:pt idx="0">
                  <c:v>VERY HIGH</c:v>
                </c:pt>
              </c:strCache>
            </c:strRef>
          </c:tx>
          <c:spPr>
            <a:solidFill>
              <a:schemeClr val="accent4"/>
            </a:solidFill>
            <a:ln>
              <a:noFill/>
            </a:ln>
            <a:effectLst/>
          </c:spPr>
          <c:invertIfNegative val="0"/>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89EA-451E-BAE3-9C50D724AA1A}"/>
            </c:ext>
          </c:extLst>
        </c:ser>
        <c:dLbls>
          <c:showLegendKey val="0"/>
          <c:showVal val="0"/>
          <c:showCatName val="0"/>
          <c:showSerName val="0"/>
          <c:showPercent val="0"/>
          <c:showBubbleSize val="0"/>
        </c:dLbls>
        <c:gapWidth val="219"/>
        <c:overlap val="-27"/>
        <c:axId val="747693712"/>
        <c:axId val="747693232"/>
      </c:barChart>
      <c:catAx>
        <c:axId val="74769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93232"/>
        <c:crosses val="autoZero"/>
        <c:auto val="1"/>
        <c:lblAlgn val="ctr"/>
        <c:lblOffset val="100"/>
        <c:noMultiLvlLbl val="0"/>
      </c:catAx>
      <c:valAx>
        <c:axId val="74769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93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Calibri"/>
                <a:ea typeface="Calibri"/>
                <a:cs typeface="Calibri"/>
                <a:sym typeface="Calibri"/>
              </a:rPr>
              <a:t>STUDENT NAME: V. SHANMUGARAMAN</a:t>
            </a:r>
            <a:endParaRPr/>
          </a:p>
          <a:p>
            <a:pPr indent="0" lvl="0" marL="0" marR="0" rtl="0" algn="just">
              <a:spcBef>
                <a:spcPts val="0"/>
              </a:spcBef>
              <a:spcAft>
                <a:spcPts val="0"/>
              </a:spcAft>
              <a:buNone/>
            </a:pPr>
            <a:r>
              <a:rPr lang="en-IN" sz="2400">
                <a:solidFill>
                  <a:schemeClr val="dk1"/>
                </a:solidFill>
                <a:latin typeface="Calibri"/>
                <a:ea typeface="Calibri"/>
                <a:cs typeface="Calibri"/>
                <a:sym typeface="Calibri"/>
              </a:rPr>
              <a:t>REGISTER NO:  312210657</a:t>
            </a:r>
            <a:endParaRPr/>
          </a:p>
          <a:p>
            <a:pPr indent="0" lvl="0" marL="0" marR="0" rtl="0" algn="just">
              <a:spcBef>
                <a:spcPts val="0"/>
              </a:spcBef>
              <a:spcAft>
                <a:spcPts val="0"/>
              </a:spcAft>
              <a:buNone/>
            </a:pPr>
            <a:r>
              <a:rPr lang="en-IN" sz="2400">
                <a:solidFill>
                  <a:schemeClr val="dk1"/>
                </a:solidFill>
                <a:latin typeface="Calibri"/>
                <a:ea typeface="Calibri"/>
                <a:cs typeface="Calibri"/>
                <a:sym typeface="Calibri"/>
              </a:rPr>
              <a:t>DEPARTMENT:  B.COM(GENERAL)</a:t>
            </a:r>
            <a:endParaRPr/>
          </a:p>
          <a:p>
            <a:pPr indent="0" lvl="0" marL="0" marR="0" rtl="0" algn="just">
              <a:spcBef>
                <a:spcPts val="0"/>
              </a:spcBef>
              <a:spcAft>
                <a:spcPts val="0"/>
              </a:spcAft>
              <a:buNone/>
            </a:pPr>
            <a:r>
              <a:rPr lang="en-IN" sz="2400">
                <a:solidFill>
                  <a:schemeClr val="dk1"/>
                </a:solidFill>
                <a:latin typeface="Calibri"/>
                <a:ea typeface="Calibri"/>
                <a:cs typeface="Calibri"/>
                <a:sym typeface="Calibri"/>
              </a:rPr>
              <a:t>COLLEGE:  SRM ARTS AND SCIENCE COLLEGE</a:t>
            </a:r>
            <a:endParaRPr/>
          </a:p>
          <a:p>
            <a:pPr indent="0" lvl="0" marL="0" marR="0" rtl="0" algn="just">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248143"/>
            <a:ext cx="8556626" cy="527388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000" b="1" spc="5" dirty="0">
                <a:cs typeface="Trebuchet MS"/>
              </a:rPr>
              <a:t>Data collection</a:t>
            </a:r>
          </a:p>
          <a:p>
            <a:pPr marL="355600" indent="-342900">
              <a:lnSpc>
                <a:spcPct val="100000"/>
              </a:lnSpc>
              <a:spcBef>
                <a:spcPts val="105"/>
              </a:spcBef>
              <a:buFont typeface="Wingdings" panose="05000000000000000000" pitchFamily="2" charset="2"/>
              <a:buChar char="§"/>
            </a:pPr>
            <a:r>
              <a:rPr lang="en-IN" sz="2000" spc="5" dirty="0">
                <a:cs typeface="Trebuchet MS"/>
              </a:rPr>
              <a:t>Data has been collected from the Kaggle.</a:t>
            </a:r>
          </a:p>
          <a:p>
            <a:pPr marL="355600" indent="-342900">
              <a:lnSpc>
                <a:spcPct val="100000"/>
              </a:lnSpc>
              <a:spcBef>
                <a:spcPts val="105"/>
              </a:spcBef>
              <a:buFont typeface="Wingdings" panose="05000000000000000000" pitchFamily="2" charset="2"/>
              <a:buChar char="§"/>
            </a:pPr>
            <a:endParaRPr lang="en-IN" sz="2000" spc="5" dirty="0">
              <a:cs typeface="Trebuchet MS"/>
            </a:endParaRPr>
          </a:p>
          <a:p>
            <a:endParaRPr lang="en-US" sz="2000" dirty="0"/>
          </a:p>
          <a:p>
            <a:r>
              <a:rPr lang="en-US" sz="2000" b="1" dirty="0"/>
              <a:t>Feature collection </a:t>
            </a:r>
          </a:p>
          <a:p>
            <a:pPr marL="285750" indent="-285750">
              <a:buFont typeface="Wingdings" panose="05000000000000000000" pitchFamily="2" charset="2"/>
              <a:buChar char="§"/>
            </a:pPr>
            <a:r>
              <a:rPr lang="en-US" sz="2000" dirty="0"/>
              <a:t>Identify the 26 features</a:t>
            </a:r>
          </a:p>
          <a:p>
            <a:pPr marL="285750" indent="-285750">
              <a:buFont typeface="Wingdings" panose="05000000000000000000" pitchFamily="2" charset="2"/>
              <a:buChar char="§"/>
            </a:pPr>
            <a:r>
              <a:rPr lang="en-US" sz="2000" dirty="0"/>
              <a:t>Choose the 8 features </a:t>
            </a:r>
          </a:p>
          <a:p>
            <a:pPr marL="285750" indent="-285750">
              <a:buFont typeface="Wingdings" panose="05000000000000000000" pitchFamily="2" charset="2"/>
              <a:buChar char="§"/>
            </a:pPr>
            <a:r>
              <a:rPr lang="en-US" sz="2000" dirty="0"/>
              <a:t>Employee Id, First Name, Last Name, Start date, Exit date, Business unit, Gender code, Current employee rating, Performance Level</a:t>
            </a:r>
          </a:p>
          <a:p>
            <a:pPr marL="355600" indent="-342900">
              <a:lnSpc>
                <a:spcPct val="100000"/>
              </a:lnSpc>
              <a:spcBef>
                <a:spcPts val="105"/>
              </a:spcBef>
              <a:buFont typeface="Wingdings" panose="05000000000000000000" pitchFamily="2" charset="2"/>
              <a:buChar char="§"/>
            </a:pPr>
            <a:endParaRPr lang="en-IN" sz="2000" spc="5" dirty="0">
              <a:cs typeface="Trebuchet MS"/>
            </a:endParaRPr>
          </a:p>
          <a:p>
            <a:pPr marL="12700">
              <a:lnSpc>
                <a:spcPct val="100000"/>
              </a:lnSpc>
              <a:spcBef>
                <a:spcPts val="105"/>
              </a:spcBef>
            </a:pPr>
            <a:r>
              <a:rPr lang="en-IN" sz="2000" spc="5" dirty="0">
                <a:cs typeface="Trebuchet MS"/>
              </a:rPr>
              <a:t>        </a:t>
            </a:r>
          </a:p>
          <a:p>
            <a:pPr marL="12700">
              <a:lnSpc>
                <a:spcPct val="100000"/>
              </a:lnSpc>
              <a:spcBef>
                <a:spcPts val="105"/>
              </a:spcBef>
            </a:pPr>
            <a:endParaRPr sz="2000"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F672-67D7-A56B-49A8-86A677C61812}"/>
              </a:ext>
            </a:extLst>
          </p:cNvPr>
          <p:cNvSpPr>
            <a:spLocks noGrp="1"/>
          </p:cNvSpPr>
          <p:nvPr>
            <p:ph type="title"/>
          </p:nvPr>
        </p:nvSpPr>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E16AEEBB-658B-703B-C1ED-3EEE03E13AD4}"/>
              </a:ext>
            </a:extLst>
          </p:cNvPr>
          <p:cNvSpPr>
            <a:spLocks noGrp="1"/>
          </p:cNvSpPr>
          <p:nvPr>
            <p:ph type="body" idx="1"/>
          </p:nvPr>
        </p:nvSpPr>
        <p:spPr>
          <a:xfrm>
            <a:off x="533400" y="1524000"/>
            <a:ext cx="9067800" cy="4708981"/>
          </a:xfrm>
        </p:spPr>
        <p:txBody>
          <a:bodyPr/>
          <a:lstStyle/>
          <a:p>
            <a:pPr marL="0" indent="0">
              <a:buNone/>
            </a:pPr>
            <a:r>
              <a:rPr lang="en-US" sz="1800" b="1" dirty="0"/>
              <a:t>Data Cleaning:</a:t>
            </a:r>
          </a:p>
          <a:p>
            <a:pPr marL="342900" indent="-342900">
              <a:buFont typeface="Wingdings" panose="05000000000000000000" pitchFamily="2" charset="2"/>
              <a:buChar char="§"/>
            </a:pPr>
            <a:r>
              <a:rPr lang="en-US" sz="1800" dirty="0"/>
              <a:t>Identify the Missing values</a:t>
            </a:r>
          </a:p>
          <a:p>
            <a:pPr marL="285750" indent="-285750">
              <a:buFont typeface="Wingdings" panose="05000000000000000000" pitchFamily="2" charset="2"/>
              <a:buChar char="§"/>
            </a:pPr>
            <a:r>
              <a:rPr lang="en-US" sz="1800" dirty="0"/>
              <a:t>Removed the Exit Employee Data. </a:t>
            </a:r>
          </a:p>
          <a:p>
            <a:pPr marL="285750" indent="-285750">
              <a:buFont typeface="Wingdings" panose="05000000000000000000" pitchFamily="2" charset="2"/>
              <a:buChar char="§"/>
            </a:pPr>
            <a:r>
              <a:rPr lang="en-US" sz="1800" dirty="0"/>
              <a:t>Selected the Particular column.</a:t>
            </a:r>
          </a:p>
          <a:p>
            <a:pPr marL="285750" indent="-285750">
              <a:buFont typeface="Wingdings" panose="05000000000000000000" pitchFamily="2" charset="2"/>
              <a:buChar char="§"/>
            </a:pPr>
            <a:r>
              <a:rPr lang="en-US" sz="1800" dirty="0"/>
              <a:t>Select Filter option .</a:t>
            </a:r>
          </a:p>
          <a:p>
            <a:pPr marL="285750" indent="-285750">
              <a:buFont typeface="Wingdings" panose="05000000000000000000" pitchFamily="2" charset="2"/>
              <a:buChar char="§"/>
            </a:pPr>
            <a:r>
              <a:rPr lang="en-US" sz="1800" dirty="0"/>
              <a:t>Select the blank cells and remove the rows.</a:t>
            </a:r>
          </a:p>
          <a:p>
            <a:pPr marL="285750" indent="-285750">
              <a:buFont typeface="Wingdings" panose="05000000000000000000" pitchFamily="2" charset="2"/>
              <a:buChar char="§"/>
            </a:pPr>
            <a:endParaRPr lang="en-US" dirty="0"/>
          </a:p>
          <a:p>
            <a:pPr marL="0" indent="0">
              <a:buNone/>
            </a:pPr>
            <a:r>
              <a:rPr lang="en-US" b="1" dirty="0"/>
              <a:t>Performance Level: </a:t>
            </a:r>
          </a:p>
          <a:p>
            <a:r>
              <a:rPr lang="en-US" dirty="0"/>
              <a:t>    To calculate the performance level to use the if condition based on current employee rating,</a:t>
            </a:r>
          </a:p>
          <a:p>
            <a:r>
              <a:rPr lang="en-US" dirty="0"/>
              <a:t>=IFS(Z2&gt;=5,"Very high",Z2&gt;=4,"High",Z2&gt;=3,"Med", TRUE, "Low")</a:t>
            </a:r>
          </a:p>
          <a:p>
            <a:endParaRPr lang="en-US" dirty="0"/>
          </a:p>
          <a:p>
            <a:pPr marL="0" indent="0">
              <a:buNone/>
            </a:pPr>
            <a:r>
              <a:rPr lang="en-US" dirty="0"/>
              <a:t> </a:t>
            </a:r>
            <a:r>
              <a:rPr lang="en-US" b="1" dirty="0"/>
              <a:t>Summary</a:t>
            </a:r>
          </a:p>
          <a:p>
            <a:pPr marL="285750" indent="-285750">
              <a:buFont typeface="Wingdings" panose="05000000000000000000" pitchFamily="2" charset="2"/>
              <a:buChar char="§"/>
            </a:pPr>
            <a:r>
              <a:rPr lang="en-US" dirty="0"/>
              <a:t>Summarize the data using the Pivot Table</a:t>
            </a:r>
          </a:p>
          <a:p>
            <a:pPr marL="285750" indent="-285750">
              <a:buFont typeface="Wingdings" panose="05000000000000000000" pitchFamily="2" charset="2"/>
              <a:buChar char="§"/>
            </a:pPr>
            <a:r>
              <a:rPr lang="en-US" dirty="0"/>
              <a:t>Insert </a:t>
            </a:r>
            <a:r>
              <a:rPr lang="en-US" dirty="0">
                <a:sym typeface="Wingdings" panose="05000000000000000000" pitchFamily="2" charset="2"/>
              </a:rPr>
              <a:t> Pivot Table</a:t>
            </a:r>
            <a:endParaRPr lang="en-US" dirty="0"/>
          </a:p>
          <a:p>
            <a:endParaRPr lang="en-US" dirty="0"/>
          </a:p>
          <a:p>
            <a:endParaRPr lang="en-US" sz="1800" dirty="0"/>
          </a:p>
          <a:p>
            <a:endParaRPr lang="en-IN" dirty="0"/>
          </a:p>
        </p:txBody>
      </p:sp>
    </p:spTree>
    <p:extLst>
      <p:ext uri="{BB962C8B-B14F-4D97-AF65-F5344CB8AC3E}">
        <p14:creationId xmlns:p14="http://schemas.microsoft.com/office/powerpoint/2010/main" val="140949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5F5E-00F9-09D7-72A2-7932363D1BA6}"/>
              </a:ext>
            </a:extLst>
          </p:cNvPr>
          <p:cNvSpPr>
            <a:spLocks noGrp="1"/>
          </p:cNvSpPr>
          <p:nvPr>
            <p:ph type="title"/>
          </p:nvPr>
        </p:nvSpPr>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0FCCF514-B603-25D2-9441-3DABEF1AFF58}"/>
              </a:ext>
            </a:extLst>
          </p:cNvPr>
          <p:cNvSpPr>
            <a:spLocks noGrp="1"/>
          </p:cNvSpPr>
          <p:nvPr>
            <p:ph type="body" idx="1"/>
          </p:nvPr>
        </p:nvSpPr>
        <p:spPr>
          <a:xfrm>
            <a:off x="609600" y="1577340"/>
            <a:ext cx="10972800" cy="2215991"/>
          </a:xfrm>
        </p:spPr>
        <p:txBody>
          <a:bodyPr/>
          <a:lstStyle/>
          <a:p>
            <a:pPr marL="0" indent="0">
              <a:buNone/>
            </a:pPr>
            <a:r>
              <a:rPr lang="en-US" sz="1800" b="1" dirty="0"/>
              <a:t>Visualization </a:t>
            </a:r>
          </a:p>
          <a:p>
            <a:endParaRPr lang="en-US" sz="1800" dirty="0"/>
          </a:p>
          <a:p>
            <a:pPr marL="285750" indent="-285750">
              <a:buFont typeface="Wingdings" panose="05000000000000000000" pitchFamily="2" charset="2"/>
              <a:buChar char="§"/>
            </a:pPr>
            <a:r>
              <a:rPr lang="en-US" sz="1800" dirty="0"/>
              <a:t>  Select the Pivot Table for Very High, High, Med and Low categories</a:t>
            </a:r>
          </a:p>
          <a:p>
            <a:pPr marL="285750" indent="-285750">
              <a:buFont typeface="Wingdings" panose="05000000000000000000" pitchFamily="2" charset="2"/>
              <a:buChar char="§"/>
            </a:pPr>
            <a:r>
              <a:rPr lang="en-US" sz="1800" dirty="0"/>
              <a:t>   Insert-</a:t>
            </a:r>
            <a:r>
              <a:rPr lang="en-US" sz="1800" dirty="0">
                <a:sym typeface="Wingdings" panose="05000000000000000000" pitchFamily="2" charset="2"/>
              </a:rPr>
              <a:t>Column Charts</a:t>
            </a:r>
          </a:p>
          <a:p>
            <a:pPr marL="285750" indent="-285750">
              <a:buFont typeface="Wingdings" panose="05000000000000000000" pitchFamily="2" charset="2"/>
              <a:buChar char="§"/>
            </a:pPr>
            <a:r>
              <a:rPr lang="en-US" sz="1800" dirty="0">
                <a:sym typeface="Wingdings" panose="05000000000000000000" pitchFamily="2" charset="2"/>
              </a:rPr>
              <a:t>   Select the Trend lines based on the serious</a:t>
            </a:r>
          </a:p>
          <a:p>
            <a:pPr marL="285750" indent="-285750">
              <a:buFont typeface="Wingdings" panose="05000000000000000000" pitchFamily="2" charset="2"/>
              <a:buChar char="§"/>
            </a:pPr>
            <a:r>
              <a:rPr lang="en-US" sz="1800" dirty="0">
                <a:sym typeface="Wingdings" panose="05000000000000000000" pitchFamily="2" charset="2"/>
              </a:rPr>
              <a:t>   Select the Pivot Table for only High Categories </a:t>
            </a:r>
          </a:p>
          <a:p>
            <a:pPr marL="285750" indent="-285750">
              <a:buFont typeface="Wingdings" panose="05000000000000000000" pitchFamily="2" charset="2"/>
              <a:buChar char="§"/>
            </a:pPr>
            <a:r>
              <a:rPr lang="en-US" sz="1800" dirty="0">
                <a:sym typeface="Wingdings" panose="05000000000000000000" pitchFamily="2" charset="2"/>
              </a:rPr>
              <a:t>   Inset 3D Pie Chart based on Business unit.</a:t>
            </a:r>
          </a:p>
          <a:p>
            <a:endParaRPr lang="en-IN" dirty="0"/>
          </a:p>
        </p:txBody>
      </p:sp>
    </p:spTree>
    <p:extLst>
      <p:ext uri="{BB962C8B-B14F-4D97-AF65-F5344CB8AC3E}">
        <p14:creationId xmlns:p14="http://schemas.microsoft.com/office/powerpoint/2010/main" val="416949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160068" cy="370678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br>
              <a:rPr lang="en-US"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A83D1B2-CF90-8F62-42B4-568F2AB64518}"/>
              </a:ext>
            </a:extLst>
          </p:cNvPr>
          <p:cNvGraphicFramePr>
            <a:graphicFrameLocks/>
          </p:cNvGraphicFramePr>
          <p:nvPr>
            <p:extLst>
              <p:ext uri="{D42A27DB-BD31-4B8C-83A1-F6EECF244321}">
                <p14:modId xmlns:p14="http://schemas.microsoft.com/office/powerpoint/2010/main" val="2055395528"/>
              </p:ext>
            </p:extLst>
          </p:nvPr>
        </p:nvGraphicFramePr>
        <p:xfrm>
          <a:off x="1143000" y="2133600"/>
          <a:ext cx="7239000" cy="35813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381000"/>
            <a:ext cx="10827067" cy="8556188"/>
          </a:xfrm>
        </p:spPr>
        <p:txBody>
          <a:bodyPr/>
          <a:lstStyle/>
          <a:p>
            <a:r>
              <a:rPr lang="en-IN" dirty="0">
                <a:latin typeface="Trebuchet MS" panose="020B0603020202020204" pitchFamily="34" charset="0"/>
                <a:cs typeface="Times New Roman" panose="02020603050405020304" pitchFamily="18" charset="0"/>
              </a:rPr>
              <a:t>CONCLUSION</a:t>
            </a: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r>
              <a:rPr lang="en-IN" dirty="0">
                <a:latin typeface="Trebuchet MS" panose="020B0603020202020204" pitchFamily="34" charset="0"/>
                <a:cs typeface="Times New Roman" panose="02020603050405020304" pitchFamily="18" charset="0"/>
              </a:rPr>
              <a:t>.</a:t>
            </a:r>
            <a:r>
              <a:rPr lang="en-IN" sz="2000" b="0" dirty="0">
                <a:latin typeface="+mn-lt"/>
                <a:cs typeface="Times New Roman" panose="02020603050405020304" pitchFamily="18" charset="0"/>
              </a:rPr>
              <a:t>By comparing the performance of the employee, a higher employee </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is in the medium level of categories. So we must motivate them</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better outcome. PL sector employees are performing well compared</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to other sectors.</a:t>
            </a:r>
            <a:br>
              <a:rPr lang="en-IN" sz="2000" b="0" dirty="0">
                <a:latin typeface="+mn-lt"/>
                <a:cs typeface="Times New Roman" panose="02020603050405020304" pitchFamily="18" charset="0"/>
              </a:rPr>
            </a:br>
            <a:br>
              <a:rPr lang="en-IN" sz="2000" b="0" dirty="0">
                <a:latin typeface="+mn-lt"/>
                <a:cs typeface="Times New Roman" panose="02020603050405020304" pitchFamily="18" charset="0"/>
              </a:rPr>
            </a:br>
            <a:r>
              <a:rPr lang="en-IN" sz="6000" b="0" dirty="0">
                <a:latin typeface="Trebuchet MS" panose="020B0603020202020204" pitchFamily="34" charset="0"/>
                <a:cs typeface="Times New Roman" panose="02020603050405020304" pitchFamily="18" charset="0"/>
              </a:rPr>
              <a:t>.</a:t>
            </a:r>
            <a:r>
              <a:rPr lang="en-IN" sz="2000" b="0" dirty="0">
                <a:latin typeface="+mn-lt"/>
                <a:cs typeface="Times New Roman" panose="02020603050405020304" pitchFamily="18" charset="0"/>
              </a:rPr>
              <a:t>Performance analysis is a crucial role that each organisation has to follow</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to identify the trends and patterns of each department.</a:t>
            </a:r>
            <a:br>
              <a:rPr lang="en-IN" sz="2000" b="0" dirty="0">
                <a:latin typeface="+mn-lt"/>
                <a:cs typeface="Times New Roman" panose="02020603050405020304" pitchFamily="18" charset="0"/>
              </a:rPr>
            </a:b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a:t>
            </a: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endParaRPr lang="en-IN"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58" name="Google Shape;58;p2"/>
          <p:cNvSpPr txBox="1"/>
          <p:nvPr/>
        </p:nvSpPr>
        <p:spPr>
          <a:xfrm>
            <a:off x="1217522" y="2123271"/>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Attrition Analysis using Excel Dashboard</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83896" y="153629"/>
            <a:ext cx="5636895" cy="6326091"/>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a:t>
            </a:r>
            <a:r>
              <a:rPr lang="en-IN" sz="4250" spc="-20" dirty="0"/>
              <a:t>ENT</a:t>
            </a:r>
            <a:br>
              <a:rPr lang="en-IN" sz="4250" spc="-20" dirty="0"/>
            </a:br>
            <a:br>
              <a:rPr lang="en-IN" sz="4250" spc="-20" dirty="0"/>
            </a:br>
            <a:r>
              <a:rPr lang="en-US" sz="2000" b="0" dirty="0">
                <a:latin typeface="+mn-lt"/>
                <a:ea typeface="Calibri" panose="020F0502020204030204" pitchFamily="34" charset="0"/>
                <a:cs typeface="Calibri" panose="020F0502020204030204" pitchFamily="34" charset="0"/>
              </a:rPr>
              <a:t>Currently, the employee performance evaluation process relies heavily on subjective assessments, which can lead to inconsistent and biased evaluations. This approach has led to challenges in identifying high performers, understanding skill gaps, and aligning individual contributions with organizational goals.</a:t>
            </a:r>
            <a:br>
              <a:rPr lang="en-US" sz="2000" b="0" dirty="0">
                <a:latin typeface="+mn-lt"/>
                <a:ea typeface="Calibri" panose="020F0502020204030204" pitchFamily="34" charset="0"/>
                <a:cs typeface="Calibri" panose="020F0502020204030204" pitchFamily="34" charset="0"/>
              </a:rPr>
            </a:br>
            <a:br>
              <a:rPr lang="en-US" sz="2000" b="0" dirty="0">
                <a:latin typeface="+mn-lt"/>
                <a:ea typeface="Calibri" panose="020F0502020204030204" pitchFamily="34" charset="0"/>
                <a:cs typeface="Calibri" panose="020F0502020204030204" pitchFamily="34" charset="0"/>
              </a:rPr>
            </a:br>
            <a:r>
              <a:rPr lang="en-US" sz="2000" b="0" dirty="0">
                <a:latin typeface="+mn-lt"/>
              </a:rPr>
              <a:t>To develop a comprehensive data-driven employee performance analysis system that provides accurate, objective, and actionable insights to enhance the evaluation process, promote employee development, and drive overall organizational success.</a:t>
            </a:r>
            <a:br>
              <a:rPr lang="en-IN" sz="2000" b="0" spc="-20" dirty="0">
                <a:latin typeface="+mn-lt"/>
                <a:ea typeface="Calibri" panose="020F0502020204030204" pitchFamily="34" charset="0"/>
                <a:cs typeface="Calibri" panose="020F0502020204030204" pitchFamily="34" charset="0"/>
              </a:rPr>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itle 12">
            <a:extLst>
              <a:ext uri="{FF2B5EF4-FFF2-40B4-BE49-F238E27FC236}">
                <a16:creationId xmlns:a16="http://schemas.microsoft.com/office/drawing/2014/main" id="{2937D3D8-2AB8-CC7D-9FFB-B6F3549635EA}"/>
              </a:ext>
            </a:extLst>
          </p:cNvPr>
          <p:cNvSpPr>
            <a:spLocks noGrp="1"/>
          </p:cNvSpPr>
          <p:nvPr>
            <p:ph type="title"/>
          </p:nvPr>
        </p:nvSpPr>
        <p:spPr>
          <a:xfrm>
            <a:off x="598170" y="468957"/>
            <a:ext cx="6255067" cy="9602629"/>
          </a:xfrm>
        </p:spPr>
        <p:txBody>
          <a:bodyPr/>
          <a:lstStyle/>
          <a:p>
            <a:r>
              <a:rPr lang="en-IN" dirty="0">
                <a:latin typeface="Trebuchet MS" panose="020B0603020202020204" pitchFamily="34" charset="0"/>
              </a:rPr>
              <a:t>PROJECT</a:t>
            </a:r>
            <a:r>
              <a:rPr lang="en-IN" dirty="0">
                <a:latin typeface="Sitka Banner Semibold" pitchFamily="2" charset="0"/>
              </a:rPr>
              <a:t> </a:t>
            </a:r>
            <a:r>
              <a:rPr lang="en-IN" dirty="0">
                <a:latin typeface="Trebuchet MS" panose="020B0603020202020204" pitchFamily="34" charset="0"/>
              </a:rPr>
              <a:t>OVERVIEW</a:t>
            </a:r>
            <a:br>
              <a:rPr lang="en-IN" dirty="0">
                <a:latin typeface="Trebuchet MS" panose="020B0603020202020204" pitchFamily="34" charset="0"/>
              </a:rPr>
            </a:br>
            <a:br>
              <a:rPr lang="en-IN" dirty="0">
                <a:latin typeface="Trebuchet MS" panose="020B0603020202020204" pitchFamily="34" charset="0"/>
              </a:rPr>
            </a:br>
            <a:r>
              <a:rPr lang="en-US" sz="2000" b="0" dirty="0">
                <a:solidFill>
                  <a:srgbClr val="0D0D0D"/>
                </a:solidFill>
                <a:highlight>
                  <a:srgbClr val="FFFFFF"/>
                </a:highlight>
                <a:latin typeface="+mn-lt"/>
                <a:ea typeface="Calibri" panose="020F0502020204030204" pitchFamily="34" charset="0"/>
                <a:cs typeface="Calibri" panose="020F0502020204030204" pitchFamily="34" charset="0"/>
              </a:rPr>
              <a:t>An employee performance analysis project typically involves evaluating and improving how well employees perform their job duties and contribute to organizational goals.</a:t>
            </a:r>
            <a:br>
              <a:rPr lang="en-US" sz="2000" b="0" dirty="0">
                <a:solidFill>
                  <a:srgbClr val="0D0D0D"/>
                </a:solidFill>
                <a:highlight>
                  <a:srgbClr val="FFFFFF"/>
                </a:highlight>
                <a:latin typeface="+mn-lt"/>
                <a:ea typeface="Calibri" panose="020F0502020204030204" pitchFamily="34" charset="0"/>
                <a:cs typeface="Calibri" panose="020F0502020204030204" pitchFamily="34" charset="0"/>
              </a:rPr>
            </a:br>
            <a:br>
              <a:rPr lang="en-IN" sz="2000" dirty="0">
                <a:latin typeface="+mn-lt"/>
              </a:rPr>
            </a:br>
            <a:r>
              <a:rPr lang="en-US" sz="2000" b="0" dirty="0">
                <a:solidFill>
                  <a:srgbClr val="111111"/>
                </a:solidFill>
                <a:highlight>
                  <a:srgbClr val="FFFFFF"/>
                </a:highlight>
                <a:latin typeface="+mn-lt"/>
              </a:rPr>
              <a:t>The goal is to provide insights into the factors affecting </a:t>
            </a:r>
            <a:r>
              <a:rPr lang="en-US" sz="2000" b="0" dirty="0">
                <a:solidFill>
                  <a:srgbClr val="111111"/>
                </a:solidFill>
                <a:latin typeface="+mn-lt"/>
              </a:rPr>
              <a:t>employee performance</a:t>
            </a:r>
            <a:r>
              <a:rPr lang="en-US" sz="2000" b="0" dirty="0">
                <a:solidFill>
                  <a:srgbClr val="111111"/>
                </a:solidFill>
                <a:highlight>
                  <a:srgbClr val="FFFFFF"/>
                </a:highlight>
                <a:latin typeface="+mn-lt"/>
              </a:rPr>
              <a:t>, identify department-wise performances, and develop a machine learning model that predicts </a:t>
            </a:r>
            <a:r>
              <a:rPr lang="en-US" sz="2000" b="0" dirty="0">
                <a:solidFill>
                  <a:srgbClr val="111111"/>
                </a:solidFill>
                <a:latin typeface="+mn-lt"/>
              </a:rPr>
              <a:t>employee performance</a:t>
            </a:r>
            <a:r>
              <a:rPr lang="en-US" sz="2000" b="0" dirty="0">
                <a:solidFill>
                  <a:srgbClr val="111111"/>
                </a:solidFill>
                <a:highlight>
                  <a:srgbClr val="FFFFFF"/>
                </a:highlight>
                <a:latin typeface="+mn-lt"/>
              </a:rPr>
              <a:t> ratings.</a:t>
            </a:r>
            <a:br>
              <a:rPr lang="en-US" sz="2000" b="0" dirty="0">
                <a:solidFill>
                  <a:srgbClr val="111111"/>
                </a:solidFill>
                <a:highlight>
                  <a:srgbClr val="FFFFFF"/>
                </a:highlight>
                <a:latin typeface="+mn-lt"/>
              </a:rPr>
            </a:br>
            <a:br>
              <a:rPr lang="en-IN" sz="2000" dirty="0">
                <a:latin typeface="+mn-lt"/>
              </a:rPr>
            </a:br>
            <a:r>
              <a:rPr lang="en-US" sz="2000" b="0" dirty="0">
                <a:solidFill>
                  <a:srgbClr val="111111"/>
                </a:solidFill>
                <a:highlight>
                  <a:srgbClr val="FFFFFF"/>
                </a:highlight>
                <a:latin typeface="+mn-lt"/>
              </a:rPr>
              <a:t>The insights gained from this </a:t>
            </a:r>
            <a:r>
              <a:rPr lang="en-US" sz="2000" b="0" dirty="0">
                <a:solidFill>
                  <a:srgbClr val="111111"/>
                </a:solidFill>
                <a:latin typeface="+mn-lt"/>
              </a:rPr>
              <a:t>analysis</a:t>
            </a:r>
            <a:r>
              <a:rPr lang="en-US" sz="2000" b="0" dirty="0">
                <a:solidFill>
                  <a:srgbClr val="111111"/>
                </a:solidFill>
                <a:highlight>
                  <a:srgbClr val="FFFFFF"/>
                </a:highlight>
                <a:latin typeface="+mn-lt"/>
              </a:rPr>
              <a:t> can be used for informed hiring decisions and strategies to enhance </a:t>
            </a:r>
            <a:r>
              <a:rPr lang="en-US" sz="2000" b="0" dirty="0">
                <a:solidFill>
                  <a:srgbClr val="111111"/>
                </a:solidFill>
                <a:latin typeface="+mn-lt"/>
              </a:rPr>
              <a:t>employee performance</a:t>
            </a:r>
            <a:r>
              <a:rPr lang="en-US" sz="2000" b="0" dirty="0">
                <a:solidFill>
                  <a:srgbClr val="111111"/>
                </a:solidFill>
                <a:highlight>
                  <a:srgbClr val="FFFFFF"/>
                </a:highlight>
                <a:latin typeface="+mn-lt"/>
              </a:rPr>
              <a:t>.</a:t>
            </a:r>
            <a:br>
              <a:rPr lang="en-IN" sz="2000" dirty="0">
                <a:latin typeface="+mn-lt"/>
              </a:rPr>
            </a:br>
            <a:br>
              <a:rPr lang="en-IN" dirty="0">
                <a:latin typeface="Trebuchet MS" panose="020B0603020202020204" pitchFamily="34" charset="0"/>
              </a:rPr>
            </a:br>
            <a:br>
              <a:rPr lang="en-IN" dirty="0">
                <a:latin typeface="Trebuchet MS" panose="020B0603020202020204" pitchFamily="34" charset="0"/>
              </a:rPr>
            </a:br>
            <a:br>
              <a:rPr lang="en-IN" dirty="0">
                <a:latin typeface="Trebuchet MS" panose="020B0603020202020204" pitchFamily="34" charset="0"/>
              </a:rPr>
            </a:br>
            <a:br>
              <a:rPr lang="en-IN" dirty="0">
                <a:latin typeface="Trebuchet MS" panose="020B0603020202020204" pitchFamily="34" charset="0"/>
              </a:rPr>
            </a:br>
            <a:br>
              <a:rPr lang="en-IN" dirty="0">
                <a:latin typeface="Sitka Banner Semibold" pitchFamily="2" charset="0"/>
              </a:rPr>
            </a:br>
            <a:endParaRPr lang="en-IN" dirty="0">
              <a:latin typeface="Sitka Banner Semibold"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90600"/>
            <a:ext cx="7834948" cy="4448654"/>
          </a:xfrm>
          <a:prstGeom prst="rect">
            <a:avLst/>
          </a:prstGeom>
        </p:spPr>
        <p:txBody>
          <a:bodyPr vert="horz" wrap="square" lIns="0" tIns="16510" rIns="0" bIns="0" rtlCol="0">
            <a:spAutoFit/>
          </a:bodyPr>
          <a:lstStyle/>
          <a:p>
            <a:pPr marL="12700" algn="l">
              <a:lnSpc>
                <a:spcPct val="100000"/>
              </a:lnSpc>
              <a:spcBef>
                <a:spcPts val="130"/>
              </a:spcBef>
            </a:pPr>
            <a:r>
              <a:rPr lang="en-IN"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a:t>
            </a:r>
            <a:br>
              <a:rPr lang="en-IN" sz="3200" spc="5" dirty="0"/>
            </a:br>
            <a:br>
              <a:rPr lang="en-IN" sz="3200" spc="5" dirty="0"/>
            </a:br>
            <a:r>
              <a:rPr lang="en-IN" sz="3200" spc="5" dirty="0"/>
              <a:t>     .</a:t>
            </a:r>
            <a:r>
              <a:rPr lang="en-IN" sz="2000" b="0" spc="5" dirty="0">
                <a:latin typeface="+mn-lt"/>
              </a:rPr>
              <a:t>Human Resources Department</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Managers and Team Leaders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Executives and Senior Management </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Employees Themselves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Training and Development Teams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Performance Review Committees</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19922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000" b="0" dirty="0">
                <a:latin typeface="+mn-lt"/>
              </a:rPr>
              <a:t>Conditional formatting - To identify the missing data in the table.</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Filter - To remove the missing data in the table.</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Formula - To identify the employee performance level.</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Pivot table - To summarize the data and to make an graph.</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Graph - To visualize the data and to compare the categories </a:t>
            </a:r>
            <a:br>
              <a:rPr lang="en-IN" sz="2000" b="0" dirty="0">
                <a:latin typeface="+mn-lt"/>
              </a:rPr>
            </a:br>
            <a:r>
              <a:rPr lang="en-IN" sz="2000" b="0" dirty="0">
                <a:latin typeface="+mn-lt"/>
              </a:rPr>
              <a:t>                                                              given in the table through graph easily.</a:t>
            </a:r>
            <a:endParaRPr sz="36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293757"/>
          </a:xfrm>
        </p:spPr>
        <p:txBody>
          <a:bodyPr/>
          <a:lstStyle/>
          <a:p>
            <a:r>
              <a:rPr lang="en-IN" dirty="0"/>
              <a:t>Dataset Description</a:t>
            </a:r>
            <a:br>
              <a:rPr lang="en-IN" dirty="0"/>
            </a:br>
            <a:br>
              <a:rPr lang="en-IN" dirty="0"/>
            </a:br>
            <a:r>
              <a:rPr lang="en-IN" sz="2000" b="0" dirty="0">
                <a:latin typeface="+mn-lt"/>
              </a:rPr>
              <a:t>Employee data sources by Kaggle</a:t>
            </a:r>
            <a:br>
              <a:rPr lang="en-IN" sz="2000" b="0" dirty="0">
                <a:latin typeface="+mn-lt"/>
              </a:rPr>
            </a:br>
            <a:r>
              <a:rPr lang="en-IN" sz="2000" b="0" dirty="0">
                <a:latin typeface="+mn-lt"/>
              </a:rPr>
              <a:t>26 Features are available</a:t>
            </a:r>
            <a:br>
              <a:rPr lang="en-IN" sz="2000" b="0" dirty="0">
                <a:latin typeface="+mn-lt"/>
              </a:rPr>
            </a:br>
            <a:r>
              <a:rPr lang="en-IN" sz="2000" b="0" dirty="0">
                <a:latin typeface="+mn-lt"/>
              </a:rPr>
              <a:t>9 Features are selected for the analyzation</a:t>
            </a:r>
            <a:br>
              <a:rPr lang="en-IN" sz="2000" b="0" dirty="0">
                <a:latin typeface="+mn-lt"/>
              </a:rPr>
            </a:br>
            <a:r>
              <a:rPr lang="en-IN" sz="2000" b="0" dirty="0">
                <a:latin typeface="+mn-lt"/>
              </a:rPr>
              <a:t>Email id                         :Num</a:t>
            </a:r>
            <a:br>
              <a:rPr lang="en-IN" sz="2000" b="0" dirty="0">
                <a:latin typeface="+mn-lt"/>
              </a:rPr>
            </a:br>
            <a:r>
              <a:rPr lang="en-IN" sz="2000" b="0" dirty="0">
                <a:latin typeface="+mn-lt"/>
              </a:rPr>
              <a:t>Name[2]                        :Text</a:t>
            </a:r>
            <a:br>
              <a:rPr lang="en-IN" sz="2000" b="0" dirty="0">
                <a:latin typeface="+mn-lt"/>
              </a:rPr>
            </a:br>
            <a:r>
              <a:rPr lang="en-IN" sz="2000" b="0" dirty="0">
                <a:latin typeface="+mn-lt"/>
              </a:rPr>
              <a:t>Date[2]                          :Date</a:t>
            </a:r>
            <a:br>
              <a:rPr lang="en-IN" sz="2000" b="0" dirty="0">
                <a:latin typeface="+mn-lt"/>
              </a:rPr>
            </a:br>
            <a:r>
              <a:rPr lang="en-IN" sz="2000" b="0" dirty="0">
                <a:latin typeface="+mn-lt"/>
              </a:rPr>
              <a:t>Business units              :Text</a:t>
            </a:r>
            <a:br>
              <a:rPr lang="en-IN" sz="2000" b="0" dirty="0">
                <a:latin typeface="+mn-lt"/>
              </a:rPr>
            </a:br>
            <a:r>
              <a:rPr lang="en-IN" sz="2000" b="0" dirty="0">
                <a:latin typeface="+mn-lt"/>
              </a:rPr>
              <a:t>Gender code                :Text</a:t>
            </a:r>
            <a:br>
              <a:rPr lang="en-IN" sz="2000" b="0" dirty="0">
                <a:latin typeface="+mn-lt"/>
              </a:rPr>
            </a:br>
            <a:r>
              <a:rPr lang="en-IN" sz="2000" b="0" dirty="0">
                <a:latin typeface="+mn-lt"/>
              </a:rPr>
              <a:t>Employee Rate            :Num</a:t>
            </a:r>
            <a:br>
              <a:rPr lang="en-IN" sz="2000" b="0" dirty="0">
                <a:latin typeface="+mn-lt"/>
              </a:rPr>
            </a:br>
            <a:r>
              <a:rPr lang="en-IN" sz="2000" b="0" dirty="0">
                <a:latin typeface="+mn-lt"/>
              </a:rPr>
              <a:t>Performance level      :Text</a:t>
            </a:r>
            <a:br>
              <a:rPr lang="en-IN" sz="2000" b="0" dirty="0">
                <a:latin typeface="+mn-lt"/>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5715000" cy="1446550"/>
          </a:xfrm>
          <a:prstGeom prst="rect">
            <a:avLst/>
          </a:prstGeom>
          <a:noFill/>
        </p:spPr>
        <p:txBody>
          <a:bodyPr wrap="square" rtlCol="0">
            <a:spAutoFit/>
          </a:bodyPr>
          <a:lstStyle/>
          <a:p>
            <a:pPr marL="457200" indent="-4572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a:t>
            </a:r>
          </a:p>
          <a:p>
            <a:pPr algn="l"/>
            <a:r>
              <a:rPr lang="en-US" sz="2000" b="0" i="0" dirty="0">
                <a:solidFill>
                  <a:srgbClr val="0D0D0D"/>
                </a:solidFill>
                <a:effectLst/>
                <a:latin typeface="Times New Roman" panose="02020603050405020304" pitchFamily="18" charset="0"/>
                <a:cs typeface="Times New Roman" panose="02020603050405020304" pitchFamily="18" charset="0"/>
              </a:rPr>
              <a:t>      “LOW”)</a:t>
            </a:r>
          </a:p>
          <a:p>
            <a:pPr marL="457200" indent="-45720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