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256" r:id="rId2"/>
    <p:sldId id="257" r:id="rId3"/>
    <p:sldId id="369" r:id="rId4"/>
    <p:sldId id="370" r:id="rId5"/>
    <p:sldId id="372" r:id="rId6"/>
    <p:sldId id="388" r:id="rId7"/>
    <p:sldId id="392" r:id="rId8"/>
    <p:sldId id="368" r:id="rId9"/>
    <p:sldId id="373" r:id="rId10"/>
    <p:sldId id="389" r:id="rId11"/>
    <p:sldId id="407" r:id="rId12"/>
    <p:sldId id="391" r:id="rId13"/>
    <p:sldId id="393" r:id="rId14"/>
    <p:sldId id="395" r:id="rId15"/>
    <p:sldId id="397" r:id="rId16"/>
    <p:sldId id="399" r:id="rId17"/>
    <p:sldId id="405" r:id="rId18"/>
    <p:sldId id="396" r:id="rId19"/>
    <p:sldId id="394" r:id="rId20"/>
    <p:sldId id="398" r:id="rId21"/>
    <p:sldId id="406" r:id="rId22"/>
    <p:sldId id="402" r:id="rId23"/>
    <p:sldId id="404" r:id="rId24"/>
    <p:sldId id="401" r:id="rId25"/>
    <p:sldId id="377" r:id="rId26"/>
    <p:sldId id="3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46" d="100"/>
          <a:sy n="46" d="100"/>
        </p:scale>
        <p:origin x="38" y="10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116052"/>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15" name="Title 1"/>
          <p:cNvSpPr txBox="1"/>
          <p:nvPr/>
        </p:nvSpPr>
        <p:spPr>
          <a:xfrm>
            <a:off x="0" y="1446932"/>
            <a:ext cx="121920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
        <p:nvSpPr>
          <p:cNvPr id="4" name="TextBox 1">
            <a:extLst>
              <a:ext uri="{FF2B5EF4-FFF2-40B4-BE49-F238E27FC236}">
                <a16:creationId xmlns:a16="http://schemas.microsoft.com/office/drawing/2014/main" id="{8524B9A7-C979-BC57-671F-DA02E1A60DEC}"/>
              </a:ext>
            </a:extLst>
          </p:cNvPr>
          <p:cNvSpPr txBox="1">
            <a:spLocks noChangeArrowheads="1"/>
          </p:cNvSpPr>
          <p:nvPr/>
        </p:nvSpPr>
        <p:spPr bwMode="auto">
          <a:xfrm>
            <a:off x="519111" y="5065369"/>
            <a:ext cx="55822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P. Indira Priya M.E., Ph.D.,</a:t>
            </a:r>
          </a:p>
          <a:p>
            <a:pPr>
              <a:spcBef>
                <a:spcPct val="0"/>
              </a:spcBef>
              <a:buClrTx/>
              <a:buFontTx/>
              <a:buNone/>
            </a:pPr>
            <a:r>
              <a:rPr lang="en-IN" altLang="en-US" sz="2400" dirty="0">
                <a:solidFill>
                  <a:srgbClr val="FF0000"/>
                </a:solidFill>
                <a:latin typeface="Verdana"/>
                <a:ea typeface="Verdana"/>
              </a:rPr>
              <a:t>Professor</a:t>
            </a:r>
            <a:endParaRPr lang="en-IN" altLang="en-US" sz="2400" dirty="0">
              <a:solidFill>
                <a:srgbClr val="FF0000"/>
              </a:solidFill>
              <a:ea typeface="Verdana"/>
            </a:endParaRPr>
          </a:p>
          <a:p>
            <a:pPr>
              <a:spcBef>
                <a:spcPct val="0"/>
              </a:spcBef>
              <a:buClrTx/>
              <a:buFontTx/>
              <a:buNone/>
            </a:pPr>
            <a:r>
              <a:rPr lang="en-IN" altLang="en-US" sz="2400" dirty="0">
                <a:solidFill>
                  <a:srgbClr val="FF0000"/>
                </a:solidFill>
                <a:latin typeface="Verdana"/>
                <a:ea typeface="Verdana"/>
              </a:rPr>
              <a:t>Department of AI</a:t>
            </a:r>
            <a:r>
              <a:rPr lang="en-IN" altLang="en-US" sz="2100" dirty="0">
                <a:solidFill>
                  <a:srgbClr val="FF0000"/>
                </a:solidFill>
                <a:latin typeface="Verdana"/>
                <a:ea typeface="Verdana"/>
              </a:rPr>
              <a:t>&amp;</a:t>
            </a:r>
            <a:r>
              <a:rPr lang="en-IN" altLang="en-US" sz="2400" dirty="0">
                <a:solidFill>
                  <a:srgbClr val="FF0000"/>
                </a:solidFill>
                <a:latin typeface="Verdana"/>
                <a:ea typeface="Verdana"/>
              </a:rPr>
              <a:t>DS</a:t>
            </a:r>
          </a:p>
        </p:txBody>
      </p:sp>
      <p:sp>
        <p:nvSpPr>
          <p:cNvPr id="6" name="TextBox 1">
            <a:extLst>
              <a:ext uri="{FF2B5EF4-FFF2-40B4-BE49-F238E27FC236}">
                <a16:creationId xmlns:a16="http://schemas.microsoft.com/office/drawing/2014/main" id="{8DBC109C-0087-F896-EEDC-0B888CE9E46C}"/>
              </a:ext>
            </a:extLst>
          </p:cNvPr>
          <p:cNvSpPr txBox="1">
            <a:spLocks noChangeArrowheads="1"/>
          </p:cNvSpPr>
          <p:nvPr/>
        </p:nvSpPr>
        <p:spPr bwMode="auto">
          <a:xfrm>
            <a:off x="6138192" y="5065369"/>
            <a:ext cx="5473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err="1">
                <a:solidFill>
                  <a:srgbClr val="FF0000"/>
                </a:solidFill>
                <a:latin typeface="Verdana"/>
                <a:ea typeface="Verdana"/>
              </a:rPr>
              <a:t>Jayanesh</a:t>
            </a:r>
            <a:r>
              <a:rPr lang="en-IN" altLang="en-US" sz="2400" b="1" dirty="0">
                <a:solidFill>
                  <a:srgbClr val="FF0000"/>
                </a:solidFill>
                <a:latin typeface="Verdana"/>
                <a:ea typeface="Verdana"/>
              </a:rPr>
              <a:t> D </a:t>
            </a:r>
            <a:r>
              <a:rPr lang="en-IN" altLang="en-US" sz="2400" dirty="0">
                <a:solidFill>
                  <a:srgbClr val="FF0000"/>
                </a:solidFill>
                <a:latin typeface="Verdana"/>
                <a:ea typeface="Verdana"/>
              </a:rPr>
              <a:t>221801020</a:t>
            </a:r>
          </a:p>
          <a:p>
            <a:pPr algn="r">
              <a:spcBef>
                <a:spcPct val="0"/>
              </a:spcBef>
              <a:buClrTx/>
              <a:buNone/>
            </a:pPr>
            <a:r>
              <a:rPr lang="en-IN" altLang="en-US" sz="2400" b="1" dirty="0" err="1">
                <a:solidFill>
                  <a:srgbClr val="FF0000"/>
                </a:solidFill>
                <a:latin typeface="Verdana"/>
                <a:ea typeface="Verdana"/>
              </a:rPr>
              <a:t>Shanmugashree</a:t>
            </a:r>
            <a:r>
              <a:rPr lang="en-IN" altLang="en-US" sz="2400" b="1" dirty="0">
                <a:solidFill>
                  <a:srgbClr val="FF0000"/>
                </a:solidFill>
                <a:latin typeface="Verdana"/>
                <a:ea typeface="Verdana"/>
              </a:rPr>
              <a:t> M </a:t>
            </a:r>
            <a:r>
              <a:rPr lang="en-IN" altLang="en-US" sz="2400" dirty="0">
                <a:solidFill>
                  <a:srgbClr val="FF0000"/>
                </a:solidFill>
                <a:latin typeface="Verdana"/>
                <a:ea typeface="Verdana"/>
              </a:rPr>
              <a:t>221801049</a:t>
            </a:r>
          </a:p>
        </p:txBody>
      </p:sp>
      <p:sp>
        <p:nvSpPr>
          <p:cNvPr id="8" name="Title 1">
            <a:extLst>
              <a:ext uri="{FF2B5EF4-FFF2-40B4-BE49-F238E27FC236}">
                <a16:creationId xmlns:a16="http://schemas.microsoft.com/office/drawing/2014/main" id="{B44EBC7A-7F12-6EC2-DA1B-ED593F094DEC}"/>
              </a:ext>
            </a:extLst>
          </p:cNvPr>
          <p:cNvSpPr txBox="1">
            <a:spLocks/>
          </p:cNvSpPr>
          <p:nvPr/>
        </p:nvSpPr>
        <p:spPr>
          <a:xfrm>
            <a:off x="789707" y="2574344"/>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a:ea typeface="Verdana"/>
                <a:cs typeface="+mn-cs"/>
              </a:rPr>
              <a:t>CROPMASTER</a:t>
            </a:r>
            <a:br>
              <a:rPr lang="en-US" sz="4000" b="1" dirty="0">
                <a:solidFill>
                  <a:srgbClr val="7030A0"/>
                </a:solidFill>
                <a:latin typeface="Verdana"/>
                <a:ea typeface="Verdana"/>
                <a:cs typeface="+mn-cs"/>
              </a:rPr>
            </a:br>
            <a:r>
              <a:rPr lang="en-US" sz="3000" b="1" dirty="0">
                <a:solidFill>
                  <a:srgbClr val="7030A0"/>
                </a:solidFill>
                <a:latin typeface="Verdana"/>
                <a:ea typeface="Verdana"/>
                <a:cs typeface="+mn-cs"/>
              </a:rPr>
              <a:t> </a:t>
            </a:r>
            <a:r>
              <a:rPr lang="en-US" sz="2900" b="1" dirty="0">
                <a:solidFill>
                  <a:srgbClr val="7030A0"/>
                </a:solidFill>
                <a:latin typeface="Verdana"/>
                <a:ea typeface="Verdana"/>
                <a:cs typeface="+mn-cs"/>
              </a:rPr>
              <a:t>AI-Driven Smart Farming Bot</a:t>
            </a:r>
            <a:endParaRPr lang="en-IN" sz="2900" b="1" dirty="0">
              <a:solidFill>
                <a:srgbClr val="7030A0"/>
              </a:solidFill>
              <a:latin typeface="Verdana"/>
              <a:ea typeface="Verdan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230187"/>
            <a:ext cx="10668000" cy="1216025"/>
          </a:xfrm>
        </p:spPr>
        <p:txBody>
          <a:bodyPr/>
          <a:lstStyle/>
          <a:p>
            <a:r>
              <a:rPr lang="en-US" sz="3200" b="1" dirty="0">
                <a:solidFill>
                  <a:srgbClr val="FF0000"/>
                </a:solidFill>
              </a:rPr>
              <a:t>Proposed System</a:t>
            </a:r>
            <a:endParaRPr lang="en-IN" altLang="en-US" sz="3200" dirty="0"/>
          </a:p>
        </p:txBody>
      </p:sp>
      <p:sp>
        <p:nvSpPr>
          <p:cNvPr id="3" name="Content Placeholder 2"/>
          <p:cNvSpPr>
            <a:spLocks noGrp="1"/>
          </p:cNvSpPr>
          <p:nvPr>
            <p:ph idx="1"/>
          </p:nvPr>
        </p:nvSpPr>
        <p:spPr>
          <a:xfrm>
            <a:off x="755651" y="1752600"/>
            <a:ext cx="11056734" cy="4267200"/>
          </a:xfrm>
        </p:spPr>
        <p:txBody>
          <a:bodyPr/>
          <a:lstStyle/>
          <a:p>
            <a:pPr algn="just"/>
            <a:r>
              <a:rPr lang="en-US" sz="2300" b="1" dirty="0">
                <a:latin typeface="Times New Roman" panose="02020603050405020304" pitchFamily="18" charset="0"/>
                <a:cs typeface="Times New Roman" panose="02020603050405020304" pitchFamily="18" charset="0"/>
              </a:rPr>
              <a:t>Efficient Predictions:</a:t>
            </a:r>
            <a:r>
              <a:rPr lang="en-US" sz="2300" dirty="0">
                <a:latin typeface="Times New Roman" panose="02020603050405020304" pitchFamily="18" charset="0"/>
                <a:cs typeface="Times New Roman" panose="02020603050405020304" pitchFamily="18" charset="0"/>
              </a:rPr>
              <a:t> Uses existing data to train a Random Forest model, predicting soil health and best practices without real-time sensors.</a:t>
            </a:r>
          </a:p>
          <a:p>
            <a:pPr algn="just"/>
            <a:r>
              <a:rPr lang="en-US" sz="2300" b="1" dirty="0">
                <a:latin typeface="Times New Roman" panose="02020603050405020304" pitchFamily="18" charset="0"/>
                <a:cs typeface="Times New Roman" panose="02020603050405020304" pitchFamily="18" charset="0"/>
              </a:rPr>
              <a:t>Flexible and Scalable:</a:t>
            </a:r>
            <a:r>
              <a:rPr lang="en-US" sz="2300" dirty="0">
                <a:latin typeface="Times New Roman" panose="02020603050405020304" pitchFamily="18" charset="0"/>
                <a:cs typeface="Times New Roman" panose="02020603050405020304" pitchFamily="18" charset="0"/>
              </a:rPr>
              <a:t> Adaptable to different regions, farming conditions, and evolving needs, making it ideal for small-scale farmers.</a:t>
            </a:r>
          </a:p>
          <a:p>
            <a:pPr algn="just"/>
            <a:r>
              <a:rPr lang="en-IN" sz="2300" b="1" dirty="0">
                <a:latin typeface="Times New Roman" panose="02020603050405020304" pitchFamily="18" charset="0"/>
                <a:cs typeface="Times New Roman" panose="02020603050405020304" pitchFamily="18" charset="0"/>
              </a:rPr>
              <a:t>Easy-to-Use: </a:t>
            </a:r>
            <a:r>
              <a:rPr lang="en-US" sz="2300" dirty="0">
                <a:latin typeface="Times New Roman" panose="02020603050405020304" pitchFamily="18" charset="0"/>
                <a:cs typeface="Times New Roman" panose="02020603050405020304" pitchFamily="18" charset="0"/>
              </a:rPr>
              <a:t>Farmers can access these insights through a simple website, ensuring the system is both efficient and user-friendly, even for those with limited technical skills.</a:t>
            </a:r>
            <a:endParaRPr lang="en-US" sz="2300" b="1" dirty="0">
              <a:latin typeface="Times New Roman" panose="02020603050405020304" pitchFamily="18" charset="0"/>
              <a:cs typeface="Times New Roman" panose="02020603050405020304" pitchFamily="18" charset="0"/>
            </a:endParaRPr>
          </a:p>
          <a:p>
            <a:pPr algn="just"/>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the most suitable algorithm, the system maximizes efficiency in processing and analyzing data, leading to faster and more reliable insights for farmers.</a:t>
            </a:r>
          </a:p>
          <a:p>
            <a:pPr algn="just"/>
            <a:r>
              <a:rPr lang="en-US" sz="2300" b="1" dirty="0">
                <a:latin typeface="Times New Roman" panose="02020603050405020304" pitchFamily="18" charset="0"/>
                <a:cs typeface="Times New Roman" panose="02020603050405020304" pitchFamily="18" charset="0"/>
              </a:rPr>
              <a:t>Continuous Improvement:</a:t>
            </a:r>
            <a:r>
              <a:rPr lang="en-US" sz="2300" dirty="0">
                <a:latin typeface="Times New Roman" panose="02020603050405020304" pitchFamily="18" charset="0"/>
                <a:cs typeface="Times New Roman" panose="02020603050405020304" pitchFamily="18" charset="0"/>
              </a:rPr>
              <a:t> Learns from new data and feedback, enhancing efficiency and flexibility over time.</a:t>
            </a:r>
            <a:endParaRPr lang="en-IN" altLang="en-US" sz="23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FC3988E2-7414-F1C7-008B-360378338CF0}"/>
              </a:ext>
            </a:extLst>
          </p:cNvPr>
          <p:cNvSpPr>
            <a:spLocks noGrp="1"/>
          </p:cNvSpPr>
          <p:nvPr>
            <p:ph type="dt" sz="half" idx="10"/>
          </p:nvPr>
        </p:nvSpPr>
        <p:spPr>
          <a:xfrm>
            <a:off x="812800" y="6245225"/>
            <a:ext cx="1182255" cy="307974"/>
          </a:xfrm>
        </p:spPr>
        <p:txBody>
          <a:bodyPr/>
          <a:lstStyle/>
          <a:p>
            <a:pPr>
              <a:defRPr/>
            </a:pPr>
            <a:r>
              <a:rPr lang="en-US" dirty="0"/>
              <a:t>First Review</a:t>
            </a:r>
          </a:p>
        </p:txBody>
      </p:sp>
      <p:sp>
        <p:nvSpPr>
          <p:cNvPr id="8" name="Footer Placeholder 4">
            <a:extLst>
              <a:ext uri="{FF2B5EF4-FFF2-40B4-BE49-F238E27FC236}">
                <a16:creationId xmlns:a16="http://schemas.microsoft.com/office/drawing/2014/main" id="{549C615F-B06A-8670-9B69-8F395E297DE7}"/>
              </a:ext>
            </a:extLst>
          </p:cNvPr>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9" name="Slide Number Placeholder 5">
            <a:extLst>
              <a:ext uri="{FF2B5EF4-FFF2-40B4-BE49-F238E27FC236}">
                <a16:creationId xmlns:a16="http://schemas.microsoft.com/office/drawing/2014/main" id="{15694902-996A-1E01-BCE0-7F5E22D3FBD7}"/>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a:t>10</a:t>
            </a:fld>
            <a:endParaRPr lang="en-US" altLang="en-US" dirty="0"/>
          </a:p>
        </p:txBody>
      </p:sp>
      <p:sp>
        <p:nvSpPr>
          <p:cNvPr id="4" name="Rectangle 1">
            <a:extLst>
              <a:ext uri="{FF2B5EF4-FFF2-40B4-BE49-F238E27FC236}">
                <a16:creationId xmlns:a16="http://schemas.microsoft.com/office/drawing/2014/main" id="{AA62C218-AB2F-2E31-64C5-C4DF04DE4C8E}"/>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EAD5A-E8CB-95C9-6C05-C7F5D3A4A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61A08-7BD5-4235-0734-FED3026DFAA0}"/>
              </a:ext>
            </a:extLst>
          </p:cNvPr>
          <p:cNvSpPr>
            <a:spLocks noGrp="1"/>
          </p:cNvSpPr>
          <p:nvPr>
            <p:ph type="title"/>
          </p:nvPr>
        </p:nvSpPr>
        <p:spPr>
          <a:xfrm>
            <a:off x="766233" y="136525"/>
            <a:ext cx="10668000" cy="1216025"/>
          </a:xfrm>
        </p:spPr>
        <p:txBody>
          <a:bodyPr/>
          <a:lstStyle/>
          <a:p>
            <a:r>
              <a:rPr lang="en-US" sz="3200" b="1" dirty="0">
                <a:solidFill>
                  <a:srgbClr val="FF0000"/>
                </a:solidFill>
              </a:rPr>
              <a:t>System Architecture</a:t>
            </a:r>
            <a:endParaRPr lang="en-IN" altLang="en-US" sz="3200" dirty="0"/>
          </a:p>
        </p:txBody>
      </p:sp>
      <p:sp>
        <p:nvSpPr>
          <p:cNvPr id="7" name="Date Placeholder 3">
            <a:extLst>
              <a:ext uri="{FF2B5EF4-FFF2-40B4-BE49-F238E27FC236}">
                <a16:creationId xmlns:a16="http://schemas.microsoft.com/office/drawing/2014/main" id="{F75CDB9B-C540-2266-FE37-2413EBD82100}"/>
              </a:ext>
            </a:extLst>
          </p:cNvPr>
          <p:cNvSpPr>
            <a:spLocks noGrp="1"/>
          </p:cNvSpPr>
          <p:nvPr>
            <p:ph type="dt" sz="half" idx="10"/>
          </p:nvPr>
        </p:nvSpPr>
        <p:spPr>
          <a:xfrm>
            <a:off x="812800" y="6245225"/>
            <a:ext cx="1182255" cy="307974"/>
          </a:xfrm>
        </p:spPr>
        <p:txBody>
          <a:bodyPr/>
          <a:lstStyle/>
          <a:p>
            <a:pPr>
              <a:defRPr/>
            </a:pPr>
            <a:r>
              <a:rPr lang="en-US" dirty="0"/>
              <a:t>First Review</a:t>
            </a:r>
          </a:p>
        </p:txBody>
      </p:sp>
      <p:sp>
        <p:nvSpPr>
          <p:cNvPr id="8" name="Footer Placeholder 4">
            <a:extLst>
              <a:ext uri="{FF2B5EF4-FFF2-40B4-BE49-F238E27FC236}">
                <a16:creationId xmlns:a16="http://schemas.microsoft.com/office/drawing/2014/main" id="{7255B633-9CF9-800D-48BE-10671093D1D9}"/>
              </a:ext>
            </a:extLst>
          </p:cNvPr>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9" name="Slide Number Placeholder 5">
            <a:extLst>
              <a:ext uri="{FF2B5EF4-FFF2-40B4-BE49-F238E27FC236}">
                <a16:creationId xmlns:a16="http://schemas.microsoft.com/office/drawing/2014/main" id="{FE2276F6-15DA-C0B1-5EA9-63E1175E3A44}"/>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a:t>11</a:t>
            </a:fld>
            <a:endParaRPr lang="en-US" altLang="en-US" dirty="0"/>
          </a:p>
        </p:txBody>
      </p:sp>
      <p:pic>
        <p:nvPicPr>
          <p:cNvPr id="12" name="Picture 11">
            <a:extLst>
              <a:ext uri="{FF2B5EF4-FFF2-40B4-BE49-F238E27FC236}">
                <a16:creationId xmlns:a16="http://schemas.microsoft.com/office/drawing/2014/main" id="{CAAA3F79-741F-F6BF-6656-C6FA0C8F70D3}"/>
              </a:ext>
            </a:extLst>
          </p:cNvPr>
          <p:cNvPicPr>
            <a:picLocks noChangeAspect="1"/>
          </p:cNvPicPr>
          <p:nvPr/>
        </p:nvPicPr>
        <p:blipFill>
          <a:blip r:embed="rId2"/>
          <a:stretch>
            <a:fillRect/>
          </a:stretch>
        </p:blipFill>
        <p:spPr>
          <a:xfrm>
            <a:off x="2377566" y="1738223"/>
            <a:ext cx="5852034" cy="4338726"/>
          </a:xfrm>
          <a:prstGeom prst="rect">
            <a:avLst/>
          </a:prstGeom>
        </p:spPr>
      </p:pic>
    </p:spTree>
    <p:extLst>
      <p:ext uri="{BB962C8B-B14F-4D97-AF65-F5344CB8AC3E}">
        <p14:creationId xmlns:p14="http://schemas.microsoft.com/office/powerpoint/2010/main" val="162695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List Of Modules</a:t>
            </a:r>
            <a:endParaRPr lang="en-IN" altLang="en-US" sz="3200" dirty="0"/>
          </a:p>
        </p:txBody>
      </p:sp>
      <p:sp>
        <p:nvSpPr>
          <p:cNvPr id="3" name="Content Placeholder 2"/>
          <p:cNvSpPr>
            <a:spLocks noGrp="1"/>
          </p:cNvSpPr>
          <p:nvPr>
            <p:ph idx="1"/>
          </p:nvPr>
        </p:nvSpPr>
        <p:spPr/>
        <p:txBody>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Data Collection and Preprocessing Module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Model Building &amp;</a:t>
            </a:r>
            <a:r>
              <a:rPr lang="en-US" sz="2400" dirty="0">
                <a:latin typeface="Times New Roman" panose="02020603050405020304" pitchFamily="18" charset="0"/>
                <a:cs typeface="Times New Roman" panose="02020603050405020304" pitchFamily="18" charset="0"/>
              </a:rPr>
              <a:t> Evaluation</a:t>
            </a:r>
            <a:r>
              <a:rPr lang="en-IN" sz="2400" dirty="0">
                <a:latin typeface="Times New Roman" panose="02020603050405020304" pitchFamily="18" charset="0"/>
                <a:cs typeface="Times New Roman" panose="02020603050405020304" pitchFamily="18" charset="0"/>
              </a:rPr>
              <a:t> Module</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Model Performance</a:t>
            </a:r>
          </a:p>
          <a:p>
            <a:pPr algn="just">
              <a:lnSpc>
                <a:spcPct val="150000"/>
              </a:lnSpc>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and Recommendation Module</a:t>
            </a:r>
          </a:p>
          <a:p>
            <a:pPr algn="just">
              <a:lnSpc>
                <a:spcPct val="150000"/>
              </a:lnSpc>
            </a:pPr>
            <a:r>
              <a:rPr lang="en-US" sz="2400" dirty="0">
                <a:latin typeface="Times New Roman" panose="02020603050405020304" pitchFamily="18" charset="0"/>
                <a:cs typeface="Times New Roman" panose="02020603050405020304" pitchFamily="18" charset="0"/>
              </a:rPr>
              <a:t>Data visualization</a:t>
            </a:r>
          </a:p>
          <a:p>
            <a:pPr algn="just">
              <a:lnSpc>
                <a:spcPct val="150000"/>
              </a:lnSpc>
            </a:pPr>
            <a:r>
              <a:rPr lang="en-IN" sz="2400" dirty="0">
                <a:latin typeface="Times New Roman" panose="02020603050405020304" pitchFamily="18" charset="0"/>
                <a:cs typeface="Times New Roman" panose="02020603050405020304" pitchFamily="18" charset="0"/>
              </a:rPr>
              <a:t>User Interface Module</a:t>
            </a:r>
            <a:endParaRPr lang="en-US" sz="2400" dirty="0">
              <a:latin typeface="Times New Roman" panose="02020603050405020304" pitchFamily="18" charset="0"/>
              <a:cs typeface="Times New Roman" panose="02020603050405020304" pitchFamily="18" charset="0"/>
            </a:endParaRPr>
          </a:p>
          <a:p>
            <a:pPr marL="0" indent="0" algn="just">
              <a:buNone/>
            </a:pPr>
            <a:endParaRPr lang="en-IN" altLang="en-US" sz="20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9621FB8D-BEA7-DA3F-B5E4-503AD0B0CCB2}"/>
              </a:ext>
            </a:extLst>
          </p:cNvPr>
          <p:cNvSpPr>
            <a:spLocks noGrp="1"/>
          </p:cNvSpPr>
          <p:nvPr>
            <p:ph type="dt" sz="half" idx="10"/>
          </p:nvPr>
        </p:nvSpPr>
        <p:spPr>
          <a:xfrm>
            <a:off x="812800" y="6245225"/>
            <a:ext cx="1182255" cy="307974"/>
          </a:xfrm>
        </p:spPr>
        <p:txBody>
          <a:bodyPr/>
          <a:lstStyle/>
          <a:p>
            <a:pPr>
              <a:defRPr/>
            </a:pPr>
            <a:r>
              <a:rPr lang="en-US" dirty="0"/>
              <a:t>First Review</a:t>
            </a:r>
          </a:p>
        </p:txBody>
      </p:sp>
      <p:sp>
        <p:nvSpPr>
          <p:cNvPr id="8" name="Footer Placeholder 4">
            <a:extLst>
              <a:ext uri="{FF2B5EF4-FFF2-40B4-BE49-F238E27FC236}">
                <a16:creationId xmlns:a16="http://schemas.microsoft.com/office/drawing/2014/main" id="{976C5FF4-2D0E-650D-9D4A-76DB2255BE30}"/>
              </a:ext>
            </a:extLst>
          </p:cNvPr>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9" name="Slide Number Placeholder 5">
            <a:extLst>
              <a:ext uri="{FF2B5EF4-FFF2-40B4-BE49-F238E27FC236}">
                <a16:creationId xmlns:a16="http://schemas.microsoft.com/office/drawing/2014/main" id="{62C9BD9A-5AA3-819D-A6C5-A5615BD7F083}"/>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A7B661-33A4-D22A-C4E6-CE0FECCF4349}"/>
              </a:ext>
            </a:extLst>
          </p:cNvPr>
          <p:cNvSpPr>
            <a:spLocks noGrp="1"/>
          </p:cNvSpPr>
          <p:nvPr>
            <p:ph type="title"/>
          </p:nvPr>
        </p:nvSpPr>
        <p:spPr/>
        <p:txBody>
          <a:bodyPr/>
          <a:lstStyle/>
          <a:p>
            <a:r>
              <a:rPr lang="en-US" sz="3200" b="1" dirty="0">
                <a:solidFill>
                  <a:srgbClr val="FF0000"/>
                </a:solidFill>
              </a:rPr>
              <a:t>Module: Preprocessing</a:t>
            </a:r>
            <a:endParaRPr lang="en-IN" altLang="en-US" sz="3200" dirty="0"/>
          </a:p>
        </p:txBody>
      </p:sp>
      <p:sp>
        <p:nvSpPr>
          <p:cNvPr id="3" name="Content Placeholder 2">
            <a:extLst>
              <a:ext uri="{FF2B5EF4-FFF2-40B4-BE49-F238E27FC236}">
                <a16:creationId xmlns:a16="http://schemas.microsoft.com/office/drawing/2014/main" id="{6A01076E-5C8A-F113-CBEB-26CA7A60172C}"/>
              </a:ext>
            </a:extLst>
          </p:cNvPr>
          <p:cNvSpPr>
            <a:spLocks noGrp="1"/>
          </p:cNvSpPr>
          <p:nvPr>
            <p:ph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for missing values in the dataset using </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isnull</a:t>
            </a:r>
            <a:r>
              <a:rPr lang="en-US" altLang="en-US" sz="2400" dirty="0">
                <a:latin typeface="Times New Roman" panose="02020603050405020304" pitchFamily="18" charset="0"/>
                <a:cs typeface="Times New Roman" panose="02020603050405020304" pitchFamily="18" charset="0"/>
              </a:rPr>
              <a:t>().sum().</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Separate features (X) and target (y) by dropping the 'label' column.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MinMaxScaler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scale the features to a range between 0 and 1 for normalization.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 the scaler object using pickle for consistency in future predictions.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Convert the scaled features back into a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to retain column name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a:t>
            </a:r>
            <a:r>
              <a:rPr lang="en-US" altLang="en-US" sz="2400" b="1" dirty="0">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the data into training and testing sets.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7:</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Print the shapes of training and testing sets to verify the split</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57CA5DD-3AD6-694A-5AE4-8F52DAF615AA}"/>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77122BFA-60AF-39AE-C8BF-7DFEB46D7055}"/>
              </a:ext>
            </a:extLst>
          </p:cNvPr>
          <p:cNvSpPr>
            <a:spLocks noGrp="1"/>
          </p:cNvSpPr>
          <p:nvPr>
            <p:ph type="ftr" sz="quarter" idx="11"/>
          </p:nvPr>
        </p:nvSpPr>
        <p:spPr>
          <a:xfrm>
            <a:off x="755651" y="6245225"/>
            <a:ext cx="10668000"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95B9983B-6B0C-2C3D-2D96-453FC51E22F8}"/>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396033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0D19DA-E192-FB28-CF4E-43BBA6DDA9E4}"/>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Data Flow Diagram</a:t>
            </a:r>
            <a:endParaRPr lang="en-IN" altLang="en-US" sz="3200" dirty="0"/>
          </a:p>
        </p:txBody>
      </p:sp>
      <p:pic>
        <p:nvPicPr>
          <p:cNvPr id="1026" name="Picture 2">
            <a:extLst>
              <a:ext uri="{FF2B5EF4-FFF2-40B4-BE49-F238E27FC236}">
                <a16:creationId xmlns:a16="http://schemas.microsoft.com/office/drawing/2014/main" id="{6B9B77A1-F797-E505-D445-A27FC7EACF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346" t="1233" r="15655" b="4257"/>
          <a:stretch/>
        </p:blipFill>
        <p:spPr bwMode="auto">
          <a:xfrm>
            <a:off x="2392680" y="1920240"/>
            <a:ext cx="736092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8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Output</a:t>
            </a:r>
            <a:endParaRPr lang="en-IN" altLang="en-US" sz="3200" dirty="0"/>
          </a:p>
        </p:txBody>
      </p:sp>
      <p:sp>
        <p:nvSpPr>
          <p:cNvPr id="2" name="Date Placeholder 3">
            <a:extLst>
              <a:ext uri="{FF2B5EF4-FFF2-40B4-BE49-F238E27FC236}">
                <a16:creationId xmlns:a16="http://schemas.microsoft.com/office/drawing/2014/main" id="{518405E0-E707-FEFE-FACC-860CC426C79B}"/>
              </a:ext>
            </a:extLst>
          </p:cNvPr>
          <p:cNvSpPr txBox="1">
            <a:spLocks/>
          </p:cNvSpPr>
          <p:nvPr/>
        </p:nvSpPr>
        <p:spPr bwMode="auto">
          <a:xfrm>
            <a:off x="766763" y="6245225"/>
            <a:ext cx="2641600" cy="476250"/>
          </a:xfrm>
          <a:prstGeom prst="rect">
            <a:avLst/>
          </a:prstGeom>
          <a:noFill/>
          <a:ln w="9525">
            <a:noFill/>
            <a:miter lim="800000"/>
          </a:ln>
          <a:effectLst/>
        </p:spPr>
        <p:txBody>
          <a:bodyPr vert="horz" wrap="square" lIns="91440" tIns="45720" rIns="91440" bIns="45720" numCol="1" anchor="t" anchorCtr="0" compatLnSpc="1"/>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Second Review</a:t>
            </a:r>
          </a:p>
        </p:txBody>
      </p:sp>
      <p:sp>
        <p:nvSpPr>
          <p:cNvPr id="3" name="Content Placeholder 2">
            <a:extLst>
              <a:ext uri="{FF2B5EF4-FFF2-40B4-BE49-F238E27FC236}">
                <a16:creationId xmlns:a16="http://schemas.microsoft.com/office/drawing/2014/main" id="{ED4ABB0D-42BA-D563-67D1-9996BE452DB4}"/>
              </a:ext>
            </a:extLst>
          </p:cNvPr>
          <p:cNvSpPr>
            <a:spLocks noGrp="1"/>
          </p:cNvSpPr>
          <p:nvPr>
            <p:ph idx="1"/>
          </p:nvPr>
        </p:nvSpPr>
        <p:spPr>
          <a:xfrm>
            <a:off x="812800" y="1787237"/>
            <a:ext cx="11423651" cy="5562600"/>
          </a:xfrm>
        </p:spPr>
        <p:txBody>
          <a:bodyPr/>
          <a:lstStyle/>
          <a:p>
            <a:pPr marL="0" lvl="0" indent="0">
              <a:spcBef>
                <a:spcPct val="0"/>
              </a:spcBef>
              <a:buClrTx/>
              <a:buNone/>
            </a:pPr>
            <a:br>
              <a:rPr lang="en-US" altLang="en-US" sz="2400" dirty="0">
                <a:latin typeface="Arial" panose="020B0604020202020204" pitchFamily="34" charset="0"/>
                <a:ea typeface="Times New Roman" panose="02020603050405020304" pitchFamily="18" charset="0"/>
              </a:rPr>
            </a:br>
            <a:endParaRPr lang="en-US" altLang="en-US" sz="2400" dirty="0">
              <a:latin typeface="Arial" panose="020B0604020202020204" pitchFamily="34" charset="0"/>
            </a:endParaRPr>
          </a:p>
        </p:txBody>
      </p:sp>
      <p:sp>
        <p:nvSpPr>
          <p:cNvPr id="4" name="Rectangle 2">
            <a:extLst>
              <a:ext uri="{FF2B5EF4-FFF2-40B4-BE49-F238E27FC236}">
                <a16:creationId xmlns:a16="http://schemas.microsoft.com/office/drawing/2014/main" id="{1E437FBD-788C-E904-82FD-AD51B3DC0349}"/>
              </a:ext>
            </a:extLst>
          </p:cNvPr>
          <p:cNvSpPr>
            <a:spLocks noChangeArrowheads="1"/>
          </p:cNvSpPr>
          <p:nvPr/>
        </p:nvSpPr>
        <p:spPr bwMode="auto">
          <a:xfrm>
            <a:off x="812800"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1">
            <a:extLst>
              <a:ext uri="{FF2B5EF4-FFF2-40B4-BE49-F238E27FC236}">
                <a16:creationId xmlns:a16="http://schemas.microsoft.com/office/drawing/2014/main" id="{88B91383-4BE6-1B5E-59C7-88A3A4EBB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244437"/>
            <a:ext cx="5426075" cy="239224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D291A5F-AF91-9D2D-830F-AF9C81FC08DD}"/>
              </a:ext>
            </a:extLst>
          </p:cNvPr>
          <p:cNvSpPr txBox="1"/>
          <p:nvPr/>
        </p:nvSpPr>
        <p:spPr>
          <a:xfrm>
            <a:off x="2198861" y="4839568"/>
            <a:ext cx="2419004" cy="369332"/>
          </a:xfrm>
          <a:prstGeom prst="rect">
            <a:avLst/>
          </a:prstGeom>
          <a:noFill/>
        </p:spPr>
        <p:txBody>
          <a:bodyPr wrap="square">
            <a:spAutoFit/>
          </a:bodyPr>
          <a:lstStyle/>
          <a:p>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Head of the dataset</a:t>
            </a:r>
            <a:endParaRPr lang="en-IN"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2961062-CD08-EF57-ABCA-B72838A97724}"/>
              </a:ext>
            </a:extLst>
          </p:cNvPr>
          <p:cNvPicPr>
            <a:picLocks noChangeAspect="1"/>
          </p:cNvPicPr>
          <p:nvPr/>
        </p:nvPicPr>
        <p:blipFill>
          <a:blip r:embed="rId3"/>
          <a:stretch>
            <a:fillRect/>
          </a:stretch>
        </p:blipFill>
        <p:spPr>
          <a:xfrm>
            <a:off x="6313689" y="2183879"/>
            <a:ext cx="5316855" cy="2452801"/>
          </a:xfrm>
          <a:prstGeom prst="rect">
            <a:avLst/>
          </a:prstGeom>
        </p:spPr>
      </p:pic>
      <p:sp>
        <p:nvSpPr>
          <p:cNvPr id="15" name="TextBox 14">
            <a:extLst>
              <a:ext uri="{FF2B5EF4-FFF2-40B4-BE49-F238E27FC236}">
                <a16:creationId xmlns:a16="http://schemas.microsoft.com/office/drawing/2014/main" id="{7EAF6324-77F9-635C-4A54-B446CE0379FC}"/>
              </a:ext>
            </a:extLst>
          </p:cNvPr>
          <p:cNvSpPr txBox="1"/>
          <p:nvPr/>
        </p:nvSpPr>
        <p:spPr>
          <a:xfrm>
            <a:off x="7755774" y="4864307"/>
            <a:ext cx="6500552"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Description of the dataset</a:t>
            </a:r>
            <a:endParaRPr lang="en-IN" dirty="0"/>
          </a:p>
        </p:txBody>
      </p:sp>
    </p:spTree>
    <p:extLst>
      <p:ext uri="{BB962C8B-B14F-4D97-AF65-F5344CB8AC3E}">
        <p14:creationId xmlns:p14="http://schemas.microsoft.com/office/powerpoint/2010/main" val="133853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1DAABBD-1B5E-35A2-809F-40CDAA125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21570"/>
            <a:ext cx="6432062" cy="4322909"/>
          </a:xfrm>
        </p:spPr>
      </p:pic>
      <p:sp>
        <p:nvSpPr>
          <p:cNvPr id="4" name="Date Placeholder 3">
            <a:extLst>
              <a:ext uri="{FF2B5EF4-FFF2-40B4-BE49-F238E27FC236}">
                <a16:creationId xmlns:a16="http://schemas.microsoft.com/office/drawing/2014/main" id="{4A0D19DA-E192-FB28-CF4E-43BBA6DDA9E4}"/>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Output</a:t>
            </a:r>
            <a:endParaRPr lang="en-IN" altLang="en-US" sz="3200" dirty="0"/>
          </a:p>
        </p:txBody>
      </p:sp>
      <p:pic>
        <p:nvPicPr>
          <p:cNvPr id="10" name="Picture 9">
            <a:extLst>
              <a:ext uri="{FF2B5EF4-FFF2-40B4-BE49-F238E27FC236}">
                <a16:creationId xmlns:a16="http://schemas.microsoft.com/office/drawing/2014/main" id="{E90D52A3-061E-1776-539C-9237C1316CEC}"/>
              </a:ext>
            </a:extLst>
          </p:cNvPr>
          <p:cNvPicPr>
            <a:picLocks noChangeAspect="1"/>
          </p:cNvPicPr>
          <p:nvPr/>
        </p:nvPicPr>
        <p:blipFill>
          <a:blip r:embed="rId3">
            <a:extLst>
              <a:ext uri="{28A0092B-C50C-407E-A947-70E740481C1C}">
                <a14:useLocalDpi xmlns:a14="http://schemas.microsoft.com/office/drawing/2010/main" val="0"/>
              </a:ext>
            </a:extLst>
          </a:blip>
          <a:srcRect l="8188" t="7764" r="12284" b="6667"/>
          <a:stretch/>
        </p:blipFill>
        <p:spPr>
          <a:xfrm>
            <a:off x="7582694" y="1877958"/>
            <a:ext cx="4232395" cy="3643166"/>
          </a:xfrm>
          <a:prstGeom prst="rect">
            <a:avLst/>
          </a:prstGeom>
        </p:spPr>
      </p:pic>
    </p:spTree>
    <p:extLst>
      <p:ext uri="{BB962C8B-B14F-4D97-AF65-F5344CB8AC3E}">
        <p14:creationId xmlns:p14="http://schemas.microsoft.com/office/powerpoint/2010/main" val="71448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6C78-FA6C-3708-9253-E4368BD149F3}"/>
              </a:ext>
            </a:extLst>
          </p:cNvPr>
          <p:cNvSpPr>
            <a:spLocks noGrp="1"/>
          </p:cNvSpPr>
          <p:nvPr>
            <p:ph type="title"/>
          </p:nvPr>
        </p:nvSpPr>
        <p:spPr/>
        <p:txBody>
          <a:bodyPr/>
          <a:lstStyle/>
          <a:p>
            <a:r>
              <a:rPr lang="en-US" dirty="0"/>
              <a:t>Calculation Using Excel</a:t>
            </a:r>
            <a:endParaRPr lang="en-IN" dirty="0"/>
          </a:p>
        </p:txBody>
      </p:sp>
      <p:pic>
        <p:nvPicPr>
          <p:cNvPr id="8" name="Content Placeholder 7">
            <a:extLst>
              <a:ext uri="{FF2B5EF4-FFF2-40B4-BE49-F238E27FC236}">
                <a16:creationId xmlns:a16="http://schemas.microsoft.com/office/drawing/2014/main" id="{24773440-CD1F-D2C3-93AD-17C86D8306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7337" y="2566987"/>
            <a:ext cx="6524625" cy="2638425"/>
          </a:xfrm>
        </p:spPr>
      </p:pic>
      <p:sp>
        <p:nvSpPr>
          <p:cNvPr id="4" name="Date Placeholder 3">
            <a:extLst>
              <a:ext uri="{FF2B5EF4-FFF2-40B4-BE49-F238E27FC236}">
                <a16:creationId xmlns:a16="http://schemas.microsoft.com/office/drawing/2014/main" id="{2D0617EF-6A38-1BFF-FDFC-02CCB454BA9F}"/>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E985750E-2ECD-AEBC-6F27-6AC166EEDC9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42B4452-3A3E-5741-7F63-AF746EA41A0C}"/>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Tree>
    <p:extLst>
      <p:ext uri="{BB962C8B-B14F-4D97-AF65-F5344CB8AC3E}">
        <p14:creationId xmlns:p14="http://schemas.microsoft.com/office/powerpoint/2010/main" val="13210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A7B661-33A4-D22A-C4E6-CE0FECCF4349}"/>
              </a:ext>
            </a:extLst>
          </p:cNvPr>
          <p:cNvSpPr>
            <a:spLocks noGrp="1"/>
          </p:cNvSpPr>
          <p:nvPr>
            <p:ph type="title"/>
          </p:nvPr>
        </p:nvSpPr>
        <p:spPr/>
        <p:txBody>
          <a:bodyPr/>
          <a:lstStyle/>
          <a:p>
            <a:r>
              <a:rPr lang="en-US" sz="3200" b="1" dirty="0">
                <a:solidFill>
                  <a:srgbClr val="FF0000"/>
                </a:solidFill>
              </a:rPr>
              <a:t>Module: Model Building &amp; Evaluation</a:t>
            </a:r>
            <a:endParaRPr lang="en-IN" altLang="en-US" sz="3200" dirty="0"/>
          </a:p>
        </p:txBody>
      </p:sp>
      <p:sp>
        <p:nvSpPr>
          <p:cNvPr id="4" name="Date Placeholder 3">
            <a:extLst>
              <a:ext uri="{FF2B5EF4-FFF2-40B4-BE49-F238E27FC236}">
                <a16:creationId xmlns:a16="http://schemas.microsoft.com/office/drawing/2014/main" id="{457CA5DD-3AD6-694A-5AE4-8F52DAF615AA}"/>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77122BFA-60AF-39AE-C8BF-7DFEB46D705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5B9983B-6B0C-2C3D-2D96-453FC51E22F8}"/>
              </a:ext>
            </a:extLst>
          </p:cNvPr>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sp>
        <p:nvSpPr>
          <p:cNvPr id="8" name="Content Placeholder 2">
            <a:extLst>
              <a:ext uri="{FF2B5EF4-FFF2-40B4-BE49-F238E27FC236}">
                <a16:creationId xmlns:a16="http://schemas.microsoft.com/office/drawing/2014/main" id="{8666B95B-E3E4-A4A8-2FA6-B7D15EEA5DF2}"/>
              </a:ext>
            </a:extLst>
          </p:cNvPr>
          <p:cNvSpPr>
            <a:spLocks noGrp="1"/>
          </p:cNvSpPr>
          <p:nvPr>
            <p:ph idx="1"/>
          </p:nvPr>
        </p:nvSpPr>
        <p:spPr>
          <a:xfrm>
            <a:off x="755650" y="1752600"/>
            <a:ext cx="10668000" cy="4267200"/>
          </a:xfrm>
        </p:spPr>
        <p:txBody>
          <a:bodyPr/>
          <a:lstStyle/>
          <a:p>
            <a:pPr marL="0" indent="0" algn="just">
              <a:lnSpc>
                <a:spcPct val="120000"/>
              </a:lnSpc>
              <a:spcBef>
                <a:spcPct val="0"/>
              </a:spcBef>
              <a:buClrTx/>
              <a:buNone/>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 a function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crop_recommendation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trains a model, predicts on test data, calculates accuracy and classification metrics, and stores results </a:t>
            </a:r>
          </a:p>
          <a:p>
            <a:pPr marL="0" indent="0" algn="just">
              <a:lnSpc>
                <a:spcPct val="120000"/>
              </a:lnSpc>
              <a:spcBef>
                <a:spcPct val="0"/>
              </a:spcBef>
              <a:buClrTx/>
              <a:buNone/>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with specified hyperparameters, train it using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crop_recommendation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save the model with pickle </a:t>
            </a:r>
          </a:p>
          <a:p>
            <a:pPr marL="0" indent="0" algn="just">
              <a:lnSpc>
                <a:spcPct val="120000"/>
              </a:lnSpc>
              <a:spcBef>
                <a:spcPct val="0"/>
              </a:spcBef>
              <a:buClrTx/>
              <a:buNone/>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train it with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crop_recommendation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save the model. </a:t>
            </a:r>
          </a:p>
          <a:p>
            <a:pPr marL="0" marR="0" lvl="0" indent="0" algn="just" defTabSz="914400" rtl="0" eaLnBrk="0" fontAlgn="base" latinLnBrk="0" hangingPunct="0">
              <a:lnSpc>
                <a:spcPct val="12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a:t>
            </a:r>
            <a:r>
              <a:rPr lang="en-US" sz="2200" dirty="0">
                <a:latin typeface="Times New Roman" panose="02020603050405020304" pitchFamily="18" charset="0"/>
                <a:cs typeface="Times New Roman" panose="02020603050405020304" pitchFamily="18" charset="0"/>
              </a:rPr>
              <a:t>Repeat step 3 for each model: </a:t>
            </a:r>
            <a:r>
              <a:rPr lang="en-US" sz="2200" b="1" dirty="0">
                <a:latin typeface="Times New Roman" panose="02020603050405020304" pitchFamily="18" charset="0"/>
                <a:cs typeface="Times New Roman" panose="02020603050405020304" pitchFamily="18" charset="0"/>
              </a:rPr>
              <a:t>Random Forest, Support Vector Machine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K-Nearest Neighbors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Naive Bayes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Linear Discriminant Analysis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Bagging Classifier</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Gradient Boosting Classifier</a:t>
            </a:r>
            <a:r>
              <a:rPr lang="en-US" sz="22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2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Display all model accuracies in a bar plot, identify and print the model with the highest accuracy score.</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34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0D19DA-E192-FB28-CF4E-43BBA6DDA9E4}"/>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Data Flow Diagram</a:t>
            </a:r>
            <a:endParaRPr lang="en-IN" altLang="en-US" sz="3200" dirty="0"/>
          </a:p>
        </p:txBody>
      </p:sp>
      <p:pic>
        <p:nvPicPr>
          <p:cNvPr id="2050" name="Picture 2">
            <a:extLst>
              <a:ext uri="{FF2B5EF4-FFF2-40B4-BE49-F238E27FC236}">
                <a16:creationId xmlns:a16="http://schemas.microsoft.com/office/drawing/2014/main" id="{471A61D2-6695-0D1F-B068-28D5F84AB2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650" y="2110154"/>
            <a:ext cx="11138156" cy="382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56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7F532A9-7326-3814-FEEE-95B713C29849}"/>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Problem Statement and Motivation</a:t>
            </a:r>
            <a:endParaRPr lang="en-IN" sz="2800" dirty="0"/>
          </a:p>
        </p:txBody>
      </p:sp>
      <p:sp>
        <p:nvSpPr>
          <p:cNvPr id="17" name="Content Placeholder 2">
            <a:extLst>
              <a:ext uri="{FF2B5EF4-FFF2-40B4-BE49-F238E27FC236}">
                <a16:creationId xmlns:a16="http://schemas.microsoft.com/office/drawing/2014/main" id="{8C95C681-131B-452E-5715-F1F07F2D0120}"/>
              </a:ext>
            </a:extLst>
          </p:cNvPr>
          <p:cNvSpPr>
            <a:spLocks noGrp="1"/>
          </p:cNvSpPr>
          <p:nvPr>
            <p:ph idx="1"/>
          </p:nvPr>
        </p:nvSpPr>
        <p:spPr>
          <a:xfrm>
            <a:off x="812800" y="3291184"/>
            <a:ext cx="10318861" cy="2012337"/>
          </a:xfrm>
        </p:spPr>
        <p:txBody>
          <a:bodyPr/>
          <a:lstStyle/>
          <a:p>
            <a:pPr algn="just"/>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The motivation behind this project is to bridge the technological gap for </a:t>
            </a:r>
            <a:r>
              <a:rPr lang="en-US" altLang="en-US" sz="2400" dirty="0">
                <a:solidFill>
                  <a:srgbClr val="000000"/>
                </a:solidFill>
                <a:latin typeface="Times New Roman"/>
                <a:cs typeface="Times New Roman"/>
              </a:rPr>
              <a:t> </a:t>
            </a:r>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small-scale farmers.</a:t>
            </a:r>
            <a:r>
              <a:rPr lang="en-US" altLang="en-US" sz="2400" dirty="0">
                <a:solidFill>
                  <a:srgbClr val="000000"/>
                </a:solidFill>
                <a:latin typeface="Times New Roman"/>
                <a:cs typeface="Times New Roman"/>
              </a:rPr>
              <a:t> </a:t>
            </a:r>
            <a:endParaRPr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algn="just"/>
            <a:r>
              <a:rPr lang="en-US" sz="2400" dirty="0">
                <a:latin typeface="Times New Roman"/>
                <a:cs typeface="Times New Roman"/>
              </a:rPr>
              <a:t>Optimize resource use through real-time soil testing</a:t>
            </a:r>
          </a:p>
          <a:p>
            <a:pPr algn="just"/>
            <a:r>
              <a:rPr lang="en-US" sz="2400" dirty="0">
                <a:latin typeface="Times New Roman"/>
                <a:cs typeface="Times New Roman"/>
              </a:rPr>
              <a:t>Enhance economic viability by significantly increasing agricultural output and income.</a:t>
            </a:r>
            <a:endParaRPr lang="en-US" altLang="en-US" sz="2400" dirty="0">
              <a:latin typeface="Times New Roman" panose="02020603050405020304" pitchFamily="18" charset="0"/>
              <a:cs typeface="Times New Roman" panose="02020603050405020304" pitchFamily="18" charset="0"/>
            </a:endParaRPr>
          </a:p>
        </p:txBody>
      </p:sp>
      <p:sp>
        <p:nvSpPr>
          <p:cNvPr id="18" name="Date Placeholder 3">
            <a:extLst>
              <a:ext uri="{FF2B5EF4-FFF2-40B4-BE49-F238E27FC236}">
                <a16:creationId xmlns:a16="http://schemas.microsoft.com/office/drawing/2014/main" id="{A2FEEE11-1B35-F781-B058-C88E6F911446}"/>
              </a:ext>
            </a:extLst>
          </p:cNvPr>
          <p:cNvSpPr>
            <a:spLocks noGrp="1"/>
          </p:cNvSpPr>
          <p:nvPr>
            <p:ph type="dt" sz="half" idx="10"/>
          </p:nvPr>
        </p:nvSpPr>
        <p:spPr>
          <a:xfrm>
            <a:off x="812800" y="6245225"/>
            <a:ext cx="2641600" cy="476250"/>
          </a:xfrm>
        </p:spPr>
        <p:txBody>
          <a:bodyPr/>
          <a:lstStyle/>
          <a:p>
            <a:r>
              <a:rPr lang="en-US"/>
              <a:t>Zeroth Review</a:t>
            </a:r>
            <a:endParaRPr lang="en-IN"/>
          </a:p>
        </p:txBody>
      </p:sp>
      <p:sp>
        <p:nvSpPr>
          <p:cNvPr id="19" name="Footer Placeholder 4">
            <a:extLst>
              <a:ext uri="{FF2B5EF4-FFF2-40B4-BE49-F238E27FC236}">
                <a16:creationId xmlns:a16="http://schemas.microsoft.com/office/drawing/2014/main" id="{0AC04A2F-02EC-0193-B5DE-2B3697602935}"/>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
        <p:nvSpPr>
          <p:cNvPr id="20" name="Slide Number Placeholder 5">
            <a:extLst>
              <a:ext uri="{FF2B5EF4-FFF2-40B4-BE49-F238E27FC236}">
                <a16:creationId xmlns:a16="http://schemas.microsoft.com/office/drawing/2014/main" id="{60EB2397-4E2D-074A-236F-7D7434D32A09}"/>
              </a:ext>
            </a:extLst>
          </p:cNvPr>
          <p:cNvSpPr>
            <a:spLocks noGrp="1"/>
          </p:cNvSpPr>
          <p:nvPr>
            <p:ph type="sldNum" sz="quarter" idx="12"/>
          </p:nvPr>
        </p:nvSpPr>
        <p:spPr>
          <a:xfrm>
            <a:off x="8737600" y="6245225"/>
            <a:ext cx="2641600" cy="476250"/>
          </a:xfrm>
        </p:spPr>
        <p:txBody>
          <a:bodyPr/>
          <a:lstStyle/>
          <a:p>
            <a:fld id="{5AB9ECBD-B4DD-40D5-8D24-9ECCDBB1583E}" type="slidenum">
              <a:rPr lang="en-IN" smtClean="0"/>
              <a:t>2</a:t>
            </a:fld>
            <a:endParaRPr lang="en-IN"/>
          </a:p>
        </p:txBody>
      </p:sp>
      <p:sp>
        <p:nvSpPr>
          <p:cNvPr id="2" name="TextBox 1">
            <a:extLst>
              <a:ext uri="{FF2B5EF4-FFF2-40B4-BE49-F238E27FC236}">
                <a16:creationId xmlns:a16="http://schemas.microsoft.com/office/drawing/2014/main" id="{74580151-DFA9-F320-6941-16E1B38470CB}"/>
              </a:ext>
            </a:extLst>
          </p:cNvPr>
          <p:cNvSpPr txBox="1"/>
          <p:nvPr/>
        </p:nvSpPr>
        <p:spPr>
          <a:xfrm>
            <a:off x="812799" y="1913906"/>
            <a:ext cx="10318861" cy="1200329"/>
          </a:xfrm>
          <a:prstGeom prst="rect">
            <a:avLst/>
          </a:prstGeom>
          <a:noFill/>
        </p:spPr>
        <p:txBody>
          <a:bodyPr wrap="square" rtlCol="0">
            <a:spAutoFit/>
          </a:bodyPr>
          <a:lstStyle/>
          <a:p>
            <a:pPr algn="just"/>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How can we create an advanced agricultural bot to address challenges faced by small-scale farmers?</a:t>
            </a:r>
            <a:r>
              <a:rPr lang="en-US" altLang="en-US" sz="2400" dirty="0">
                <a:solidFill>
                  <a:srgbClr val="000000"/>
                </a:solidFill>
                <a:latin typeface="Times New Roman"/>
                <a:cs typeface="Times New Roman"/>
              </a:rPr>
              <a:t> </a:t>
            </a:r>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This involves enhancing crop management</a:t>
            </a:r>
            <a:r>
              <a:rPr lang="en-US" altLang="en-US" sz="2400" dirty="0">
                <a:solidFill>
                  <a:srgbClr val="000000"/>
                </a:solidFill>
                <a:latin typeface="Times New Roman"/>
                <a:cs typeface="Times New Roman"/>
              </a:rPr>
              <a:t> </a:t>
            </a:r>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through real-time soil testing with the aim of doubling agricultural output and income.</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0D19DA-E192-FB28-CF4E-43BBA6DDA9E4}"/>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a:xfrm>
            <a:off x="812799" y="6245225"/>
            <a:ext cx="10621963"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Output</a:t>
            </a:r>
            <a:endParaRPr lang="en-IN" altLang="en-US" sz="3200" dirty="0"/>
          </a:p>
        </p:txBody>
      </p:sp>
      <p:pic>
        <p:nvPicPr>
          <p:cNvPr id="2" name="Picture 1">
            <a:extLst>
              <a:ext uri="{FF2B5EF4-FFF2-40B4-BE49-F238E27FC236}">
                <a16:creationId xmlns:a16="http://schemas.microsoft.com/office/drawing/2014/main" id="{4FC14B16-1461-DDD6-6D9E-EFC35BF0C77F}"/>
              </a:ext>
            </a:extLst>
          </p:cNvPr>
          <p:cNvPicPr>
            <a:picLocks noChangeAspect="1"/>
          </p:cNvPicPr>
          <p:nvPr/>
        </p:nvPicPr>
        <p:blipFill>
          <a:blip r:embed="rId2"/>
          <a:stretch>
            <a:fillRect/>
          </a:stretch>
        </p:blipFill>
        <p:spPr>
          <a:xfrm>
            <a:off x="1372195" y="2070099"/>
            <a:ext cx="7467005" cy="3698933"/>
          </a:xfrm>
          <a:prstGeom prst="rect">
            <a:avLst/>
          </a:prstGeom>
        </p:spPr>
      </p:pic>
    </p:spTree>
    <p:extLst>
      <p:ext uri="{BB962C8B-B14F-4D97-AF65-F5344CB8AC3E}">
        <p14:creationId xmlns:p14="http://schemas.microsoft.com/office/powerpoint/2010/main" val="422537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E45-0B84-EED1-781C-1E9703F87BBC}"/>
              </a:ext>
            </a:extLst>
          </p:cNvPr>
          <p:cNvSpPr>
            <a:spLocks noGrp="1"/>
          </p:cNvSpPr>
          <p:nvPr>
            <p:ph type="title"/>
          </p:nvPr>
        </p:nvSpPr>
        <p:spPr/>
        <p:txBody>
          <a:bodyPr/>
          <a:lstStyle/>
          <a:p>
            <a:r>
              <a:rPr lang="en-US" dirty="0" err="1"/>
              <a:t>Guassian</a:t>
            </a:r>
            <a:r>
              <a:rPr lang="en-US" dirty="0"/>
              <a:t> Naïve Bayes Algorithm</a:t>
            </a:r>
            <a:endParaRPr lang="en-IN" dirty="0"/>
          </a:p>
        </p:txBody>
      </p:sp>
      <p:sp>
        <p:nvSpPr>
          <p:cNvPr id="4" name="Date Placeholder 3">
            <a:extLst>
              <a:ext uri="{FF2B5EF4-FFF2-40B4-BE49-F238E27FC236}">
                <a16:creationId xmlns:a16="http://schemas.microsoft.com/office/drawing/2014/main" id="{23BC2782-E439-AF9F-D48E-0E20D01FBA70}"/>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EAF5EC89-FFD7-111C-14C2-48ADBFCE6A4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AE75ED7-B079-E6A0-0C23-0DFB3F5B1A5C}"/>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sp>
        <p:nvSpPr>
          <p:cNvPr id="7" name="Rectangle 2">
            <a:extLst>
              <a:ext uri="{FF2B5EF4-FFF2-40B4-BE49-F238E27FC236}">
                <a16:creationId xmlns:a16="http://schemas.microsoft.com/office/drawing/2014/main" id="{991B5A88-CB5B-0A11-302A-4ED807865272}"/>
              </a:ext>
            </a:extLst>
          </p:cNvPr>
          <p:cNvSpPr>
            <a:spLocks noChangeArrowheads="1"/>
          </p:cNvSpPr>
          <p:nvPr/>
        </p:nvSpPr>
        <p:spPr bwMode="auto">
          <a:xfrm>
            <a:off x="766233" y="1820588"/>
            <a:ext cx="1039275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tab pos="457200" algn="l"/>
              </a:tabLst>
            </a:pPr>
            <a:r>
              <a:rPr lang="en-US" sz="2200" dirty="0">
                <a:latin typeface="Times New Roman" panose="02020603050405020304" pitchFamily="18" charset="0"/>
                <a:cs typeface="Times New Roman" panose="02020603050405020304" pitchFamily="18" charset="0"/>
              </a:rPr>
              <a:t>Gaussian Naive Bayes (NB) is chosen for crop recommendation because it is particularly effective with high-dimensional data and handles continuous features well, making it suitable for agricultural datasets with varied environmental conditions. Gaussian NB assumes that features follow a Gaussian (normal) distribution, which aligns with many natural datasets and allows the model to make fast and reliable predictions. Its simplicity and low computational requirements also make it efficient for real-time recommendations, providing high accuracy without extensive training time or resource demands.</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The formula for calculating posterior probability:</a:t>
            </a:r>
            <a:r>
              <a:rPr kumimoji="0" lang="en-US" altLang="en-US"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E5CFE0B-B2FE-9388-2877-B7392F286559}"/>
              </a:ext>
            </a:extLst>
          </p:cNvPr>
          <p:cNvSpPr>
            <a:spLocks noChangeArrowheads="1"/>
          </p:cNvSpPr>
          <p:nvPr/>
        </p:nvSpPr>
        <p:spPr bwMode="auto">
          <a:xfrm>
            <a:off x="1270000" y="31134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1">
            <a:extLst>
              <a:ext uri="{FF2B5EF4-FFF2-40B4-BE49-F238E27FC236}">
                <a16:creationId xmlns:a16="http://schemas.microsoft.com/office/drawing/2014/main" id="{C479FA12-4364-BAF8-9DC9-4E15F2CDE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391"/>
          <a:stretch>
            <a:fillRect/>
          </a:stretch>
        </p:blipFill>
        <p:spPr bwMode="auto">
          <a:xfrm>
            <a:off x="3921761" y="5093980"/>
            <a:ext cx="3070225" cy="67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9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24FC1-238B-DB83-5940-C9F57DD9E262}"/>
              </a:ext>
            </a:extLst>
          </p:cNvPr>
          <p:cNvSpPr>
            <a:spLocks noGrp="1"/>
          </p:cNvSpPr>
          <p:nvPr>
            <p:ph idx="1"/>
          </p:nvPr>
        </p:nvSpPr>
        <p:spPr>
          <a:xfrm>
            <a:off x="755651" y="1752600"/>
            <a:ext cx="10444942" cy="4132811"/>
          </a:xfrm>
        </p:spPr>
        <p:txBody>
          <a:bodyPr/>
          <a:lstStyle/>
          <a:p>
            <a:pPr marL="0" indent="0" algn="just">
              <a:spcBef>
                <a:spcPct val="0"/>
              </a:spcBef>
              <a:buClr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the pre-trained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Naive Bayes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from the saved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pkl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using pickle.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 the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MinMaxScaler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the saved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pkl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to ensure the new data aligns with the training data scale.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Define new input data in the same feature order and format as the training set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Use the scaler to </a:t>
            </a:r>
            <a:r>
              <a:rPr lang="en-US" sz="2400" b="1" dirty="0">
                <a:latin typeface="Times New Roman" panose="02020603050405020304" pitchFamily="18" charset="0"/>
                <a:cs typeface="Times New Roman" panose="02020603050405020304" pitchFamily="18" charset="0"/>
              </a:rPr>
              <a:t>transform</a:t>
            </a:r>
            <a:r>
              <a:rPr lang="en-US" sz="2400" dirty="0">
                <a:latin typeface="Times New Roman" panose="02020603050405020304" pitchFamily="18" charset="0"/>
                <a:cs typeface="Times New Roman" panose="02020603050405020304" pitchFamily="18" charset="0"/>
              </a:rPr>
              <a:t> the new data, scaling it to the appropriate range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a:t>
            </a:r>
            <a:r>
              <a:rPr lang="en-US" sz="2400" b="1" dirty="0">
                <a:latin typeface="Times New Roman" panose="02020603050405020304" pitchFamily="18" charset="0"/>
                <a:cs typeface="Times New Roman" panose="02020603050405020304" pitchFamily="18" charset="0"/>
              </a:rPr>
              <a:t>Predict</a:t>
            </a:r>
            <a:r>
              <a:rPr lang="en-US" sz="2400" dirty="0">
                <a:latin typeface="Times New Roman" panose="02020603050405020304" pitchFamily="18" charset="0"/>
                <a:cs typeface="Times New Roman" panose="02020603050405020304" pitchFamily="18" charset="0"/>
              </a:rPr>
              <a:t> the crop recommendation by passing the scaled data into the loaded Naive Bayes model.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a:t>
            </a:r>
            <a:r>
              <a:rPr lang="en-US" altLang="en-US" sz="2400" b="1" dirty="0">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Print the </a:t>
            </a:r>
            <a:r>
              <a:rPr lang="en-US" sz="2400" b="1" dirty="0">
                <a:latin typeface="Times New Roman" panose="02020603050405020304" pitchFamily="18" charset="0"/>
                <a:cs typeface="Times New Roman" panose="02020603050405020304" pitchFamily="18" charset="0"/>
              </a:rPr>
              <a:t>predicted crop</a:t>
            </a:r>
            <a:r>
              <a:rPr lang="en-US" sz="2400" dirty="0">
                <a:latin typeface="Times New Roman" panose="02020603050405020304" pitchFamily="18" charset="0"/>
                <a:cs typeface="Times New Roman" panose="02020603050405020304" pitchFamily="18" charset="0"/>
              </a:rPr>
              <a:t> as the recommended crop for the input conditions.</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4CBED1-3922-FAA5-1C84-0B91B6779204}"/>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5348EEF2-E65F-3A27-5CEB-AE4B84618FB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F42DDF7-082D-33A3-0FDA-B7E2C6997400}"/>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
        <p:nvSpPr>
          <p:cNvPr id="7" name="Title 1">
            <a:extLst>
              <a:ext uri="{FF2B5EF4-FFF2-40B4-BE49-F238E27FC236}">
                <a16:creationId xmlns:a16="http://schemas.microsoft.com/office/drawing/2014/main" id="{78185D53-27DE-9DE4-8DC6-9C90B51FCC87}"/>
              </a:ext>
            </a:extLst>
          </p:cNvPr>
          <p:cNvSpPr>
            <a:spLocks noGrp="1"/>
          </p:cNvSpPr>
          <p:nvPr>
            <p:ph type="title"/>
          </p:nvPr>
        </p:nvSpPr>
        <p:spPr>
          <a:xfrm>
            <a:off x="766763" y="304800"/>
            <a:ext cx="10668000" cy="1216025"/>
          </a:xfrm>
        </p:spPr>
        <p:txBody>
          <a:bodyPr/>
          <a:lstStyle/>
          <a:p>
            <a:r>
              <a:rPr lang="en-US" sz="3200" b="1" dirty="0">
                <a:solidFill>
                  <a:srgbClr val="FF0000"/>
                </a:solidFill>
              </a:rPr>
              <a:t>Module: Prediction &amp; Recommendation</a:t>
            </a:r>
            <a:endParaRPr lang="en-IN" altLang="en-US" sz="3200" dirty="0"/>
          </a:p>
        </p:txBody>
      </p:sp>
    </p:spTree>
    <p:extLst>
      <p:ext uri="{BB962C8B-B14F-4D97-AF65-F5344CB8AC3E}">
        <p14:creationId xmlns:p14="http://schemas.microsoft.com/office/powerpoint/2010/main" val="155534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AC19A0-CB48-A2BC-BFDF-A46685543372}"/>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AF6FD4D2-9808-4423-DDD8-E0D10F5D28F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B191DA2-622E-572B-DD27-02DD1E4D4456}"/>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
        <p:nvSpPr>
          <p:cNvPr id="7" name="Title 1">
            <a:extLst>
              <a:ext uri="{FF2B5EF4-FFF2-40B4-BE49-F238E27FC236}">
                <a16:creationId xmlns:a16="http://schemas.microsoft.com/office/drawing/2014/main" id="{8BEC5098-9628-2B04-F0F2-F1ED958F9F4E}"/>
              </a:ext>
            </a:extLst>
          </p:cNvPr>
          <p:cNvSpPr>
            <a:spLocks noGrp="1"/>
          </p:cNvSpPr>
          <p:nvPr>
            <p:ph type="title"/>
          </p:nvPr>
        </p:nvSpPr>
        <p:spPr>
          <a:xfrm>
            <a:off x="766763" y="304800"/>
            <a:ext cx="10668000" cy="1216025"/>
          </a:xfrm>
        </p:spPr>
        <p:txBody>
          <a:bodyPr/>
          <a:lstStyle/>
          <a:p>
            <a:r>
              <a:rPr lang="en-US" sz="3200" b="1" dirty="0">
                <a:solidFill>
                  <a:srgbClr val="FF0000"/>
                </a:solidFill>
              </a:rPr>
              <a:t>Data Flow Diagram</a:t>
            </a:r>
            <a:endParaRPr lang="en-IN" altLang="en-US" sz="3200" dirty="0"/>
          </a:p>
        </p:txBody>
      </p:sp>
      <p:pic>
        <p:nvPicPr>
          <p:cNvPr id="1030" name="Picture 6">
            <a:extLst>
              <a:ext uri="{FF2B5EF4-FFF2-40B4-BE49-F238E27FC236}">
                <a16:creationId xmlns:a16="http://schemas.microsoft.com/office/drawing/2014/main" id="{FDDB98C0-E018-29D8-DAB7-E413078FB8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34" t="5223" r="3386" b="4186"/>
          <a:stretch/>
        </p:blipFill>
        <p:spPr bwMode="auto">
          <a:xfrm>
            <a:off x="1687484" y="1886989"/>
            <a:ext cx="8279476" cy="380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40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7BC029-D0A4-191D-62BC-880270223EAF}"/>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50990DFD-8A29-FB45-5BBF-CACBE64234A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4058C35-B066-FED7-596C-6AEE952EAD33}"/>
              </a:ext>
            </a:extLst>
          </p:cNvPr>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pic>
        <p:nvPicPr>
          <p:cNvPr id="10" name="Content Placeholder 9">
            <a:extLst>
              <a:ext uri="{FF2B5EF4-FFF2-40B4-BE49-F238E27FC236}">
                <a16:creationId xmlns:a16="http://schemas.microsoft.com/office/drawing/2014/main" id="{8BA63B61-9F36-13DF-23F8-8AFB88192B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9928"/>
          <a:stretch/>
        </p:blipFill>
        <p:spPr>
          <a:xfrm>
            <a:off x="1469380" y="3514397"/>
            <a:ext cx="9240540" cy="743606"/>
          </a:xfrm>
          <a:prstGeom prst="rect">
            <a:avLst/>
          </a:prstGeom>
        </p:spPr>
      </p:pic>
      <p:sp>
        <p:nvSpPr>
          <p:cNvPr id="7" name="Title 1">
            <a:extLst>
              <a:ext uri="{FF2B5EF4-FFF2-40B4-BE49-F238E27FC236}">
                <a16:creationId xmlns:a16="http://schemas.microsoft.com/office/drawing/2014/main" id="{7EBF1BFC-2FE8-145E-EF60-C74A7043CE9D}"/>
              </a:ext>
            </a:extLst>
          </p:cNvPr>
          <p:cNvSpPr>
            <a:spLocks noGrp="1"/>
          </p:cNvSpPr>
          <p:nvPr>
            <p:ph type="title"/>
          </p:nvPr>
        </p:nvSpPr>
        <p:spPr>
          <a:xfrm>
            <a:off x="766763" y="304800"/>
            <a:ext cx="10668000" cy="1216025"/>
          </a:xfrm>
        </p:spPr>
        <p:txBody>
          <a:bodyPr/>
          <a:lstStyle/>
          <a:p>
            <a:r>
              <a:rPr lang="en-US" sz="3200" b="1" dirty="0">
                <a:solidFill>
                  <a:srgbClr val="FF0000"/>
                </a:solidFill>
              </a:rPr>
              <a:t>Output</a:t>
            </a:r>
            <a:endParaRPr lang="en-IN" altLang="en-US" sz="3200" dirty="0"/>
          </a:p>
        </p:txBody>
      </p:sp>
    </p:spTree>
    <p:extLst>
      <p:ext uri="{BB962C8B-B14F-4D97-AF65-F5344CB8AC3E}">
        <p14:creationId xmlns:p14="http://schemas.microsoft.com/office/powerpoint/2010/main" val="23044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277" y="1638157"/>
            <a:ext cx="10998468" cy="4503130"/>
          </a:xfrm>
        </p:spPr>
        <p:txBody>
          <a:bodyPr/>
          <a:lstStyle/>
          <a:p>
            <a:pPr algn="just">
              <a:lnSpc>
                <a:spcPct val="111000"/>
              </a:lnSpc>
              <a:spcBef>
                <a:spcPts val="500"/>
              </a:spcBef>
              <a:tabLst>
                <a:tab pos="10761663"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"Implementing AI-Powered Chatbots in Agriculture for Optimization and Efficiency"</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by  C. Bhuvaneswari, Hemant Singh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Pokhariya</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Pallavi Yarde, Vipul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Vekariya</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Harshal</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Patil,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Natrayan</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L, IEEE Xplore, 2024.</a:t>
            </a:r>
            <a:endParaRPr lang="en-IN" sz="2100" b="0" i="0" u="none" strike="noStrike" dirty="0">
              <a:solidFill>
                <a:srgbClr val="CC0000"/>
              </a:solidFill>
              <a:effectLst/>
              <a:latin typeface="Times New Roman" panose="02020603050405020304" pitchFamily="18" charset="0"/>
              <a:cs typeface="Times New Roman" panose="02020603050405020304" pitchFamily="18" charset="0"/>
            </a:endParaRPr>
          </a:p>
          <a:p>
            <a:pPr algn="just">
              <a:lnSpc>
                <a:spcPct val="111000"/>
              </a:lnSpc>
              <a:spcBef>
                <a:spcPts val="500"/>
              </a:spcBef>
              <a:tabLst>
                <a:tab pos="10764838"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"Crop Recommendation Based on Soil Properties: A Comprehensive Analysis" </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by               Ajay Agarwal, Sartaj Ahmad and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Adesh</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Pandey, IEEE Xplore, 2023.</a:t>
            </a:r>
          </a:p>
          <a:p>
            <a:pPr algn="just">
              <a:lnSpc>
                <a:spcPct val="111000"/>
              </a:lnSpc>
              <a:spcBef>
                <a:spcPts val="500"/>
              </a:spcBef>
              <a:tabLst>
                <a:tab pos="10761663"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"Crop Recommendation System using Machine Learning Algorithms"</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by Gaurav Chauhan and  Alka Chaudhary, IEEE Xplore, 2023.</a:t>
            </a:r>
          </a:p>
          <a:p>
            <a:pPr algn="just">
              <a:lnSpc>
                <a:spcPct val="111000"/>
              </a:lnSpc>
              <a:spcBef>
                <a:spcPts val="500"/>
              </a:spcBef>
              <a:tabLst>
                <a:tab pos="10761663"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"Integrated Fertilizer Recommendation and Crop Management System for Farmers“ </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by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Shanmugapriya</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M,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Saikrishnan</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S,  Arun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Depak</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K,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Adithyaa</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Jagannathan Sudhakar,            IEEE Xplore, 2023.</a:t>
            </a:r>
          </a:p>
          <a:p>
            <a:pPr algn="just">
              <a:lnSpc>
                <a:spcPct val="111000"/>
              </a:lnSpc>
              <a:spcBef>
                <a:spcPts val="500"/>
              </a:spcBef>
              <a:tabLst>
                <a:tab pos="10761663"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"Agriculture Assistant Chatbot Using Artificial Neural Network"</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by                           Neelam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Chandolikar</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and Chirag Dale, IEEE Xplore, 2022.</a:t>
            </a: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Zeroth Review</a:t>
            </a:r>
          </a:p>
        </p:txBody>
      </p:sp>
      <p:sp>
        <p:nvSpPr>
          <p:cNvPr id="5" name="Footer Placeholder 4"/>
          <p:cNvSpPr>
            <a:spLocks noGrp="1"/>
          </p:cNvSpPr>
          <p:nvPr>
            <p:ph type="ftr" sz="quarter" idx="11"/>
          </p:nvPr>
        </p:nvSpPr>
        <p:spPr>
          <a:xfrm>
            <a:off x="812799" y="6245225"/>
            <a:ext cx="10893945"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sp>
        <p:nvSpPr>
          <p:cNvPr id="7" name="Title 1">
            <a:extLst>
              <a:ext uri="{FF2B5EF4-FFF2-40B4-BE49-F238E27FC236}">
                <a16:creationId xmlns:a16="http://schemas.microsoft.com/office/drawing/2014/main" id="{62FFE3B9-E947-CE11-6F03-460D8CEF170C}"/>
              </a:ext>
            </a:extLst>
          </p:cNvPr>
          <p:cNvSpPr txBox="1">
            <a:spLocks/>
          </p:cNvSpPr>
          <p:nvPr/>
        </p:nvSpPr>
        <p:spPr bwMode="auto">
          <a:xfrm>
            <a:off x="708277" y="318194"/>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a:lstStyle>
          <a:p>
            <a:r>
              <a:rPr lang="en-US" sz="3200" b="1" dirty="0">
                <a:solidFill>
                  <a:srgbClr val="FF0000"/>
                </a:solidFill>
              </a:rPr>
              <a:t>References</a:t>
            </a: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a:xfrm>
            <a:off x="711199" y="6245224"/>
            <a:ext cx="10667999" cy="612776"/>
          </a:xfrm>
        </p:spPr>
        <p:txBody>
          <a:bodyPr/>
          <a:lstStyle/>
          <a:p>
            <a:pPr>
              <a:defRPr/>
            </a:pPr>
            <a:r>
              <a:rPr lang="en-US" dirty="0"/>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26</a:t>
            </a:fld>
            <a:endParaRPr lang="en-US" altLang="en-US" dirty="0"/>
          </a:p>
        </p:txBody>
      </p:sp>
      <p:sp>
        <p:nvSpPr>
          <p:cNvPr id="5" name="Date Placeholder 4"/>
          <p:cNvSpPr>
            <a:spLocks noGrp="1"/>
          </p:cNvSpPr>
          <p:nvPr>
            <p:ph type="dt" sz="half" idx="10"/>
          </p:nvPr>
        </p:nvSpPr>
        <p:spPr/>
        <p:txBody>
          <a:bodyPr/>
          <a:lstStyle/>
          <a:p>
            <a:pPr>
              <a:defRPr/>
            </a:pPr>
            <a:r>
              <a:rPr lang="en-US" dirty="0"/>
              <a:t>Third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7C2C4BA-E778-E44E-5F71-4EB9DF3EFBC8}"/>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Objectives</a:t>
            </a:r>
            <a:endParaRPr lang="en-IN" sz="2800" dirty="0"/>
          </a:p>
        </p:txBody>
      </p:sp>
      <p:sp>
        <p:nvSpPr>
          <p:cNvPr id="12" name="Content Placeholder 2">
            <a:extLst>
              <a:ext uri="{FF2B5EF4-FFF2-40B4-BE49-F238E27FC236}">
                <a16:creationId xmlns:a16="http://schemas.microsoft.com/office/drawing/2014/main" id="{16322FD5-D667-FE30-10E5-AE187A637399}"/>
              </a:ext>
            </a:extLst>
          </p:cNvPr>
          <p:cNvSpPr>
            <a:spLocks noGrp="1"/>
          </p:cNvSpPr>
          <p:nvPr>
            <p:ph idx="1"/>
          </p:nvPr>
        </p:nvSpPr>
        <p:spPr>
          <a:xfrm>
            <a:off x="766233" y="1916087"/>
            <a:ext cx="10668000" cy="2241046"/>
          </a:xfrm>
        </p:spPr>
        <p:txBody>
          <a:bodyPr/>
          <a:lstStyle/>
          <a:p>
            <a:pPr algn="just">
              <a:buClr>
                <a:srgbClr val="CC0000"/>
              </a:buClr>
              <a:defRP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soil health and crop yield predictions using data-driven insights from the </a:t>
            </a:r>
            <a:r>
              <a:rPr kumimoji="0" lang="en-US" altLang="en-US" sz="2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Guassian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Naïve Bayes Algorithm. </a:t>
            </a:r>
          </a:p>
          <a:p>
            <a:pPr algn="just">
              <a:buClr>
                <a:srgbClr val="CC0000"/>
              </a:buClr>
              <a:defRP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actionable farming recommendations through a user-friendly app to help small-scale farmers make informed decisions.</a:t>
            </a:r>
          </a:p>
          <a:p>
            <a:pPr algn="just">
              <a:buClr>
                <a:srgbClr val="CC0000"/>
              </a:buClr>
              <a:defRP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scalable and adaptable system that improves with new data and feedback, suitable for diverse farming conditions.</a:t>
            </a:r>
            <a:endPar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3" name="Date Placeholder 3">
            <a:extLst>
              <a:ext uri="{FF2B5EF4-FFF2-40B4-BE49-F238E27FC236}">
                <a16:creationId xmlns:a16="http://schemas.microsoft.com/office/drawing/2014/main" id="{D6D22A1D-FF64-E4B6-3C95-7E90D61A6E25}"/>
              </a:ext>
            </a:extLst>
          </p:cNvPr>
          <p:cNvSpPr>
            <a:spLocks noGrp="1"/>
          </p:cNvSpPr>
          <p:nvPr>
            <p:ph type="dt" sz="half" idx="10"/>
          </p:nvPr>
        </p:nvSpPr>
        <p:spPr>
          <a:xfrm>
            <a:off x="812800" y="6245225"/>
            <a:ext cx="2641600" cy="476250"/>
          </a:xfrm>
        </p:spPr>
        <p:txBody>
          <a:bodyPr/>
          <a:lstStyle/>
          <a:p>
            <a:r>
              <a:rPr lang="en-US" dirty="0"/>
              <a:t>Zeroth Review</a:t>
            </a:r>
            <a:endParaRPr lang="en-IN" dirty="0"/>
          </a:p>
        </p:txBody>
      </p:sp>
      <p:sp>
        <p:nvSpPr>
          <p:cNvPr id="14" name="Slide Number Placeholder 5">
            <a:extLst>
              <a:ext uri="{FF2B5EF4-FFF2-40B4-BE49-F238E27FC236}">
                <a16:creationId xmlns:a16="http://schemas.microsoft.com/office/drawing/2014/main" id="{77CFE870-A910-2E98-5151-E3BCADA0110A}"/>
              </a:ext>
            </a:extLst>
          </p:cNvPr>
          <p:cNvSpPr>
            <a:spLocks noGrp="1"/>
          </p:cNvSpPr>
          <p:nvPr>
            <p:ph type="sldNum" sz="quarter" idx="12"/>
          </p:nvPr>
        </p:nvSpPr>
        <p:spPr>
          <a:xfrm>
            <a:off x="8737600" y="6245225"/>
            <a:ext cx="2641600" cy="476250"/>
          </a:xfrm>
        </p:spPr>
        <p:txBody>
          <a:bodyPr/>
          <a:lstStyle/>
          <a:p>
            <a:fld id="{5AB9ECBD-B4DD-40D5-8D24-9ECCDBB1583E}" type="slidenum">
              <a:rPr lang="en-IN" smtClean="0"/>
              <a:t>3</a:t>
            </a:fld>
            <a:endParaRPr lang="en-IN" dirty="0"/>
          </a:p>
        </p:txBody>
      </p:sp>
      <p:sp>
        <p:nvSpPr>
          <p:cNvPr id="15" name="Footer Placeholder 4">
            <a:extLst>
              <a:ext uri="{FF2B5EF4-FFF2-40B4-BE49-F238E27FC236}">
                <a16:creationId xmlns:a16="http://schemas.microsoft.com/office/drawing/2014/main" id="{CB1E7275-A2E5-DB23-2BF1-F3456CC3BD2C}"/>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660C320-F9BC-5509-990D-6374FF34758D}"/>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Abstract</a:t>
            </a:r>
            <a:endParaRPr lang="en-IN" sz="2800" dirty="0"/>
          </a:p>
        </p:txBody>
      </p:sp>
      <p:sp>
        <p:nvSpPr>
          <p:cNvPr id="10" name="Content Placeholder 2">
            <a:extLst>
              <a:ext uri="{FF2B5EF4-FFF2-40B4-BE49-F238E27FC236}">
                <a16:creationId xmlns:a16="http://schemas.microsoft.com/office/drawing/2014/main" id="{7FD51FA6-AA3E-739E-938A-2A0032BA7A45}"/>
              </a:ext>
            </a:extLst>
          </p:cNvPr>
          <p:cNvSpPr>
            <a:spLocks noGrp="1"/>
          </p:cNvSpPr>
          <p:nvPr>
            <p:ph idx="1"/>
          </p:nvPr>
        </p:nvSpPr>
        <p:spPr>
          <a:xfrm>
            <a:off x="766233" y="1817158"/>
            <a:ext cx="10668000" cy="4209569"/>
          </a:xfrm>
        </p:spPr>
        <p:txBody>
          <a:bodyPr/>
          <a:lstStyle/>
          <a:p>
            <a:pPr algn="just">
              <a:buClr>
                <a:srgbClr val="CC0000"/>
              </a:buClr>
              <a:defRPr/>
            </a:pPr>
            <a:r>
              <a:rPr lang="en-US" sz="2400" dirty="0">
                <a:latin typeface="Times New Roman" panose="02020603050405020304" pitchFamily="18" charset="0"/>
                <a:cs typeface="Times New Roman" panose="02020603050405020304" pitchFamily="18" charset="0"/>
              </a:rPr>
              <a:t>India is a predominantly agricultural country, with agriculture playing an important part in the Indian economy and people’s lives.</a:t>
            </a:r>
          </a:p>
          <a:p>
            <a:pPr algn="just">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An innovative agricultural bot is designed to revolutionize small-scale farming by integrating advanced technology.</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Key features include real-time soil analysis, </a:t>
            </a:r>
            <a:r>
              <a:rPr lang="en-IN" sz="2400" dirty="0">
                <a:latin typeface="Times New Roman" panose="02020603050405020304" pitchFamily="18" charset="0"/>
                <a:cs typeface="Times New Roman" panose="02020603050405020304" pitchFamily="18" charset="0"/>
              </a:rPr>
              <a:t>crop recommendation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via machine learning for precise interventions.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Artificial Intelligence </a:t>
            </a:r>
            <a:r>
              <a:rPr lang="en-US" sz="2400" dirty="0">
                <a:latin typeface="Times New Roman" panose="02020603050405020304" pitchFamily="18" charset="0"/>
                <a:cs typeface="Times New Roman" panose="02020603050405020304" pitchFamily="18" charset="0"/>
              </a:rPr>
              <a:t>has the potential to drastically revolutionize the agriculture industry by increasing efficiency, minimizing waste, and raising crop yield.</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 name="Date Placeholder 3">
            <a:extLst>
              <a:ext uri="{FF2B5EF4-FFF2-40B4-BE49-F238E27FC236}">
                <a16:creationId xmlns:a16="http://schemas.microsoft.com/office/drawing/2014/main" id="{29294DA9-AB4C-44B1-64B2-FF31FEDF1654}"/>
              </a:ext>
            </a:extLst>
          </p:cNvPr>
          <p:cNvSpPr>
            <a:spLocks noGrp="1"/>
          </p:cNvSpPr>
          <p:nvPr>
            <p:ph type="dt" sz="half" idx="10"/>
          </p:nvPr>
        </p:nvSpPr>
        <p:spPr>
          <a:xfrm>
            <a:off x="812800" y="6245225"/>
            <a:ext cx="2641600" cy="476250"/>
          </a:xfrm>
        </p:spPr>
        <p:txBody>
          <a:bodyPr/>
          <a:lstStyle/>
          <a:p>
            <a:r>
              <a:rPr lang="en-US" dirty="0"/>
              <a:t>Zeroth Review</a:t>
            </a:r>
            <a:endParaRPr lang="en-IN" dirty="0"/>
          </a:p>
        </p:txBody>
      </p:sp>
      <p:sp>
        <p:nvSpPr>
          <p:cNvPr id="12" name="Slide Number Placeholder 5">
            <a:extLst>
              <a:ext uri="{FF2B5EF4-FFF2-40B4-BE49-F238E27FC236}">
                <a16:creationId xmlns:a16="http://schemas.microsoft.com/office/drawing/2014/main" id="{E3F3D3E2-0044-EA17-51CC-3E16F66576EF}"/>
              </a:ext>
            </a:extLst>
          </p:cNvPr>
          <p:cNvSpPr>
            <a:spLocks noGrp="1"/>
          </p:cNvSpPr>
          <p:nvPr>
            <p:ph type="sldNum" sz="quarter" idx="12"/>
          </p:nvPr>
        </p:nvSpPr>
        <p:spPr>
          <a:xfrm>
            <a:off x="8737600" y="6245225"/>
            <a:ext cx="2641600" cy="476250"/>
          </a:xfrm>
        </p:spPr>
        <p:txBody>
          <a:bodyPr/>
          <a:lstStyle/>
          <a:p>
            <a:fld id="{5AB9ECBD-B4DD-40D5-8D24-9ECCDBB1583E}" type="slidenum">
              <a:rPr lang="en-IN" smtClean="0"/>
              <a:t>4</a:t>
            </a:fld>
            <a:endParaRPr lang="en-IN"/>
          </a:p>
        </p:txBody>
      </p:sp>
      <p:sp>
        <p:nvSpPr>
          <p:cNvPr id="13" name="Footer Placeholder 4">
            <a:extLst>
              <a:ext uri="{FF2B5EF4-FFF2-40B4-BE49-F238E27FC236}">
                <a16:creationId xmlns:a16="http://schemas.microsoft.com/office/drawing/2014/main" id="{EA8A92F3-C004-7556-D54E-01B088E33088}"/>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C1AF639-1268-4012-7214-B5EF268FEAFE}"/>
              </a:ext>
            </a:extLst>
          </p:cNvPr>
          <p:cNvSpPr>
            <a:spLocks noGrp="1"/>
          </p:cNvSpPr>
          <p:nvPr>
            <p:ph type="title"/>
          </p:nvPr>
        </p:nvSpPr>
        <p:spPr>
          <a:xfrm>
            <a:off x="766233" y="304801"/>
            <a:ext cx="10668000" cy="1216025"/>
          </a:xfrm>
        </p:spPr>
        <p:txBody>
          <a:bodyPr/>
          <a:lstStyle/>
          <a:p>
            <a:r>
              <a:rPr lang="en-US" sz="3200" b="1" dirty="0">
                <a:solidFill>
                  <a:srgbClr val="FF0000"/>
                </a:solidFill>
              </a:rPr>
              <a:t>Introduction and Overview of the Project</a:t>
            </a:r>
          </a:p>
        </p:txBody>
      </p:sp>
      <p:sp>
        <p:nvSpPr>
          <p:cNvPr id="9" name="Content Placeholder 2">
            <a:extLst>
              <a:ext uri="{FF2B5EF4-FFF2-40B4-BE49-F238E27FC236}">
                <a16:creationId xmlns:a16="http://schemas.microsoft.com/office/drawing/2014/main" id="{A6CACC5B-C3D8-EEB5-0BBC-3B320A5B501B}"/>
              </a:ext>
            </a:extLst>
          </p:cNvPr>
          <p:cNvSpPr>
            <a:spLocks noGrp="1"/>
          </p:cNvSpPr>
          <p:nvPr>
            <p:ph idx="1"/>
          </p:nvPr>
        </p:nvSpPr>
        <p:spPr>
          <a:xfrm>
            <a:off x="762000" y="2002366"/>
            <a:ext cx="10668000" cy="4065925"/>
          </a:xfrm>
        </p:spPr>
        <p:txBody>
          <a:bodyPr/>
          <a:lstStyle/>
          <a:p>
            <a:pPr algn="just">
              <a:spcBef>
                <a:spcPts val="200"/>
              </a:spcBef>
            </a:pPr>
            <a:r>
              <a:rPr lang="en-US" sz="2400" dirty="0" err="1">
                <a:latin typeface="Times New Roman" panose="02020603050405020304" pitchFamily="18" charset="0"/>
                <a:cs typeface="Times New Roman" panose="02020603050405020304" pitchFamily="18" charset="0"/>
              </a:rPr>
              <a:t>CropMaster</a:t>
            </a:r>
            <a:r>
              <a:rPr lang="en-US" sz="2400" dirty="0">
                <a:latin typeface="Times New Roman" panose="02020603050405020304" pitchFamily="18" charset="0"/>
                <a:cs typeface="Times New Roman" panose="02020603050405020304" pitchFamily="18" charset="0"/>
              </a:rPr>
              <a:t> aims to create an advanced agricultural bot that leverages existing soil and crop yield data to optimize crop management for small-scale farmers.</a:t>
            </a:r>
          </a:p>
          <a:p>
            <a:pPr algn="just">
              <a:spcBef>
                <a:spcPts val="200"/>
              </a:spcBef>
            </a:pPr>
            <a:r>
              <a:rPr lang="en-US" sz="2400" dirty="0">
                <a:latin typeface="Times New Roman" panose="02020603050405020304" pitchFamily="18" charset="0"/>
                <a:cs typeface="Times New Roman" panose="02020603050405020304" pitchFamily="18" charset="0"/>
              </a:rPr>
              <a:t>By using the Random Forest algorithm, the system predicts soil health and provides tailored recommendations for irrigation, fertilization, and crop selection.</a:t>
            </a:r>
          </a:p>
          <a:p>
            <a:pPr algn="just">
              <a:spcBef>
                <a:spcPts val="200"/>
              </a:spcBef>
            </a:pPr>
            <a:r>
              <a:rPr lang="en-US" sz="2400" dirty="0">
                <a:latin typeface="Times New Roman" panose="02020603050405020304" pitchFamily="18" charset="0"/>
                <a:cs typeface="Times New Roman" panose="02020603050405020304" pitchFamily="18" charset="0"/>
              </a:rPr>
              <a:t>Farmers can access these insights through a user-friendly interface, making advanced agricultural tools easily accessible and actionable </a:t>
            </a:r>
          </a:p>
          <a:p>
            <a:pPr algn="just">
              <a:spcBef>
                <a:spcPts val="200"/>
              </a:spcBef>
            </a:pPr>
            <a:r>
              <a:rPr lang="en-US" sz="2400" dirty="0">
                <a:latin typeface="Times New Roman" panose="02020603050405020304" pitchFamily="18" charset="0"/>
                <a:cs typeface="Times New Roman" panose="02020603050405020304" pitchFamily="18" charset="0"/>
              </a:rPr>
              <a:t>The system is designed to be scalable and adaptable, continuously improving with new data and feedback, ensuring it remains effective across different regions and farming conditions.</a:t>
            </a:r>
          </a:p>
        </p:txBody>
      </p:sp>
      <p:sp>
        <p:nvSpPr>
          <p:cNvPr id="10" name="Date Placeholder 3">
            <a:extLst>
              <a:ext uri="{FF2B5EF4-FFF2-40B4-BE49-F238E27FC236}">
                <a16:creationId xmlns:a16="http://schemas.microsoft.com/office/drawing/2014/main" id="{60B35764-682C-4FBC-0971-FA06B7A6B81F}"/>
              </a:ext>
            </a:extLst>
          </p:cNvPr>
          <p:cNvSpPr>
            <a:spLocks noGrp="1"/>
          </p:cNvSpPr>
          <p:nvPr>
            <p:ph type="dt" sz="half" idx="10"/>
          </p:nvPr>
        </p:nvSpPr>
        <p:spPr>
          <a:xfrm>
            <a:off x="812800" y="6245225"/>
            <a:ext cx="2641600" cy="476250"/>
          </a:xfrm>
        </p:spPr>
        <p:txBody>
          <a:bodyPr/>
          <a:lstStyle/>
          <a:p>
            <a:pPr>
              <a:defRPr/>
            </a:pPr>
            <a:r>
              <a:rPr lang="en-US"/>
              <a:t>Zeroth Review</a:t>
            </a:r>
          </a:p>
        </p:txBody>
      </p:sp>
      <p:sp>
        <p:nvSpPr>
          <p:cNvPr id="11" name="Slide Number Placeholder 5">
            <a:extLst>
              <a:ext uri="{FF2B5EF4-FFF2-40B4-BE49-F238E27FC236}">
                <a16:creationId xmlns:a16="http://schemas.microsoft.com/office/drawing/2014/main" id="{44167011-7EA3-EB61-7638-0B70EA2280BB}"/>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smtClean="0"/>
              <a:pPr>
                <a:defRPr/>
              </a:pPr>
              <a:t>5</a:t>
            </a:fld>
            <a:endParaRPr lang="en-US" altLang="en-US"/>
          </a:p>
        </p:txBody>
      </p:sp>
      <p:sp>
        <p:nvSpPr>
          <p:cNvPr id="12" name="Footer Placeholder 4">
            <a:extLst>
              <a:ext uri="{FF2B5EF4-FFF2-40B4-BE49-F238E27FC236}">
                <a16:creationId xmlns:a16="http://schemas.microsoft.com/office/drawing/2014/main" id="{9C0B7DA0-4E9A-5CF7-2E4C-85BDA790D05E}"/>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Literature Survey</a:t>
            </a:r>
            <a:endParaRPr lang="en-IN" altLang="en-US" sz="3200" dirty="0"/>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3264108459"/>
              </p:ext>
            </p:extLst>
          </p:nvPr>
        </p:nvGraphicFramePr>
        <p:xfrm>
          <a:off x="812800" y="1885604"/>
          <a:ext cx="10823809" cy="3931920"/>
        </p:xfrm>
        <a:graphic>
          <a:graphicData uri="http://schemas.openxmlformats.org/drawingml/2006/table">
            <a:tbl>
              <a:tblPr firstRow="1" bandRow="1">
                <a:tableStyleId>{EB9631B5-78F2-41C9-869B-9F39066F8104}</a:tableStyleId>
              </a:tblPr>
              <a:tblGrid>
                <a:gridCol w="503655">
                  <a:extLst>
                    <a:ext uri="{9D8B030D-6E8A-4147-A177-3AD203B41FA5}">
                      <a16:colId xmlns:a16="http://schemas.microsoft.com/office/drawing/2014/main" val="20000"/>
                    </a:ext>
                  </a:extLst>
                </a:gridCol>
                <a:gridCol w="2662990">
                  <a:extLst>
                    <a:ext uri="{9D8B030D-6E8A-4147-A177-3AD203B41FA5}">
                      <a16:colId xmlns:a16="http://schemas.microsoft.com/office/drawing/2014/main" val="20001"/>
                    </a:ext>
                  </a:extLst>
                </a:gridCol>
                <a:gridCol w="2783305">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gridCol w="946484">
                  <a:extLst>
                    <a:ext uri="{9D8B030D-6E8A-4147-A177-3AD203B41FA5}">
                      <a16:colId xmlns:a16="http://schemas.microsoft.com/office/drawing/2014/main" val="20004"/>
                    </a:ext>
                  </a:extLst>
                </a:gridCol>
                <a:gridCol w="879375">
                  <a:extLst>
                    <a:ext uri="{9D8B030D-6E8A-4147-A177-3AD203B41FA5}">
                      <a16:colId xmlns:a16="http://schemas.microsoft.com/office/drawing/2014/main" val="20005"/>
                    </a:ext>
                  </a:extLst>
                </a:gridCol>
              </a:tblGrid>
              <a:tr h="513080">
                <a:tc>
                  <a:txBody>
                    <a:bodyPr/>
                    <a:lstStyle/>
                    <a:p>
                      <a:pPr>
                        <a:buNone/>
                      </a:pPr>
                      <a:r>
                        <a:rPr lang="en-IN" altLang="en-US" sz="1600" dirty="0" err="1"/>
                        <a:t>S.No</a:t>
                      </a:r>
                      <a:endParaRPr lang="en-IN" altLang="en-US" sz="1600" dirty="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Author Name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Paper Title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Description</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sz="1400" dirty="0"/>
                        <a:t>Journal</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sz="1100" dirty="0"/>
                        <a:t>Volume/</a:t>
                      </a:r>
                    </a:p>
                    <a:p>
                      <a:pPr>
                        <a:buNone/>
                      </a:pPr>
                      <a:r>
                        <a:rPr lang="en-IN" altLang="en-US" sz="1100" dirty="0"/>
                        <a:t>Year</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95316">
                <a:tc>
                  <a:txBody>
                    <a:bodyPr/>
                    <a:lstStyle/>
                    <a:p>
                      <a:pPr>
                        <a:buNone/>
                      </a:pPr>
                      <a:r>
                        <a:rPr lang="en-US" sz="1600" dirty="0"/>
                        <a:t>1.</a:t>
                      </a:r>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C. Bhuvaneswari, </a:t>
                      </a:r>
                    </a:p>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H.S.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Pokhariya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Pallavi Yarde,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Natrayan</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L, V.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Vekariya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Harshal</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Patil</a:t>
                      </a:r>
                      <a:endParaRPr lang="en-US" sz="1600" b="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Implementing AI-Powered Chatbots in Agriculture for Optimization and Efficiency</a:t>
                      </a:r>
                      <a:endParaRPr lang="en-US" sz="1600" b="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US" sz="1600" dirty="0"/>
                        <a:t>The Chatbot help farmers select crops that are suited for cultivation and evaluate the health of their crops</a:t>
                      </a:r>
                    </a:p>
                    <a:p>
                      <a:pPr>
                        <a:buNone/>
                      </a:pPr>
                      <a:r>
                        <a:rPr lang="en-US" sz="1600" dirty="0"/>
                        <a:t>GNB &amp; SVM are used for crop suggestions and   VGG-16 transfer learning model for disease prediction</a:t>
                      </a:r>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IEEE Xplore</a:t>
                      </a:r>
                      <a:endParaRPr lang="en-US" sz="160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US" sz="1600" dirty="0"/>
                        <a:t>2024</a:t>
                      </a:r>
                    </a:p>
                  </a:txBody>
                  <a:tcP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44958">
                <a:tc>
                  <a:txBody>
                    <a:bodyPr/>
                    <a:lstStyle/>
                    <a:p>
                      <a:pPr>
                        <a:buNone/>
                      </a:pPr>
                      <a:r>
                        <a:rPr lang="en-US" sz="1600" dirty="0"/>
                        <a:t>2.</a:t>
                      </a:r>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Ajay Agarwal, Sartaj Ahmad and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Adesh</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Pandey</a:t>
                      </a:r>
                      <a:endParaRPr lang="en-US" sz="1600" b="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Crop Recommendation Based on Soil Properties: A Comprehensive Analysis</a:t>
                      </a:r>
                      <a:endParaRPr lang="en-US" sz="1600" b="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US" sz="1600" dirty="0"/>
                        <a:t>Machine learning-based crop recommendations using soil properties by   XG-Boost algorithm</a:t>
                      </a:r>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IEEE Xplore</a:t>
                      </a:r>
                      <a:endParaRPr lang="en-US" sz="160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US" sz="1600" dirty="0"/>
                        <a:t>2023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a:xfrm>
            <a:off x="812800" y="6245225"/>
            <a:ext cx="1182255" cy="307974"/>
          </a:xfrm>
        </p:spPr>
        <p:txBody>
          <a:bodyPr/>
          <a:lstStyle/>
          <a:p>
            <a:pPr>
              <a:defRPr/>
            </a:pPr>
            <a:r>
              <a:rPr lang="en-US" dirty="0"/>
              <a:t>First Review</a:t>
            </a:r>
          </a:p>
        </p:txBody>
      </p:sp>
      <p:sp>
        <p:nvSpPr>
          <p:cNvPr id="5" name="Footer Placeholder 4"/>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A51D7D0-B51C-0A57-09E2-BB551D1D9456}"/>
              </a:ext>
            </a:extLst>
          </p:cNvPr>
          <p:cNvGraphicFramePr>
            <a:graphicFrameLocks noGrp="1"/>
          </p:cNvGraphicFramePr>
          <p:nvPr>
            <p:extLst>
              <p:ext uri="{D42A27DB-BD31-4B8C-83A1-F6EECF244321}">
                <p14:modId xmlns:p14="http://schemas.microsoft.com/office/powerpoint/2010/main" val="94177691"/>
              </p:ext>
            </p:extLst>
          </p:nvPr>
        </p:nvGraphicFramePr>
        <p:xfrm>
          <a:off x="812800" y="1968731"/>
          <a:ext cx="10823809" cy="3200400"/>
        </p:xfrm>
        <a:graphic>
          <a:graphicData uri="http://schemas.openxmlformats.org/drawingml/2006/table">
            <a:tbl>
              <a:tblPr firstRow="1" bandRow="1">
                <a:tableStyleId>{EB9631B5-78F2-41C9-869B-9F39066F8104}</a:tableStyleId>
              </a:tblPr>
              <a:tblGrid>
                <a:gridCol w="503655">
                  <a:extLst>
                    <a:ext uri="{9D8B030D-6E8A-4147-A177-3AD203B41FA5}">
                      <a16:colId xmlns:a16="http://schemas.microsoft.com/office/drawing/2014/main" val="4266458811"/>
                    </a:ext>
                  </a:extLst>
                </a:gridCol>
                <a:gridCol w="2662990">
                  <a:extLst>
                    <a:ext uri="{9D8B030D-6E8A-4147-A177-3AD203B41FA5}">
                      <a16:colId xmlns:a16="http://schemas.microsoft.com/office/drawing/2014/main" val="377439787"/>
                    </a:ext>
                  </a:extLst>
                </a:gridCol>
                <a:gridCol w="2783305">
                  <a:extLst>
                    <a:ext uri="{9D8B030D-6E8A-4147-A177-3AD203B41FA5}">
                      <a16:colId xmlns:a16="http://schemas.microsoft.com/office/drawing/2014/main" val="2185782478"/>
                    </a:ext>
                  </a:extLst>
                </a:gridCol>
                <a:gridCol w="3048000">
                  <a:extLst>
                    <a:ext uri="{9D8B030D-6E8A-4147-A177-3AD203B41FA5}">
                      <a16:colId xmlns:a16="http://schemas.microsoft.com/office/drawing/2014/main" val="18347265"/>
                    </a:ext>
                  </a:extLst>
                </a:gridCol>
                <a:gridCol w="946484">
                  <a:extLst>
                    <a:ext uri="{9D8B030D-6E8A-4147-A177-3AD203B41FA5}">
                      <a16:colId xmlns:a16="http://schemas.microsoft.com/office/drawing/2014/main" val="1153493370"/>
                    </a:ext>
                  </a:extLst>
                </a:gridCol>
                <a:gridCol w="879375">
                  <a:extLst>
                    <a:ext uri="{9D8B030D-6E8A-4147-A177-3AD203B41FA5}">
                      <a16:colId xmlns:a16="http://schemas.microsoft.com/office/drawing/2014/main" val="2284647567"/>
                    </a:ext>
                  </a:extLst>
                </a:gridCol>
              </a:tblGrid>
              <a:tr h="513080">
                <a:tc>
                  <a:txBody>
                    <a:bodyPr/>
                    <a:lstStyle/>
                    <a:p>
                      <a:pPr>
                        <a:buNone/>
                      </a:pPr>
                      <a:r>
                        <a:rPr lang="en-IN" altLang="en-US" sz="1600" dirty="0" err="1"/>
                        <a:t>S.No</a:t>
                      </a:r>
                      <a:endParaRPr lang="en-IN" altLang="en-US" sz="1600" dirty="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Author Name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Paper Title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Description</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sz="1400" dirty="0"/>
                        <a:t>Journal</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sz="1100" dirty="0"/>
                        <a:t>Volume/</a:t>
                      </a:r>
                    </a:p>
                    <a:p>
                      <a:pPr>
                        <a:buNone/>
                      </a:pPr>
                      <a:r>
                        <a:rPr lang="en-IN" altLang="en-US" sz="1100" dirty="0"/>
                        <a:t>Year</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004820478"/>
                  </a:ext>
                </a:extLst>
              </a:tr>
              <a:tr h="1095316">
                <a:tc>
                  <a:txBody>
                    <a:bodyPr/>
                    <a:lstStyle/>
                    <a:p>
                      <a:pPr>
                        <a:buNone/>
                      </a:pPr>
                      <a:r>
                        <a:rPr lang="en-US" sz="1600" dirty="0"/>
                        <a:t>3.</a:t>
                      </a:r>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Gaurav Chauhan and  </a:t>
                      </a:r>
                    </a:p>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Alka Chaudhary</a:t>
                      </a:r>
                      <a:endParaRPr lang="en-US" sz="1600" b="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Crop Recommendation System using Machine Learning Algorithms</a:t>
                      </a:r>
                      <a:endParaRPr lang="en-US" sz="1600" b="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US" sz="1600" dirty="0"/>
                        <a:t>Predict the most suitable crops for various soil types based on several factors by Random Forest &amp; Decision Tree Algorithm.</a:t>
                      </a:r>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IEEE Xplore</a:t>
                      </a:r>
                      <a:endParaRPr lang="en-US" sz="160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US" sz="1600" dirty="0"/>
                        <a:t>2023</a:t>
                      </a:r>
                    </a:p>
                  </a:txBody>
                  <a:tcP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28298828"/>
                  </a:ext>
                </a:extLst>
              </a:tr>
              <a:tr h="844958">
                <a:tc>
                  <a:txBody>
                    <a:bodyPr/>
                    <a:lstStyle/>
                    <a:p>
                      <a:pPr>
                        <a:buNone/>
                      </a:pPr>
                      <a:r>
                        <a:rPr lang="en-US" sz="1600" dirty="0"/>
                        <a:t>4.</a:t>
                      </a:r>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Neelam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Chandolikar</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and </a:t>
                      </a:r>
                    </a:p>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Chirag Dale</a:t>
                      </a:r>
                      <a:endParaRPr lang="en-US" sz="1600" b="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Agriculture Assistant Chatbot Using Artificial Neural Network</a:t>
                      </a:r>
                      <a:endParaRPr lang="en-US" sz="1600" b="0"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1600" dirty="0"/>
                        <a:t>A chatbot with expert agricultural advice and predictive insights by using Gaussian Naïve Bayes Algorithm</a:t>
                      </a:r>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IEEE Xplore</a:t>
                      </a:r>
                      <a:endParaRPr lang="en-US" sz="160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US" sz="1600" dirty="0"/>
                        <a:t>2022</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81838377"/>
                  </a:ext>
                </a:extLst>
              </a:tr>
            </a:tbl>
          </a:graphicData>
        </a:graphic>
      </p:graphicFrame>
      <p:sp>
        <p:nvSpPr>
          <p:cNvPr id="7" name="Title 1">
            <a:extLst>
              <a:ext uri="{FF2B5EF4-FFF2-40B4-BE49-F238E27FC236}">
                <a16:creationId xmlns:a16="http://schemas.microsoft.com/office/drawing/2014/main" id="{2DAE1D87-F3A0-96D8-98F3-A77E21B25956}"/>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Literature Survey</a:t>
            </a:r>
            <a:endParaRPr lang="en-IN" altLang="en-US" sz="3200" dirty="0"/>
          </a:p>
        </p:txBody>
      </p:sp>
      <p:sp>
        <p:nvSpPr>
          <p:cNvPr id="9" name="Date Placeholder 3">
            <a:extLst>
              <a:ext uri="{FF2B5EF4-FFF2-40B4-BE49-F238E27FC236}">
                <a16:creationId xmlns:a16="http://schemas.microsoft.com/office/drawing/2014/main" id="{F5B99AAA-E6FF-3B58-490F-8D271A33BFCF}"/>
              </a:ext>
            </a:extLst>
          </p:cNvPr>
          <p:cNvSpPr>
            <a:spLocks noGrp="1"/>
          </p:cNvSpPr>
          <p:nvPr>
            <p:ph type="dt" sz="half" idx="10"/>
          </p:nvPr>
        </p:nvSpPr>
        <p:spPr>
          <a:xfrm>
            <a:off x="812800" y="6245225"/>
            <a:ext cx="1182255" cy="307974"/>
          </a:xfrm>
        </p:spPr>
        <p:txBody>
          <a:bodyPr/>
          <a:lstStyle/>
          <a:p>
            <a:pPr>
              <a:defRPr/>
            </a:pPr>
            <a:r>
              <a:rPr lang="en-US" dirty="0"/>
              <a:t>First Review</a:t>
            </a:r>
          </a:p>
        </p:txBody>
      </p:sp>
      <p:sp>
        <p:nvSpPr>
          <p:cNvPr id="10" name="Footer Placeholder 4">
            <a:extLst>
              <a:ext uri="{FF2B5EF4-FFF2-40B4-BE49-F238E27FC236}">
                <a16:creationId xmlns:a16="http://schemas.microsoft.com/office/drawing/2014/main" id="{9E2D8A7B-0221-51E8-3431-E7916A3B1E88}"/>
              </a:ext>
            </a:extLst>
          </p:cNvPr>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11" name="Slide Number Placeholder 5">
            <a:extLst>
              <a:ext uri="{FF2B5EF4-FFF2-40B4-BE49-F238E27FC236}">
                <a16:creationId xmlns:a16="http://schemas.microsoft.com/office/drawing/2014/main" id="{E9780DE9-3243-CD5F-2005-4D4A050B6EBB}"/>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a:t>7</a:t>
            </a:fld>
            <a:endParaRPr lang="en-US" altLang="en-US" dirty="0"/>
          </a:p>
        </p:txBody>
      </p:sp>
    </p:spTree>
    <p:extLst>
      <p:ext uri="{BB962C8B-B14F-4D97-AF65-F5344CB8AC3E}">
        <p14:creationId xmlns:p14="http://schemas.microsoft.com/office/powerpoint/2010/main" val="346593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D316BC-B6E8-27BB-8361-C7049B84879A}"/>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Existing System</a:t>
            </a:r>
            <a:endParaRPr lang="en-IN" sz="2800" dirty="0"/>
          </a:p>
        </p:txBody>
      </p:sp>
      <p:sp>
        <p:nvSpPr>
          <p:cNvPr id="10" name="Content Placeholder 2">
            <a:extLst>
              <a:ext uri="{FF2B5EF4-FFF2-40B4-BE49-F238E27FC236}">
                <a16:creationId xmlns:a16="http://schemas.microsoft.com/office/drawing/2014/main" id="{31F25CD8-2063-7EDA-133A-C1A26D168FF4}"/>
              </a:ext>
            </a:extLst>
          </p:cNvPr>
          <p:cNvSpPr>
            <a:spLocks noGrp="1"/>
          </p:cNvSpPr>
          <p:nvPr>
            <p:ph idx="1"/>
          </p:nvPr>
        </p:nvSpPr>
        <p:spPr>
          <a:xfrm>
            <a:off x="755651" y="2015067"/>
            <a:ext cx="10668000" cy="3276600"/>
          </a:xfrm>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solidFill>
                  <a:srgbClr val="000000"/>
                </a:solidFill>
                <a:latin typeface="Times New Roman" panose="02020603050405020304" pitchFamily="18" charset="0"/>
                <a:cs typeface="Times New Roman" panose="02020603050405020304" pitchFamily="18" charset="0"/>
              </a:rPr>
              <a:t>Traditional methods involve periodic soil sampling and laboratory analysis, which are time-consuming and lack real-time data.</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solidFill>
                  <a:srgbClr val="000000"/>
                </a:solidFill>
                <a:latin typeface="Times New Roman" panose="02020603050405020304" pitchFamily="18" charset="0"/>
                <a:cs typeface="Times New Roman" panose="02020603050405020304" pitchFamily="18" charset="0"/>
              </a:rPr>
              <a:t>Farmers use limited or outdated tools for decision-making, relying on general recommendations rather than real-time, data-driven insights.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solidFill>
                  <a:srgbClr val="000000"/>
                </a:solidFill>
                <a:latin typeface="Times New Roman" panose="02020603050405020304" pitchFamily="18" charset="0"/>
                <a:cs typeface="Times New Roman" panose="02020603050405020304" pitchFamily="18" charset="0"/>
              </a:rPr>
              <a:t>Data is often collected manually and in an unstructured manner, making it difficult to analyze and integrate for comprehensive crop management.</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solidFill>
                  <a:srgbClr val="000000"/>
                </a:solidFill>
                <a:latin typeface="Times New Roman" panose="02020603050405020304" pitchFamily="18" charset="0"/>
                <a:cs typeface="Times New Roman" panose="02020603050405020304" pitchFamily="18" charset="0"/>
              </a:rPr>
              <a:t>Current systems lack integration between different agricultural processes, leading to inefficiencies and suboptimal resource utilization.</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11" name="Date Placeholder 3">
            <a:extLst>
              <a:ext uri="{FF2B5EF4-FFF2-40B4-BE49-F238E27FC236}">
                <a16:creationId xmlns:a16="http://schemas.microsoft.com/office/drawing/2014/main" id="{B3BB686F-C740-B05D-B1B0-CC2D2C924CCC}"/>
              </a:ext>
            </a:extLst>
          </p:cNvPr>
          <p:cNvSpPr>
            <a:spLocks noGrp="1"/>
          </p:cNvSpPr>
          <p:nvPr>
            <p:ph type="dt" sz="half" idx="10"/>
          </p:nvPr>
        </p:nvSpPr>
        <p:spPr>
          <a:xfrm>
            <a:off x="812800" y="6245225"/>
            <a:ext cx="2641600" cy="476250"/>
          </a:xfrm>
        </p:spPr>
        <p:txBody>
          <a:bodyPr/>
          <a:lstStyle/>
          <a:p>
            <a:r>
              <a:rPr lang="en-US"/>
              <a:t>Zeroth Review</a:t>
            </a:r>
            <a:endParaRPr lang="en-IN"/>
          </a:p>
        </p:txBody>
      </p:sp>
      <p:sp>
        <p:nvSpPr>
          <p:cNvPr id="12" name="Slide Number Placeholder 5">
            <a:extLst>
              <a:ext uri="{FF2B5EF4-FFF2-40B4-BE49-F238E27FC236}">
                <a16:creationId xmlns:a16="http://schemas.microsoft.com/office/drawing/2014/main" id="{157AEC83-1245-A40F-FE34-14F936171928}"/>
              </a:ext>
            </a:extLst>
          </p:cNvPr>
          <p:cNvSpPr>
            <a:spLocks noGrp="1"/>
          </p:cNvSpPr>
          <p:nvPr>
            <p:ph type="sldNum" sz="quarter" idx="12"/>
          </p:nvPr>
        </p:nvSpPr>
        <p:spPr>
          <a:xfrm>
            <a:off x="8737600" y="6245225"/>
            <a:ext cx="2641600" cy="476250"/>
          </a:xfrm>
        </p:spPr>
        <p:txBody>
          <a:bodyPr/>
          <a:lstStyle/>
          <a:p>
            <a:fld id="{5AB9ECBD-B4DD-40D5-8D24-9ECCDBB1583E}" type="slidenum">
              <a:rPr lang="en-IN" smtClean="0"/>
              <a:t>8</a:t>
            </a:fld>
            <a:endParaRPr lang="en-IN"/>
          </a:p>
        </p:txBody>
      </p:sp>
      <p:sp>
        <p:nvSpPr>
          <p:cNvPr id="13" name="Footer Placeholder 4">
            <a:extLst>
              <a:ext uri="{FF2B5EF4-FFF2-40B4-BE49-F238E27FC236}">
                <a16:creationId xmlns:a16="http://schemas.microsoft.com/office/drawing/2014/main" id="{3925F539-7F37-4D1A-10B9-55F5DA4290D2}"/>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1470CE2-657D-2FC8-6E1D-A941561F2407}"/>
              </a:ext>
            </a:extLst>
          </p:cNvPr>
          <p:cNvSpPr>
            <a:spLocks noGrp="1"/>
          </p:cNvSpPr>
          <p:nvPr>
            <p:ph type="title"/>
          </p:nvPr>
        </p:nvSpPr>
        <p:spPr>
          <a:xfrm>
            <a:off x="766233" y="304801"/>
            <a:ext cx="10668000" cy="1216025"/>
          </a:xfrm>
        </p:spPr>
        <p:txBody>
          <a:bodyPr/>
          <a:lstStyle/>
          <a:p>
            <a:r>
              <a:rPr lang="en-US" sz="3200" b="1" dirty="0">
                <a:solidFill>
                  <a:srgbClr val="FF0000"/>
                </a:solidFill>
              </a:rPr>
              <a:t>Drawback of Existing System</a:t>
            </a:r>
          </a:p>
        </p:txBody>
      </p:sp>
      <p:sp>
        <p:nvSpPr>
          <p:cNvPr id="14" name="Content Placeholder 2">
            <a:extLst>
              <a:ext uri="{FF2B5EF4-FFF2-40B4-BE49-F238E27FC236}">
                <a16:creationId xmlns:a16="http://schemas.microsoft.com/office/drawing/2014/main" id="{8A1A5E17-09DD-EEE1-F535-09C02EF490E7}"/>
              </a:ext>
            </a:extLst>
          </p:cNvPr>
          <p:cNvSpPr>
            <a:spLocks noGrp="1"/>
          </p:cNvSpPr>
          <p:nvPr>
            <p:ph idx="1"/>
          </p:nvPr>
        </p:nvSpPr>
        <p:spPr>
          <a:xfrm>
            <a:off x="812800" y="1905000"/>
            <a:ext cx="10668000" cy="3361267"/>
          </a:xfrm>
        </p:spPr>
        <p:txBody>
          <a:bodyPr/>
          <a:lstStyle/>
          <a:p>
            <a:pPr algn="just"/>
            <a:r>
              <a:rPr lang="en-US" sz="2400" b="1" dirty="0">
                <a:latin typeface="Times New Roman" panose="02020603050405020304" pitchFamily="18" charset="0"/>
                <a:cs typeface="Times New Roman" panose="02020603050405020304" pitchFamily="18" charset="0"/>
              </a:rPr>
              <a:t>Delayed Soil Insights: </a:t>
            </a:r>
            <a:r>
              <a:rPr lang="en-US" sz="2400" dirty="0">
                <a:latin typeface="Times New Roman" panose="02020603050405020304" pitchFamily="18" charset="0"/>
                <a:cs typeface="Times New Roman" panose="02020603050405020304" pitchFamily="18" charset="0"/>
              </a:rPr>
              <a:t>Soil testing is infrequent and relies on laboratory results, providing data that is not real-time.</a:t>
            </a:r>
          </a:p>
          <a:p>
            <a:pPr algn="just"/>
            <a:r>
              <a:rPr lang="en-US" sz="2400" b="1" dirty="0">
                <a:latin typeface="Times New Roman" panose="02020603050405020304" pitchFamily="18" charset="0"/>
                <a:cs typeface="Times New Roman" panose="02020603050405020304" pitchFamily="18" charset="0"/>
              </a:rPr>
              <a:t>Outdated Decision-Making Tools: </a:t>
            </a:r>
            <a:r>
              <a:rPr lang="en-US" sz="2400" dirty="0">
                <a:latin typeface="Times New Roman" panose="02020603050405020304" pitchFamily="18" charset="0"/>
                <a:cs typeface="Times New Roman" panose="02020603050405020304" pitchFamily="18" charset="0"/>
              </a:rPr>
              <a:t>Existing tools provide general advice rather than actionable, real-time insights based on current data.</a:t>
            </a:r>
          </a:p>
          <a:p>
            <a:pPr algn="just"/>
            <a:r>
              <a:rPr lang="en-US" sz="2400" b="1" dirty="0">
                <a:latin typeface="Times New Roman" panose="02020603050405020304" pitchFamily="18" charset="0"/>
                <a:cs typeface="Times New Roman" panose="02020603050405020304" pitchFamily="18" charset="0"/>
              </a:rPr>
              <a:t>Fragmented Data Collection: </a:t>
            </a:r>
            <a:r>
              <a:rPr lang="en-US" sz="2400" dirty="0">
                <a:latin typeface="Times New Roman" panose="02020603050405020304" pitchFamily="18" charset="0"/>
                <a:cs typeface="Times New Roman" panose="02020603050405020304" pitchFamily="18" charset="0"/>
              </a:rPr>
              <a:t>Data is often collected manually and in an unstructured manner, hindering comprehensive analysis and integration.</a:t>
            </a:r>
          </a:p>
          <a:p>
            <a:pPr algn="just"/>
            <a:r>
              <a:rPr lang="en-US" sz="2400" b="1" dirty="0">
                <a:latin typeface="Times New Roman" panose="02020603050405020304" pitchFamily="18" charset="0"/>
                <a:cs typeface="Times New Roman" panose="02020603050405020304" pitchFamily="18" charset="0"/>
              </a:rPr>
              <a:t>Lack of System Integration: </a:t>
            </a:r>
            <a:r>
              <a:rPr lang="en-US" sz="2400" dirty="0">
                <a:latin typeface="Times New Roman" panose="02020603050405020304" pitchFamily="18" charset="0"/>
                <a:cs typeface="Times New Roman" panose="02020603050405020304" pitchFamily="18" charset="0"/>
              </a:rPr>
              <a:t>Agricultural processes are not well-integrated, resulting in inefficiencies and suboptimal use of resources.</a:t>
            </a:r>
          </a:p>
        </p:txBody>
      </p:sp>
      <p:sp>
        <p:nvSpPr>
          <p:cNvPr id="15" name="Date Placeholder 3">
            <a:extLst>
              <a:ext uri="{FF2B5EF4-FFF2-40B4-BE49-F238E27FC236}">
                <a16:creationId xmlns:a16="http://schemas.microsoft.com/office/drawing/2014/main" id="{B8B57734-ADFF-7372-CADC-530AB5363B56}"/>
              </a:ext>
            </a:extLst>
          </p:cNvPr>
          <p:cNvSpPr>
            <a:spLocks noGrp="1"/>
          </p:cNvSpPr>
          <p:nvPr>
            <p:ph type="dt" sz="half" idx="10"/>
          </p:nvPr>
        </p:nvSpPr>
        <p:spPr>
          <a:xfrm>
            <a:off x="812800" y="6245225"/>
            <a:ext cx="2641600" cy="476250"/>
          </a:xfrm>
        </p:spPr>
        <p:txBody>
          <a:bodyPr/>
          <a:lstStyle/>
          <a:p>
            <a:pPr>
              <a:defRPr/>
            </a:pPr>
            <a:r>
              <a:rPr lang="en-US"/>
              <a:t>Zeroth Review</a:t>
            </a:r>
          </a:p>
        </p:txBody>
      </p:sp>
      <p:sp>
        <p:nvSpPr>
          <p:cNvPr id="16" name="Slide Number Placeholder 5">
            <a:extLst>
              <a:ext uri="{FF2B5EF4-FFF2-40B4-BE49-F238E27FC236}">
                <a16:creationId xmlns:a16="http://schemas.microsoft.com/office/drawing/2014/main" id="{1E5B57DB-235C-1A7A-97CB-A19B1DED9393}"/>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smtClean="0"/>
              <a:pPr>
                <a:defRPr/>
              </a:pPr>
              <a:t>9</a:t>
            </a:fld>
            <a:endParaRPr lang="en-US" altLang="en-US"/>
          </a:p>
        </p:txBody>
      </p:sp>
      <p:sp>
        <p:nvSpPr>
          <p:cNvPr id="17" name="Footer Placeholder 4">
            <a:extLst>
              <a:ext uri="{FF2B5EF4-FFF2-40B4-BE49-F238E27FC236}">
                <a16:creationId xmlns:a16="http://schemas.microsoft.com/office/drawing/2014/main" id="{FDE8D9F6-2AAB-959F-1F4A-4CAF0BA774F4}"/>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955</TotalTime>
  <Words>1752</Words>
  <Application>Microsoft Office PowerPoint</Application>
  <PresentationFormat>Widescreen</PresentationFormat>
  <Paragraphs>212</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Introduction and Overview of the Project</vt:lpstr>
      <vt:lpstr>Literature Survey</vt:lpstr>
      <vt:lpstr>Literature Survey</vt:lpstr>
      <vt:lpstr>Existing System</vt:lpstr>
      <vt:lpstr>Drawback of Existing System</vt:lpstr>
      <vt:lpstr>Proposed System</vt:lpstr>
      <vt:lpstr>System Architecture</vt:lpstr>
      <vt:lpstr>List Of Modules</vt:lpstr>
      <vt:lpstr>Module: Preprocessing</vt:lpstr>
      <vt:lpstr>Data Flow Diagram</vt:lpstr>
      <vt:lpstr>Output</vt:lpstr>
      <vt:lpstr>Output</vt:lpstr>
      <vt:lpstr>Calculation Using Excel</vt:lpstr>
      <vt:lpstr>Module: Model Building &amp; Evaluation</vt:lpstr>
      <vt:lpstr>Data Flow Diagram</vt:lpstr>
      <vt:lpstr>Output</vt:lpstr>
      <vt:lpstr>Guassian Naïve Bayes Algorithm</vt:lpstr>
      <vt:lpstr>Module: Prediction &amp; Recommendation</vt:lpstr>
      <vt:lpstr>Data Flow Diagram</vt:lpstr>
      <vt:lpstr>Output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Shree M</cp:lastModifiedBy>
  <cp:revision>30</cp:revision>
  <dcterms:created xsi:type="dcterms:W3CDTF">2023-08-03T04:32:00Z</dcterms:created>
  <dcterms:modified xsi:type="dcterms:W3CDTF">2024-11-14T14:56:22Z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