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4B63D2-8731-4AD0-B144-B9192786E439}">
          <p14:sldIdLst>
            <p14:sldId id="256"/>
            <p14:sldId id="273"/>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737FA-770A-4913-A08B-4EA5C09668BB}" type="datetimeFigureOut">
              <a:rPr lang="en-IN" smtClean="0"/>
              <a:t>07-10-2025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69248-79F0-4E09-91AC-B5BD3AA8E79A}" type="slidenum">
              <a:rPr lang="en-IN" smtClean="0"/>
              <a:t>‹#›</a:t>
            </a:fld>
            <a:endParaRPr lang="en-IN"/>
          </a:p>
        </p:txBody>
      </p:sp>
    </p:spTree>
    <p:extLst>
      <p:ext uri="{BB962C8B-B14F-4D97-AF65-F5344CB8AC3E}">
        <p14:creationId xmlns:p14="http://schemas.microsoft.com/office/powerpoint/2010/main" val="97274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69248-79F0-4E09-91AC-B5BD3AA8E79A}" type="slidenum">
              <a:rPr lang="en-IN" smtClean="0"/>
              <a:t>1</a:t>
            </a:fld>
            <a:endParaRPr lang="en-IN"/>
          </a:p>
        </p:txBody>
      </p:sp>
    </p:spTree>
    <p:extLst>
      <p:ext uri="{BB962C8B-B14F-4D97-AF65-F5344CB8AC3E}">
        <p14:creationId xmlns:p14="http://schemas.microsoft.com/office/powerpoint/2010/main" val="237866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760E-7DD4-B10B-1A5A-D2B89324B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99B812-258C-75D0-3FC1-AC1CC7333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070019-229C-C719-E7F7-83CDEB103711}"/>
              </a:ext>
            </a:extLst>
          </p:cNvPr>
          <p:cNvSpPr>
            <a:spLocks noGrp="1"/>
          </p:cNvSpPr>
          <p:nvPr>
            <p:ph type="dt" sz="half" idx="10"/>
          </p:nvPr>
        </p:nvSpPr>
        <p:spPr/>
        <p:txBody>
          <a:bodyPr/>
          <a:lstStyle/>
          <a:p>
            <a:fld id="{CC29A7E7-04C6-4F78-870B-ADB0DF74FE7D}" type="datetimeFigureOut">
              <a:rPr lang="en-IN" smtClean="0"/>
              <a:t>07-10-2025</a:t>
            </a:fld>
            <a:endParaRPr lang="en-IN"/>
          </a:p>
        </p:txBody>
      </p:sp>
      <p:sp>
        <p:nvSpPr>
          <p:cNvPr id="5" name="Footer Placeholder 4">
            <a:extLst>
              <a:ext uri="{FF2B5EF4-FFF2-40B4-BE49-F238E27FC236}">
                <a16:creationId xmlns:a16="http://schemas.microsoft.com/office/drawing/2014/main" id="{3544E480-9B60-7C6C-6C29-053F56E50B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35619B-53CF-E738-2D3C-11EAFD1B5195}"/>
              </a:ext>
            </a:extLst>
          </p:cNvPr>
          <p:cNvSpPr>
            <a:spLocks noGrp="1"/>
          </p:cNvSpPr>
          <p:nvPr>
            <p:ph type="sldNum" sz="quarter" idx="12"/>
          </p:nvPr>
        </p:nvSpPr>
        <p:spPr/>
        <p:txBody>
          <a:bodyPr/>
          <a:lstStyle/>
          <a:p>
            <a:fld id="{69EAC520-1DBA-48C4-B1A0-2024E0CCE7EC}" type="slidenum">
              <a:rPr lang="en-IN" smtClean="0"/>
              <a:t>‹#›</a:t>
            </a:fld>
            <a:endParaRPr lang="en-IN"/>
          </a:p>
        </p:txBody>
      </p:sp>
    </p:spTree>
    <p:extLst>
      <p:ext uri="{BB962C8B-B14F-4D97-AF65-F5344CB8AC3E}">
        <p14:creationId xmlns:p14="http://schemas.microsoft.com/office/powerpoint/2010/main" val="201631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4E99-BF85-B53F-DE81-ACB088A7C2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C53EC7-9986-B44F-9A42-01AB9E571B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1E24A-7A06-7C2E-301B-47B95503791D}"/>
              </a:ext>
            </a:extLst>
          </p:cNvPr>
          <p:cNvSpPr>
            <a:spLocks noGrp="1"/>
          </p:cNvSpPr>
          <p:nvPr>
            <p:ph type="dt" sz="half" idx="10"/>
          </p:nvPr>
        </p:nvSpPr>
        <p:spPr/>
        <p:txBody>
          <a:bodyPr/>
          <a:lstStyle/>
          <a:p>
            <a:fld id="{CC29A7E7-04C6-4F78-870B-ADB0DF74FE7D}" type="datetimeFigureOut">
              <a:rPr lang="en-IN" smtClean="0"/>
              <a:t>07-10-2025</a:t>
            </a:fld>
            <a:endParaRPr lang="en-IN"/>
          </a:p>
        </p:txBody>
      </p:sp>
      <p:sp>
        <p:nvSpPr>
          <p:cNvPr id="5" name="Footer Placeholder 4">
            <a:extLst>
              <a:ext uri="{FF2B5EF4-FFF2-40B4-BE49-F238E27FC236}">
                <a16:creationId xmlns:a16="http://schemas.microsoft.com/office/drawing/2014/main" id="{A73726BC-2009-D209-72A2-EDF890338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27051-48E5-FBF4-5292-B4037EC2773B}"/>
              </a:ext>
            </a:extLst>
          </p:cNvPr>
          <p:cNvSpPr>
            <a:spLocks noGrp="1"/>
          </p:cNvSpPr>
          <p:nvPr>
            <p:ph type="sldNum" sz="quarter" idx="12"/>
          </p:nvPr>
        </p:nvSpPr>
        <p:spPr/>
        <p:txBody>
          <a:bodyPr/>
          <a:lstStyle/>
          <a:p>
            <a:fld id="{69EAC520-1DBA-48C4-B1A0-2024E0CCE7EC}" type="slidenum">
              <a:rPr lang="en-IN" smtClean="0"/>
              <a:t>‹#›</a:t>
            </a:fld>
            <a:endParaRPr lang="en-IN"/>
          </a:p>
        </p:txBody>
      </p:sp>
    </p:spTree>
    <p:extLst>
      <p:ext uri="{BB962C8B-B14F-4D97-AF65-F5344CB8AC3E}">
        <p14:creationId xmlns:p14="http://schemas.microsoft.com/office/powerpoint/2010/main" val="69985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93EC16-0CF0-A13E-C5C4-C619D5D283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827C6D-FFC7-D6E3-5535-12A826D42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D22813-3D3B-9214-BD8B-0FA7480587D5}"/>
              </a:ext>
            </a:extLst>
          </p:cNvPr>
          <p:cNvSpPr>
            <a:spLocks noGrp="1"/>
          </p:cNvSpPr>
          <p:nvPr>
            <p:ph type="dt" sz="half" idx="10"/>
          </p:nvPr>
        </p:nvSpPr>
        <p:spPr/>
        <p:txBody>
          <a:bodyPr/>
          <a:lstStyle/>
          <a:p>
            <a:fld id="{CC29A7E7-04C6-4F78-870B-ADB0DF74FE7D}" type="datetimeFigureOut">
              <a:rPr lang="en-IN" smtClean="0"/>
              <a:t>07-10-2025</a:t>
            </a:fld>
            <a:endParaRPr lang="en-IN"/>
          </a:p>
        </p:txBody>
      </p:sp>
      <p:sp>
        <p:nvSpPr>
          <p:cNvPr id="5" name="Footer Placeholder 4">
            <a:extLst>
              <a:ext uri="{FF2B5EF4-FFF2-40B4-BE49-F238E27FC236}">
                <a16:creationId xmlns:a16="http://schemas.microsoft.com/office/drawing/2014/main" id="{FAEA7918-3497-C9F0-712D-8016EA911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C0DC82-2E7E-3DD2-1F95-0217A7450265}"/>
              </a:ext>
            </a:extLst>
          </p:cNvPr>
          <p:cNvSpPr>
            <a:spLocks noGrp="1"/>
          </p:cNvSpPr>
          <p:nvPr>
            <p:ph type="sldNum" sz="quarter" idx="12"/>
          </p:nvPr>
        </p:nvSpPr>
        <p:spPr/>
        <p:txBody>
          <a:bodyPr/>
          <a:lstStyle/>
          <a:p>
            <a:fld id="{69EAC520-1DBA-48C4-B1A0-2024E0CCE7EC}" type="slidenum">
              <a:rPr lang="en-IN" smtClean="0"/>
              <a:t>‹#›</a:t>
            </a:fld>
            <a:endParaRPr lang="en-IN"/>
          </a:p>
        </p:txBody>
      </p:sp>
    </p:spTree>
    <p:extLst>
      <p:ext uri="{BB962C8B-B14F-4D97-AF65-F5344CB8AC3E}">
        <p14:creationId xmlns:p14="http://schemas.microsoft.com/office/powerpoint/2010/main" val="275718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9715-89F3-276D-56C3-E9FC2D4643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07AFAD-166C-BDC7-2499-561B29F84C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D44F5-0BF7-886F-8078-B20C10701154}"/>
              </a:ext>
            </a:extLst>
          </p:cNvPr>
          <p:cNvSpPr>
            <a:spLocks noGrp="1"/>
          </p:cNvSpPr>
          <p:nvPr>
            <p:ph type="dt" sz="half" idx="10"/>
          </p:nvPr>
        </p:nvSpPr>
        <p:spPr/>
        <p:txBody>
          <a:bodyPr/>
          <a:lstStyle/>
          <a:p>
            <a:fld id="{CC29A7E7-04C6-4F78-870B-ADB0DF74FE7D}" type="datetimeFigureOut">
              <a:rPr lang="en-IN" smtClean="0"/>
              <a:t>07-10-2025</a:t>
            </a:fld>
            <a:endParaRPr lang="en-IN"/>
          </a:p>
        </p:txBody>
      </p:sp>
      <p:sp>
        <p:nvSpPr>
          <p:cNvPr id="5" name="Footer Placeholder 4">
            <a:extLst>
              <a:ext uri="{FF2B5EF4-FFF2-40B4-BE49-F238E27FC236}">
                <a16:creationId xmlns:a16="http://schemas.microsoft.com/office/drawing/2014/main" id="{C39E9B68-CB98-AB45-43EE-2C91D1E624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4B461-4576-61D6-8D6D-9E37C5F5ACC7}"/>
              </a:ext>
            </a:extLst>
          </p:cNvPr>
          <p:cNvSpPr>
            <a:spLocks noGrp="1"/>
          </p:cNvSpPr>
          <p:nvPr>
            <p:ph type="sldNum" sz="quarter" idx="12"/>
          </p:nvPr>
        </p:nvSpPr>
        <p:spPr/>
        <p:txBody>
          <a:bodyPr/>
          <a:lstStyle/>
          <a:p>
            <a:fld id="{69EAC520-1DBA-48C4-B1A0-2024E0CCE7EC}" type="slidenum">
              <a:rPr lang="en-IN" smtClean="0"/>
              <a:t>‹#›</a:t>
            </a:fld>
            <a:endParaRPr lang="en-IN"/>
          </a:p>
        </p:txBody>
      </p:sp>
    </p:spTree>
    <p:extLst>
      <p:ext uri="{BB962C8B-B14F-4D97-AF65-F5344CB8AC3E}">
        <p14:creationId xmlns:p14="http://schemas.microsoft.com/office/powerpoint/2010/main" val="230094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F4A5-4CC4-4DAF-8774-83D0AE7F06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ED4EB7-0922-59CF-8021-47FBC4EA3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5FEACE-D240-8BE8-B640-64771975001F}"/>
              </a:ext>
            </a:extLst>
          </p:cNvPr>
          <p:cNvSpPr>
            <a:spLocks noGrp="1"/>
          </p:cNvSpPr>
          <p:nvPr>
            <p:ph type="dt" sz="half" idx="10"/>
          </p:nvPr>
        </p:nvSpPr>
        <p:spPr/>
        <p:txBody>
          <a:bodyPr/>
          <a:lstStyle/>
          <a:p>
            <a:fld id="{CC29A7E7-04C6-4F78-870B-ADB0DF74FE7D}" type="datetimeFigureOut">
              <a:rPr lang="en-IN" smtClean="0"/>
              <a:t>07-10-2025</a:t>
            </a:fld>
            <a:endParaRPr lang="en-IN"/>
          </a:p>
        </p:txBody>
      </p:sp>
      <p:sp>
        <p:nvSpPr>
          <p:cNvPr id="5" name="Footer Placeholder 4">
            <a:extLst>
              <a:ext uri="{FF2B5EF4-FFF2-40B4-BE49-F238E27FC236}">
                <a16:creationId xmlns:a16="http://schemas.microsoft.com/office/drawing/2014/main" id="{43E20FBA-7FE5-E1A2-F870-166578753A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B1A4C-0FD5-0C05-BBCD-BCA9DC91C0CE}"/>
              </a:ext>
            </a:extLst>
          </p:cNvPr>
          <p:cNvSpPr>
            <a:spLocks noGrp="1"/>
          </p:cNvSpPr>
          <p:nvPr>
            <p:ph type="sldNum" sz="quarter" idx="12"/>
          </p:nvPr>
        </p:nvSpPr>
        <p:spPr/>
        <p:txBody>
          <a:bodyPr/>
          <a:lstStyle/>
          <a:p>
            <a:fld id="{69EAC520-1DBA-48C4-B1A0-2024E0CCE7EC}" type="slidenum">
              <a:rPr lang="en-IN" smtClean="0"/>
              <a:t>‹#›</a:t>
            </a:fld>
            <a:endParaRPr lang="en-IN"/>
          </a:p>
        </p:txBody>
      </p:sp>
    </p:spTree>
    <p:extLst>
      <p:ext uri="{BB962C8B-B14F-4D97-AF65-F5344CB8AC3E}">
        <p14:creationId xmlns:p14="http://schemas.microsoft.com/office/powerpoint/2010/main" val="22831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7A00-138B-379D-5F1B-50E690A34D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6CA7C8-B57B-E486-F717-9F8049240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700D20-21EC-1F68-E8E3-0D3A06BE1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DCE5E9-5F81-7AA0-95BC-8DC3E3628DA4}"/>
              </a:ext>
            </a:extLst>
          </p:cNvPr>
          <p:cNvSpPr>
            <a:spLocks noGrp="1"/>
          </p:cNvSpPr>
          <p:nvPr>
            <p:ph type="dt" sz="half" idx="10"/>
          </p:nvPr>
        </p:nvSpPr>
        <p:spPr/>
        <p:txBody>
          <a:bodyPr/>
          <a:lstStyle/>
          <a:p>
            <a:fld id="{CC29A7E7-04C6-4F78-870B-ADB0DF74FE7D}" type="datetimeFigureOut">
              <a:rPr lang="en-IN" smtClean="0"/>
              <a:t>07-10-2025</a:t>
            </a:fld>
            <a:endParaRPr lang="en-IN"/>
          </a:p>
        </p:txBody>
      </p:sp>
      <p:sp>
        <p:nvSpPr>
          <p:cNvPr id="6" name="Footer Placeholder 5">
            <a:extLst>
              <a:ext uri="{FF2B5EF4-FFF2-40B4-BE49-F238E27FC236}">
                <a16:creationId xmlns:a16="http://schemas.microsoft.com/office/drawing/2014/main" id="{724D1C2D-5879-8FDF-F54B-6B1B298135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5E1988-4018-114C-38EF-85E97D38D526}"/>
              </a:ext>
            </a:extLst>
          </p:cNvPr>
          <p:cNvSpPr>
            <a:spLocks noGrp="1"/>
          </p:cNvSpPr>
          <p:nvPr>
            <p:ph type="sldNum" sz="quarter" idx="12"/>
          </p:nvPr>
        </p:nvSpPr>
        <p:spPr/>
        <p:txBody>
          <a:bodyPr/>
          <a:lstStyle/>
          <a:p>
            <a:fld id="{69EAC520-1DBA-48C4-B1A0-2024E0CCE7EC}" type="slidenum">
              <a:rPr lang="en-IN" smtClean="0"/>
              <a:t>‹#›</a:t>
            </a:fld>
            <a:endParaRPr lang="en-IN"/>
          </a:p>
        </p:txBody>
      </p:sp>
    </p:spTree>
    <p:extLst>
      <p:ext uri="{BB962C8B-B14F-4D97-AF65-F5344CB8AC3E}">
        <p14:creationId xmlns:p14="http://schemas.microsoft.com/office/powerpoint/2010/main" val="322205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9E55-C312-DFE7-8570-829DEFF4F0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041207-026C-0544-CF04-6A3DB93E5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10843-EDF6-10A0-7DCF-F3BBBA12F5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055023-15BB-D478-D07D-B7966B239A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E52870-4AA9-D9AC-1FC4-D1200AD5D6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972FAE-AB9E-7155-1DED-D59E097378EE}"/>
              </a:ext>
            </a:extLst>
          </p:cNvPr>
          <p:cNvSpPr>
            <a:spLocks noGrp="1"/>
          </p:cNvSpPr>
          <p:nvPr>
            <p:ph type="dt" sz="half" idx="10"/>
          </p:nvPr>
        </p:nvSpPr>
        <p:spPr/>
        <p:txBody>
          <a:bodyPr/>
          <a:lstStyle/>
          <a:p>
            <a:fld id="{CC29A7E7-04C6-4F78-870B-ADB0DF74FE7D}" type="datetimeFigureOut">
              <a:rPr lang="en-IN" smtClean="0"/>
              <a:t>07-10-2025</a:t>
            </a:fld>
            <a:endParaRPr lang="en-IN"/>
          </a:p>
        </p:txBody>
      </p:sp>
      <p:sp>
        <p:nvSpPr>
          <p:cNvPr id="8" name="Footer Placeholder 7">
            <a:extLst>
              <a:ext uri="{FF2B5EF4-FFF2-40B4-BE49-F238E27FC236}">
                <a16:creationId xmlns:a16="http://schemas.microsoft.com/office/drawing/2014/main" id="{66AC9D35-8515-71FF-229B-E9D7FD953D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C17621-D5E9-8569-6E93-20F8BFE0C8E0}"/>
              </a:ext>
            </a:extLst>
          </p:cNvPr>
          <p:cNvSpPr>
            <a:spLocks noGrp="1"/>
          </p:cNvSpPr>
          <p:nvPr>
            <p:ph type="sldNum" sz="quarter" idx="12"/>
          </p:nvPr>
        </p:nvSpPr>
        <p:spPr/>
        <p:txBody>
          <a:bodyPr/>
          <a:lstStyle/>
          <a:p>
            <a:fld id="{69EAC520-1DBA-48C4-B1A0-2024E0CCE7EC}" type="slidenum">
              <a:rPr lang="en-IN" smtClean="0"/>
              <a:t>‹#›</a:t>
            </a:fld>
            <a:endParaRPr lang="en-IN"/>
          </a:p>
        </p:txBody>
      </p:sp>
    </p:spTree>
    <p:extLst>
      <p:ext uri="{BB962C8B-B14F-4D97-AF65-F5344CB8AC3E}">
        <p14:creationId xmlns:p14="http://schemas.microsoft.com/office/powerpoint/2010/main" val="383623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D209-6517-CBBF-AA7C-1492D82708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537EED-9DB9-26AA-4198-09AA3A144C1C}"/>
              </a:ext>
            </a:extLst>
          </p:cNvPr>
          <p:cNvSpPr>
            <a:spLocks noGrp="1"/>
          </p:cNvSpPr>
          <p:nvPr>
            <p:ph type="dt" sz="half" idx="10"/>
          </p:nvPr>
        </p:nvSpPr>
        <p:spPr/>
        <p:txBody>
          <a:bodyPr/>
          <a:lstStyle/>
          <a:p>
            <a:fld id="{CC29A7E7-04C6-4F78-870B-ADB0DF74FE7D}" type="datetimeFigureOut">
              <a:rPr lang="en-IN" smtClean="0"/>
              <a:t>07-10-2025</a:t>
            </a:fld>
            <a:endParaRPr lang="en-IN"/>
          </a:p>
        </p:txBody>
      </p:sp>
      <p:sp>
        <p:nvSpPr>
          <p:cNvPr id="4" name="Footer Placeholder 3">
            <a:extLst>
              <a:ext uri="{FF2B5EF4-FFF2-40B4-BE49-F238E27FC236}">
                <a16:creationId xmlns:a16="http://schemas.microsoft.com/office/drawing/2014/main" id="{0B243AEC-487A-3810-CAEE-0930AC942D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6903E2-B80E-A209-E012-DC7B8DF3DDE8}"/>
              </a:ext>
            </a:extLst>
          </p:cNvPr>
          <p:cNvSpPr>
            <a:spLocks noGrp="1"/>
          </p:cNvSpPr>
          <p:nvPr>
            <p:ph type="sldNum" sz="quarter" idx="12"/>
          </p:nvPr>
        </p:nvSpPr>
        <p:spPr/>
        <p:txBody>
          <a:bodyPr/>
          <a:lstStyle/>
          <a:p>
            <a:fld id="{69EAC520-1DBA-48C4-B1A0-2024E0CCE7EC}" type="slidenum">
              <a:rPr lang="en-IN" smtClean="0"/>
              <a:t>‹#›</a:t>
            </a:fld>
            <a:endParaRPr lang="en-IN"/>
          </a:p>
        </p:txBody>
      </p:sp>
    </p:spTree>
    <p:extLst>
      <p:ext uri="{BB962C8B-B14F-4D97-AF65-F5344CB8AC3E}">
        <p14:creationId xmlns:p14="http://schemas.microsoft.com/office/powerpoint/2010/main" val="237437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90293-8F6C-CAD5-5F06-6ECD3D678DE2}"/>
              </a:ext>
            </a:extLst>
          </p:cNvPr>
          <p:cNvSpPr>
            <a:spLocks noGrp="1"/>
          </p:cNvSpPr>
          <p:nvPr>
            <p:ph type="dt" sz="half" idx="10"/>
          </p:nvPr>
        </p:nvSpPr>
        <p:spPr/>
        <p:txBody>
          <a:bodyPr/>
          <a:lstStyle/>
          <a:p>
            <a:fld id="{CC29A7E7-04C6-4F78-870B-ADB0DF74FE7D}" type="datetimeFigureOut">
              <a:rPr lang="en-IN" smtClean="0"/>
              <a:t>07-10-2025</a:t>
            </a:fld>
            <a:endParaRPr lang="en-IN"/>
          </a:p>
        </p:txBody>
      </p:sp>
      <p:sp>
        <p:nvSpPr>
          <p:cNvPr id="3" name="Footer Placeholder 2">
            <a:extLst>
              <a:ext uri="{FF2B5EF4-FFF2-40B4-BE49-F238E27FC236}">
                <a16:creationId xmlns:a16="http://schemas.microsoft.com/office/drawing/2014/main" id="{D34CE073-1811-28F2-3A3A-5F5FA691A8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CB22D2-A816-1CBE-0BE7-C9CDCEC68D9F}"/>
              </a:ext>
            </a:extLst>
          </p:cNvPr>
          <p:cNvSpPr>
            <a:spLocks noGrp="1"/>
          </p:cNvSpPr>
          <p:nvPr>
            <p:ph type="sldNum" sz="quarter" idx="12"/>
          </p:nvPr>
        </p:nvSpPr>
        <p:spPr/>
        <p:txBody>
          <a:bodyPr/>
          <a:lstStyle/>
          <a:p>
            <a:fld id="{69EAC520-1DBA-48C4-B1A0-2024E0CCE7EC}" type="slidenum">
              <a:rPr lang="en-IN" smtClean="0"/>
              <a:t>‹#›</a:t>
            </a:fld>
            <a:endParaRPr lang="en-IN"/>
          </a:p>
        </p:txBody>
      </p:sp>
    </p:spTree>
    <p:extLst>
      <p:ext uri="{BB962C8B-B14F-4D97-AF65-F5344CB8AC3E}">
        <p14:creationId xmlns:p14="http://schemas.microsoft.com/office/powerpoint/2010/main" val="397667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5012-5114-A7D9-6AA1-6B89BE247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35D0-3520-444C-DB84-B808889A0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1B3577-F96A-A8B4-BB5A-86B87920D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C6B5D-FC14-4855-48FC-8AA7626F23A4}"/>
              </a:ext>
            </a:extLst>
          </p:cNvPr>
          <p:cNvSpPr>
            <a:spLocks noGrp="1"/>
          </p:cNvSpPr>
          <p:nvPr>
            <p:ph type="dt" sz="half" idx="10"/>
          </p:nvPr>
        </p:nvSpPr>
        <p:spPr/>
        <p:txBody>
          <a:bodyPr/>
          <a:lstStyle/>
          <a:p>
            <a:fld id="{CC29A7E7-04C6-4F78-870B-ADB0DF74FE7D}" type="datetimeFigureOut">
              <a:rPr lang="en-IN" smtClean="0"/>
              <a:t>07-10-2025</a:t>
            </a:fld>
            <a:endParaRPr lang="en-IN"/>
          </a:p>
        </p:txBody>
      </p:sp>
      <p:sp>
        <p:nvSpPr>
          <p:cNvPr id="6" name="Footer Placeholder 5">
            <a:extLst>
              <a:ext uri="{FF2B5EF4-FFF2-40B4-BE49-F238E27FC236}">
                <a16:creationId xmlns:a16="http://schemas.microsoft.com/office/drawing/2014/main" id="{B2B9578B-3160-20E1-C8D0-AA5E2F2C6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3251CE-036E-1F6B-CC9B-74978A4983BB}"/>
              </a:ext>
            </a:extLst>
          </p:cNvPr>
          <p:cNvSpPr>
            <a:spLocks noGrp="1"/>
          </p:cNvSpPr>
          <p:nvPr>
            <p:ph type="sldNum" sz="quarter" idx="12"/>
          </p:nvPr>
        </p:nvSpPr>
        <p:spPr/>
        <p:txBody>
          <a:bodyPr/>
          <a:lstStyle/>
          <a:p>
            <a:fld id="{69EAC520-1DBA-48C4-B1A0-2024E0CCE7EC}" type="slidenum">
              <a:rPr lang="en-IN" smtClean="0"/>
              <a:t>‹#›</a:t>
            </a:fld>
            <a:endParaRPr lang="en-IN"/>
          </a:p>
        </p:txBody>
      </p:sp>
    </p:spTree>
    <p:extLst>
      <p:ext uri="{BB962C8B-B14F-4D97-AF65-F5344CB8AC3E}">
        <p14:creationId xmlns:p14="http://schemas.microsoft.com/office/powerpoint/2010/main" val="191303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089BC-C957-07FA-34D2-9024949D3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C580D1-76DA-72FE-FCCE-1D63A480AB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0E7D4C-52B5-485D-DAB7-E351958AA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A3226-27F9-099B-4B3D-BF506CCF90FD}"/>
              </a:ext>
            </a:extLst>
          </p:cNvPr>
          <p:cNvSpPr>
            <a:spLocks noGrp="1"/>
          </p:cNvSpPr>
          <p:nvPr>
            <p:ph type="dt" sz="half" idx="10"/>
          </p:nvPr>
        </p:nvSpPr>
        <p:spPr/>
        <p:txBody>
          <a:bodyPr/>
          <a:lstStyle/>
          <a:p>
            <a:fld id="{CC29A7E7-04C6-4F78-870B-ADB0DF74FE7D}" type="datetimeFigureOut">
              <a:rPr lang="en-IN" smtClean="0"/>
              <a:t>07-10-2025</a:t>
            </a:fld>
            <a:endParaRPr lang="en-IN"/>
          </a:p>
        </p:txBody>
      </p:sp>
      <p:sp>
        <p:nvSpPr>
          <p:cNvPr id="6" name="Footer Placeholder 5">
            <a:extLst>
              <a:ext uri="{FF2B5EF4-FFF2-40B4-BE49-F238E27FC236}">
                <a16:creationId xmlns:a16="http://schemas.microsoft.com/office/drawing/2014/main" id="{FBB55554-D011-7DE6-94AE-D555561AE7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2CAAD6-F946-4B41-5827-97201F825B31}"/>
              </a:ext>
            </a:extLst>
          </p:cNvPr>
          <p:cNvSpPr>
            <a:spLocks noGrp="1"/>
          </p:cNvSpPr>
          <p:nvPr>
            <p:ph type="sldNum" sz="quarter" idx="12"/>
          </p:nvPr>
        </p:nvSpPr>
        <p:spPr/>
        <p:txBody>
          <a:bodyPr/>
          <a:lstStyle/>
          <a:p>
            <a:fld id="{69EAC520-1DBA-48C4-B1A0-2024E0CCE7EC}" type="slidenum">
              <a:rPr lang="en-IN" smtClean="0"/>
              <a:t>‹#›</a:t>
            </a:fld>
            <a:endParaRPr lang="en-IN"/>
          </a:p>
        </p:txBody>
      </p:sp>
    </p:spTree>
    <p:extLst>
      <p:ext uri="{BB962C8B-B14F-4D97-AF65-F5344CB8AC3E}">
        <p14:creationId xmlns:p14="http://schemas.microsoft.com/office/powerpoint/2010/main" val="164598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AB207-F77D-BA16-6C63-C8C861C1B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02E2E7-D9DB-72F8-A7CA-CDA7F1DDB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723C74-7A6C-C8E1-3872-31398E6B2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9A7E7-04C6-4F78-870B-ADB0DF74FE7D}" type="datetimeFigureOut">
              <a:rPr lang="en-IN" smtClean="0"/>
              <a:t>07-10-2025</a:t>
            </a:fld>
            <a:endParaRPr lang="en-IN"/>
          </a:p>
        </p:txBody>
      </p:sp>
      <p:sp>
        <p:nvSpPr>
          <p:cNvPr id="5" name="Footer Placeholder 4">
            <a:extLst>
              <a:ext uri="{FF2B5EF4-FFF2-40B4-BE49-F238E27FC236}">
                <a16:creationId xmlns:a16="http://schemas.microsoft.com/office/drawing/2014/main" id="{9FA2800C-F269-85B0-3481-44A905CE5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9C0EA0-E100-6EF3-1D14-EDC291671E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AC520-1DBA-48C4-B1A0-2024E0CCE7EC}" type="slidenum">
              <a:rPr lang="en-IN" smtClean="0"/>
              <a:t>‹#›</a:t>
            </a:fld>
            <a:endParaRPr lang="en-IN"/>
          </a:p>
        </p:txBody>
      </p:sp>
    </p:spTree>
    <p:extLst>
      <p:ext uri="{BB962C8B-B14F-4D97-AF65-F5344CB8AC3E}">
        <p14:creationId xmlns:p14="http://schemas.microsoft.com/office/powerpoint/2010/main" val="89654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2D74-BAD3-367D-0F61-CE28D45AD6A2}"/>
              </a:ext>
            </a:extLst>
          </p:cNvPr>
          <p:cNvSpPr>
            <a:spLocks noGrp="1"/>
          </p:cNvSpPr>
          <p:nvPr>
            <p:ph type="ctrTitle"/>
          </p:nvPr>
        </p:nvSpPr>
        <p:spPr>
          <a:xfrm>
            <a:off x="1524000" y="1122363"/>
            <a:ext cx="8826631" cy="3063138"/>
          </a:xfrm>
        </p:spPr>
        <p:txBody>
          <a:bodyPr>
            <a:normAutofit/>
          </a:bodyPr>
          <a:lstStyle/>
          <a:p>
            <a:r>
              <a:rPr lang="en-IN" b="1" dirty="0"/>
              <a:t>Vendor Performance</a:t>
            </a:r>
            <a:br>
              <a:rPr lang="en-IN" b="1" dirty="0"/>
            </a:br>
            <a:r>
              <a:rPr lang="en-IN" b="1" dirty="0"/>
              <a:t>Analysis </a:t>
            </a:r>
            <a:br>
              <a:rPr lang="en-IN" b="1" dirty="0"/>
            </a:br>
            <a:endParaRPr lang="en-IN" dirty="0"/>
          </a:p>
        </p:txBody>
      </p:sp>
      <p:sp>
        <p:nvSpPr>
          <p:cNvPr id="3" name="Subtitle 2">
            <a:extLst>
              <a:ext uri="{FF2B5EF4-FFF2-40B4-BE49-F238E27FC236}">
                <a16:creationId xmlns:a16="http://schemas.microsoft.com/office/drawing/2014/main" id="{2BA9EE45-B9DF-133A-384D-138FCA37AACD}"/>
              </a:ext>
            </a:extLst>
          </p:cNvPr>
          <p:cNvSpPr>
            <a:spLocks noGrp="1"/>
          </p:cNvSpPr>
          <p:nvPr>
            <p:ph type="subTitle" idx="1"/>
          </p:nvPr>
        </p:nvSpPr>
        <p:spPr>
          <a:xfrm>
            <a:off x="0" y="3855563"/>
            <a:ext cx="11972041" cy="2903455"/>
          </a:xfrm>
        </p:spPr>
        <p:txBody>
          <a:bodyPr>
            <a:normAutofit/>
          </a:bodyPr>
          <a:lstStyle/>
          <a:p>
            <a:endParaRPr lang="en-IN" dirty="0"/>
          </a:p>
        </p:txBody>
      </p:sp>
    </p:spTree>
    <p:extLst>
      <p:ext uri="{BB962C8B-B14F-4D97-AF65-F5344CB8AC3E}">
        <p14:creationId xmlns:p14="http://schemas.microsoft.com/office/powerpoint/2010/main" val="196434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421A8C-109B-EA69-E2C3-A056CD18DD6C}"/>
              </a:ext>
            </a:extLst>
          </p:cNvPr>
          <p:cNvSpPr txBox="1"/>
          <p:nvPr/>
        </p:nvSpPr>
        <p:spPr>
          <a:xfrm>
            <a:off x="1571" y="119175"/>
            <a:ext cx="12017603" cy="1292662"/>
          </a:xfrm>
          <a:prstGeom prst="rect">
            <a:avLst/>
          </a:prstGeom>
          <a:noFill/>
        </p:spPr>
        <p:txBody>
          <a:bodyPr wrap="square">
            <a:spAutoFit/>
          </a:bodyPr>
          <a:lstStyle/>
          <a:p>
            <a:pPr>
              <a:buNone/>
            </a:pPr>
            <a:r>
              <a:rPr lang="en-US" sz="2400" b="1" dirty="0"/>
              <a:t>2. Top Vendors by Sales &amp; Purchase Contribution</a:t>
            </a:r>
          </a:p>
          <a:p>
            <a:pPr>
              <a:buNone/>
            </a:pPr>
            <a:endParaRPr lang="en-US" dirty="0"/>
          </a:p>
          <a:p>
            <a:pPr>
              <a:buNone/>
            </a:pPr>
            <a:r>
              <a:rPr lang="en-US" dirty="0"/>
              <a:t>The </a:t>
            </a:r>
            <a:r>
              <a:rPr lang="en-US" b="1" dirty="0"/>
              <a:t>top 10 vendors contribute 65.69% of total purchases</a:t>
            </a:r>
            <a:r>
              <a:rPr lang="en-US" dirty="0"/>
              <a:t>, while the remaining vendors contribute only </a:t>
            </a:r>
            <a:r>
              <a:rPr lang="en-US" b="1" dirty="0"/>
              <a:t>34.31%</a:t>
            </a:r>
            <a:r>
              <a:rPr lang="en-US" dirty="0"/>
              <a:t>. This is the </a:t>
            </a:r>
            <a:r>
              <a:rPr lang="en-US" b="1" dirty="0"/>
              <a:t>overreliance on a few vendors may introduce risks such as supply chain disruptions</a:t>
            </a:r>
            <a:r>
              <a:rPr lang="en-US" dirty="0"/>
              <a:t>, indicating a need for </a:t>
            </a:r>
            <a:r>
              <a:rPr lang="en-US" b="1" dirty="0"/>
              <a:t>diversification</a:t>
            </a:r>
            <a:r>
              <a:rPr lang="en-US" dirty="0"/>
              <a:t>.</a:t>
            </a:r>
          </a:p>
        </p:txBody>
      </p:sp>
      <p:pic>
        <p:nvPicPr>
          <p:cNvPr id="5" name="Picture 4">
            <a:extLst>
              <a:ext uri="{FF2B5EF4-FFF2-40B4-BE49-F238E27FC236}">
                <a16:creationId xmlns:a16="http://schemas.microsoft.com/office/drawing/2014/main" id="{7A697E7B-DCF6-3B52-6524-8C3C63A8B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28" y="1411836"/>
            <a:ext cx="8964891" cy="5209509"/>
          </a:xfrm>
          <a:prstGeom prst="rect">
            <a:avLst/>
          </a:prstGeom>
        </p:spPr>
      </p:pic>
    </p:spTree>
    <p:extLst>
      <p:ext uri="{BB962C8B-B14F-4D97-AF65-F5344CB8AC3E}">
        <p14:creationId xmlns:p14="http://schemas.microsoft.com/office/powerpoint/2010/main" val="35102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1D22BC-A933-2A0D-CB35-151AC61ACAAF}"/>
              </a:ext>
            </a:extLst>
          </p:cNvPr>
          <p:cNvSpPr txBox="1"/>
          <p:nvPr/>
        </p:nvSpPr>
        <p:spPr>
          <a:xfrm>
            <a:off x="1572" y="90894"/>
            <a:ext cx="12093018" cy="1292662"/>
          </a:xfrm>
          <a:prstGeom prst="rect">
            <a:avLst/>
          </a:prstGeom>
          <a:noFill/>
        </p:spPr>
        <p:txBody>
          <a:bodyPr wrap="square">
            <a:spAutoFit/>
          </a:bodyPr>
          <a:lstStyle/>
          <a:p>
            <a:pPr>
              <a:buNone/>
            </a:pPr>
            <a:r>
              <a:rPr lang="en-US" sz="2400" b="1" dirty="0"/>
              <a:t>3. Impact of Bulk Purchasing on Cost Savings</a:t>
            </a:r>
          </a:p>
          <a:p>
            <a:pPr>
              <a:buNone/>
            </a:pPr>
            <a:endParaRPr lang="en-US" dirty="0"/>
          </a:p>
          <a:p>
            <a:pPr>
              <a:buNone/>
            </a:pPr>
            <a:r>
              <a:rPr lang="en-US" dirty="0"/>
              <a:t>Vendors buying in large quantities receive a </a:t>
            </a:r>
            <a:r>
              <a:rPr lang="en-US" b="1" dirty="0"/>
              <a:t>72% lower unit cost ($10.78 per unit vs. higher unit costs in smaller orders)</a:t>
            </a:r>
            <a:r>
              <a:rPr lang="en-US" dirty="0"/>
              <a:t>.</a:t>
            </a:r>
          </a:p>
          <a:p>
            <a:pPr>
              <a:buNone/>
            </a:pPr>
            <a:r>
              <a:rPr lang="en-US" dirty="0"/>
              <a:t>Bulk pricing strategies encourage larger orders, increasing total sales while maintaining profitability.</a:t>
            </a:r>
          </a:p>
        </p:txBody>
      </p:sp>
      <p:pic>
        <p:nvPicPr>
          <p:cNvPr id="5" name="Picture 4">
            <a:extLst>
              <a:ext uri="{FF2B5EF4-FFF2-40B4-BE49-F238E27FC236}">
                <a16:creationId xmlns:a16="http://schemas.microsoft.com/office/drawing/2014/main" id="{38FAEE86-D2FC-9D19-620E-F5EFDD7E0453}"/>
              </a:ext>
            </a:extLst>
          </p:cNvPr>
          <p:cNvPicPr>
            <a:picLocks noChangeAspect="1"/>
          </p:cNvPicPr>
          <p:nvPr/>
        </p:nvPicPr>
        <p:blipFill>
          <a:blip r:embed="rId2"/>
          <a:stretch>
            <a:fillRect/>
          </a:stretch>
        </p:blipFill>
        <p:spPr>
          <a:xfrm>
            <a:off x="2253006" y="2225670"/>
            <a:ext cx="5891753" cy="3232525"/>
          </a:xfrm>
          <a:prstGeom prst="rect">
            <a:avLst/>
          </a:prstGeom>
        </p:spPr>
      </p:pic>
    </p:spTree>
    <p:extLst>
      <p:ext uri="{BB962C8B-B14F-4D97-AF65-F5344CB8AC3E}">
        <p14:creationId xmlns:p14="http://schemas.microsoft.com/office/powerpoint/2010/main" val="393863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0F34C-7ED9-738E-AA38-B0761B870D8E}"/>
              </a:ext>
            </a:extLst>
          </p:cNvPr>
          <p:cNvSpPr txBox="1"/>
          <p:nvPr/>
        </p:nvSpPr>
        <p:spPr>
          <a:xfrm>
            <a:off x="143758" y="150358"/>
            <a:ext cx="11856563" cy="1569660"/>
          </a:xfrm>
          <a:prstGeom prst="rect">
            <a:avLst/>
          </a:prstGeom>
          <a:noFill/>
        </p:spPr>
        <p:txBody>
          <a:bodyPr wrap="square">
            <a:spAutoFit/>
          </a:bodyPr>
          <a:lstStyle/>
          <a:p>
            <a:pPr>
              <a:buNone/>
            </a:pPr>
            <a:r>
              <a:rPr lang="en-US" sz="2400" b="1" dirty="0"/>
              <a:t>4. Identifying Vendors with Low Inventory Turnover</a:t>
            </a:r>
          </a:p>
          <a:p>
            <a:pPr>
              <a:buNone/>
            </a:pPr>
            <a:endParaRPr lang="en-US" dirty="0"/>
          </a:p>
          <a:p>
            <a:pPr>
              <a:buNone/>
            </a:pPr>
            <a:r>
              <a:rPr lang="en-US" b="1" dirty="0"/>
              <a:t>Total Unsold Inventory Capital: $2.71M</a:t>
            </a:r>
            <a:endParaRPr lang="en-US" dirty="0"/>
          </a:p>
          <a:p>
            <a:pPr>
              <a:buNone/>
            </a:pPr>
            <a:r>
              <a:rPr lang="en-US" dirty="0"/>
              <a:t>Slow-moving inventory increases storage costs, reduces cash flow efficiency, and affects overall profitability.</a:t>
            </a:r>
          </a:p>
          <a:p>
            <a:pPr>
              <a:buNone/>
            </a:pPr>
            <a:r>
              <a:rPr lang="en-US" dirty="0"/>
              <a:t>Identifying vendors with low inventory turnover enables better stock management, minimizing financial strain.</a:t>
            </a:r>
          </a:p>
        </p:txBody>
      </p:sp>
      <p:pic>
        <p:nvPicPr>
          <p:cNvPr id="5" name="Picture 4">
            <a:extLst>
              <a:ext uri="{FF2B5EF4-FFF2-40B4-BE49-F238E27FC236}">
                <a16:creationId xmlns:a16="http://schemas.microsoft.com/office/drawing/2014/main" id="{81087DA7-33BC-E956-8AD8-EA31060DAD8C}"/>
              </a:ext>
            </a:extLst>
          </p:cNvPr>
          <p:cNvPicPr>
            <a:picLocks noChangeAspect="1"/>
          </p:cNvPicPr>
          <p:nvPr/>
        </p:nvPicPr>
        <p:blipFill>
          <a:blip r:embed="rId2"/>
          <a:stretch>
            <a:fillRect/>
          </a:stretch>
        </p:blipFill>
        <p:spPr>
          <a:xfrm>
            <a:off x="626860" y="1998482"/>
            <a:ext cx="3935713" cy="4581427"/>
          </a:xfrm>
          <a:prstGeom prst="rect">
            <a:avLst/>
          </a:prstGeom>
        </p:spPr>
      </p:pic>
      <p:pic>
        <p:nvPicPr>
          <p:cNvPr id="8" name="Picture 7">
            <a:extLst>
              <a:ext uri="{FF2B5EF4-FFF2-40B4-BE49-F238E27FC236}">
                <a16:creationId xmlns:a16="http://schemas.microsoft.com/office/drawing/2014/main" id="{B624111D-C37C-FF3A-B0A5-78ABEB7344C1}"/>
              </a:ext>
            </a:extLst>
          </p:cNvPr>
          <p:cNvPicPr>
            <a:picLocks noChangeAspect="1"/>
          </p:cNvPicPr>
          <p:nvPr/>
        </p:nvPicPr>
        <p:blipFill>
          <a:blip r:embed="rId3"/>
          <a:stretch>
            <a:fillRect/>
          </a:stretch>
        </p:blipFill>
        <p:spPr>
          <a:xfrm>
            <a:off x="5432558" y="2158739"/>
            <a:ext cx="3721291" cy="4421170"/>
          </a:xfrm>
          <a:prstGeom prst="rect">
            <a:avLst/>
          </a:prstGeom>
        </p:spPr>
      </p:pic>
    </p:spTree>
    <p:extLst>
      <p:ext uri="{BB962C8B-B14F-4D97-AF65-F5344CB8AC3E}">
        <p14:creationId xmlns:p14="http://schemas.microsoft.com/office/powerpoint/2010/main" val="392744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F51129-5C1E-CF57-2D88-AF5CD9186A88}"/>
              </a:ext>
            </a:extLst>
          </p:cNvPr>
          <p:cNvSpPr txBox="1"/>
          <p:nvPr/>
        </p:nvSpPr>
        <p:spPr>
          <a:xfrm>
            <a:off x="110067" y="117835"/>
            <a:ext cx="11980333" cy="3912298"/>
          </a:xfrm>
          <a:prstGeom prst="rect">
            <a:avLst/>
          </a:prstGeom>
          <a:noFill/>
        </p:spPr>
        <p:txBody>
          <a:bodyPr wrap="square">
            <a:spAutoFit/>
          </a:bodyPr>
          <a:lstStyle/>
          <a:p>
            <a:pPr>
              <a:buNone/>
            </a:pPr>
            <a:r>
              <a:rPr lang="en-US" sz="2400" b="1" dirty="0"/>
              <a:t>5. Profit Margin Comparison: High vs. Low-Performing</a:t>
            </a:r>
          </a:p>
          <a:p>
            <a:pPr>
              <a:buNone/>
            </a:pPr>
            <a:endParaRPr lang="en-US" sz="2400" dirty="0"/>
          </a:p>
          <a:p>
            <a:pPr>
              <a:buNone/>
            </a:pPr>
            <a:r>
              <a:rPr lang="en-US" b="1" dirty="0"/>
              <a:t>Top Vendors' Profit Margin (95% CI): (30.74%, 31.61%), Mean: 31.17%</a:t>
            </a:r>
          </a:p>
          <a:p>
            <a:pPr>
              <a:buNone/>
            </a:pPr>
            <a:endParaRPr lang="en-US" dirty="0"/>
          </a:p>
          <a:p>
            <a:pPr>
              <a:buNone/>
            </a:pPr>
            <a:r>
              <a:rPr lang="en-US" b="1" dirty="0"/>
              <a:t>Low Vendors' Profit Margin (95% CI): (40.48%, 42.62%), Mean: 41.55%</a:t>
            </a:r>
          </a:p>
          <a:p>
            <a:pPr>
              <a:buNone/>
            </a:pPr>
            <a:endParaRPr lang="en-US" dirty="0"/>
          </a:p>
          <a:p>
            <a:pPr>
              <a:buNone/>
            </a:pPr>
            <a:r>
              <a:rPr lang="en-US" dirty="0"/>
              <a:t>Low-performing vendors maintain higher margins but struggle with sales volumes, indicating potential pricing inefficiencies or market reach issues.</a:t>
            </a:r>
          </a:p>
          <a:p>
            <a:pPr>
              <a:buNone/>
            </a:pPr>
            <a:endParaRPr lang="en-US" dirty="0"/>
          </a:p>
          <a:p>
            <a:pPr>
              <a:buNone/>
            </a:pPr>
            <a:r>
              <a:rPr lang="en-US" b="1" dirty="0"/>
              <a:t>Actionable Insights:</a:t>
            </a:r>
          </a:p>
          <a:p>
            <a:pPr>
              <a:buNone/>
            </a:pPr>
            <a:endParaRPr lang="en-US" dirty="0"/>
          </a:p>
          <a:p>
            <a:pPr>
              <a:buFont typeface="Arial" panose="020B0604020202020204" pitchFamily="34" charset="0"/>
              <a:buChar char="•"/>
            </a:pPr>
            <a:r>
              <a:rPr lang="en-US" b="1" dirty="0"/>
              <a:t>Top-performing vendors:</a:t>
            </a:r>
            <a:r>
              <a:rPr lang="en-US" dirty="0"/>
              <a:t> Optimize profitability by adjusting pricing, reducing operational costs, or offering bundled promotions.</a:t>
            </a:r>
          </a:p>
        </p:txBody>
      </p:sp>
    </p:spTree>
    <p:extLst>
      <p:ext uri="{BB962C8B-B14F-4D97-AF65-F5344CB8AC3E}">
        <p14:creationId xmlns:p14="http://schemas.microsoft.com/office/powerpoint/2010/main" val="170844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7C5F25-EF2B-2E84-F0C9-3D39354AC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397" y="905933"/>
            <a:ext cx="9189739" cy="5834232"/>
          </a:xfrm>
          <a:prstGeom prst="rect">
            <a:avLst/>
          </a:prstGeom>
        </p:spPr>
      </p:pic>
    </p:spTree>
    <p:extLst>
      <p:ext uri="{BB962C8B-B14F-4D97-AF65-F5344CB8AC3E}">
        <p14:creationId xmlns:p14="http://schemas.microsoft.com/office/powerpoint/2010/main" val="42737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DF2843-8370-A493-FB2A-7B7489F086E1}"/>
              </a:ext>
            </a:extLst>
          </p:cNvPr>
          <p:cNvSpPr txBox="1"/>
          <p:nvPr/>
        </p:nvSpPr>
        <p:spPr>
          <a:xfrm>
            <a:off x="220133" y="115207"/>
            <a:ext cx="11760200" cy="3508653"/>
          </a:xfrm>
          <a:prstGeom prst="rect">
            <a:avLst/>
          </a:prstGeom>
          <a:noFill/>
        </p:spPr>
        <p:txBody>
          <a:bodyPr wrap="square">
            <a:spAutoFit/>
          </a:bodyPr>
          <a:lstStyle/>
          <a:p>
            <a:pPr>
              <a:buNone/>
            </a:pPr>
            <a:r>
              <a:rPr lang="en-US" sz="2400" b="1" dirty="0"/>
              <a:t>6. Statistical Validation of Profit Margin Differences</a:t>
            </a:r>
          </a:p>
          <a:p>
            <a:pPr>
              <a:buNone/>
            </a:pPr>
            <a:endParaRPr lang="en-US" dirty="0"/>
          </a:p>
          <a:p>
            <a:pPr>
              <a:buNone/>
            </a:pPr>
            <a:r>
              <a:rPr lang="en-US" b="1" dirty="0"/>
              <a:t>Hypothesis Testing:</a:t>
            </a:r>
          </a:p>
          <a:p>
            <a:pPr>
              <a:buNone/>
            </a:pPr>
            <a:endParaRPr lang="en-US" dirty="0"/>
          </a:p>
          <a:p>
            <a:pPr>
              <a:buNone/>
            </a:pPr>
            <a:r>
              <a:rPr lang="en-US" b="1" dirty="0"/>
              <a:t>H</a:t>
            </a:r>
            <a:r>
              <a:rPr lang="en-US" b="1" dirty="0">
                <a:effectLst/>
              </a:rPr>
              <a:t>0</a:t>
            </a:r>
            <a:r>
              <a:rPr lang="en-US" b="1" dirty="0"/>
              <a:t>​ (Null Hypothesis):</a:t>
            </a:r>
            <a:r>
              <a:rPr lang="en-US" dirty="0"/>
              <a:t> No significant difference in profit margins between top and low-performing vendors.</a:t>
            </a:r>
          </a:p>
          <a:p>
            <a:pPr>
              <a:buNone/>
            </a:pPr>
            <a:endParaRPr lang="en-US" dirty="0"/>
          </a:p>
          <a:p>
            <a:pPr>
              <a:buNone/>
            </a:pPr>
            <a:r>
              <a:rPr lang="en-US" b="1" dirty="0"/>
              <a:t>H</a:t>
            </a:r>
            <a:r>
              <a:rPr lang="en-US" b="1" dirty="0">
                <a:effectLst/>
              </a:rPr>
              <a:t>1</a:t>
            </a:r>
            <a:r>
              <a:rPr lang="en-US" b="1" dirty="0"/>
              <a:t>​ (Alternative Hypothesis):</a:t>
            </a:r>
            <a:r>
              <a:rPr lang="en-US" dirty="0"/>
              <a:t> A significant difference exists in profit margins between the two vendor groups.</a:t>
            </a:r>
          </a:p>
          <a:p>
            <a:pPr>
              <a:buNone/>
            </a:pPr>
            <a:endParaRPr lang="en-US" dirty="0"/>
          </a:p>
          <a:p>
            <a:pPr>
              <a:buNone/>
            </a:pPr>
            <a:r>
              <a:rPr lang="en-US" b="1" dirty="0"/>
              <a:t>Result:</a:t>
            </a:r>
            <a:r>
              <a:rPr lang="en-US" dirty="0"/>
              <a:t> The null hypothesis is rejected, confirming that the two groups operate under distinctly different profitability models.</a:t>
            </a:r>
          </a:p>
          <a:p>
            <a:pPr>
              <a:buNone/>
            </a:pPr>
            <a:endParaRPr lang="en-US" dirty="0"/>
          </a:p>
          <a:p>
            <a:pPr>
              <a:buNone/>
            </a:pPr>
            <a:r>
              <a:rPr lang="en-US" b="1" dirty="0"/>
              <a:t>Implication:</a:t>
            </a:r>
            <a:r>
              <a:rPr lang="en-US" dirty="0"/>
              <a:t> High-margin vendors may benefit from better pricing strategies, while top-selling vendors could focus on cost efficiency.</a:t>
            </a:r>
          </a:p>
        </p:txBody>
      </p:sp>
    </p:spTree>
    <p:extLst>
      <p:ext uri="{BB962C8B-B14F-4D97-AF65-F5344CB8AC3E}">
        <p14:creationId xmlns:p14="http://schemas.microsoft.com/office/powerpoint/2010/main" val="195871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96186-5023-C153-19FF-76D724C80ABE}"/>
              </a:ext>
            </a:extLst>
          </p:cNvPr>
          <p:cNvSpPr txBox="1"/>
          <p:nvPr/>
        </p:nvSpPr>
        <p:spPr>
          <a:xfrm>
            <a:off x="132408" y="184666"/>
            <a:ext cx="11421533" cy="1569660"/>
          </a:xfrm>
          <a:prstGeom prst="rect">
            <a:avLst/>
          </a:prstGeom>
          <a:noFill/>
        </p:spPr>
        <p:txBody>
          <a:bodyPr wrap="square">
            <a:spAutoFit/>
          </a:bodyPr>
          <a:lstStyle/>
          <a:p>
            <a:pPr>
              <a:buNone/>
            </a:pPr>
            <a:r>
              <a:rPr lang="en-US" sz="2400" b="1" dirty="0">
                <a:solidFill>
                  <a:schemeClr val="accent2">
                    <a:lumMod val="75000"/>
                  </a:schemeClr>
                </a:solidFill>
              </a:rPr>
              <a:t>Final Recommendations</a:t>
            </a:r>
          </a:p>
          <a:p>
            <a:pPr>
              <a:buNone/>
            </a:pPr>
            <a:endParaRPr lang="en-US" dirty="0"/>
          </a:p>
          <a:p>
            <a:pPr>
              <a:buFont typeface="Arial" panose="020B0604020202020204" pitchFamily="34" charset="0"/>
              <a:buChar char="•"/>
            </a:pPr>
            <a:r>
              <a:rPr lang="en-US" dirty="0"/>
              <a:t>Re-evaluate pricing for low-sales, high-margin brands to boost sales volume without sacrificing profitability.</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E749B1FF-7555-08BC-0A00-893D186FC410}"/>
              </a:ext>
            </a:extLst>
          </p:cNvPr>
          <p:cNvSpPr txBox="1"/>
          <p:nvPr/>
        </p:nvSpPr>
        <p:spPr>
          <a:xfrm>
            <a:off x="132408" y="1329267"/>
            <a:ext cx="11927184"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Diversify vendor partnerships to reduce dependency on a few suppliers and mitigate supply chain risks.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Leverage bulk purchasing advantages to maintain competitive pricing while optimizing inventory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 slow-moving inventory by adjusting purchase quantities, launching clearance sales, or revising storage strategies.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marketing and distribution strategies for low-performing vendors to drive higher sales volumes without compromising profit margins.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By implementing these recommendations, the company can achieve sustainable profitability, mitigate risks, and enhance overall operational efficiency.</a:t>
            </a:r>
          </a:p>
        </p:txBody>
      </p:sp>
    </p:spTree>
    <p:extLst>
      <p:ext uri="{BB962C8B-B14F-4D97-AF65-F5344CB8AC3E}">
        <p14:creationId xmlns:p14="http://schemas.microsoft.com/office/powerpoint/2010/main" val="205224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A5EAC2-6DF0-4027-E0C8-AFA743790FC2}"/>
              </a:ext>
            </a:extLst>
          </p:cNvPr>
          <p:cNvSpPr txBox="1"/>
          <p:nvPr/>
        </p:nvSpPr>
        <p:spPr>
          <a:xfrm>
            <a:off x="245097" y="735955"/>
            <a:ext cx="11802359" cy="5109091"/>
          </a:xfrm>
          <a:prstGeom prst="rect">
            <a:avLst/>
          </a:prstGeom>
          <a:noFill/>
        </p:spPr>
        <p:txBody>
          <a:bodyPr wrap="square">
            <a:spAutoFit/>
          </a:bodyPr>
          <a:lstStyle/>
          <a:p>
            <a:r>
              <a:rPr lang="en-US" b="1" dirty="0"/>
              <a:t>                                                                   </a:t>
            </a:r>
            <a:r>
              <a:rPr lang="en-US" sz="3600" b="1" dirty="0">
                <a:solidFill>
                  <a:schemeClr val="accent1"/>
                </a:solidFill>
              </a:rPr>
              <a:t>Business Problem</a:t>
            </a:r>
          </a:p>
          <a:p>
            <a:endParaRPr lang="en-US" b="1" dirty="0"/>
          </a:p>
          <a:p>
            <a:r>
              <a:rPr lang="en-US" b="1" dirty="0"/>
              <a:t>Effective inventory and sales management are critical for optimizing profitability in the retail and wholesale industry. Companies need to ensure that they are not incurring losses due to inefficient pricing, poor inventory turnover, or vendor dependency. The goal of this analysis is to:</a:t>
            </a:r>
          </a:p>
          <a:p>
            <a:endParaRPr lang="en-US" b="1" dirty="0"/>
          </a:p>
          <a:p>
            <a:r>
              <a:rPr lang="en-US" sz="4000" b="1" dirty="0"/>
              <a:t>.</a:t>
            </a:r>
            <a:r>
              <a:rPr lang="en-US" b="1" dirty="0"/>
              <a:t>Identify underperforming brands that require promotional or pricing adjustments.</a:t>
            </a:r>
          </a:p>
          <a:p>
            <a:r>
              <a:rPr lang="en-US" sz="4000" b="1" dirty="0"/>
              <a:t>.</a:t>
            </a:r>
            <a:r>
              <a:rPr lang="en-US" b="1" dirty="0"/>
              <a:t> Determine top vendors contributing to sales and gross profit.</a:t>
            </a:r>
          </a:p>
          <a:p>
            <a:r>
              <a:rPr lang="en-US" sz="4000" b="1" dirty="0"/>
              <a:t>.</a:t>
            </a:r>
            <a:r>
              <a:rPr lang="en-US" b="1" dirty="0"/>
              <a:t>Analyze the impact of bulk purchasing on unit costs.</a:t>
            </a:r>
          </a:p>
          <a:p>
            <a:r>
              <a:rPr lang="en-US" sz="4000" b="1" dirty="0"/>
              <a:t>.</a:t>
            </a:r>
            <a:r>
              <a:rPr lang="en-US" b="1" dirty="0"/>
              <a:t>Assess inventory turnover to reduce holding costs and improve efficiency.</a:t>
            </a:r>
          </a:p>
          <a:p>
            <a:r>
              <a:rPr lang="en-US" sz="4000" b="1" dirty="0"/>
              <a:t>.</a:t>
            </a:r>
            <a:r>
              <a:rPr lang="en-US" b="1" dirty="0"/>
              <a:t>Investigate the profitability variance between high-performing and low-performing vendors.</a:t>
            </a:r>
          </a:p>
        </p:txBody>
      </p:sp>
    </p:spTree>
    <p:extLst>
      <p:ext uri="{BB962C8B-B14F-4D97-AF65-F5344CB8AC3E}">
        <p14:creationId xmlns:p14="http://schemas.microsoft.com/office/powerpoint/2010/main" val="68191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4EDF-5A47-D6DD-8D92-ED475E9AD6E8}"/>
              </a:ext>
            </a:extLst>
          </p:cNvPr>
          <p:cNvSpPr>
            <a:spLocks noGrp="1"/>
          </p:cNvSpPr>
          <p:nvPr>
            <p:ph type="title"/>
          </p:nvPr>
        </p:nvSpPr>
        <p:spPr>
          <a:xfrm>
            <a:off x="131190" y="167161"/>
            <a:ext cx="7627070" cy="1341128"/>
          </a:xfrm>
        </p:spPr>
        <p:txBody>
          <a:bodyPr>
            <a:normAutofit fontScale="90000"/>
          </a:bodyPr>
          <a:lstStyle/>
          <a:p>
            <a:r>
              <a:rPr lang="en-US" dirty="0">
                <a:solidFill>
                  <a:schemeClr val="accent1">
                    <a:lumMod val="50000"/>
                  </a:schemeClr>
                </a:solidFill>
              </a:rPr>
              <a:t>Exploratory Data Analysis Insights</a:t>
            </a:r>
            <a:br>
              <a:rPr lang="en-US" dirty="0">
                <a:solidFill>
                  <a:schemeClr val="accent1">
                    <a:lumMod val="50000"/>
                  </a:schemeClr>
                </a:solidFill>
              </a:rPr>
            </a:br>
            <a:br>
              <a:rPr lang="en-US" dirty="0">
                <a:solidFill>
                  <a:schemeClr val="accent1">
                    <a:lumMod val="50000"/>
                  </a:schemeClr>
                </a:solidFill>
              </a:rPr>
            </a:br>
            <a:r>
              <a:rPr lang="en-US" b="1" dirty="0">
                <a:solidFill>
                  <a:schemeClr val="accent2">
                    <a:lumMod val="75000"/>
                  </a:schemeClr>
                </a:solidFill>
              </a:rPr>
              <a:t>Summary Statistics</a:t>
            </a:r>
            <a:endParaRPr lang="en-IN" b="1" dirty="0">
              <a:solidFill>
                <a:schemeClr val="accent2">
                  <a:lumMod val="75000"/>
                </a:schemeClr>
              </a:solidFill>
            </a:endParaRPr>
          </a:p>
        </p:txBody>
      </p:sp>
      <p:pic>
        <p:nvPicPr>
          <p:cNvPr id="5" name="Picture 4">
            <a:extLst>
              <a:ext uri="{FF2B5EF4-FFF2-40B4-BE49-F238E27FC236}">
                <a16:creationId xmlns:a16="http://schemas.microsoft.com/office/drawing/2014/main" id="{0D544D06-4143-04AE-4908-0ED8E1A45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90" y="1677970"/>
            <a:ext cx="11935119" cy="5140657"/>
          </a:xfrm>
          <a:prstGeom prst="rect">
            <a:avLst/>
          </a:prstGeom>
        </p:spPr>
      </p:pic>
    </p:spTree>
    <p:extLst>
      <p:ext uri="{BB962C8B-B14F-4D97-AF65-F5344CB8AC3E}">
        <p14:creationId xmlns:p14="http://schemas.microsoft.com/office/powerpoint/2010/main" val="66760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1C3B28-0CC9-1448-83C0-20708131B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16" y="0"/>
            <a:ext cx="11745798" cy="6858000"/>
          </a:xfrm>
          <a:prstGeom prst="rect">
            <a:avLst/>
          </a:prstGeom>
        </p:spPr>
      </p:pic>
    </p:spTree>
    <p:extLst>
      <p:ext uri="{BB962C8B-B14F-4D97-AF65-F5344CB8AC3E}">
        <p14:creationId xmlns:p14="http://schemas.microsoft.com/office/powerpoint/2010/main" val="305264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A90BA-E167-E92E-F8CA-167329907345}"/>
              </a:ext>
            </a:extLst>
          </p:cNvPr>
          <p:cNvSpPr txBox="1"/>
          <p:nvPr/>
        </p:nvSpPr>
        <p:spPr>
          <a:xfrm>
            <a:off x="0" y="-464374"/>
            <a:ext cx="12094589" cy="8032968"/>
          </a:xfrm>
          <a:prstGeom prst="rect">
            <a:avLst/>
          </a:prstGeom>
          <a:noFill/>
        </p:spPr>
        <p:txBody>
          <a:bodyPr wrap="square">
            <a:spAutoFit/>
          </a:bodyPr>
          <a:lstStyle/>
          <a:p>
            <a:pPr>
              <a:buNone/>
            </a:pPr>
            <a:endParaRPr lang="en-US" sz="2000" b="1" dirty="0"/>
          </a:p>
          <a:p>
            <a:pPr>
              <a:buNone/>
            </a:pPr>
            <a:endParaRPr lang="en-US" sz="2000" b="1" dirty="0"/>
          </a:p>
          <a:p>
            <a:pPr>
              <a:buNone/>
            </a:pPr>
            <a:r>
              <a:rPr lang="en-US" sz="2000" b="1" dirty="0"/>
              <a:t>Negative &amp; Zero Values:</a:t>
            </a:r>
          </a:p>
          <a:p>
            <a:pPr>
              <a:buNone/>
            </a:pPr>
            <a:r>
              <a:rPr lang="en-US" b="1" dirty="0"/>
              <a:t>Gross Profit:</a:t>
            </a:r>
            <a:r>
              <a:rPr lang="en-US" dirty="0"/>
              <a:t> Minimum of </a:t>
            </a:r>
            <a:r>
              <a:rPr lang="en-US" b="1" dirty="0"/>
              <a:t>-52,002.78</a:t>
            </a:r>
            <a:r>
              <a:rPr lang="en-US" dirty="0"/>
              <a:t>, indicating potential losses due to high costs or heavy discounts. This could be due to selling products at lower prices than their purchase costs.</a:t>
            </a:r>
          </a:p>
          <a:p>
            <a:pPr>
              <a:buNone/>
            </a:pPr>
            <a:endParaRPr lang="en-US" dirty="0"/>
          </a:p>
          <a:p>
            <a:pPr>
              <a:buNone/>
            </a:pPr>
            <a:r>
              <a:rPr lang="en-US" b="1" dirty="0"/>
              <a:t>Profit Margin:</a:t>
            </a:r>
            <a:r>
              <a:rPr lang="en-US" dirty="0"/>
              <a:t> Has a minimum of </a:t>
            </a:r>
            <a:r>
              <a:rPr lang="en-US" b="1" dirty="0"/>
              <a:t>−∞</a:t>
            </a:r>
            <a:r>
              <a:rPr lang="en-US" dirty="0"/>
              <a:t>, which suggests instances where revenue is zero or even lower than the total cost, leading to extreme negative profit margins.</a:t>
            </a:r>
          </a:p>
          <a:p>
            <a:pPr>
              <a:buNone/>
            </a:pPr>
            <a:endParaRPr lang="en-US" dirty="0"/>
          </a:p>
          <a:p>
            <a:pPr>
              <a:buNone/>
            </a:pPr>
            <a:r>
              <a:rPr lang="en-US" b="1" dirty="0"/>
              <a:t>Total Sales Quantity &amp; Sales Dollars:</a:t>
            </a:r>
            <a:r>
              <a:rPr lang="en-US" dirty="0"/>
              <a:t> Some products show </a:t>
            </a:r>
            <a:r>
              <a:rPr lang="en-US" b="1" dirty="0"/>
              <a:t>zero sales</a:t>
            </a:r>
            <a:r>
              <a:rPr lang="en-US" dirty="0"/>
              <a:t>, indicating they were purchased but never sold. These may be slow-moving or obsolete stock, leading to inventory inefficiencies.</a:t>
            </a:r>
          </a:p>
          <a:p>
            <a:pPr>
              <a:buNone/>
            </a:pPr>
            <a:endParaRPr lang="en-US" dirty="0"/>
          </a:p>
          <a:p>
            <a:r>
              <a:rPr lang="en-US" b="1" dirty="0"/>
              <a:t>Outliers Detected by High Standard Deviations:</a:t>
            </a:r>
            <a:endParaRPr lang="en-US" dirty="0"/>
          </a:p>
          <a:p>
            <a:r>
              <a:rPr lang="en-US" b="1" dirty="0"/>
              <a:t>Purchase &amp; Actual Prices:</a:t>
            </a:r>
            <a:r>
              <a:rPr lang="en-US" dirty="0"/>
              <a:t> The maximum values (</a:t>
            </a:r>
            <a:r>
              <a:rPr lang="en-US" b="1" dirty="0"/>
              <a:t>5,681.81 &amp; 7,499.99</a:t>
            </a:r>
            <a:r>
              <a:rPr lang="en-US" dirty="0"/>
              <a:t>) are significantly higher than the mean (</a:t>
            </a:r>
            <a:r>
              <a:rPr lang="en-US" b="1" dirty="0"/>
              <a:t>24.39 &amp; 35.64</a:t>
            </a:r>
            <a:r>
              <a:rPr lang="en-US" dirty="0"/>
              <a:t>), indicating </a:t>
            </a:r>
            <a:r>
              <a:rPr lang="en-US" b="1" dirty="0"/>
              <a:t>premium product offerings</a:t>
            </a:r>
            <a:r>
              <a:rPr lang="en-US" dirty="0"/>
              <a:t>.</a:t>
            </a:r>
          </a:p>
          <a:p>
            <a:endParaRPr lang="en-US" dirty="0"/>
          </a:p>
          <a:p>
            <a:r>
              <a:rPr lang="en-US" b="1" dirty="0"/>
              <a:t>Freight Cost:</a:t>
            </a:r>
            <a:r>
              <a:rPr lang="en-US" dirty="0"/>
              <a:t> Extreme variation from </a:t>
            </a:r>
            <a:r>
              <a:rPr lang="en-US" b="1" dirty="0"/>
              <a:t>0.09 to 257,032.07</a:t>
            </a:r>
            <a:r>
              <a:rPr lang="en-US" dirty="0"/>
              <a:t> suggests </a:t>
            </a:r>
            <a:r>
              <a:rPr lang="en-US" b="1" dirty="0"/>
              <a:t>logistics inefficiencies, bulk shipments, or erratic shipping costs</a:t>
            </a:r>
            <a:r>
              <a:rPr lang="en-US" dirty="0"/>
              <a:t> across different products.</a:t>
            </a:r>
          </a:p>
          <a:p>
            <a:r>
              <a:rPr lang="en-US" b="1" dirty="0"/>
              <a:t>Stock Turnover:</a:t>
            </a:r>
            <a:r>
              <a:rPr lang="en-US" dirty="0"/>
              <a:t> Ranges from </a:t>
            </a:r>
            <a:r>
              <a:rPr lang="en-US" b="1" dirty="0"/>
              <a:t>0 to 274.5</a:t>
            </a:r>
            <a:r>
              <a:rPr lang="en-US" dirty="0"/>
              <a:t>, suggesting some products sell rapidly while others remain unsold for long periods. A value </a:t>
            </a:r>
            <a:r>
              <a:rPr lang="en-US" b="1" dirty="0"/>
              <a:t>greater than 1</a:t>
            </a:r>
            <a:r>
              <a:rPr lang="en-US" dirty="0"/>
              <a:t> indicates that sales for a product </a:t>
            </a:r>
            <a:r>
              <a:rPr lang="en-US" b="1" dirty="0"/>
              <a:t>exceed the purchased quantity</a:t>
            </a:r>
            <a:r>
              <a:rPr lang="en-US" dirty="0"/>
              <a:t> due to older stock fulfilling orders.</a:t>
            </a:r>
          </a:p>
          <a:p>
            <a:endParaRPr lang="en-US" dirty="0"/>
          </a:p>
          <a:p>
            <a:r>
              <a:rPr lang="en-US" sz="2400" b="1" dirty="0">
                <a:solidFill>
                  <a:schemeClr val="accent2">
                    <a:lumMod val="75000"/>
                  </a:schemeClr>
                </a:solidFill>
              </a:rPr>
              <a:t>Data Filtering</a:t>
            </a:r>
            <a:endParaRPr lang="en-US" sz="2400" dirty="0">
              <a:solidFill>
                <a:schemeClr val="accent2">
                  <a:lumMod val="75000"/>
                </a:schemeClr>
              </a:solidFill>
            </a:endParaRPr>
          </a:p>
          <a:p>
            <a:r>
              <a:rPr lang="en-US" dirty="0"/>
              <a:t>To enhance the reliability of the insights, we removed inconsistent data points where:</a:t>
            </a:r>
          </a:p>
          <a:p>
            <a:r>
              <a:rPr lang="en-US" b="1" dirty="0"/>
              <a:t>Gross Profit ≤0</a:t>
            </a:r>
            <a:r>
              <a:rPr lang="en-US" dirty="0"/>
              <a:t> (to exclude transactions leading to losses).</a:t>
            </a:r>
          </a:p>
          <a:p>
            <a:r>
              <a:rPr lang="en-US" b="1" dirty="0"/>
              <a:t>Profit Margin ≤0</a:t>
            </a:r>
            <a:r>
              <a:rPr lang="en-US" dirty="0"/>
              <a:t> (to ensure analysis focuses on profitable transactions).</a:t>
            </a:r>
          </a:p>
          <a:p>
            <a:r>
              <a:rPr lang="en-US" b="1" dirty="0"/>
              <a:t>Total Sales Quantity =0</a:t>
            </a:r>
            <a:r>
              <a:rPr lang="en-US" dirty="0"/>
              <a:t> (to eliminate inventory that was never sold).</a:t>
            </a:r>
          </a:p>
          <a:p>
            <a:endParaRPr lang="en-US" dirty="0"/>
          </a:p>
          <a:p>
            <a:pPr>
              <a:buNone/>
            </a:pPr>
            <a:endParaRPr lang="en-US" dirty="0"/>
          </a:p>
        </p:txBody>
      </p:sp>
    </p:spTree>
    <p:extLst>
      <p:ext uri="{BB962C8B-B14F-4D97-AF65-F5344CB8AC3E}">
        <p14:creationId xmlns:p14="http://schemas.microsoft.com/office/powerpoint/2010/main" val="111730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604A49-735F-CE6D-3EC2-0376B1D89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72" y="103695"/>
            <a:ext cx="10878532" cy="6476214"/>
          </a:xfrm>
          <a:prstGeom prst="rect">
            <a:avLst/>
          </a:prstGeom>
        </p:spPr>
      </p:pic>
    </p:spTree>
    <p:extLst>
      <p:ext uri="{BB962C8B-B14F-4D97-AF65-F5344CB8AC3E}">
        <p14:creationId xmlns:p14="http://schemas.microsoft.com/office/powerpoint/2010/main" val="106611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EEB9D7-49C0-9DE6-052E-BAC3B0DB3D3C}"/>
              </a:ext>
            </a:extLst>
          </p:cNvPr>
          <p:cNvSpPr txBox="1"/>
          <p:nvPr/>
        </p:nvSpPr>
        <p:spPr>
          <a:xfrm>
            <a:off x="0" y="122548"/>
            <a:ext cx="12075736" cy="3539430"/>
          </a:xfrm>
          <a:prstGeom prst="rect">
            <a:avLst/>
          </a:prstGeom>
          <a:noFill/>
        </p:spPr>
        <p:txBody>
          <a:bodyPr wrap="square">
            <a:spAutoFit/>
          </a:bodyPr>
          <a:lstStyle/>
          <a:p>
            <a:pPr>
              <a:buNone/>
            </a:pPr>
            <a:endParaRPr lang="en-US" b="1" dirty="0"/>
          </a:p>
          <a:p>
            <a:pPr>
              <a:buNone/>
            </a:pPr>
            <a:endParaRPr lang="en-US" b="1" dirty="0"/>
          </a:p>
          <a:p>
            <a:pPr>
              <a:buNone/>
            </a:pPr>
            <a:r>
              <a:rPr lang="en-US" sz="2000" b="1" dirty="0"/>
              <a:t>Purchase Price vs. Total Sales Dollars &amp; Gross Profit</a:t>
            </a:r>
            <a:r>
              <a:rPr lang="en-US" b="1" dirty="0"/>
              <a:t>:</a:t>
            </a:r>
            <a:r>
              <a:rPr lang="en-US" dirty="0"/>
              <a:t> Weak correlation (</a:t>
            </a:r>
            <a:r>
              <a:rPr lang="en-US" b="1" dirty="0"/>
              <a:t>-0.012 and -0.016</a:t>
            </a:r>
            <a:r>
              <a:rPr lang="en-US" dirty="0"/>
              <a:t>), indicating that price variations do not significantly impact sales revenue or profit.</a:t>
            </a:r>
          </a:p>
          <a:p>
            <a:pPr>
              <a:buNone/>
            </a:pPr>
            <a:endParaRPr lang="en-US" dirty="0"/>
          </a:p>
          <a:p>
            <a:pPr>
              <a:buNone/>
            </a:pPr>
            <a:r>
              <a:rPr lang="en-US" sz="2000" b="1" dirty="0"/>
              <a:t>Total Purchase Quantity vs. Total Sales Quantity</a:t>
            </a:r>
            <a:r>
              <a:rPr lang="en-US" b="1" dirty="0"/>
              <a:t>:</a:t>
            </a:r>
            <a:r>
              <a:rPr lang="en-US" dirty="0"/>
              <a:t> Strong correlation (</a:t>
            </a:r>
            <a:r>
              <a:rPr lang="en-US" b="1" dirty="0"/>
              <a:t>0.999</a:t>
            </a:r>
            <a:r>
              <a:rPr lang="en-US" dirty="0"/>
              <a:t>), confirming efficient inventory turnover.</a:t>
            </a:r>
          </a:p>
          <a:p>
            <a:pPr>
              <a:buNone/>
            </a:pPr>
            <a:endParaRPr lang="en-US" dirty="0"/>
          </a:p>
          <a:p>
            <a:pPr>
              <a:buNone/>
            </a:pPr>
            <a:r>
              <a:rPr lang="en-US" sz="2000" b="1" dirty="0"/>
              <a:t>Profit Margin vs. Total Sales Price:</a:t>
            </a:r>
            <a:r>
              <a:rPr lang="en-US" sz="2000" dirty="0"/>
              <a:t> </a:t>
            </a:r>
            <a:r>
              <a:rPr lang="en-US" dirty="0"/>
              <a:t>Negative correlation (</a:t>
            </a:r>
            <a:r>
              <a:rPr lang="en-US" b="1" dirty="0"/>
              <a:t>-0.179</a:t>
            </a:r>
            <a:r>
              <a:rPr lang="en-US" dirty="0"/>
              <a:t>), suggesting increasing sales prices may lead to reduced margins, possibly due to competitive pricing pressures.</a:t>
            </a:r>
          </a:p>
          <a:p>
            <a:pPr>
              <a:buNone/>
            </a:pPr>
            <a:endParaRPr lang="en-US" dirty="0"/>
          </a:p>
          <a:p>
            <a:pPr>
              <a:buNone/>
            </a:pPr>
            <a:r>
              <a:rPr lang="en-US" sz="2000" b="1" dirty="0"/>
              <a:t>Stock Turnover vs. Gross Profit &amp; Profit Margin:</a:t>
            </a:r>
            <a:r>
              <a:rPr lang="en-US" sz="2000" dirty="0"/>
              <a:t> </a:t>
            </a:r>
            <a:r>
              <a:rPr lang="en-US" dirty="0"/>
              <a:t>Weak negative correlation (</a:t>
            </a:r>
            <a:r>
              <a:rPr lang="en-US" b="1" dirty="0"/>
              <a:t>-0.038 &amp; -0.055</a:t>
            </a:r>
            <a:r>
              <a:rPr lang="en-US" dirty="0"/>
              <a:t>), indicating that faster stock turnover does not necessarily equate to higher profitability.</a:t>
            </a:r>
          </a:p>
        </p:txBody>
      </p:sp>
    </p:spTree>
    <p:extLst>
      <p:ext uri="{BB962C8B-B14F-4D97-AF65-F5344CB8AC3E}">
        <p14:creationId xmlns:p14="http://schemas.microsoft.com/office/powerpoint/2010/main" val="106875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C7451A-CD74-B4CA-1ED3-05D40DAB4D41}"/>
              </a:ext>
            </a:extLst>
          </p:cNvPr>
          <p:cNvSpPr txBox="1"/>
          <p:nvPr/>
        </p:nvSpPr>
        <p:spPr>
          <a:xfrm>
            <a:off x="124906" y="195309"/>
            <a:ext cx="6200480" cy="1015663"/>
          </a:xfrm>
          <a:prstGeom prst="rect">
            <a:avLst/>
          </a:prstGeom>
          <a:noFill/>
        </p:spPr>
        <p:txBody>
          <a:bodyPr wrap="square">
            <a:spAutoFit/>
          </a:bodyPr>
          <a:lstStyle/>
          <a:p>
            <a:pPr>
              <a:buNone/>
            </a:pPr>
            <a:r>
              <a:rPr lang="en-US" b="1" dirty="0"/>
              <a:t>                 </a:t>
            </a:r>
            <a:r>
              <a:rPr lang="en-US" sz="2400" b="1" dirty="0">
                <a:solidFill>
                  <a:schemeClr val="accent2">
                    <a:lumMod val="75000"/>
                  </a:schemeClr>
                </a:solidFill>
              </a:rPr>
              <a:t>Research Questions &amp; Key Findings</a:t>
            </a:r>
          </a:p>
          <a:p>
            <a:pPr>
              <a:buNone/>
            </a:pPr>
            <a:endParaRPr lang="en-US" dirty="0"/>
          </a:p>
          <a:p>
            <a:pPr>
              <a:buNone/>
            </a:pPr>
            <a:r>
              <a:rPr lang="en-US" b="1" dirty="0"/>
              <a:t>  1. Brands for Promotional or Pricing Adjustments</a:t>
            </a:r>
            <a:endParaRPr lang="en-US" dirty="0"/>
          </a:p>
        </p:txBody>
      </p:sp>
      <p:pic>
        <p:nvPicPr>
          <p:cNvPr id="5" name="Picture 4">
            <a:extLst>
              <a:ext uri="{FF2B5EF4-FFF2-40B4-BE49-F238E27FC236}">
                <a16:creationId xmlns:a16="http://schemas.microsoft.com/office/drawing/2014/main" id="{8396A65F-F23A-2655-279C-F48CC21CCEDA}"/>
              </a:ext>
            </a:extLst>
          </p:cNvPr>
          <p:cNvPicPr>
            <a:picLocks noChangeAspect="1"/>
          </p:cNvPicPr>
          <p:nvPr/>
        </p:nvPicPr>
        <p:blipFill>
          <a:blip r:embed="rId2"/>
          <a:stretch>
            <a:fillRect/>
          </a:stretch>
        </p:blipFill>
        <p:spPr>
          <a:xfrm>
            <a:off x="428962" y="1313601"/>
            <a:ext cx="9506889" cy="3861714"/>
          </a:xfrm>
          <a:prstGeom prst="rect">
            <a:avLst/>
          </a:prstGeom>
        </p:spPr>
      </p:pic>
      <p:sp>
        <p:nvSpPr>
          <p:cNvPr id="8" name="Rectangle 1">
            <a:extLst>
              <a:ext uri="{FF2B5EF4-FFF2-40B4-BE49-F238E27FC236}">
                <a16:creationId xmlns:a16="http://schemas.microsoft.com/office/drawing/2014/main" id="{B919CCF9-48CB-CB34-3D0E-D5138EA0554F}"/>
              </a:ext>
            </a:extLst>
          </p:cNvPr>
          <p:cNvSpPr>
            <a:spLocks noChangeArrowheads="1"/>
          </p:cNvSpPr>
          <p:nvPr/>
        </p:nvSpPr>
        <p:spPr bwMode="auto">
          <a:xfrm>
            <a:off x="0" y="-248453"/>
            <a:ext cx="85792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8CE9F336-413F-77C6-F76D-2947460C7BA8}"/>
              </a:ext>
            </a:extLst>
          </p:cNvPr>
          <p:cNvSpPr txBox="1"/>
          <p:nvPr/>
        </p:nvSpPr>
        <p:spPr>
          <a:xfrm>
            <a:off x="230957" y="5462362"/>
            <a:ext cx="11788217"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198 brands</a:t>
            </a:r>
            <a:r>
              <a:rPr kumimoji="0" lang="en-US" altLang="en-US" sz="1800" b="0" i="0" u="none" strike="noStrike" cap="none" normalizeH="0" baseline="0" dirty="0">
                <a:ln>
                  <a:noFill/>
                </a:ln>
                <a:solidFill>
                  <a:schemeClr val="tx1"/>
                </a:solidFill>
                <a:effectLst/>
                <a:latin typeface="Arial" panose="020B0604020202020204" pitchFamily="34" charset="0"/>
              </a:rPr>
              <a:t> exhibit lower sales but higher profit margins, which could benefit from targeted marketing, promotions, or price optimizations to increase volume without compromising profitability.</a:t>
            </a:r>
          </a:p>
        </p:txBody>
      </p:sp>
    </p:spTree>
    <p:extLst>
      <p:ext uri="{BB962C8B-B14F-4D97-AF65-F5344CB8AC3E}">
        <p14:creationId xmlns:p14="http://schemas.microsoft.com/office/powerpoint/2010/main" val="255697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722423-CCB5-D816-E668-4B0B50F60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497" y="320405"/>
            <a:ext cx="8869845" cy="5683657"/>
          </a:xfrm>
          <a:prstGeom prst="rect">
            <a:avLst/>
          </a:prstGeom>
        </p:spPr>
      </p:pic>
    </p:spTree>
    <p:extLst>
      <p:ext uri="{BB962C8B-B14F-4D97-AF65-F5344CB8AC3E}">
        <p14:creationId xmlns:p14="http://schemas.microsoft.com/office/powerpoint/2010/main" val="852476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967</Words>
  <Application>Microsoft Office PowerPoint</Application>
  <PresentationFormat>Widescreen</PresentationFormat>
  <Paragraphs>92</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Vendor Performance Analysis  </vt:lpstr>
      <vt:lpstr>PowerPoint Presentation</vt:lpstr>
      <vt:lpstr>Exploratory Data Analysis Insights  Summary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sanapathi shanmukha rao</dc:creator>
  <cp:lastModifiedBy>sanapathi shanmukha rao</cp:lastModifiedBy>
  <cp:revision>4</cp:revision>
  <dcterms:created xsi:type="dcterms:W3CDTF">2025-10-06T18:19:00Z</dcterms:created>
  <dcterms:modified xsi:type="dcterms:W3CDTF">2025-10-07T13:21:40Z</dcterms:modified>
</cp:coreProperties>
</file>