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77" r:id="rId6"/>
    <p:sldId id="260" r:id="rId7"/>
    <p:sldId id="261" r:id="rId8"/>
    <p:sldId id="259" r:id="rId9"/>
    <p:sldId id="262" r:id="rId10"/>
    <p:sldId id="303" r:id="rId11"/>
    <p:sldId id="263" r:id="rId12"/>
    <p:sldId id="264" r:id="rId13"/>
    <p:sldId id="265" r:id="rId14"/>
    <p:sldId id="266" r:id="rId15"/>
    <p:sldId id="269" r:id="rId16"/>
    <p:sldId id="267" r:id="rId17"/>
    <p:sldId id="270" r:id="rId18"/>
    <p:sldId id="271" r:id="rId19"/>
    <p:sldId id="272" r:id="rId20"/>
    <p:sldId id="295" r:id="rId21"/>
    <p:sldId id="296" r:id="rId22"/>
    <p:sldId id="297" r:id="rId23"/>
    <p:sldId id="273" r:id="rId24"/>
    <p:sldId id="274"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image" Target="../media/image11.jpeg"/><Relationship Id="rId8" Type="http://schemas.openxmlformats.org/officeDocument/2006/relationships/image" Target="../media/image10.jpeg"/><Relationship Id="rId7" Type="http://schemas.openxmlformats.org/officeDocument/2006/relationships/image" Target="../media/image9.jpeg"/><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2" Type="http://schemas.openxmlformats.org/officeDocument/2006/relationships/slideLayout" Target="../slideLayouts/slideLayout2.xml"/><Relationship Id="rId21" Type="http://schemas.openxmlformats.org/officeDocument/2006/relationships/image" Target="../media/image2.png"/><Relationship Id="rId20" Type="http://schemas.openxmlformats.org/officeDocument/2006/relationships/image" Target="../media/image22.jpeg"/><Relationship Id="rId2" Type="http://schemas.openxmlformats.org/officeDocument/2006/relationships/image" Target="../media/image4.jpeg"/><Relationship Id="rId19" Type="http://schemas.openxmlformats.org/officeDocument/2006/relationships/image" Target="../media/image21.jpeg"/><Relationship Id="rId18" Type="http://schemas.openxmlformats.org/officeDocument/2006/relationships/image" Target="../media/image20.jpeg"/><Relationship Id="rId17" Type="http://schemas.openxmlformats.org/officeDocument/2006/relationships/image" Target="../media/image19.jpeg"/><Relationship Id="rId16" Type="http://schemas.openxmlformats.org/officeDocument/2006/relationships/image" Target="../media/image18.jpeg"/><Relationship Id="rId15" Type="http://schemas.openxmlformats.org/officeDocument/2006/relationships/image" Target="../media/image17.jpeg"/><Relationship Id="rId14" Type="http://schemas.openxmlformats.org/officeDocument/2006/relationships/image" Target="../media/image16.jpeg"/><Relationship Id="rId13" Type="http://schemas.openxmlformats.org/officeDocument/2006/relationships/image" Target="../media/image15.jpeg"/><Relationship Id="rId12" Type="http://schemas.openxmlformats.org/officeDocument/2006/relationships/image" Target="../media/image14.jpeg"/><Relationship Id="rId11" Type="http://schemas.openxmlformats.org/officeDocument/2006/relationships/image" Target="../media/image13.jpeg"/><Relationship Id="rId10" Type="http://schemas.openxmlformats.org/officeDocument/2006/relationships/image" Target="../media/image12.jpe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8270" y="1765935"/>
            <a:ext cx="9395460" cy="3002915"/>
          </a:xfrm>
        </p:spPr>
        <p:txBody>
          <a:bodyPr>
            <a:normAutofit fontScale="90000"/>
          </a:bodyPr>
          <a:lstStyle/>
          <a:p>
            <a:br>
              <a:rPr lang="en-US" sz="4900" dirty="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br>
              <a:rPr lang="en-US" sz="4900" dirty="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br>
              <a:rPr lang="en-US" sz="4900" dirty="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br>
              <a:rPr lang="en-US" sz="4900" dirty="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US" sz="4900" dirty="0">
                <a:solidFill>
                  <a:schemeClr val="accent1">
                    <a:lumMod val="75000"/>
                  </a:schemeClr>
                </a:solidFill>
                <a:effectLst/>
                <a:latin typeface="Times New Roman" panose="02020603050405020304" pitchFamily="18" charset="0"/>
                <a:cs typeface="Times New Roman" panose="02020603050405020304" pitchFamily="18" charset="0"/>
              </a:rPr>
              <a:t>Enhanced Image Processing Techniques for Accurate Feature Extraction in Gastrointestinal Disease Detection</a:t>
            </a:r>
            <a:br>
              <a:rPr lang="en-IN" sz="11500" dirty="0">
                <a:solidFill>
                  <a:schemeClr val="accent1">
                    <a:lumMod val="75000"/>
                  </a:schemeClr>
                </a:solidFill>
                <a:effectLst>
                  <a:outerShdw blurRad="50800" dist="38100" dir="13500000" algn="br" rotWithShape="0">
                    <a:prstClr val="black">
                      <a:alpha val="40000"/>
                    </a:prstClr>
                  </a:outerShdw>
                </a:effectLst>
                <a:latin typeface="Times New Roman" panose="02020603050405020304" pitchFamily="18" charset="0"/>
                <a:cs typeface="Times New Roman" panose="02020603050405020304" pitchFamily="18" charset="0"/>
              </a:rPr>
            </a:br>
            <a:br>
              <a:rPr lang="pt-BR" sz="1000" b="1" i="0" dirty="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r>
              <a:rPr lang="en-US" sz="3600" b="1" i="0" dirty="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br>
              <a:rPr lang="en-US" sz="2000" b="1" i="0" dirty="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br>
            <a:endParaRPr lang="en-US" sz="2000" b="1" i="0" dirty="0">
              <a:solidFill>
                <a:schemeClr val="accent1">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4" name="Text Box 3"/>
          <p:cNvSpPr txBox="1"/>
          <p:nvPr/>
        </p:nvSpPr>
        <p:spPr>
          <a:xfrm>
            <a:off x="1232535" y="4266565"/>
            <a:ext cx="4046855" cy="2418715"/>
          </a:xfrm>
          <a:prstGeom prst="rect">
            <a:avLst/>
          </a:prstGeom>
          <a:noFill/>
        </p:spPr>
        <p:txBody>
          <a:bodyPr wrap="square" rtlCol="0">
            <a:noAutofit/>
          </a:bodyPr>
          <a:p>
            <a:r>
              <a:rPr lang="en-US" sz="2400" b="1" dirty="0" smtClean="0">
                <a:solidFill>
                  <a:schemeClr val="accent1">
                    <a:lumMod val="50000"/>
                  </a:schemeClr>
                </a:solidFill>
                <a:effectLst/>
                <a:latin typeface="Times New Roman" panose="02020603050405020304" pitchFamily="18" charset="0"/>
                <a:cs typeface="Times New Roman" panose="02020603050405020304" pitchFamily="18" charset="0"/>
                <a:sym typeface="+mn-ea"/>
              </a:rPr>
              <a:t>Batch Members :</a:t>
            </a:r>
            <a:endParaRPr lang="en-US" sz="2400" b="1" dirty="0" smtClean="0">
              <a:solidFill>
                <a:schemeClr val="accent1">
                  <a:lumMod val="50000"/>
                </a:schemeClr>
              </a:solidFill>
              <a:effectLst/>
              <a:latin typeface="Times New Roman" panose="02020603050405020304" pitchFamily="18" charset="0"/>
              <a:cs typeface="Times New Roman" panose="02020603050405020304" pitchFamily="18" charset="0"/>
            </a:endParaRPr>
          </a:p>
          <a:p>
            <a:r>
              <a:rPr lang="en-IN" altLang="en-US" sz="2000" b="1">
                <a:latin typeface="Times New Roman" panose="02020603050405020304" pitchFamily="18" charset="0"/>
                <a:cs typeface="Times New Roman" panose="02020603050405020304" pitchFamily="18" charset="0"/>
              </a:rPr>
              <a:t>N.SHANMUKHA SAI(21603107)</a:t>
            </a:r>
            <a:endParaRPr lang="en-IN" altLang="en-US" sz="2000" b="1">
              <a:latin typeface="Times New Roman" panose="02020603050405020304" pitchFamily="18" charset="0"/>
              <a:cs typeface="Times New Roman" panose="02020603050405020304" pitchFamily="18" charset="0"/>
            </a:endParaRPr>
          </a:p>
          <a:p>
            <a:r>
              <a:rPr lang="en-IN" altLang="en-US" sz="2000" b="1">
                <a:latin typeface="Times New Roman" panose="02020603050405020304" pitchFamily="18" charset="0"/>
                <a:cs typeface="Times New Roman" panose="02020603050405020304" pitchFamily="18" charset="0"/>
              </a:rPr>
              <a:t>E.AARTHI(21603116)</a:t>
            </a:r>
            <a:endParaRPr lang="en-IN" altLang="en-US" sz="2000" b="1">
              <a:latin typeface="Times New Roman" panose="02020603050405020304" pitchFamily="18" charset="0"/>
              <a:cs typeface="Times New Roman" panose="02020603050405020304" pitchFamily="18" charset="0"/>
            </a:endParaRPr>
          </a:p>
          <a:p>
            <a:endParaRPr lang="en-IN" altLang="en-US" sz="2000" b="1">
              <a:latin typeface="Times New Roman" panose="02020603050405020304" pitchFamily="18" charset="0"/>
              <a:cs typeface="Times New Roman" panose="02020603050405020304" pitchFamily="18" charset="0"/>
            </a:endParaRPr>
          </a:p>
          <a:p>
            <a:endParaRPr lang="en-IN" altLang="en-US" sz="2000" b="1">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sym typeface="+mn-ea"/>
              </a:rPr>
              <a:t>Department of ECE</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sym typeface="+mn-ea"/>
              </a:rPr>
              <a:t>VISTAS</a:t>
            </a:r>
            <a:endParaRPr lang="en-US" sz="2000" b="1" dirty="0">
              <a:latin typeface="Times New Roman" panose="02020603050405020304" pitchFamily="18" charset="0"/>
              <a:cs typeface="Times New Roman" panose="02020603050405020304" pitchFamily="18" charset="0"/>
            </a:endParaRPr>
          </a:p>
          <a:p>
            <a:endParaRPr lang="en-IN" altLang="en-US" sz="2000" b="1">
              <a:latin typeface="Times New Roman" panose="02020603050405020304" pitchFamily="18" charset="0"/>
              <a:cs typeface="Times New Roman" panose="02020603050405020304" pitchFamily="18" charset="0"/>
            </a:endParaRPr>
          </a:p>
        </p:txBody>
      </p:sp>
      <p:sp>
        <p:nvSpPr>
          <p:cNvPr id="5" name="Text Box 4"/>
          <p:cNvSpPr txBox="1"/>
          <p:nvPr/>
        </p:nvSpPr>
        <p:spPr>
          <a:xfrm>
            <a:off x="8436610" y="4267200"/>
            <a:ext cx="3094990" cy="2590800"/>
          </a:xfrm>
          <a:prstGeom prst="rect">
            <a:avLst/>
          </a:prstGeom>
          <a:noFill/>
        </p:spPr>
        <p:txBody>
          <a:bodyPr wrap="square" rtlCol="0">
            <a:noAutofit/>
          </a:bodyPr>
          <a:p>
            <a:r>
              <a:rPr lang="en-US" sz="2400" b="1" dirty="0" smtClean="0">
                <a:solidFill>
                  <a:srgbClr val="002060"/>
                </a:solidFill>
                <a:latin typeface="Times New Roman" panose="02020603050405020304" pitchFamily="18" charset="0"/>
                <a:cs typeface="Times New Roman" panose="02020603050405020304" pitchFamily="18" charset="0"/>
                <a:sym typeface="+mn-ea"/>
              </a:rPr>
              <a:t>Supervisor:</a:t>
            </a:r>
            <a:endParaRPr lang="en-US" sz="2400"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sym typeface="+mn-ea"/>
              </a:rPr>
              <a:t>DR.</a:t>
            </a:r>
            <a:r>
              <a:rPr lang="en-IN" altLang="en-US" sz="2000" b="1" dirty="0" smtClean="0">
                <a:latin typeface="Times New Roman" panose="02020603050405020304" pitchFamily="18" charset="0"/>
                <a:cs typeface="Times New Roman" panose="02020603050405020304" pitchFamily="18" charset="0"/>
                <a:sym typeface="+mn-ea"/>
              </a:rPr>
              <a:t>MADONA B SAHAAI</a:t>
            </a:r>
            <a:endParaRPr lang="en-US" sz="2000" b="1" dirty="0" smtClean="0">
              <a:latin typeface="Times New Roman" panose="02020603050405020304" pitchFamily="18" charset="0"/>
              <a:cs typeface="Times New Roman" panose="02020603050405020304" pitchFamily="18" charset="0"/>
            </a:endParaRPr>
          </a:p>
          <a:p>
            <a:r>
              <a:rPr lang="en-US" sz="2000" b="1" dirty="0" err="1" smtClean="0">
                <a:latin typeface="Times New Roman" panose="02020603050405020304" pitchFamily="18" charset="0"/>
                <a:cs typeface="Times New Roman" panose="02020603050405020304" pitchFamily="18" charset="0"/>
                <a:sym typeface="+mn-ea"/>
              </a:rPr>
              <a:t>Ass</a:t>
            </a:r>
            <a:r>
              <a:rPr lang="en-IN" altLang="en-US" sz="2000" b="1" dirty="0" err="1" smtClean="0">
                <a:latin typeface="Times New Roman" panose="02020603050405020304" pitchFamily="18" charset="0"/>
                <a:cs typeface="Times New Roman" panose="02020603050405020304" pitchFamily="18" charset="0"/>
                <a:sym typeface="+mn-ea"/>
              </a:rPr>
              <a:t>ist</a:t>
            </a:r>
            <a:r>
              <a:rPr lang="en-US" altLang="en-IN" sz="2000" b="1" dirty="0" err="1" smtClean="0">
                <a:latin typeface="Times New Roman" panose="02020603050405020304" pitchFamily="18" charset="0"/>
                <a:cs typeface="Times New Roman" panose="02020603050405020304" pitchFamily="18" charset="0"/>
                <a:sym typeface="+mn-ea"/>
              </a:rPr>
              <a:t>a</a:t>
            </a:r>
            <a:r>
              <a:rPr lang="en-IN" altLang="en-US" sz="2000" b="1" dirty="0" err="1" smtClean="0">
                <a:latin typeface="Times New Roman" panose="02020603050405020304" pitchFamily="18" charset="0"/>
                <a:cs typeface="Times New Roman" panose="02020603050405020304" pitchFamily="18" charset="0"/>
                <a:sym typeface="+mn-ea"/>
              </a:rPr>
              <a:t>nt</a:t>
            </a:r>
            <a:r>
              <a:rPr lang="en-US" sz="2000" b="1" dirty="0" smtClean="0">
                <a:latin typeface="Times New Roman" panose="02020603050405020304" pitchFamily="18" charset="0"/>
                <a:cs typeface="Times New Roman" panose="02020603050405020304" pitchFamily="18" charset="0"/>
                <a:sym typeface="+mn-ea"/>
              </a:rPr>
              <a:t> professor</a:t>
            </a:r>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sym typeface="+mn-ea"/>
            </a:endParaRPr>
          </a:p>
          <a:p>
            <a:r>
              <a:rPr lang="en-US" sz="2000" b="1" dirty="0" smtClean="0">
                <a:latin typeface="Times New Roman" panose="02020603050405020304" pitchFamily="18" charset="0"/>
                <a:cs typeface="Times New Roman" panose="02020603050405020304" pitchFamily="18" charset="0"/>
                <a:sym typeface="+mn-ea"/>
              </a:rPr>
              <a:t>Department of ECE</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sym typeface="+mn-ea"/>
              </a:rPr>
              <a:t>VISTAS</a:t>
            </a:r>
            <a:endParaRPr lang="en-US" sz="2000" b="1" dirty="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p:txBody>
      </p:sp>
      <p:pic>
        <p:nvPicPr>
          <p:cNvPr id="3" name="Picture 2" descr="logo a++"/>
          <p:cNvPicPr>
            <a:picLocks noChangeAspect="1"/>
          </p:cNvPicPr>
          <p:nvPr/>
        </p:nvPicPr>
        <p:blipFill>
          <a:blip r:embed="rId1"/>
          <a:stretch>
            <a:fillRect/>
          </a:stretch>
        </p:blipFill>
        <p:spPr>
          <a:xfrm>
            <a:off x="2846070" y="103505"/>
            <a:ext cx="6080125" cy="2019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203352" y="443575"/>
          <a:ext cx="11799595" cy="5970849"/>
        </p:xfrm>
        <a:graphic>
          <a:graphicData uri="http://schemas.openxmlformats.org/drawingml/2006/table">
            <a:tbl>
              <a:tblPr firstRow="1" bandRow="1">
                <a:tableStyleId>{93296810-A885-4BE3-A3E7-6D5BEEA58F35}</a:tableStyleId>
              </a:tblPr>
              <a:tblGrid>
                <a:gridCol w="858794"/>
                <a:gridCol w="1527859"/>
                <a:gridCol w="914400"/>
                <a:gridCol w="1215341"/>
                <a:gridCol w="3102015"/>
                <a:gridCol w="1900973"/>
                <a:gridCol w="2280213"/>
              </a:tblGrid>
              <a:tr h="1329934">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YEAR</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AUTHOR</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EXPLANATION </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ADVANTAGES</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4640915">
                <a:tc>
                  <a:txBody>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1" i="0" kern="1200" dirty="0">
                          <a:solidFill>
                            <a:schemeClr val="dk1"/>
                          </a:solidFill>
                          <a:effectLst/>
                          <a:latin typeface="Times New Roman" panose="02020603050405020304" pitchFamily="18" charset="0"/>
                          <a:ea typeface="+mn-ea"/>
                          <a:cs typeface="Times New Roman" panose="02020603050405020304" pitchFamily="18" charset="0"/>
                        </a:rPr>
                        <a:t>Error feedback sampling for CNN training in upper gastrointestinal diseases classification</a:t>
                      </a:r>
                      <a:endParaRPr lang="en-US" sz="1800" b="1"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txBody>
                  <a:tcPr/>
                </a:tc>
                <a:tc>
                  <a: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2019</a:t>
                      </a:r>
                      <a:endParaRPr lang="en-US" dirty="0">
                        <a:latin typeface="Times New Roman" panose="02020603050405020304" pitchFamily="18" charset="0"/>
                        <a:cs typeface="Times New Roman" panose="02020603050405020304" pitchFamily="18" charset="0"/>
                      </a:endParaRPr>
                    </a:p>
                  </a:txBody>
                  <a:tcPr/>
                </a:tc>
                <a:tc>
                  <a:txBody>
                    <a:bodyPr/>
                    <a:lstStyle/>
                    <a:p>
                      <a:endPar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Qi Wang</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With the continuous development of deep learning technology, the application scope of convolutional neural network (CNN) in image recognition is expanding. The classification of medical images has become a new application field of CNN. How to quickly train the CNN with high accuracy has become an important problem in the process of training. </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Efficient Training</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Enhanced Generalization</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Error Propagation</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Complex Implementation</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357505" y="370205"/>
          <a:ext cx="11408410" cy="6085840"/>
        </p:xfrm>
        <a:graphic>
          <a:graphicData uri="http://schemas.openxmlformats.org/drawingml/2006/table">
            <a:tbl>
              <a:tblPr firstRow="1" bandRow="1">
                <a:tableStyleId>{93296810-A885-4BE3-A3E7-6D5BEEA58F35}</a:tableStyleId>
              </a:tblPr>
              <a:tblGrid>
                <a:gridCol w="734695"/>
                <a:gridCol w="1713865"/>
                <a:gridCol w="776890"/>
                <a:gridCol w="1357980"/>
                <a:gridCol w="3394075"/>
                <a:gridCol w="1654175"/>
                <a:gridCol w="1776730"/>
              </a:tblGrid>
              <a:tr h="914400">
                <a:tc>
                  <a:txBody>
                    <a:bodyPr/>
                    <a:lstStyle/>
                    <a:p>
                      <a:endParaRPr lang="en-US" dirty="0"/>
                    </a:p>
                    <a:p>
                      <a:r>
                        <a:rPr lang="en-US" dirty="0"/>
                        <a:t> S.NO</a:t>
                      </a:r>
                      <a:endParaRPr lang="en-US" dirty="0"/>
                    </a:p>
                  </a:txBody>
                  <a:tcPr/>
                </a:tc>
                <a:tc>
                  <a:txBody>
                    <a:bodyPr/>
                    <a:lstStyle/>
                    <a:p>
                      <a:endParaRPr lang="en-US" dirty="0"/>
                    </a:p>
                    <a:p>
                      <a:r>
                        <a:rPr lang="en-US" dirty="0"/>
                        <a:t>   TITLE</a:t>
                      </a:r>
                      <a:endParaRPr lang="en-US" dirty="0"/>
                    </a:p>
                  </a:txBody>
                  <a:tcPr/>
                </a:tc>
                <a:tc>
                  <a:txBody>
                    <a:bodyPr/>
                    <a:lstStyle/>
                    <a:p>
                      <a:endParaRPr lang="en-US" dirty="0"/>
                    </a:p>
                    <a:p>
                      <a:r>
                        <a:rPr lang="en-US" dirty="0"/>
                        <a:t> YEAR</a:t>
                      </a:r>
                      <a:endParaRPr lang="en-US" dirty="0"/>
                    </a:p>
                  </a:txBody>
                  <a:tcPr/>
                </a:tc>
                <a:tc>
                  <a:txBody>
                    <a:bodyPr/>
                    <a:lstStyle/>
                    <a:p>
                      <a:endParaRPr lang="en-US" dirty="0"/>
                    </a:p>
                    <a:p>
                      <a:r>
                        <a:rPr lang="en-US" dirty="0"/>
                        <a:t>   AUTHOR</a:t>
                      </a:r>
                      <a:endParaRPr lang="en-US" dirty="0"/>
                    </a:p>
                  </a:txBody>
                  <a:tcPr/>
                </a:tc>
                <a:tc>
                  <a:txBody>
                    <a:bodyPr/>
                    <a:lstStyle/>
                    <a:p>
                      <a:endParaRPr lang="en-US" dirty="0"/>
                    </a:p>
                    <a:p>
                      <a:r>
                        <a:rPr lang="en-US" dirty="0"/>
                        <a:t>              EXPLANATION</a:t>
                      </a:r>
                      <a:endParaRPr lang="en-US" dirty="0"/>
                    </a:p>
                  </a:txBody>
                  <a:tcPr/>
                </a:tc>
                <a:tc>
                  <a:txBody>
                    <a:bodyPr/>
                    <a:lstStyle/>
                    <a:p>
                      <a:pPr>
                        <a:buNone/>
                      </a:pPr>
                      <a:endParaRPr lang="en-US" dirty="0"/>
                    </a:p>
                    <a:p>
                      <a:pPr>
                        <a:buNone/>
                      </a:pPr>
                      <a:r>
                        <a:rPr lang="en-US" dirty="0"/>
                        <a:t>ADVANTAGES</a:t>
                      </a:r>
                      <a:endParaRPr lang="en-US" dirty="0"/>
                    </a:p>
                  </a:txBody>
                  <a:tcPr/>
                </a:tc>
                <a:tc>
                  <a:txBody>
                    <a:bodyPr/>
                    <a:lstStyle/>
                    <a:p>
                      <a:pPr>
                        <a:buNone/>
                      </a:pPr>
                      <a:endParaRPr lang="en-US" dirty="0"/>
                    </a:p>
                    <a:p>
                      <a:pPr>
                        <a:buNone/>
                      </a:pPr>
                      <a:r>
                        <a:rPr lang="en-US" dirty="0"/>
                        <a:t>DISADVANTAGES</a:t>
                      </a:r>
                      <a:endParaRPr lang="en-US" dirty="0"/>
                    </a:p>
                    <a:p>
                      <a:pPr>
                        <a:buNone/>
                      </a:pPr>
                      <a:r>
                        <a:rPr lang="en-US" dirty="0"/>
                        <a:t> </a:t>
                      </a:r>
                      <a:endParaRPr lang="en-US" dirty="0"/>
                    </a:p>
                  </a:txBody>
                  <a:tcPr/>
                </a:tc>
              </a:tr>
              <a:tr h="5171440">
                <a:tc>
                  <a:txBody>
                    <a:bodyPr/>
                    <a:lstStyle/>
                    <a:p>
                      <a:r>
                        <a:rPr lang="en-US" dirty="0"/>
                        <a:t>2</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1" kern="1200" dirty="0">
                          <a:effectLst/>
                        </a:rPr>
                        <a:t>AFA-RN: An Abnormal Feature Attention Relation Network for Multi-class Disease Classification in gastrointestinal endoscopic images</a:t>
                      </a:r>
                      <a:endParaRPr lang="en-US" sz="1800" b="1" kern="1200" dirty="0">
                        <a:effectLst/>
                      </a:endParaRPr>
                    </a:p>
                    <a:p>
                      <a:endParaRPr lang="en-US" sz="1800" b="1" kern="1200" dirty="0">
                        <a:effectLst/>
                      </a:endParaRPr>
                    </a:p>
                  </a:txBody>
                  <a:tcPr/>
                </a:tc>
                <a:tc>
                  <a:txBody>
                    <a:bodyPr/>
                    <a:lstStyle/>
                    <a:p>
                      <a:endParaRPr lang="en-US" dirty="0"/>
                    </a:p>
                    <a:p>
                      <a:endParaRPr lang="en-US" dirty="0"/>
                    </a:p>
                    <a:p>
                      <a:r>
                        <a:rPr lang="en-US" dirty="0"/>
                        <a:t>   2021</a:t>
                      </a:r>
                      <a:endParaRPr lang="en-US" dirty="0"/>
                    </a:p>
                  </a:txBody>
                  <a:tcPr/>
                </a:tc>
                <a:tc>
                  <a:txBody>
                    <a:bodyPr/>
                    <a:lstStyle/>
                    <a:p>
                      <a:endParaRPr lang="en-US" dirty="0"/>
                    </a:p>
                    <a:p>
                      <a:endParaRPr lang="en-US" dirty="0"/>
                    </a:p>
                    <a:p>
                      <a:r>
                        <a:rPr lang="en-US" dirty="0"/>
                        <a:t> </a:t>
                      </a:r>
                      <a:r>
                        <a:rPr lang="en-US" sz="1800" u="none" strike="noStrike" kern="1200" dirty="0" err="1">
                          <a:effectLst/>
                        </a:rPr>
                        <a:t>Qingmin</a:t>
                      </a:r>
                      <a:r>
                        <a:rPr lang="en-US" sz="1800" u="none" strike="noStrike" kern="1200" dirty="0">
                          <a:effectLst/>
                        </a:rPr>
                        <a:t> Liao</a:t>
                      </a:r>
                      <a:endParaRPr lang="en-US" sz="1800" u="none" strike="noStrike" kern="1200" dirty="0">
                        <a:effectLst/>
                      </a:endParaRPr>
                    </a:p>
                  </a:txBody>
                  <a:tcPr/>
                </a:tc>
                <a:tc>
                  <a:txBody>
                    <a:bodyPr/>
                    <a:lstStyle/>
                    <a:p>
                      <a:r>
                        <a:rPr lang="en-US" sz="1800" kern="1200" dirty="0">
                          <a:effectLst/>
                        </a:rPr>
                        <a:t>Gastrointestinal diseases pose a great threat to human health. Early detection and treatment will significantly reduce the fatality rate. At present, wireless capsule endoscopy (WCE) is widely used in the clinical examination of gastrointestinal diseases. Each examination will produce tens of thousands of WCE images, only a small part of which are images with diseases</a:t>
                      </a:r>
                      <a:endParaRPr lang="en-US" sz="1800" kern="1200" dirty="0">
                        <a:effectLst/>
                      </a:endParaRPr>
                    </a:p>
                    <a:p>
                      <a:endParaRPr lang="en-US" sz="1800" kern="1200" dirty="0">
                        <a:effectLst/>
                      </a:endParaRPr>
                    </a:p>
                  </a:txBody>
                  <a:tcPr/>
                </a:tc>
                <a:tc>
                  <a:txBody>
                    <a:bodyPr/>
                    <a:lstStyle/>
                    <a:p>
                      <a:pPr marL="285750" indent="-285750">
                        <a:buFont typeface="Arial" panose="020B0604020202020204" pitchFamily="34" charset="0"/>
                        <a:buChar char="•"/>
                      </a:pPr>
                      <a:r>
                        <a:rPr lang="en-IN" altLang="en-US" sz="1800" kern="1200" dirty="0">
                          <a:effectLst/>
                        </a:rPr>
                        <a:t>Efficient use of data </a:t>
                      </a:r>
                      <a:endParaRPr lang="en-IN" altLang="en-US" sz="1800" kern="1200" dirty="0">
                        <a:effectLst/>
                      </a:endParaRPr>
                    </a:p>
                    <a:p>
                      <a:pPr marL="285750" indent="-285750">
                        <a:buFont typeface="Arial" panose="020B0604020202020204" pitchFamily="34" charset="0"/>
                        <a:buChar char="•"/>
                      </a:pPr>
                      <a:r>
                        <a:rPr lang="en-IN" altLang="en-US" sz="1800" kern="1200" dirty="0">
                          <a:effectLst/>
                        </a:rPr>
                        <a:t>Reduced manual effort </a:t>
                      </a:r>
                      <a:endParaRPr lang="en-IN" altLang="en-US" sz="1800" kern="1200" dirty="0">
                        <a:effectLst/>
                      </a:endParaRPr>
                    </a:p>
                  </a:txBody>
                  <a:tcPr/>
                </a:tc>
                <a:tc>
                  <a:txBody>
                    <a:bodyPr/>
                    <a:lstStyle/>
                    <a:p>
                      <a:pPr marL="285750" indent="-285750">
                        <a:buFont typeface="Arial" panose="020B0604020202020204" pitchFamily="34" charset="0"/>
                        <a:buChar char="•"/>
                      </a:pPr>
                      <a:r>
                        <a:rPr lang="en-IN" altLang="en-US" sz="1800" kern="1200" dirty="0">
                          <a:effectLst/>
                        </a:rPr>
                        <a:t>complexity </a:t>
                      </a:r>
                      <a:endParaRPr lang="en-IN" altLang="en-US" sz="1800" kern="1200" dirty="0">
                        <a:effectLst/>
                      </a:endParaRPr>
                    </a:p>
                    <a:p>
                      <a:pPr marL="285750" indent="-285750">
                        <a:buFont typeface="Arial" panose="020B0604020202020204" pitchFamily="34" charset="0"/>
                        <a:buChar char="•"/>
                      </a:pPr>
                      <a:r>
                        <a:rPr lang="en-IN" altLang="en-US" sz="1800" kern="1200" dirty="0">
                          <a:effectLst/>
                        </a:rPr>
                        <a:t>Data imbalance challenges </a:t>
                      </a:r>
                      <a:endParaRPr lang="en-IN" altLang="en-US" sz="1800" kern="1200" dirty="0">
                        <a:effectLst/>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451414" y="198604"/>
          <a:ext cx="11424213" cy="6126285"/>
        </p:xfrm>
        <a:graphic>
          <a:graphicData uri="http://schemas.openxmlformats.org/drawingml/2006/table">
            <a:tbl>
              <a:tblPr firstRow="1" bandRow="1">
                <a:tableStyleId>{93296810-A885-4BE3-A3E7-6D5BEEA58F35}</a:tableStyleId>
              </a:tblPr>
              <a:tblGrid>
                <a:gridCol w="729204"/>
                <a:gridCol w="1655179"/>
                <a:gridCol w="868102"/>
                <a:gridCol w="1435260"/>
                <a:gridCol w="3229337"/>
                <a:gridCol w="1562582"/>
                <a:gridCol w="1944549"/>
              </a:tblGrid>
              <a:tr h="613318">
                <a:tc>
                  <a:txBody>
                    <a:bodyPr/>
                    <a:lstStyle/>
                    <a:p>
                      <a:endParaRPr lang="en-US" dirty="0"/>
                    </a:p>
                    <a:p>
                      <a:r>
                        <a:rPr lang="en-US" dirty="0"/>
                        <a:t> S.NO</a:t>
                      </a:r>
                      <a:endParaRPr lang="en-US" dirty="0"/>
                    </a:p>
                  </a:txBody>
                  <a:tcPr/>
                </a:tc>
                <a:tc>
                  <a:txBody>
                    <a:bodyPr/>
                    <a:lstStyle/>
                    <a:p>
                      <a:endParaRPr lang="en-US" dirty="0"/>
                    </a:p>
                    <a:p>
                      <a:r>
                        <a:rPr lang="en-US" dirty="0"/>
                        <a:t>   TITLE</a:t>
                      </a:r>
                      <a:endParaRPr lang="en-US" dirty="0"/>
                    </a:p>
                  </a:txBody>
                  <a:tcPr/>
                </a:tc>
                <a:tc>
                  <a:txBody>
                    <a:bodyPr/>
                    <a:lstStyle/>
                    <a:p>
                      <a:endParaRPr lang="en-US" dirty="0"/>
                    </a:p>
                    <a:p>
                      <a:r>
                        <a:rPr lang="en-US" dirty="0"/>
                        <a:t>   YEAR</a:t>
                      </a:r>
                      <a:endParaRPr lang="en-US" dirty="0"/>
                    </a:p>
                  </a:txBody>
                  <a:tcPr/>
                </a:tc>
                <a:tc>
                  <a:txBody>
                    <a:bodyPr/>
                    <a:lstStyle/>
                    <a:p>
                      <a:endParaRPr lang="en-US" dirty="0"/>
                    </a:p>
                    <a:p>
                      <a:r>
                        <a:rPr lang="en-US" dirty="0"/>
                        <a:t>   AUTHOR</a:t>
                      </a:r>
                      <a:endParaRPr lang="en-US" dirty="0"/>
                    </a:p>
                  </a:txBody>
                  <a:tcPr/>
                </a:tc>
                <a:tc>
                  <a:txBody>
                    <a:bodyPr/>
                    <a:lstStyle/>
                    <a:p>
                      <a:endParaRPr lang="en-US" dirty="0"/>
                    </a:p>
                    <a:p>
                      <a:r>
                        <a:rPr lang="en-US" dirty="0"/>
                        <a:t>EXPLANATION</a:t>
                      </a:r>
                      <a:endParaRPr lang="en-US" dirty="0"/>
                    </a:p>
                  </a:txBody>
                  <a:tcPr/>
                </a:tc>
                <a:tc>
                  <a:txBody>
                    <a:bodyPr/>
                    <a:lstStyle/>
                    <a:p>
                      <a:endParaRPr lang="en-US" dirty="0"/>
                    </a:p>
                    <a:p>
                      <a:r>
                        <a:rPr lang="en-US" dirty="0"/>
                        <a:t>ADVANTAGES</a:t>
                      </a:r>
                      <a:endParaRPr lang="en-US" dirty="0"/>
                    </a:p>
                  </a:txBody>
                  <a:tcPr/>
                </a:tc>
                <a:tc>
                  <a:txBody>
                    <a:bodyPr/>
                    <a:lstStyle/>
                    <a:p>
                      <a:endParaRPr lang="en-US" dirty="0"/>
                    </a:p>
                    <a:p>
                      <a:r>
                        <a:rPr lang="en-US" dirty="0"/>
                        <a:t>DISADVANTAGES</a:t>
                      </a:r>
                      <a:endParaRPr lang="en-US" dirty="0"/>
                    </a:p>
                  </a:txBody>
                  <a:tcPr/>
                </a:tc>
              </a:tr>
              <a:tr h="5486205">
                <a:tc>
                  <a:txBody>
                    <a:bodyPr/>
                    <a:lstStyle/>
                    <a:p>
                      <a:endParaRPr lang="en-US" dirty="0"/>
                    </a:p>
                    <a:p>
                      <a:endParaRPr lang="en-US" dirty="0"/>
                    </a:p>
                    <a:p>
                      <a:endParaRPr lang="en-US" dirty="0"/>
                    </a:p>
                    <a:p>
                      <a:endParaRPr lang="en-US" dirty="0"/>
                    </a:p>
                    <a:p>
                      <a:r>
                        <a:rPr lang="en-US" dirty="0"/>
                        <a:t>3)</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1" i="0" kern="1200" dirty="0">
                          <a:solidFill>
                            <a:schemeClr val="dk1"/>
                          </a:solidFill>
                          <a:effectLst/>
                          <a:latin typeface="+mn-lt"/>
                          <a:ea typeface="+mn-ea"/>
                          <a:cs typeface="+mn-cs"/>
                        </a:rPr>
                        <a:t>Review on the Applications of Deep Learning in the Analysis of Gastrointestinal Endoscopy Images</a:t>
                      </a:r>
                      <a:endParaRPr lang="en-US" sz="1800" b="1" i="0" kern="1200" dirty="0">
                        <a:solidFill>
                          <a:schemeClr val="dk1"/>
                        </a:solidFill>
                        <a:effectLst/>
                        <a:latin typeface="+mn-lt"/>
                        <a:ea typeface="+mn-ea"/>
                        <a:cs typeface="+mn-cs"/>
                      </a:endParaRPr>
                    </a:p>
                    <a:p>
                      <a:endParaRPr lang="en-US" dirty="0"/>
                    </a:p>
                  </a:txBody>
                  <a:tcPr/>
                </a:tc>
                <a:tc>
                  <a:txBody>
                    <a:bodyPr/>
                    <a:lstStyle/>
                    <a:p>
                      <a:endParaRPr lang="en-US" dirty="0"/>
                    </a:p>
                    <a:p>
                      <a:endParaRPr lang="en-US" dirty="0"/>
                    </a:p>
                    <a:p>
                      <a:r>
                        <a:rPr lang="en-US" dirty="0"/>
                        <a:t>  2018</a:t>
                      </a:r>
                      <a:endParaRPr lang="en-US" dirty="0"/>
                    </a:p>
                  </a:txBody>
                  <a:tcPr/>
                </a:tc>
                <a:tc>
                  <a:txBody>
                    <a:bodyPr/>
                    <a:lstStyle/>
                    <a:p>
                      <a:endParaRPr lang="en-US" sz="1800" b="0" i="0" u="none" strike="noStrike" kern="1200" dirty="0">
                        <a:solidFill>
                          <a:schemeClr val="dk1"/>
                        </a:solidFill>
                        <a:effectLst/>
                        <a:latin typeface="+mn-lt"/>
                        <a:ea typeface="+mn-ea"/>
                        <a:cs typeface="+mn-cs"/>
                      </a:endParaRPr>
                    </a:p>
                    <a:p>
                      <a:endParaRPr lang="en-US" sz="1800" b="0" i="0" u="none" strike="noStrike" kern="1200" dirty="0">
                        <a:solidFill>
                          <a:schemeClr val="dk1"/>
                        </a:solidFill>
                        <a:effectLst/>
                        <a:latin typeface="+mn-lt"/>
                        <a:ea typeface="+mn-ea"/>
                        <a:cs typeface="+mn-cs"/>
                      </a:endParaRPr>
                    </a:p>
                    <a:p>
                      <a:r>
                        <a:rPr lang="en-US" sz="1800" b="0" i="0" u="none" strike="noStrike" kern="1200" dirty="0" err="1">
                          <a:solidFill>
                            <a:schemeClr val="dk1"/>
                          </a:solidFill>
                          <a:effectLst/>
                          <a:latin typeface="+mn-lt"/>
                          <a:ea typeface="+mn-ea"/>
                          <a:cs typeface="+mn-cs"/>
                        </a:rPr>
                        <a:t>Wenju</a:t>
                      </a:r>
                      <a:r>
                        <a:rPr lang="en-US" sz="1800" b="0" i="0" u="none" strike="noStrike" kern="1200" dirty="0">
                          <a:solidFill>
                            <a:schemeClr val="dk1"/>
                          </a:solidFill>
                          <a:effectLst/>
                          <a:latin typeface="+mn-lt"/>
                          <a:ea typeface="+mn-ea"/>
                          <a:cs typeface="+mn-cs"/>
                        </a:rPr>
                        <a:t> Du</a:t>
                      </a:r>
                      <a:endParaRPr lang="en-US" dirty="0"/>
                    </a:p>
                  </a:txBody>
                  <a:tcPr/>
                </a:tc>
                <a:tc>
                  <a:txBody>
                    <a:bodyPr/>
                    <a:lstStyle/>
                    <a:p>
                      <a:r>
                        <a:rPr lang="en-US" sz="1800" b="0" i="0" kern="1200" dirty="0">
                          <a:solidFill>
                            <a:schemeClr val="dk1"/>
                          </a:solidFill>
                          <a:effectLst/>
                          <a:latin typeface="+mn-lt"/>
                          <a:ea typeface="+mn-ea"/>
                          <a:cs typeface="+mn-cs"/>
                        </a:rPr>
                        <a:t>This review focuses on the applications of DL methods in the analysis of GI images. We summarized and compared the latest published literature related to the common clinical GI diseases and covers the key applications of DL in GI image detection, classification, segmentation, recognition, location, and other tasks. At the end, we give a discussion on the challenges and the research directions of GI image analysis based on DL in the future.</a:t>
                      </a:r>
                      <a:endParaRPr lang="en-US" sz="1800" b="0" i="0" kern="1200" dirty="0">
                        <a:solidFill>
                          <a:schemeClr val="dk1"/>
                        </a:solidFill>
                        <a:effectLst/>
                        <a:latin typeface="+mn-lt"/>
                        <a:ea typeface="+mn-ea"/>
                        <a:cs typeface="+mn-cs"/>
                      </a:endParaRPr>
                    </a:p>
                    <a:p>
                      <a:endParaRPr lang="en-US" dirty="0"/>
                    </a:p>
                  </a:txBody>
                  <a:tcPr/>
                </a:tc>
                <a:tc>
                  <a:txBody>
                    <a:bodyPr/>
                    <a:lstStyle/>
                    <a:p>
                      <a:pPr marL="285750" indent="-285750">
                        <a:buFont typeface="Arial" panose="020B0604020202020204" pitchFamily="34" charset="0"/>
                        <a:buChar char="•"/>
                      </a:pPr>
                      <a:r>
                        <a:rPr lang="en-US" dirty="0"/>
                        <a:t>Feature Extraction</a:t>
                      </a:r>
                      <a:endParaRPr lang="en-US" dirty="0"/>
                    </a:p>
                    <a:p>
                      <a:pPr marL="285750" indent="-285750">
                        <a:buFont typeface="Arial" panose="020B0604020202020204" pitchFamily="34" charset="0"/>
                        <a:buChar char="•"/>
                      </a:pPr>
                      <a:r>
                        <a:rPr lang="en-US" dirty="0"/>
                        <a:t>Adaptab</a:t>
                      </a:r>
                      <a:r>
                        <a:rPr lang="en-IN" altLang="en-US" dirty="0"/>
                        <a:t>le</a:t>
                      </a:r>
                      <a:endParaRPr lang="en-IN" altLang="en-US" dirty="0"/>
                    </a:p>
                  </a:txBody>
                  <a:tcPr/>
                </a:tc>
                <a:tc>
                  <a:txBody>
                    <a:bodyPr/>
                    <a:lstStyle/>
                    <a:p>
                      <a:pPr marL="285750" indent="-285750">
                        <a:buFont typeface="Arial" panose="020B0604020202020204" pitchFamily="34" charset="0"/>
                        <a:buChar char="•"/>
                      </a:pPr>
                      <a:r>
                        <a:rPr lang="en-US" dirty="0"/>
                        <a:t>Need for Large Labeled Datasets</a:t>
                      </a:r>
                      <a:endParaRPr lang="en-US" dirty="0"/>
                    </a:p>
                    <a:p>
                      <a:pPr marL="285750" indent="-285750">
                        <a:buFont typeface="Arial" panose="020B0604020202020204" pitchFamily="34" charset="0"/>
                        <a:buChar char="•"/>
                      </a:pPr>
                      <a:r>
                        <a:rPr lang="en-US" dirty="0"/>
                        <a:t>Overfitting Risk</a:t>
                      </a:r>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150472" y="524084"/>
          <a:ext cx="11806176" cy="5785509"/>
        </p:xfrm>
        <a:graphic>
          <a:graphicData uri="http://schemas.openxmlformats.org/drawingml/2006/table">
            <a:tbl>
              <a:tblPr firstRow="1" bandRow="1">
                <a:tableStyleId>{93296810-A885-4BE3-A3E7-6D5BEEA58F35}</a:tableStyleId>
              </a:tblPr>
              <a:tblGrid>
                <a:gridCol w="705846"/>
                <a:gridCol w="1724836"/>
                <a:gridCol w="868102"/>
                <a:gridCol w="1331089"/>
                <a:gridCol w="3622875"/>
                <a:gridCol w="1724660"/>
                <a:gridCol w="1828768"/>
              </a:tblGrid>
              <a:tr h="890078">
                <a:tc>
                  <a:txBody>
                    <a:bodyPr/>
                    <a:lstStyle/>
                    <a:p>
                      <a:endParaRPr lang="en-US" dirty="0"/>
                    </a:p>
                    <a:p>
                      <a:r>
                        <a:rPr lang="en-US" dirty="0"/>
                        <a:t>S.NO</a:t>
                      </a:r>
                      <a:endParaRPr lang="en-US" dirty="0"/>
                    </a:p>
                  </a:txBody>
                  <a:tcPr/>
                </a:tc>
                <a:tc>
                  <a:txBody>
                    <a:bodyPr/>
                    <a:lstStyle/>
                    <a:p>
                      <a:endParaRPr lang="en-US" dirty="0"/>
                    </a:p>
                    <a:p>
                      <a:r>
                        <a:rPr lang="en-US" dirty="0"/>
                        <a:t>   TITLE</a:t>
                      </a:r>
                      <a:endParaRPr lang="en-US" dirty="0"/>
                    </a:p>
                  </a:txBody>
                  <a:tcPr/>
                </a:tc>
                <a:tc>
                  <a:txBody>
                    <a:bodyPr/>
                    <a:lstStyle/>
                    <a:p>
                      <a:endParaRPr lang="en-US" dirty="0"/>
                    </a:p>
                    <a:p>
                      <a:r>
                        <a:rPr lang="en-US" dirty="0"/>
                        <a:t>   YEAR</a:t>
                      </a:r>
                      <a:endParaRPr lang="en-US" dirty="0"/>
                    </a:p>
                  </a:txBody>
                  <a:tcPr/>
                </a:tc>
                <a:tc>
                  <a:txBody>
                    <a:bodyPr/>
                    <a:lstStyle/>
                    <a:p>
                      <a:endParaRPr lang="en-US" dirty="0"/>
                    </a:p>
                    <a:p>
                      <a:r>
                        <a:rPr lang="en-US" dirty="0"/>
                        <a:t>   AUTHOR</a:t>
                      </a:r>
                      <a:endParaRPr lang="en-US" dirty="0"/>
                    </a:p>
                  </a:txBody>
                  <a:tcPr/>
                </a:tc>
                <a:tc>
                  <a:txBody>
                    <a:bodyPr/>
                    <a:lstStyle/>
                    <a:p>
                      <a:endParaRPr lang="en-US" dirty="0"/>
                    </a:p>
                    <a:p>
                      <a:r>
                        <a:rPr lang="en-US" dirty="0"/>
                        <a:t>EXPLANATION</a:t>
                      </a:r>
                      <a:endParaRPr lang="en-US" dirty="0"/>
                    </a:p>
                  </a:txBody>
                  <a:tcPr/>
                </a:tc>
                <a:tc>
                  <a:txBody>
                    <a:bodyPr/>
                    <a:lstStyle/>
                    <a:p>
                      <a:endParaRPr lang="en-US" dirty="0"/>
                    </a:p>
                    <a:p>
                      <a:r>
                        <a:rPr lang="en-US" dirty="0"/>
                        <a:t>ADVANTAGES</a:t>
                      </a:r>
                      <a:endParaRPr lang="en-US" dirty="0"/>
                    </a:p>
                  </a:txBody>
                  <a:tcPr/>
                </a:tc>
                <a:tc>
                  <a:txBody>
                    <a:bodyPr/>
                    <a:lstStyle/>
                    <a:p>
                      <a:endParaRPr lang="en-US" dirty="0"/>
                    </a:p>
                    <a:p>
                      <a:r>
                        <a:rPr lang="en-US" dirty="0"/>
                        <a:t>DISADVANTAGES</a:t>
                      </a:r>
                      <a:endParaRPr lang="en-US" dirty="0"/>
                    </a:p>
                  </a:txBody>
                  <a:tcPr/>
                </a:tc>
              </a:tr>
              <a:tr h="4895431">
                <a:tc>
                  <a:txBody>
                    <a:bodyPr/>
                    <a:lstStyle/>
                    <a:p>
                      <a:endParaRPr lang="en-US" dirty="0"/>
                    </a:p>
                    <a:p>
                      <a:endParaRPr lang="en-US" dirty="0"/>
                    </a:p>
                    <a:p>
                      <a:endParaRPr lang="en-US" dirty="0"/>
                    </a:p>
                    <a:p>
                      <a:endParaRPr lang="en-US" dirty="0"/>
                    </a:p>
                    <a:p>
                      <a:endParaRPr lang="en-US" dirty="0"/>
                    </a:p>
                    <a:p>
                      <a:endParaRPr lang="en-US" dirty="0"/>
                    </a:p>
                    <a:p>
                      <a:r>
                        <a:rPr lang="en-US" dirty="0"/>
                        <a:t>4)</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1" i="0" kern="1200" dirty="0">
                          <a:solidFill>
                            <a:schemeClr val="dk1"/>
                          </a:solidFill>
                          <a:effectLst/>
                          <a:latin typeface="+mn-lt"/>
                          <a:ea typeface="+mn-ea"/>
                          <a:cs typeface="+mn-cs"/>
                        </a:rPr>
                        <a:t>Deep Learning for Detecting Diseases in Gastrointestinal Biopsy Images</a:t>
                      </a:r>
                      <a:endParaRPr lang="en-US" sz="1800" b="1" i="0" kern="1200" dirty="0">
                        <a:solidFill>
                          <a:schemeClr val="dk1"/>
                        </a:solidFill>
                        <a:effectLst/>
                        <a:latin typeface="+mn-lt"/>
                        <a:ea typeface="+mn-ea"/>
                        <a:cs typeface="+mn-cs"/>
                      </a:endParaRPr>
                    </a:p>
                    <a:p>
                      <a:endParaRPr lang="en-US" b="1" dirty="0"/>
                    </a:p>
                  </a:txBody>
                  <a:tcPr/>
                </a:tc>
                <a:tc>
                  <a:txBody>
                    <a:bodyPr/>
                    <a:lstStyle/>
                    <a:p>
                      <a:r>
                        <a:rPr lang="en-US" dirty="0"/>
                        <a:t>2021</a:t>
                      </a:r>
                      <a:endParaRPr lang="en-US" dirty="0"/>
                    </a:p>
                  </a:txBody>
                  <a:tcPr/>
                </a:tc>
                <a:tc>
                  <a:txBody>
                    <a:bodyPr/>
                    <a:lstStyle/>
                    <a:p>
                      <a:r>
                        <a:rPr lang="en-US" sz="1800" b="0" i="0" u="none" strike="noStrike" kern="1200" dirty="0">
                          <a:solidFill>
                            <a:schemeClr val="dk1"/>
                          </a:solidFill>
                          <a:effectLst/>
                          <a:latin typeface="+mn-lt"/>
                          <a:ea typeface="+mn-ea"/>
                          <a:cs typeface="+mn-cs"/>
                        </a:rPr>
                        <a:t>Aman Srivastava</a:t>
                      </a:r>
                      <a:endParaRPr lang="en-US" dirty="0"/>
                    </a:p>
                  </a:txBody>
                  <a:tcPr/>
                </a:tc>
                <a:tc>
                  <a:txBody>
                    <a:bodyPr/>
                    <a:lstStyle/>
                    <a:p>
                      <a:r>
                        <a:rPr lang="en-US" sz="1800" b="0" i="0" kern="1200" dirty="0">
                          <a:solidFill>
                            <a:schemeClr val="dk1"/>
                          </a:solidFill>
                          <a:effectLst/>
                          <a:latin typeface="+mn-lt"/>
                          <a:ea typeface="+mn-ea"/>
                          <a:cs typeface="+mn-cs"/>
                        </a:rPr>
                        <a:t>Machine learning and computer vision have found applications in medical science and, recently, pathology. In particular, deep learning methods for medical diagnostic imaging can reduce delays in diagnosis and give improved accuracy rates over other analysis techniques. This paper focuses on methods with applicability to automated diagnosis of images obtained from gastrointestinal biopsies.</a:t>
                      </a:r>
                      <a:endParaRPr lang="en-US" sz="1800" b="0" i="0" kern="1200" dirty="0">
                        <a:solidFill>
                          <a:schemeClr val="dk1"/>
                        </a:solidFill>
                        <a:effectLst/>
                        <a:latin typeface="+mn-lt"/>
                        <a:ea typeface="+mn-ea"/>
                        <a:cs typeface="+mn-cs"/>
                      </a:endParaRPr>
                    </a:p>
                    <a:p>
                      <a:endParaRPr lang="en-US" dirty="0"/>
                    </a:p>
                  </a:txBody>
                  <a:tcPr/>
                </a:tc>
                <a:tc>
                  <a:txBody>
                    <a:bodyPr/>
                    <a:lstStyle/>
                    <a:p>
                      <a:pPr marL="285750" indent="-285750">
                        <a:buFont typeface="Arial" panose="020B0604020202020204" pitchFamily="34" charset="0"/>
                        <a:buChar char="•"/>
                      </a:pPr>
                      <a:r>
                        <a:rPr lang="en-IN" altLang="en-US" dirty="0"/>
                        <a:t>scalability </a:t>
                      </a:r>
                      <a:endParaRPr lang="en-IN" altLang="en-US" dirty="0"/>
                    </a:p>
                    <a:p>
                      <a:pPr marL="285750" indent="-285750">
                        <a:buFont typeface="Arial" panose="020B0604020202020204" pitchFamily="34" charset="0"/>
                        <a:buChar char="•"/>
                      </a:pPr>
                      <a:r>
                        <a:rPr lang="en-IN" altLang="en-US" dirty="0"/>
                        <a:t>reduce diagnostic time </a:t>
                      </a:r>
                      <a:endParaRPr lang="en-IN" altLang="en-US" dirty="0"/>
                    </a:p>
                  </a:txBody>
                  <a:tcPr/>
                </a:tc>
                <a:tc>
                  <a:txBody>
                    <a:bodyPr/>
                    <a:lstStyle/>
                    <a:p>
                      <a:pPr marL="285750" indent="-285750">
                        <a:buFont typeface="Arial" panose="020B0604020202020204" pitchFamily="34" charset="0"/>
                        <a:buChar char="•"/>
                      </a:pPr>
                      <a:r>
                        <a:rPr lang="en-IN" altLang="en-US" dirty="0"/>
                        <a:t>Data dependency </a:t>
                      </a:r>
                      <a:endParaRPr lang="en-IN" altLang="en-US" dirty="0"/>
                    </a:p>
                    <a:p>
                      <a:pPr marL="285750" indent="-285750">
                        <a:buFont typeface="Arial" panose="020B0604020202020204" pitchFamily="34" charset="0"/>
                        <a:buChar char="•"/>
                      </a:pPr>
                      <a:r>
                        <a:rPr lang="en-IN" altLang="en-US" dirty="0"/>
                        <a:t>Regulatory and etical concerns </a:t>
                      </a:r>
                      <a:endParaRPr lang="en-IN" altLang="en-US" dirty="0"/>
                    </a:p>
                  </a:txBody>
                  <a:tcPr/>
                </a:tc>
              </a:tr>
            </a:tbl>
          </a:graphicData>
        </a:graphic>
      </p:graphicFrame>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381000" y="243840"/>
          <a:ext cx="11170920" cy="6644005"/>
        </p:xfrm>
        <a:graphic>
          <a:graphicData uri="http://schemas.openxmlformats.org/drawingml/2006/table">
            <a:tbl>
              <a:tblPr firstRow="1" bandRow="1">
                <a:tableStyleId>{93296810-A885-4BE3-A3E7-6D5BEEA58F35}</a:tableStyleId>
              </a:tblPr>
              <a:tblGrid>
                <a:gridCol w="701040"/>
                <a:gridCol w="1584960"/>
                <a:gridCol w="685800"/>
                <a:gridCol w="1075690"/>
                <a:gridCol w="3361055"/>
                <a:gridCol w="1782445"/>
                <a:gridCol w="1979930"/>
              </a:tblGrid>
              <a:tr h="847725">
                <a:tc>
                  <a:txBody>
                    <a:bodyPr/>
                    <a:lstStyle/>
                    <a:p>
                      <a:endParaRPr lang="en-US" dirty="0"/>
                    </a:p>
                    <a:p>
                      <a:r>
                        <a:rPr lang="en-US" dirty="0"/>
                        <a:t>S.NO</a:t>
                      </a:r>
                      <a:endParaRPr lang="en-US" dirty="0"/>
                    </a:p>
                  </a:txBody>
                  <a:tcPr/>
                </a:tc>
                <a:tc>
                  <a:txBody>
                    <a:bodyPr/>
                    <a:lstStyle/>
                    <a:p>
                      <a:endParaRPr lang="en-US" dirty="0"/>
                    </a:p>
                    <a:p>
                      <a:r>
                        <a:rPr lang="en-US" dirty="0"/>
                        <a:t>   TITLE</a:t>
                      </a:r>
                      <a:endParaRPr lang="en-US" dirty="0"/>
                    </a:p>
                  </a:txBody>
                  <a:tcPr/>
                </a:tc>
                <a:tc>
                  <a:txBody>
                    <a:bodyPr/>
                    <a:lstStyle/>
                    <a:p>
                      <a:endParaRPr lang="en-US" dirty="0"/>
                    </a:p>
                    <a:p>
                      <a:r>
                        <a:rPr lang="en-US" dirty="0"/>
                        <a:t>YEAR</a:t>
                      </a:r>
                      <a:endParaRPr lang="en-US" dirty="0"/>
                    </a:p>
                  </a:txBody>
                  <a:tcPr/>
                </a:tc>
                <a:tc>
                  <a:txBody>
                    <a:bodyPr/>
                    <a:lstStyle/>
                    <a:p>
                      <a:endParaRPr lang="en-US" dirty="0"/>
                    </a:p>
                    <a:p>
                      <a:r>
                        <a:rPr lang="en-US" dirty="0"/>
                        <a:t> AUTHOR</a:t>
                      </a:r>
                      <a:endParaRPr lang="en-US" dirty="0"/>
                    </a:p>
                  </a:txBody>
                  <a:tcPr/>
                </a:tc>
                <a:tc>
                  <a:txBody>
                    <a:bodyPr/>
                    <a:lstStyle/>
                    <a:p>
                      <a:endParaRPr lang="en-US" dirty="0"/>
                    </a:p>
                    <a:p>
                      <a:r>
                        <a:rPr lang="en-US" dirty="0"/>
                        <a:t>EXPLANATION</a:t>
                      </a:r>
                      <a:endParaRPr lang="en-US" dirty="0"/>
                    </a:p>
                  </a:txBody>
                  <a:tcPr/>
                </a:tc>
                <a:tc>
                  <a:txBody>
                    <a:bodyPr/>
                    <a:lstStyle/>
                    <a:p>
                      <a:endParaRPr lang="en-US" dirty="0"/>
                    </a:p>
                    <a:p>
                      <a:r>
                        <a:rPr lang="en-US" dirty="0"/>
                        <a:t>ADVANTAGES</a:t>
                      </a:r>
                      <a:endParaRPr lang="en-US" dirty="0"/>
                    </a:p>
                  </a:txBody>
                  <a:tcPr/>
                </a:tc>
                <a:tc>
                  <a:txBody>
                    <a:bodyPr/>
                    <a:lstStyle/>
                    <a:p>
                      <a:endParaRPr lang="en-US" dirty="0"/>
                    </a:p>
                    <a:p>
                      <a:r>
                        <a:rPr lang="en-US" dirty="0"/>
                        <a:t>DISADVANTAGES</a:t>
                      </a:r>
                      <a:endParaRPr lang="en-US" dirty="0"/>
                    </a:p>
                  </a:txBody>
                  <a:tcPr/>
                </a:tc>
              </a:tr>
              <a:tr h="5430520">
                <a:tc>
                  <a:txBody>
                    <a:bodyPr/>
                    <a:lstStyle/>
                    <a:p>
                      <a:endParaRPr lang="en-US" dirty="0"/>
                    </a:p>
                    <a:p>
                      <a:endParaRPr lang="en-US" dirty="0"/>
                    </a:p>
                    <a:p>
                      <a:endParaRPr lang="en-US" dirty="0"/>
                    </a:p>
                    <a:p>
                      <a:endParaRPr lang="en-US" dirty="0"/>
                    </a:p>
                    <a:p>
                      <a:r>
                        <a:rPr lang="en-US" dirty="0"/>
                        <a:t>5)</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1" i="0" kern="1200" dirty="0">
                          <a:solidFill>
                            <a:schemeClr val="dk1"/>
                          </a:solidFill>
                          <a:effectLst/>
                          <a:latin typeface="+mn-lt"/>
                          <a:ea typeface="+mn-ea"/>
                          <a:cs typeface="+mn-cs"/>
                        </a:rPr>
                        <a:t>Transfer Learning with Convolutional Neural Network for Gastrointestinal Diseases Detection using Endoscopic Images</a:t>
                      </a:r>
                      <a:endParaRPr lang="en-US" sz="1800" b="1" i="0" kern="1200" dirty="0">
                        <a:solidFill>
                          <a:schemeClr val="dk1"/>
                        </a:solidFill>
                        <a:effectLst/>
                        <a:latin typeface="+mn-lt"/>
                        <a:ea typeface="+mn-ea"/>
                        <a:cs typeface="+mn-cs"/>
                      </a:endParaRPr>
                    </a:p>
                    <a:p>
                      <a:endParaRPr lang="en-US" dirty="0"/>
                    </a:p>
                  </a:txBody>
                  <a:tcPr/>
                </a:tc>
                <a:tc>
                  <a:txBody>
                    <a:bodyPr/>
                    <a:lstStyle/>
                    <a:p>
                      <a:r>
                        <a:rPr lang="en-US" sz="1800" b="0" i="0" kern="1200" dirty="0">
                          <a:solidFill>
                            <a:schemeClr val="dk1"/>
                          </a:solidFill>
                          <a:effectLst/>
                          <a:latin typeface="+mn-lt"/>
                          <a:ea typeface="+mn-ea"/>
                          <a:cs typeface="+mn-cs"/>
                        </a:rPr>
                        <a:t>2020</a:t>
                      </a:r>
                      <a:endParaRPr lang="en-US" dirty="0"/>
                    </a:p>
                  </a:txBody>
                  <a:tcPr/>
                </a:tc>
                <a:tc>
                  <a:txBody>
                    <a:bodyPr/>
                    <a:lstStyle/>
                    <a:p>
                      <a:r>
                        <a:rPr lang="en-US" sz="1800" b="0" i="0" u="none" strike="noStrike" kern="1200" dirty="0">
                          <a:solidFill>
                            <a:schemeClr val="dk1"/>
                          </a:solidFill>
                          <a:effectLst/>
                          <a:latin typeface="+mn-lt"/>
                          <a:ea typeface="+mn-ea"/>
                          <a:cs typeface="+mn-cs"/>
                        </a:rPr>
                        <a:t>Karen Sanchez</a:t>
                      </a:r>
                      <a:endParaRPr lang="en-US" dirty="0"/>
                    </a:p>
                  </a:txBody>
                  <a:tcPr/>
                </a:tc>
                <a:tc>
                  <a:txBody>
                    <a:bodyPr/>
                    <a:lstStyle/>
                    <a:p>
                      <a:r>
                        <a:rPr lang="en-US" sz="1800" b="0" i="0" kern="1200" dirty="0">
                          <a:solidFill>
                            <a:schemeClr val="dk1"/>
                          </a:solidFill>
                          <a:effectLst/>
                          <a:latin typeface="+mn-lt"/>
                          <a:ea typeface="+mn-ea"/>
                          <a:cs typeface="+mn-cs"/>
                        </a:rPr>
                        <a:t>Automated and accurate classification of pathologies on endoscopic images is a current challenge for Gastroenterology. This paper presents an approach to assist medical diagnosis processes of diseases and anomalies in the gastrointestinal tract based on the classification of features extracted from endoscopic images with a convolutional neural network and transfer learning type fine-tuning. The proposed strategy was evaluated on real endoscopic images from the Kvasir dataset.</a:t>
                      </a:r>
                      <a:endParaRPr lang="en-US" sz="1800" b="0" i="0" kern="1200" dirty="0">
                        <a:solidFill>
                          <a:schemeClr val="dk1"/>
                        </a:solidFill>
                        <a:effectLst/>
                        <a:latin typeface="+mn-lt"/>
                        <a:ea typeface="+mn-ea"/>
                        <a:cs typeface="+mn-cs"/>
                      </a:endParaRPr>
                    </a:p>
                    <a:p>
                      <a:endParaRPr lang="en-US" dirty="0"/>
                    </a:p>
                  </a:txBody>
                  <a:tcPr/>
                </a:tc>
                <a:tc>
                  <a:txBody>
                    <a:bodyPr/>
                    <a:lstStyle/>
                    <a:p>
                      <a:pPr marL="285750" indent="-285750">
                        <a:buFont typeface="Arial" panose="020B0604020202020204" pitchFamily="34" charset="0"/>
                        <a:buChar char="•"/>
                      </a:pPr>
                      <a:r>
                        <a:rPr lang="en-IN" dirty="0"/>
                        <a:t>Efficient Use of Data</a:t>
                      </a:r>
                      <a:endParaRPr lang="en-IN" dirty="0"/>
                    </a:p>
                    <a:p>
                      <a:pPr marL="285750" indent="-285750">
                        <a:buFont typeface="Arial" panose="020B0604020202020204" pitchFamily="34" charset="0"/>
                        <a:buChar char="•"/>
                      </a:pPr>
                      <a:r>
                        <a:rPr lang="en-IN" dirty="0"/>
                        <a:t>Generalization Capability</a:t>
                      </a:r>
                      <a:endParaRPr lang="en-US" dirty="0"/>
                    </a:p>
                  </a:txBody>
                  <a:tcPr/>
                </a:tc>
                <a:tc>
                  <a:txBody>
                    <a:bodyPr/>
                    <a:lstStyle/>
                    <a:p>
                      <a:pPr marL="285750" indent="-285750">
                        <a:buFont typeface="Arial" panose="020B0604020202020204" pitchFamily="34" charset="0"/>
                        <a:buChar char="•"/>
                      </a:pPr>
                      <a:r>
                        <a:rPr lang="en-IN" dirty="0"/>
                        <a:t>Dependence on Pre-Trained Models</a:t>
                      </a:r>
                      <a:endParaRPr lang="en-IN" dirty="0"/>
                    </a:p>
                    <a:p>
                      <a:pPr marL="285750" indent="-285750">
                        <a:buFont typeface="Arial" panose="020B0604020202020204" pitchFamily="34" charset="0"/>
                        <a:buChar char="•"/>
                      </a:pPr>
                      <a:r>
                        <a:rPr lang="en-IN" dirty="0"/>
                        <a:t>Computational complexity</a:t>
                      </a:r>
                      <a:endParaRPr lang="en-US" dirty="0"/>
                    </a:p>
                  </a:txBody>
                  <a:tcPr/>
                </a:tc>
              </a:tr>
              <a:tr h="36576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157796" y="180340"/>
          <a:ext cx="11876407" cy="6162675"/>
        </p:xfrm>
        <a:graphic>
          <a:graphicData uri="http://schemas.openxmlformats.org/drawingml/2006/table">
            <a:tbl>
              <a:tblPr firstRow="1" bandRow="1">
                <a:tableStyleId>{93296810-A885-4BE3-A3E7-6D5BEEA58F35}</a:tableStyleId>
              </a:tblPr>
              <a:tblGrid>
                <a:gridCol w="744101"/>
                <a:gridCol w="1828003"/>
                <a:gridCol w="701507"/>
                <a:gridCol w="1128569"/>
                <a:gridCol w="3773466"/>
                <a:gridCol w="1833351"/>
                <a:gridCol w="1867410"/>
              </a:tblGrid>
              <a:tr h="1188720">
                <a:tc>
                  <a:txBody>
                    <a:bodyPr/>
                    <a:lstStyle/>
                    <a:p>
                      <a:endParaRPr lang="en-US" dirty="0"/>
                    </a:p>
                    <a:p>
                      <a:r>
                        <a:rPr lang="en-US" dirty="0"/>
                        <a:t> </a:t>
                      </a:r>
                      <a:endParaRPr lang="en-US" dirty="0"/>
                    </a:p>
                    <a:p>
                      <a:r>
                        <a:rPr lang="en-US" dirty="0"/>
                        <a:t>S.NO</a:t>
                      </a:r>
                      <a:endParaRPr lang="en-US" dirty="0"/>
                    </a:p>
                  </a:txBody>
                  <a:tcPr/>
                </a:tc>
                <a:tc>
                  <a:txBody>
                    <a:bodyPr/>
                    <a:lstStyle/>
                    <a:p>
                      <a:endParaRPr lang="en-US" dirty="0"/>
                    </a:p>
                    <a:p>
                      <a:r>
                        <a:rPr lang="en-US" dirty="0"/>
                        <a:t>   </a:t>
                      </a:r>
                      <a:endParaRPr lang="en-US" dirty="0"/>
                    </a:p>
                    <a:p>
                      <a:r>
                        <a:rPr lang="en-US" dirty="0"/>
                        <a:t>TITLE</a:t>
                      </a:r>
                      <a:endParaRPr lang="en-US" dirty="0"/>
                    </a:p>
                  </a:txBody>
                  <a:tcPr/>
                </a:tc>
                <a:tc>
                  <a:txBody>
                    <a:bodyPr/>
                    <a:lstStyle/>
                    <a:p>
                      <a:endParaRPr lang="en-US" dirty="0"/>
                    </a:p>
                    <a:p>
                      <a:r>
                        <a:rPr lang="en-US" dirty="0"/>
                        <a:t>    YEAR</a:t>
                      </a:r>
                      <a:endParaRPr lang="en-US" dirty="0"/>
                    </a:p>
                  </a:txBody>
                  <a:tcPr/>
                </a:tc>
                <a:tc>
                  <a:txBody>
                    <a:bodyPr/>
                    <a:lstStyle/>
                    <a:p>
                      <a:endParaRPr lang="en-US" dirty="0"/>
                    </a:p>
                    <a:p>
                      <a:r>
                        <a:rPr lang="en-US" dirty="0"/>
                        <a:t>   AUTHOR</a:t>
                      </a:r>
                      <a:endParaRPr lang="en-US" dirty="0"/>
                    </a:p>
                  </a:txBody>
                  <a:tcPr/>
                </a:tc>
                <a:tc>
                  <a:txBody>
                    <a:bodyPr/>
                    <a:lstStyle/>
                    <a:p>
                      <a:endParaRPr lang="en-US" dirty="0"/>
                    </a:p>
                    <a:p>
                      <a:endParaRPr lang="en-US" dirty="0"/>
                    </a:p>
                    <a:p>
                      <a:r>
                        <a:rPr lang="en-US" dirty="0"/>
                        <a:t>EXPLANATION AND DRAWBACKS</a:t>
                      </a:r>
                      <a:endParaRPr lang="en-US" dirty="0"/>
                    </a:p>
                  </a:txBody>
                  <a:tcPr/>
                </a:tc>
                <a:tc>
                  <a:txBody>
                    <a:bodyPr/>
                    <a:lstStyle/>
                    <a:p>
                      <a:pPr>
                        <a:buNone/>
                      </a:pPr>
                      <a:endParaRPr lang="en-US" dirty="0"/>
                    </a:p>
                    <a:p>
                      <a:pPr>
                        <a:buNone/>
                      </a:pPr>
                      <a:endParaRPr lang="en-US" dirty="0"/>
                    </a:p>
                    <a:p>
                      <a:pPr>
                        <a:buNone/>
                      </a:pPr>
                      <a:r>
                        <a:rPr lang="en-US" dirty="0"/>
                        <a:t>ADVANTAGES</a:t>
                      </a:r>
                      <a:endParaRPr lang="en-US" dirty="0"/>
                    </a:p>
                  </a:txBody>
                  <a:tcPr/>
                </a:tc>
                <a:tc>
                  <a:txBody>
                    <a:bodyPr/>
                    <a:lstStyle/>
                    <a:p>
                      <a:pPr>
                        <a:buNone/>
                      </a:pPr>
                      <a:endParaRPr lang="en-US" dirty="0"/>
                    </a:p>
                    <a:p>
                      <a:pPr>
                        <a:buNone/>
                      </a:pPr>
                      <a:endParaRPr lang="en-US" dirty="0"/>
                    </a:p>
                    <a:p>
                      <a:pPr>
                        <a:buNone/>
                      </a:pPr>
                      <a:r>
                        <a:rPr lang="en-US" dirty="0"/>
                        <a:t>DISADVANTAGES</a:t>
                      </a:r>
                      <a:endParaRPr lang="en-US" dirty="0"/>
                    </a:p>
                  </a:txBody>
                  <a:tcPr/>
                </a:tc>
              </a:tr>
              <a:tr h="4973955">
                <a:tc>
                  <a:txBody>
                    <a:bodyPr/>
                    <a:lstStyle/>
                    <a:p>
                      <a:endParaRPr lang="en-US" dirty="0"/>
                    </a:p>
                    <a:p>
                      <a:endParaRPr lang="en-US" dirty="0"/>
                    </a:p>
                    <a:p>
                      <a:endParaRPr lang="en-US" dirty="0"/>
                    </a:p>
                    <a:p>
                      <a:endParaRPr lang="en-US" dirty="0"/>
                    </a:p>
                    <a:p>
                      <a:r>
                        <a:rPr lang="en-US" dirty="0"/>
                        <a:t>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1" i="0" kern="1200" dirty="0">
                          <a:solidFill>
                            <a:schemeClr val="dk1"/>
                          </a:solidFill>
                          <a:effectLst/>
                          <a:latin typeface="+mn-lt"/>
                          <a:ea typeface="+mn-ea"/>
                          <a:cs typeface="+mn-cs"/>
                        </a:rPr>
                        <a:t>Hierarchical Deep Convolutional Neural Networks for Multi-category Diagnosis of Gastrointestinal Disorders on Histopathological Images</a:t>
                      </a:r>
                      <a:endParaRPr lang="en-US" sz="1800" b="1" i="0" kern="1200" dirty="0">
                        <a:solidFill>
                          <a:schemeClr val="dk1"/>
                        </a:solidFill>
                        <a:effectLst/>
                        <a:latin typeface="+mn-lt"/>
                        <a:ea typeface="+mn-ea"/>
                        <a:cs typeface="+mn-cs"/>
                      </a:endParaRPr>
                    </a:p>
                    <a:p>
                      <a:endParaRPr lang="en-US" dirty="0"/>
                    </a:p>
                  </a:txBody>
                  <a:tcPr/>
                </a:tc>
                <a:tc>
                  <a:txBody>
                    <a:bodyPr/>
                    <a:lstStyle/>
                    <a:p>
                      <a:r>
                        <a:rPr lang="en-US" dirty="0"/>
                        <a:t>2021</a:t>
                      </a:r>
                      <a:endParaRPr lang="en-US" dirty="0"/>
                    </a:p>
                  </a:txBody>
                  <a:tcPr/>
                </a:tc>
                <a:tc>
                  <a:txBody>
                    <a:bodyPr/>
                    <a:lstStyle/>
                    <a:p>
                      <a:r>
                        <a:rPr lang="en-US" sz="1800" b="0" i="0" u="none" strike="noStrike" kern="1200" dirty="0" err="1">
                          <a:solidFill>
                            <a:schemeClr val="dk1"/>
                          </a:solidFill>
                          <a:effectLst/>
                          <a:latin typeface="+mn-lt"/>
                          <a:ea typeface="+mn-ea"/>
                          <a:cs typeface="+mn-cs"/>
                        </a:rPr>
                        <a:t>Lubaina</a:t>
                      </a:r>
                      <a:r>
                        <a:rPr lang="en-US" sz="1800" b="0" i="0" u="none" strike="noStrike" kern="1200" dirty="0">
                          <a:solidFill>
                            <a:schemeClr val="dk1"/>
                          </a:solidFill>
                          <a:effectLst/>
                          <a:latin typeface="+mn-lt"/>
                          <a:ea typeface="+mn-ea"/>
                          <a:cs typeface="+mn-cs"/>
                        </a:rPr>
                        <a:t> Ehsan</a:t>
                      </a:r>
                      <a:endParaRPr lang="en-US" dirty="0"/>
                    </a:p>
                  </a:txBody>
                  <a:tcPr/>
                </a:tc>
                <a:tc>
                  <a:txBody>
                    <a:bodyPr/>
                    <a:lstStyle/>
                    <a:p>
                      <a:r>
                        <a:rPr lang="en-US" sz="1800" b="0" i="0" kern="1200" dirty="0">
                          <a:solidFill>
                            <a:schemeClr val="dk1"/>
                          </a:solidFill>
                          <a:effectLst/>
                          <a:latin typeface="+mn-lt"/>
                          <a:ea typeface="+mn-ea"/>
                          <a:cs typeface="+mn-cs"/>
                        </a:rPr>
                        <a:t>Addressing this problem with a flat model which assumes all classes (parts of the gut and their diseases) are equally difficult to distinguish leads to an inadequate assessment of each class. Since hierarchical model restricts classification error to each sub-class, it leads to a more informative model compared to a flat model. In this paper we propose to apply hierarchical classification of biopsy images from different parts of the GI tract and the receptive diseases within each. </a:t>
                      </a:r>
                      <a:endParaRPr lang="en-US" sz="1800" b="0" i="0" kern="1200" dirty="0">
                        <a:solidFill>
                          <a:schemeClr val="dk1"/>
                        </a:solidFill>
                        <a:effectLst/>
                        <a:latin typeface="+mn-lt"/>
                        <a:ea typeface="+mn-ea"/>
                        <a:cs typeface="+mn-cs"/>
                      </a:endParaRPr>
                    </a:p>
                    <a:p>
                      <a:endParaRPr lang="en-US" dirty="0"/>
                    </a:p>
                  </a:txBody>
                  <a:tcPr/>
                </a:tc>
                <a:tc>
                  <a:txBody>
                    <a:bodyPr/>
                    <a:lstStyle/>
                    <a:p>
                      <a:pPr marL="285750" indent="-285750">
                        <a:buFont typeface="Arial" panose="020B0604020202020204" pitchFamily="34" charset="0"/>
                        <a:buChar char="•"/>
                      </a:pPr>
                      <a:r>
                        <a:rPr lang="en-IN" altLang="en-US" dirty="0"/>
                        <a:t>Reduced misclassification</a:t>
                      </a:r>
                      <a:endParaRPr lang="en-IN" altLang="en-US" dirty="0"/>
                    </a:p>
                    <a:p>
                      <a:pPr marL="285750" indent="-285750">
                        <a:buFont typeface="Arial" panose="020B0604020202020204" pitchFamily="34" charset="0"/>
                        <a:buChar char="•"/>
                      </a:pPr>
                      <a:r>
                        <a:rPr lang="en-IN" altLang="en-US" dirty="0"/>
                        <a:t>informative predictions </a:t>
                      </a:r>
                      <a:endParaRPr lang="en-IN" altLang="en-US" dirty="0"/>
                    </a:p>
                  </a:txBody>
                  <a:tcPr/>
                </a:tc>
                <a:tc>
                  <a:txBody>
                    <a:bodyPr/>
                    <a:lstStyle/>
                    <a:p>
                      <a:pPr marL="285750" indent="-285750">
                        <a:buFont typeface="Arial" panose="020B0604020202020204" pitchFamily="34" charset="0"/>
                        <a:buChar char="•"/>
                      </a:pPr>
                      <a:r>
                        <a:rPr lang="en-IN" altLang="en-US" dirty="0"/>
                        <a:t>computational overhead</a:t>
                      </a:r>
                      <a:endParaRPr lang="en-IN" altLang="en-US" dirty="0"/>
                    </a:p>
                    <a:p>
                      <a:pPr marL="285750" indent="-285750">
                        <a:buFont typeface="Arial" panose="020B0604020202020204" pitchFamily="34" charset="0"/>
                        <a:buChar char="•"/>
                      </a:pPr>
                      <a:r>
                        <a:rPr lang="en-IN" altLang="en-US" dirty="0"/>
                        <a:t>limited flexibility in new class addition.</a:t>
                      </a:r>
                      <a:endParaRPr lang="en-IN" altLang="en-US" dirty="0"/>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nvGraphicFramePr>
        <p:xfrm>
          <a:off x="869950" y="256540"/>
          <a:ext cx="10888980" cy="6171565"/>
        </p:xfrm>
        <a:graphic>
          <a:graphicData uri="http://schemas.openxmlformats.org/drawingml/2006/table">
            <a:tbl>
              <a:tblPr firstRow="1" bandRow="1">
                <a:tableStyleId>{93296810-A885-4BE3-A3E7-6D5BEEA58F35}</a:tableStyleId>
              </a:tblPr>
              <a:tblGrid>
                <a:gridCol w="740410"/>
                <a:gridCol w="1661160"/>
                <a:gridCol w="841375"/>
                <a:gridCol w="1346835"/>
                <a:gridCol w="2882265"/>
                <a:gridCol w="1551305"/>
                <a:gridCol w="1865630"/>
              </a:tblGrid>
              <a:tr h="1188720">
                <a:tc>
                  <a:txBody>
                    <a:bodyPr/>
                    <a:lstStyle/>
                    <a:p>
                      <a:endParaRPr lang="en-US" dirty="0"/>
                    </a:p>
                    <a:p>
                      <a:r>
                        <a:rPr lang="en-US" dirty="0"/>
                        <a:t> S.NO</a:t>
                      </a:r>
                      <a:endParaRPr lang="en-US" dirty="0"/>
                    </a:p>
                  </a:txBody>
                  <a:tcPr/>
                </a:tc>
                <a:tc>
                  <a:txBody>
                    <a:bodyPr/>
                    <a:lstStyle/>
                    <a:p>
                      <a:endParaRPr lang="en-US" dirty="0"/>
                    </a:p>
                    <a:p>
                      <a:r>
                        <a:rPr lang="en-US" dirty="0"/>
                        <a:t>   TITLE</a:t>
                      </a:r>
                      <a:endParaRPr lang="en-US" dirty="0"/>
                    </a:p>
                  </a:txBody>
                  <a:tcPr/>
                </a:tc>
                <a:tc>
                  <a:txBody>
                    <a:bodyPr/>
                    <a:lstStyle/>
                    <a:p>
                      <a:endParaRPr lang="en-US" dirty="0"/>
                    </a:p>
                    <a:p>
                      <a:r>
                        <a:rPr lang="en-US" dirty="0"/>
                        <a:t>   YEAR</a:t>
                      </a:r>
                      <a:endParaRPr lang="en-US" dirty="0"/>
                    </a:p>
                  </a:txBody>
                  <a:tcPr/>
                </a:tc>
                <a:tc>
                  <a:txBody>
                    <a:bodyPr/>
                    <a:lstStyle/>
                    <a:p>
                      <a:endParaRPr lang="en-US" dirty="0"/>
                    </a:p>
                    <a:p>
                      <a:r>
                        <a:rPr lang="en-US" dirty="0"/>
                        <a:t>   AUTHOR</a:t>
                      </a:r>
                      <a:endParaRPr lang="en-US" dirty="0"/>
                    </a:p>
                  </a:txBody>
                  <a:tcPr/>
                </a:tc>
                <a:tc>
                  <a:txBody>
                    <a:bodyPr/>
                    <a:lstStyle/>
                    <a:p>
                      <a:endParaRPr lang="en-US" dirty="0"/>
                    </a:p>
                    <a:p>
                      <a:r>
                        <a:rPr lang="en-US" dirty="0"/>
                        <a:t>EXPLANATION</a:t>
                      </a:r>
                      <a:endParaRPr lang="en-US" dirty="0"/>
                    </a:p>
                  </a:txBody>
                  <a:tcPr/>
                </a:tc>
                <a:tc>
                  <a:txBody>
                    <a:bodyPr/>
                    <a:lstStyle/>
                    <a:p>
                      <a:pPr>
                        <a:buNone/>
                      </a:pPr>
                      <a:endParaRPr lang="en-US" dirty="0"/>
                    </a:p>
                    <a:p>
                      <a:pPr>
                        <a:buNone/>
                      </a:pPr>
                      <a:r>
                        <a:rPr lang="en-US" dirty="0"/>
                        <a:t>ADVANTAGES</a:t>
                      </a:r>
                      <a:endParaRPr lang="en-US" dirty="0"/>
                    </a:p>
                  </a:txBody>
                  <a:tcPr/>
                </a:tc>
                <a:tc>
                  <a:txBody>
                    <a:bodyPr/>
                    <a:lstStyle/>
                    <a:p>
                      <a:pPr>
                        <a:buNone/>
                      </a:pPr>
                      <a:endParaRPr lang="en-US" dirty="0"/>
                    </a:p>
                    <a:p>
                      <a:pPr>
                        <a:buNone/>
                      </a:pPr>
                      <a:r>
                        <a:rPr lang="en-US" dirty="0"/>
                        <a:t>DISADVANTAGES</a:t>
                      </a:r>
                      <a:endParaRPr lang="en-US" dirty="0"/>
                    </a:p>
                  </a:txBody>
                  <a:tcPr/>
                </a:tc>
              </a:tr>
              <a:tr h="4982845">
                <a:tc>
                  <a:txBody>
                    <a:bodyPr/>
                    <a:lstStyle/>
                    <a:p>
                      <a:endParaRPr lang="en-US" dirty="0"/>
                    </a:p>
                    <a:p>
                      <a:endParaRPr lang="en-US" dirty="0"/>
                    </a:p>
                    <a:p>
                      <a:endParaRPr lang="en-US" dirty="0"/>
                    </a:p>
                    <a:p>
                      <a:endParaRPr lang="en-US" dirty="0"/>
                    </a:p>
                    <a:p>
                      <a:r>
                        <a:rPr lang="en-US" dirty="0"/>
                        <a:t>7)</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1" i="0" kern="1200" dirty="0">
                          <a:solidFill>
                            <a:schemeClr val="dk1"/>
                          </a:solidFill>
                          <a:effectLst/>
                          <a:latin typeface="+mn-lt"/>
                          <a:ea typeface="+mn-ea"/>
                          <a:cs typeface="+mn-cs"/>
                        </a:rPr>
                        <a:t>Least Square Saliency Transformation of Capsule Endoscopy Images for PDF Model Based Multiple Gastrointestinal Disease Classification</a:t>
                      </a:r>
                      <a:endParaRPr lang="en-US" sz="1800" b="1" i="0" kern="1200" dirty="0">
                        <a:solidFill>
                          <a:schemeClr val="dk1"/>
                        </a:solidFill>
                        <a:effectLst/>
                        <a:latin typeface="+mn-lt"/>
                        <a:ea typeface="+mn-ea"/>
                        <a:cs typeface="+mn-cs"/>
                      </a:endParaRPr>
                    </a:p>
                    <a:p>
                      <a:endParaRPr lang="en-US" dirty="0"/>
                    </a:p>
                  </a:txBody>
                  <a:tcPr/>
                </a:tc>
                <a:tc>
                  <a:txBody>
                    <a:bodyPr/>
                    <a:lstStyle/>
                    <a:p>
                      <a:r>
                        <a:rPr lang="en-US" sz="1800" b="0" i="0" kern="1200" dirty="0">
                          <a:solidFill>
                            <a:schemeClr val="dk1"/>
                          </a:solidFill>
                          <a:effectLst/>
                          <a:latin typeface="+mn-lt"/>
                          <a:ea typeface="+mn-ea"/>
                          <a:cs typeface="+mn-cs"/>
                        </a:rPr>
                        <a:t>2020</a:t>
                      </a:r>
                      <a:endParaRPr lang="en-US" dirty="0"/>
                    </a:p>
                  </a:txBody>
                  <a:tcPr/>
                </a:tc>
                <a:tc>
                  <a:txBody>
                    <a:bodyPr/>
                    <a:lstStyle/>
                    <a:p>
                      <a:br>
                        <a:rPr lang="en-US" sz="1800" b="0" i="0" u="none" strike="noStrike" kern="1200" dirty="0">
                          <a:solidFill>
                            <a:schemeClr val="dk1"/>
                          </a:solidFill>
                          <a:effectLst/>
                          <a:latin typeface="+mn-lt"/>
                          <a:ea typeface="+mn-ea"/>
                          <a:cs typeface="+mn-cs"/>
                        </a:rPr>
                      </a:br>
                      <a:r>
                        <a:rPr lang="en-US" sz="1800" b="0" i="0" u="none" strike="noStrike" kern="1200" dirty="0">
                          <a:solidFill>
                            <a:schemeClr val="dk1"/>
                          </a:solidFill>
                          <a:effectLst/>
                          <a:latin typeface="+mn-lt"/>
                          <a:ea typeface="+mn-ea"/>
                          <a:cs typeface="+mn-cs"/>
                        </a:rPr>
                        <a:t>Amit Kumar Kundu</a:t>
                      </a:r>
                      <a:endParaRPr lang="en-US" dirty="0"/>
                    </a:p>
                  </a:txBody>
                  <a:tcPr/>
                </a:tc>
                <a:tc>
                  <a:txBody>
                    <a:bodyPr/>
                    <a:lstStyle/>
                    <a:p>
                      <a:r>
                        <a:rPr lang="en-US" sz="1800" b="0" i="0" kern="1200" dirty="0">
                          <a:solidFill>
                            <a:schemeClr val="dk1"/>
                          </a:solidFill>
                          <a:effectLst/>
                          <a:latin typeface="+mn-lt"/>
                          <a:ea typeface="+mn-ea"/>
                          <a:cs typeface="+mn-cs"/>
                        </a:rPr>
                        <a:t>Wireless capsule endoscopy (WCE) is an effective video technology to diagnose gastrointestinal (GI) diseases, such as bleeding, ulcer, and tumor. In order to avoid a tedious manual review process of long duration WCE video recordings, automatic disease detection schemes have received significant attention from the researchers</a:t>
                      </a:r>
                      <a:endParaRPr lang="en-US" dirty="0"/>
                    </a:p>
                  </a:txBody>
                  <a:tcPr/>
                </a:tc>
                <a:tc>
                  <a:txBody>
                    <a:bodyPr/>
                    <a:lstStyle/>
                    <a:p>
                      <a:pPr marL="285750" indent="-285750">
                        <a:buFont typeface="Arial" panose="020B0604020202020204" pitchFamily="34" charset="0"/>
                        <a:buChar char="•"/>
                      </a:pPr>
                      <a:r>
                        <a:rPr lang="en-IN" dirty="0"/>
                        <a:t>Enhanced Feature Extraction</a:t>
                      </a:r>
                      <a:endParaRPr lang="en-IN" dirty="0"/>
                    </a:p>
                    <a:p>
                      <a:pPr marL="285750" indent="-285750">
                        <a:buFont typeface="Arial" panose="020B0604020202020204" pitchFamily="34" charset="0"/>
                        <a:buChar char="•"/>
                      </a:pPr>
                      <a:r>
                        <a:rPr lang="en-IN" dirty="0"/>
                        <a:t>Better Generalization</a:t>
                      </a:r>
                      <a:endParaRPr lang="en-US" dirty="0"/>
                    </a:p>
                  </a:txBody>
                  <a:tcPr/>
                </a:tc>
                <a:tc>
                  <a:txBody>
                    <a:bodyPr/>
                    <a:lstStyle/>
                    <a:p>
                      <a:pPr marL="285750" indent="-285750">
                        <a:buFont typeface="Arial" panose="020B0604020202020204" pitchFamily="34" charset="0"/>
                        <a:buChar char="•"/>
                      </a:pPr>
                      <a:r>
                        <a:rPr lang="en-IN" dirty="0"/>
                        <a:t>Increased Model Complexity</a:t>
                      </a:r>
                      <a:endParaRPr lang="en-IN" dirty="0"/>
                    </a:p>
                    <a:p>
                      <a:pPr marL="285750" indent="-285750">
                        <a:buFont typeface="Arial" panose="020B0604020202020204" pitchFamily="34" charset="0"/>
                        <a:buChar char="•"/>
                      </a:pPr>
                      <a:r>
                        <a:rPr lang="en-IN" dirty="0"/>
                        <a:t>Limited Applicability</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1181" y="669464"/>
            <a:ext cx="10515600" cy="563129"/>
          </a:xfrm>
        </p:spPr>
        <p:txBody>
          <a:bodyPr>
            <a:normAutofit fontScale="90000"/>
          </a:bodyPr>
          <a:lstStyle/>
          <a:p>
            <a:pPr algn="ctr"/>
            <a:r>
              <a:rPr lang="en-US" dirty="0"/>
              <a:t>      </a:t>
            </a:r>
            <a:r>
              <a:rPr lang="en-US" b="1" dirty="0">
                <a:latin typeface="Times New Roman" panose="02020603050405020304" pitchFamily="18" charset="0"/>
                <a:cs typeface="Times New Roman" panose="02020603050405020304" pitchFamily="18" charset="0"/>
              </a:rPr>
              <a:t> BLOCK DIAGRAM</a:t>
            </a:r>
            <a:endParaRPr lang="en-US" b="1" dirty="0">
              <a:latin typeface="Times New Roman" panose="02020603050405020304" pitchFamily="18" charset="0"/>
              <a:cs typeface="Times New Roman" panose="02020603050405020304" pitchFamily="18" charset="0"/>
            </a:endParaRPr>
          </a:p>
        </p:txBody>
      </p:sp>
      <p:sp>
        <p:nvSpPr>
          <p:cNvPr id="7" name="Rectangles 6"/>
          <p:cNvSpPr/>
          <p:nvPr/>
        </p:nvSpPr>
        <p:spPr>
          <a:xfrm>
            <a:off x="3404870" y="1490980"/>
            <a:ext cx="2140585" cy="1137285"/>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400"/>
              <a:t>RGB to Gray Conversion</a:t>
            </a:r>
            <a:r>
              <a:rPr lang="en-IN" altLang="en-US"/>
              <a:t>  </a:t>
            </a:r>
            <a:endParaRPr lang="en-IN" altLang="en-US"/>
          </a:p>
        </p:txBody>
      </p:sp>
      <p:sp>
        <p:nvSpPr>
          <p:cNvPr id="8" name="Rectangles 7"/>
          <p:cNvSpPr/>
          <p:nvPr/>
        </p:nvSpPr>
        <p:spPr>
          <a:xfrm>
            <a:off x="6264910" y="1490980"/>
            <a:ext cx="2140585" cy="1137285"/>
          </a:xfrm>
          <a:prstGeom prst="rect">
            <a:avLst/>
          </a:prstGeom>
          <a:solidFill>
            <a:schemeClr val="accent1">
              <a:lumMod val="50000"/>
            </a:schemeClr>
          </a:solidFill>
        </p:spPr>
        <p:style>
          <a:lnRef idx="0">
            <a:srgbClr val="FFFFFF"/>
          </a:lnRef>
          <a:fillRef idx="3">
            <a:schemeClr val="accent1"/>
          </a:fillRef>
          <a:effectRef idx="0">
            <a:srgbClr val="FFFFFF"/>
          </a:effectRef>
          <a:fontRef idx="minor">
            <a:schemeClr val="lt1"/>
          </a:fontRef>
        </p:style>
        <p:txBody>
          <a:bodyPr rtlCol="0" anchor="ctr"/>
          <a:p>
            <a:pPr algn="ctr"/>
            <a:r>
              <a:rPr lang="en-IN" altLang="en-US" sz="2400"/>
              <a:t>Gaussian Filter </a:t>
            </a:r>
            <a:endParaRPr lang="en-IN" altLang="en-US" sz="2400"/>
          </a:p>
        </p:txBody>
      </p:sp>
      <p:sp>
        <p:nvSpPr>
          <p:cNvPr id="9" name="Rectangles 8"/>
          <p:cNvSpPr/>
          <p:nvPr/>
        </p:nvSpPr>
        <p:spPr>
          <a:xfrm>
            <a:off x="9342120" y="1490980"/>
            <a:ext cx="2140585" cy="1137285"/>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400"/>
              <a:t>Median Filter</a:t>
            </a:r>
            <a:endParaRPr lang="en-IN" altLang="en-US" sz="2400"/>
          </a:p>
        </p:txBody>
      </p:sp>
      <p:sp>
        <p:nvSpPr>
          <p:cNvPr id="10" name="Rectangles 9"/>
          <p:cNvSpPr/>
          <p:nvPr/>
        </p:nvSpPr>
        <p:spPr>
          <a:xfrm>
            <a:off x="6237605" y="3450590"/>
            <a:ext cx="2140585" cy="1137285"/>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IN" sz="2400"/>
              <a:t>High Saturation Value</a:t>
            </a:r>
            <a:endParaRPr lang="en-US" altLang="en-IN" sz="2400"/>
          </a:p>
        </p:txBody>
      </p:sp>
      <p:sp>
        <p:nvSpPr>
          <p:cNvPr id="3" name="Rectangles 2"/>
          <p:cNvSpPr/>
          <p:nvPr/>
        </p:nvSpPr>
        <p:spPr>
          <a:xfrm>
            <a:off x="544830" y="1490980"/>
            <a:ext cx="2140585" cy="1137285"/>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lnSpc>
                <a:spcPct val="110000"/>
              </a:lnSpc>
            </a:pPr>
            <a:r>
              <a:rPr lang="en-IN" altLang="en-US" sz="2400"/>
              <a:t>Input Image</a:t>
            </a:r>
            <a:endParaRPr lang="en-IN" altLang="en-US" sz="2400"/>
          </a:p>
        </p:txBody>
      </p:sp>
      <p:sp>
        <p:nvSpPr>
          <p:cNvPr id="11" name="Rectangles 10"/>
          <p:cNvSpPr/>
          <p:nvPr/>
        </p:nvSpPr>
        <p:spPr>
          <a:xfrm>
            <a:off x="9342120" y="3450590"/>
            <a:ext cx="2140585" cy="1137285"/>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IN" sz="2400">
                <a:sym typeface="+mn-ea"/>
              </a:rPr>
              <a:t>Edge Detection </a:t>
            </a:r>
            <a:endParaRPr lang="en-US" altLang="en-IN" sz="2400">
              <a:sym typeface="+mn-ea"/>
            </a:endParaRPr>
          </a:p>
        </p:txBody>
      </p:sp>
      <p:sp>
        <p:nvSpPr>
          <p:cNvPr id="15" name="Right Arrow 14"/>
          <p:cNvSpPr/>
          <p:nvPr/>
        </p:nvSpPr>
        <p:spPr>
          <a:xfrm>
            <a:off x="2685415" y="1972310"/>
            <a:ext cx="720090" cy="3397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6" name="Right Arrow 15"/>
          <p:cNvSpPr/>
          <p:nvPr/>
        </p:nvSpPr>
        <p:spPr>
          <a:xfrm>
            <a:off x="5545455" y="1972310"/>
            <a:ext cx="720090" cy="3397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7" name="Right Arrow 16"/>
          <p:cNvSpPr/>
          <p:nvPr/>
        </p:nvSpPr>
        <p:spPr>
          <a:xfrm>
            <a:off x="8405495" y="1889760"/>
            <a:ext cx="925830" cy="3397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8" name="Right Arrow 17"/>
          <p:cNvSpPr/>
          <p:nvPr/>
        </p:nvSpPr>
        <p:spPr>
          <a:xfrm rot="10800000">
            <a:off x="8378190" y="3934460"/>
            <a:ext cx="953135" cy="3397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1" name="Down Arrow 20"/>
          <p:cNvSpPr/>
          <p:nvPr/>
        </p:nvSpPr>
        <p:spPr>
          <a:xfrm>
            <a:off x="10333355" y="2628265"/>
            <a:ext cx="281305" cy="81216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ight Arrow 4"/>
          <p:cNvSpPr/>
          <p:nvPr/>
        </p:nvSpPr>
        <p:spPr>
          <a:xfrm rot="10800000">
            <a:off x="5545455" y="3934460"/>
            <a:ext cx="691515" cy="3397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ectangles 5"/>
          <p:cNvSpPr/>
          <p:nvPr/>
        </p:nvSpPr>
        <p:spPr>
          <a:xfrm>
            <a:off x="3404870" y="3405505"/>
            <a:ext cx="2140585" cy="1137285"/>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IN" sz="2400"/>
              <a:t>Enhancement</a:t>
            </a:r>
            <a:endParaRPr lang="en-US" altLang="en-IN" sz="2400"/>
          </a:p>
        </p:txBody>
      </p:sp>
      <p:sp>
        <p:nvSpPr>
          <p:cNvPr id="12" name="Right Arrow 11"/>
          <p:cNvSpPr/>
          <p:nvPr/>
        </p:nvSpPr>
        <p:spPr>
          <a:xfrm rot="5400000">
            <a:off x="1234440" y="4753610"/>
            <a:ext cx="691515" cy="26987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3" name="Rectangles 12"/>
          <p:cNvSpPr/>
          <p:nvPr/>
        </p:nvSpPr>
        <p:spPr>
          <a:xfrm>
            <a:off x="544830" y="3405505"/>
            <a:ext cx="2140585" cy="1137285"/>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IN" sz="2400"/>
              <a:t>Segmentation</a:t>
            </a:r>
            <a:endParaRPr lang="en-US" altLang="en-IN" sz="2400"/>
          </a:p>
          <a:p>
            <a:pPr algn="ctr"/>
            <a:r>
              <a:rPr lang="en-IN" altLang="en-US" sz="2400"/>
              <a:t>(k-means cluster</a:t>
            </a:r>
            <a:r>
              <a:rPr lang="en-US" altLang="en-IN" sz="2400"/>
              <a:t>ing</a:t>
            </a:r>
            <a:r>
              <a:rPr lang="en-IN" altLang="en-US" sz="2400"/>
              <a:t>)</a:t>
            </a:r>
            <a:endParaRPr lang="en-IN" altLang="en-US" sz="2400"/>
          </a:p>
        </p:txBody>
      </p:sp>
      <p:sp>
        <p:nvSpPr>
          <p:cNvPr id="24" name="Rectangles 23"/>
          <p:cNvSpPr/>
          <p:nvPr/>
        </p:nvSpPr>
        <p:spPr>
          <a:xfrm>
            <a:off x="544830" y="5234305"/>
            <a:ext cx="2140585" cy="1137285"/>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IN" sz="2400"/>
              <a:t>Feature Extraction </a:t>
            </a:r>
            <a:endParaRPr lang="en-US" altLang="en-IN" sz="2400"/>
          </a:p>
        </p:txBody>
      </p:sp>
      <p:sp>
        <p:nvSpPr>
          <p:cNvPr id="25" name="Right Arrow 24"/>
          <p:cNvSpPr/>
          <p:nvPr/>
        </p:nvSpPr>
        <p:spPr>
          <a:xfrm>
            <a:off x="2685415" y="5636260"/>
            <a:ext cx="691515" cy="3397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8" name="Rectangles 27"/>
          <p:cNvSpPr/>
          <p:nvPr/>
        </p:nvSpPr>
        <p:spPr>
          <a:xfrm>
            <a:off x="3380105" y="5234305"/>
            <a:ext cx="2140585" cy="1137285"/>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IN" sz="2400"/>
              <a:t>Trained data </a:t>
            </a:r>
            <a:endParaRPr lang="en-US" altLang="en-IN" sz="2400"/>
          </a:p>
        </p:txBody>
      </p:sp>
      <p:sp>
        <p:nvSpPr>
          <p:cNvPr id="29" name="Right Arrow 28"/>
          <p:cNvSpPr/>
          <p:nvPr/>
        </p:nvSpPr>
        <p:spPr>
          <a:xfrm>
            <a:off x="5523865" y="5636260"/>
            <a:ext cx="691515" cy="3397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0" name="Rectangles 29"/>
          <p:cNvSpPr/>
          <p:nvPr/>
        </p:nvSpPr>
        <p:spPr>
          <a:xfrm>
            <a:off x="6218555" y="5234305"/>
            <a:ext cx="2140585" cy="1137285"/>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400"/>
              <a:t>CNN classification</a:t>
            </a:r>
            <a:r>
              <a:rPr lang="en-US" altLang="en-IN" sz="2400"/>
              <a:t> </a:t>
            </a:r>
            <a:endParaRPr lang="en-US" altLang="en-IN" sz="2400"/>
          </a:p>
        </p:txBody>
      </p:sp>
      <p:sp>
        <p:nvSpPr>
          <p:cNvPr id="31" name="Right Arrow 30"/>
          <p:cNvSpPr/>
          <p:nvPr/>
        </p:nvSpPr>
        <p:spPr>
          <a:xfrm>
            <a:off x="8362315" y="5665470"/>
            <a:ext cx="949960" cy="3111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2" name="Rectangles 31"/>
          <p:cNvSpPr/>
          <p:nvPr/>
        </p:nvSpPr>
        <p:spPr>
          <a:xfrm>
            <a:off x="9311005" y="5170805"/>
            <a:ext cx="2140585" cy="1137285"/>
          </a:xfrm>
          <a:prstGeom prst="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sz="2400"/>
              <a:t>Disease identification output.</a:t>
            </a:r>
            <a:endParaRPr lang="en-IN" sz="2400"/>
          </a:p>
        </p:txBody>
      </p:sp>
      <p:sp>
        <p:nvSpPr>
          <p:cNvPr id="33" name="Right Arrow 32"/>
          <p:cNvSpPr/>
          <p:nvPr/>
        </p:nvSpPr>
        <p:spPr>
          <a:xfrm rot="10800000">
            <a:off x="2696845" y="3898900"/>
            <a:ext cx="691515" cy="3397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49985"/>
          </a:xfrm>
        </p:spPr>
        <p:txBody>
          <a:bodyPr/>
          <a:p>
            <a:r>
              <a:rPr lang="en-IN" altLang="en-US" sz="3600" b="1">
                <a:latin typeface="Times New Roman" panose="02020603050405020304" pitchFamily="18" charset="0"/>
                <a:cs typeface="Times New Roman" panose="02020603050405020304" pitchFamily="18" charset="0"/>
              </a:rPr>
              <a:t>Enhancements output</a:t>
            </a:r>
            <a:r>
              <a:rPr lang="en-IN" altLang="en-US" b="1">
                <a:latin typeface="Times New Roman" panose="02020603050405020304" pitchFamily="18" charset="0"/>
                <a:cs typeface="Times New Roman" panose="02020603050405020304" pitchFamily="18" charset="0"/>
              </a:rPr>
              <a:t> </a:t>
            </a:r>
            <a:endParaRPr lang="en-IN" altLang="en-US" b="1">
              <a:latin typeface="Times New Roman" panose="02020603050405020304" pitchFamily="18" charset="0"/>
              <a:cs typeface="Times New Roman" panose="02020603050405020304" pitchFamily="18" charset="0"/>
            </a:endParaRPr>
          </a:p>
        </p:txBody>
      </p:sp>
      <p:pic>
        <p:nvPicPr>
          <p:cNvPr id="3" name="Picture 2" descr="enhancement 1"/>
          <p:cNvPicPr>
            <a:picLocks noChangeAspect="1"/>
          </p:cNvPicPr>
          <p:nvPr/>
        </p:nvPicPr>
        <p:blipFill>
          <a:blip r:embed="rId1"/>
          <a:srcRect t="5569" r="-708"/>
          <a:stretch>
            <a:fillRect/>
          </a:stretch>
        </p:blipFill>
        <p:spPr>
          <a:xfrm>
            <a:off x="936625" y="1691640"/>
            <a:ext cx="3070225" cy="2993390"/>
          </a:xfrm>
          <a:prstGeom prst="rect">
            <a:avLst/>
          </a:prstGeom>
        </p:spPr>
      </p:pic>
      <p:pic>
        <p:nvPicPr>
          <p:cNvPr id="4" name="Picture 3" descr="enhancement 2"/>
          <p:cNvPicPr>
            <a:picLocks noChangeAspect="1"/>
          </p:cNvPicPr>
          <p:nvPr/>
        </p:nvPicPr>
        <p:blipFill>
          <a:blip r:embed="rId2"/>
          <a:srcRect t="5570" r="879"/>
          <a:stretch>
            <a:fillRect/>
          </a:stretch>
        </p:blipFill>
        <p:spPr>
          <a:xfrm>
            <a:off x="4474210" y="1691640"/>
            <a:ext cx="3006090" cy="2992755"/>
          </a:xfrm>
          <a:prstGeom prst="rect">
            <a:avLst/>
          </a:prstGeom>
        </p:spPr>
      </p:pic>
      <p:pic>
        <p:nvPicPr>
          <p:cNvPr id="5" name="Picture 4" descr="enhancement 3"/>
          <p:cNvPicPr>
            <a:picLocks noChangeAspect="1"/>
          </p:cNvPicPr>
          <p:nvPr/>
        </p:nvPicPr>
        <p:blipFill>
          <a:blip r:embed="rId3"/>
          <a:srcRect t="7252" r="521"/>
          <a:stretch>
            <a:fillRect/>
          </a:stretch>
        </p:blipFill>
        <p:spPr>
          <a:xfrm>
            <a:off x="8206105" y="1744980"/>
            <a:ext cx="3295015" cy="2851150"/>
          </a:xfrm>
          <a:prstGeom prst="rect">
            <a:avLst/>
          </a:prstGeom>
        </p:spPr>
      </p:pic>
      <p:sp>
        <p:nvSpPr>
          <p:cNvPr id="6" name="Text Box 5"/>
          <p:cNvSpPr txBox="1"/>
          <p:nvPr/>
        </p:nvSpPr>
        <p:spPr>
          <a:xfrm>
            <a:off x="1369695" y="4861560"/>
            <a:ext cx="2637155"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Red band Enhanced </a:t>
            </a:r>
            <a:endParaRPr lang="en-US" b="1">
              <a:latin typeface="Times New Roman" panose="02020603050405020304" pitchFamily="18" charset="0"/>
              <a:cs typeface="Times New Roman" panose="02020603050405020304" pitchFamily="18" charset="0"/>
            </a:endParaRPr>
          </a:p>
        </p:txBody>
      </p:sp>
      <p:sp>
        <p:nvSpPr>
          <p:cNvPr id="9" name="Text Box 8"/>
          <p:cNvSpPr txBox="1"/>
          <p:nvPr/>
        </p:nvSpPr>
        <p:spPr>
          <a:xfrm>
            <a:off x="4864735" y="4860925"/>
            <a:ext cx="3005455"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Green Band Enhanced</a:t>
            </a:r>
            <a:endParaRPr lang="en-US" b="1">
              <a:latin typeface="Times New Roman" panose="02020603050405020304" pitchFamily="18" charset="0"/>
              <a:cs typeface="Times New Roman" panose="02020603050405020304" pitchFamily="18" charset="0"/>
            </a:endParaRPr>
          </a:p>
        </p:txBody>
      </p:sp>
      <p:sp>
        <p:nvSpPr>
          <p:cNvPr id="10" name="Text Box 9"/>
          <p:cNvSpPr txBox="1"/>
          <p:nvPr/>
        </p:nvSpPr>
        <p:spPr>
          <a:xfrm>
            <a:off x="8728075" y="4826000"/>
            <a:ext cx="4064000" cy="368300"/>
          </a:xfrm>
          <a:prstGeom prst="rect">
            <a:avLst/>
          </a:prstGeom>
          <a:noFill/>
        </p:spPr>
        <p:txBody>
          <a:bodyPr wrap="square" rtlCol="0">
            <a:spAutoFit/>
          </a:bodyPr>
          <a:p>
            <a:r>
              <a:rPr lang="en-US" b="1">
                <a:latin typeface="Times New Roman" panose="02020603050405020304" pitchFamily="18" charset="0"/>
                <a:cs typeface="Times New Roman" panose="02020603050405020304" pitchFamily="18" charset="0"/>
              </a:rPr>
              <a:t>Blue Band Enhanced </a:t>
            </a:r>
            <a:endParaRPr lang="en-US" b="1">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10989720" y="5806500"/>
            <a:ext cx="1486851" cy="1140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b="1">
                <a:latin typeface="Times New Roman" panose="02020603050405020304" pitchFamily="18" charset="0"/>
                <a:cs typeface="Times New Roman" panose="02020603050405020304" pitchFamily="18" charset="0"/>
              </a:rPr>
              <a:t>Segmentation output:</a:t>
            </a:r>
            <a:endParaRPr lang="en-US" sz="3600" b="1">
              <a:latin typeface="Times New Roman" panose="02020603050405020304" pitchFamily="18" charset="0"/>
              <a:cs typeface="Times New Roman" panose="02020603050405020304" pitchFamily="18" charset="0"/>
            </a:endParaRPr>
          </a:p>
        </p:txBody>
      </p:sp>
      <p:pic>
        <p:nvPicPr>
          <p:cNvPr id="3" name="Picture 2" descr="segementation all results"/>
          <p:cNvPicPr>
            <a:picLocks noChangeAspect="1"/>
          </p:cNvPicPr>
          <p:nvPr/>
        </p:nvPicPr>
        <p:blipFill>
          <a:blip r:embed="rId1"/>
          <a:srcRect t="26537" b="14610"/>
          <a:stretch>
            <a:fillRect/>
          </a:stretch>
        </p:blipFill>
        <p:spPr>
          <a:xfrm>
            <a:off x="0" y="1282700"/>
            <a:ext cx="11795760" cy="2741930"/>
          </a:xfrm>
          <a:prstGeom prst="rect">
            <a:avLst/>
          </a:prstGeom>
        </p:spPr>
      </p:pic>
      <p:sp>
        <p:nvSpPr>
          <p:cNvPr id="4" name="Text Box 3"/>
          <p:cNvSpPr txBox="1"/>
          <p:nvPr/>
        </p:nvSpPr>
        <p:spPr>
          <a:xfrm>
            <a:off x="1881505" y="3797300"/>
            <a:ext cx="8277860" cy="2584450"/>
          </a:xfrm>
          <a:prstGeom prst="rect">
            <a:avLst/>
          </a:prstGeom>
          <a:noFill/>
        </p:spPr>
        <p:txBody>
          <a:bodyPr wrap="square" rtlCol="0">
            <a:spAutoFit/>
          </a:bodyPr>
          <a:p>
            <a:pPr algn="just"/>
            <a:endParaRPr lang="en-US"/>
          </a:p>
          <a:p>
            <a:pPr marL="285750" indent="-285750" algn="just">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Segmentation: </a:t>
            </a:r>
            <a:r>
              <a:rPr lang="en-US" sz="2400">
                <a:latin typeface="Times New Roman" panose="02020603050405020304" pitchFamily="18" charset="0"/>
                <a:cs typeface="Times New Roman" panose="02020603050405020304" pitchFamily="18" charset="0"/>
              </a:rPr>
              <a:t>Dividing an image into regions to make analysis easier.</a:t>
            </a:r>
            <a:endParaRPr lang="en-US" sz="2400" b="1">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Color-Based Segmentation: </a:t>
            </a:r>
            <a:r>
              <a:rPr lang="en-US" sz="2400">
                <a:latin typeface="Times New Roman" panose="02020603050405020304" pitchFamily="18" charset="0"/>
                <a:cs typeface="Times New Roman" panose="02020603050405020304" pitchFamily="18" charset="0"/>
              </a:rPr>
              <a:t>Separating image parts based on color to highlight specific features.</a:t>
            </a:r>
            <a:endParaRPr lang="en-US"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Iterations</a:t>
            </a:r>
            <a:r>
              <a:rPr lang="en-US" sz="2400">
                <a:latin typeface="Times New Roman" panose="02020603050405020304" pitchFamily="18" charset="0"/>
                <a:cs typeface="Times New Roman" panose="02020603050405020304" pitchFamily="18" charset="0"/>
              </a:rPr>
              <a:t> : Repeated steps to improve model accuracy by adjusting weights based on training data.</a:t>
            </a:r>
            <a:endParaRPr lang="en-US" sz="240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0979560" y="5806500"/>
            <a:ext cx="1486851" cy="1140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000" b="1" dirty="0">
                <a:latin typeface="Times New Roman" panose="02020603050405020304" pitchFamily="18" charset="0"/>
                <a:cs typeface="Times New Roman" panose="02020603050405020304" pitchFamily="18" charset="0"/>
                <a:sym typeface="+mn-ea"/>
              </a:rPr>
              <a:t>ABSTRACT</a:t>
            </a:r>
            <a:endParaRPr lang="en-US" sz="4000"/>
          </a:p>
        </p:txBody>
      </p:sp>
      <p:sp>
        <p:nvSpPr>
          <p:cNvPr id="5" name="Content Placeholder 4"/>
          <p:cNvSpPr>
            <a:spLocks noGrp="1"/>
          </p:cNvSpPr>
          <p:nvPr>
            <p:ph idx="1"/>
          </p:nvPr>
        </p:nvSpPr>
        <p:spPr>
          <a:xfrm>
            <a:off x="838200" y="1568450"/>
            <a:ext cx="10515600" cy="4608830"/>
          </a:xfrm>
        </p:spPr>
        <p:txBody>
          <a:bodyPr>
            <a:normAutofit fontScale="80000"/>
          </a:bodyPr>
          <a:p>
            <a:r>
              <a:rPr lang="en-US" dirty="0">
                <a:latin typeface="Times New Roman" panose="02020603050405020304" pitchFamily="18" charset="0"/>
                <a:cs typeface="Times New Roman" panose="02020603050405020304" pitchFamily="18" charset="0"/>
                <a:sym typeface="+mn-ea"/>
              </a:rPr>
              <a:t>Gastrointestinal (GI) diseases like ulcers, polyps, and GI bleeding are detected through endoscopic imaging, where a fiberoptic endoscope captures images of affected areas. This project aims to enhance diagnostic accuracy using image processing techniques that remove noise and improve feature extraction.</a:t>
            </a:r>
            <a:endParaRPr lang="en-US" dirty="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Our project focuses on enhancing endoscopic image accuracy to classify four conditions: </a:t>
            </a:r>
            <a:r>
              <a:rPr lang="en-US" b="1">
                <a:latin typeface="Times New Roman" panose="02020603050405020304" pitchFamily="18" charset="0"/>
                <a:cs typeface="Times New Roman" panose="02020603050405020304" pitchFamily="18" charset="0"/>
              </a:rPr>
              <a:t>Polyp Cells Detection, </a:t>
            </a:r>
            <a:r>
              <a:rPr lang="en-IN" altLang="en-US" b="1">
                <a:latin typeface="Times New Roman" panose="02020603050405020304" pitchFamily="18" charset="0"/>
                <a:cs typeface="Times New Roman" panose="02020603050405020304" pitchFamily="18" charset="0"/>
              </a:rPr>
              <a:t>GI </a:t>
            </a:r>
            <a:r>
              <a:rPr lang="en-US" b="1">
                <a:latin typeface="Times New Roman" panose="02020603050405020304" pitchFamily="18" charset="0"/>
                <a:cs typeface="Times New Roman" panose="02020603050405020304" pitchFamily="18" charset="0"/>
              </a:rPr>
              <a:t>Bleeding Identification, Normal Stage, and Ulcer Abnormal Stage</a:t>
            </a:r>
            <a:r>
              <a:rPr lang="en-US">
                <a:latin typeface="Times New Roman" panose="02020603050405020304" pitchFamily="18" charset="0"/>
                <a:cs typeface="Times New Roman" panose="02020603050405020304" pitchFamily="18" charset="0"/>
              </a:rPr>
              <a:t>. Using advanced image processing techniques, we aim to improve diagnostic precision and reliably identify each of these conditions.</a:t>
            </a:r>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Accuracy</a:t>
            </a:r>
            <a:r>
              <a:rPr lang="en-US">
                <a:latin typeface="Times New Roman" panose="02020603050405020304" pitchFamily="18" charset="0"/>
                <a:cs typeface="Times New Roman" panose="02020603050405020304" pitchFamily="18" charset="0"/>
              </a:rPr>
              <a:t> is driven by the training process, parameters like epochs, batchSize,  learning rate,loss function</a:t>
            </a:r>
            <a:r>
              <a:rPr lang="en-IN" altLang="en-US">
                <a:latin typeface="Times New Roman" panose="02020603050405020304" pitchFamily="18" charset="0"/>
                <a:cs typeface="Times New Roman" panose="02020603050405020304" pitchFamily="18" charset="0"/>
              </a:rPr>
              <a:t>,precision and recall</a:t>
            </a:r>
            <a:r>
              <a:rPr lang="en-US">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Disease Identification parameters</a:t>
            </a:r>
            <a:r>
              <a:rPr lang="en-US">
                <a:latin typeface="Times New Roman" panose="02020603050405020304" pitchFamily="18" charset="0"/>
                <a:cs typeface="Times New Roman" panose="02020603050405020304" pitchFamily="18" charset="0"/>
              </a:rPr>
              <a:t>:Contrast, Correlation, Energy, Mean, Variance, Standard Deviation, Kurtosis, Skewness, Entropy, RMS. these features help the model to identify and differentiate between diseased and non-diseased samples.</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10705465" y="6072505"/>
            <a:ext cx="1486535" cy="78549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60070"/>
            <a:ext cx="10515600" cy="1077595"/>
          </a:xfrm>
        </p:spPr>
        <p:txBody>
          <a:bodyPr/>
          <a:p>
            <a:r>
              <a:rPr lang="en-US" sz="3600" b="1">
                <a:latin typeface="Times New Roman" panose="02020603050405020304" pitchFamily="18" charset="0"/>
                <a:cs typeface="Times New Roman" panose="02020603050405020304" pitchFamily="18" charset="0"/>
              </a:rPr>
              <a:t>Disease Identification Results:</a:t>
            </a:r>
            <a:endParaRPr lang="en-US" sz="3600" b="1">
              <a:latin typeface="Times New Roman" panose="02020603050405020304" pitchFamily="18" charset="0"/>
              <a:cs typeface="Times New Roman" panose="02020603050405020304" pitchFamily="18" charset="0"/>
            </a:endParaRPr>
          </a:p>
        </p:txBody>
      </p:sp>
      <p:pic>
        <p:nvPicPr>
          <p:cNvPr id="4" name="Picture 3" descr="help dialog box result"/>
          <p:cNvPicPr>
            <a:picLocks noChangeAspect="1"/>
          </p:cNvPicPr>
          <p:nvPr/>
        </p:nvPicPr>
        <p:blipFill>
          <a:blip r:embed="rId1"/>
          <a:srcRect l="3667" t="4860" r="5280" b="4893"/>
          <a:stretch>
            <a:fillRect/>
          </a:stretch>
        </p:blipFill>
        <p:spPr>
          <a:xfrm>
            <a:off x="1592580" y="1922145"/>
            <a:ext cx="4194175" cy="1733550"/>
          </a:xfrm>
          <a:prstGeom prst="rect">
            <a:avLst/>
          </a:prstGeom>
        </p:spPr>
      </p:pic>
      <p:pic>
        <p:nvPicPr>
          <p:cNvPr id="6" name="Picture 5"/>
          <p:cNvPicPr>
            <a:picLocks noChangeAspect="1"/>
          </p:cNvPicPr>
          <p:nvPr/>
        </p:nvPicPr>
        <p:blipFill>
          <a:blip r:embed="rId2"/>
          <a:stretch>
            <a:fillRect/>
          </a:stretch>
        </p:blipFill>
        <p:spPr>
          <a:xfrm>
            <a:off x="10989720" y="5806500"/>
            <a:ext cx="1486851" cy="1140400"/>
          </a:xfrm>
          <a:prstGeom prst="rect">
            <a:avLst/>
          </a:prstGeom>
        </p:spPr>
      </p:pic>
      <p:sp>
        <p:nvSpPr>
          <p:cNvPr id="3" name="Text Box 2"/>
          <p:cNvSpPr txBox="1"/>
          <p:nvPr/>
        </p:nvSpPr>
        <p:spPr>
          <a:xfrm>
            <a:off x="6202045" y="1922145"/>
            <a:ext cx="4721225" cy="3476625"/>
          </a:xfrm>
          <a:prstGeom prst="rect">
            <a:avLst/>
          </a:prstGeom>
          <a:noFill/>
        </p:spPr>
        <p:txBody>
          <a:bodyPr wrap="square" rtlCol="0">
            <a:spAutoFit/>
          </a:bodyPr>
          <a:p>
            <a:pPr marL="342900" indent="-342900">
              <a:buFont typeface="Arial" panose="020B0604020202020204" pitchFamily="34" charset="0"/>
              <a:buChar char="•"/>
            </a:pPr>
            <a:r>
              <a:rPr lang="en-IN" altLang="en-US" sz="2000">
                <a:latin typeface="Times New Roman" panose="02020603050405020304" pitchFamily="18" charset="0"/>
                <a:cs typeface="Times New Roman" panose="02020603050405020304" pitchFamily="18" charset="0"/>
              </a:rPr>
              <a:t>the disease identified is displayed in a help dialog box , as they match the features of particular disease from training dataset. </a:t>
            </a:r>
            <a:endParaRPr lang="en-IN" altLang="en-US" sz="200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IN" altLang="en-US" sz="20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altLang="en-US" sz="2000">
                <a:latin typeface="Times New Roman" panose="02020603050405020304" pitchFamily="18" charset="0"/>
                <a:cs typeface="Times New Roman" panose="02020603050405020304" pitchFamily="18" charset="0"/>
              </a:rPr>
              <a:t>using enhanced image processing techniques it enhanced the images and performed segmentation,extracted the features from training dataset and clas</a:t>
            </a:r>
            <a:r>
              <a:rPr lang="en-US" altLang="en-IN" sz="2000">
                <a:latin typeface="Times New Roman" panose="02020603050405020304" pitchFamily="18" charset="0"/>
                <a:cs typeface="Times New Roman" panose="02020603050405020304" pitchFamily="18" charset="0"/>
              </a:rPr>
              <a:t>s</a:t>
            </a:r>
            <a:r>
              <a:rPr lang="en-IN" altLang="en-US" sz="2000">
                <a:latin typeface="Times New Roman" panose="02020603050405020304" pitchFamily="18" charset="0"/>
                <a:cs typeface="Times New Roman" panose="02020603050405020304" pitchFamily="18" charset="0"/>
              </a:rPr>
              <a:t>ified using CNN algorithm as it is the best choice for classification tasks.</a:t>
            </a:r>
            <a:endParaRPr lang="en-IN" altLang="en-US" sz="2000">
              <a:latin typeface="Times New Roman" panose="02020603050405020304" pitchFamily="18" charset="0"/>
              <a:cs typeface="Times New Roman" panose="02020603050405020304" pitchFamily="18" charset="0"/>
            </a:endParaRPr>
          </a:p>
        </p:txBody>
      </p:sp>
      <p:sp>
        <p:nvSpPr>
          <p:cNvPr id="5" name="Text Box 4"/>
          <p:cNvSpPr txBox="1"/>
          <p:nvPr/>
        </p:nvSpPr>
        <p:spPr>
          <a:xfrm>
            <a:off x="1592580" y="3940175"/>
            <a:ext cx="4705350" cy="888365"/>
          </a:xfrm>
          <a:prstGeom prst="rect">
            <a:avLst/>
          </a:prstGeom>
          <a:noFill/>
        </p:spPr>
        <p:txBody>
          <a:bodyPr wrap="square" rtlCol="0">
            <a:noAutofit/>
          </a:bodyPr>
          <a:p>
            <a:r>
              <a:rPr lang="en-US" b="1">
                <a:latin typeface="Times New Roman" panose="02020603050405020304" pitchFamily="18" charset="0"/>
                <a:cs typeface="Times New Roman" panose="02020603050405020304" pitchFamily="18" charset="0"/>
              </a:rPr>
              <a:t>Model Accuracy is 99.2 %</a:t>
            </a:r>
            <a:endParaRPr lang="en-US" b="1">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Achieved after completeing  800 iterations</a:t>
            </a:r>
            <a:r>
              <a:rPr lang="en-US"/>
              <a:t>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252200" cy="1067435"/>
          </a:xfrm>
        </p:spPr>
        <p:txBody>
          <a:bodyPr>
            <a:normAutofit fontScale="90000"/>
          </a:bodyPr>
          <a:lstStyle/>
          <a:p>
            <a:r>
              <a:rPr lang="en-US" b="1" dirty="0">
                <a:latin typeface="Times New Roman" panose="02020603050405020304" pitchFamily="18" charset="0"/>
                <a:cs typeface="Times New Roman" panose="02020603050405020304" pitchFamily="18" charset="0"/>
              </a:rPr>
              <a:t>SYSTEM </a:t>
            </a:r>
            <a:r>
              <a:rPr lang="en-IN" altLang="en-US" b="1" dirty="0">
                <a:latin typeface="Times New Roman" panose="02020603050405020304" pitchFamily="18" charset="0"/>
                <a:cs typeface="Times New Roman" panose="02020603050405020304" pitchFamily="18" charset="0"/>
              </a:rPr>
              <a:t>AND SOFTWARE </a:t>
            </a:r>
            <a:r>
              <a:rPr lang="en-US" b="1" dirty="0">
                <a:latin typeface="Times New Roman" panose="02020603050405020304" pitchFamily="18" charset="0"/>
                <a:cs typeface="Times New Roman" panose="02020603050405020304" pitchFamily="18" charset="0"/>
              </a:rPr>
              <a:t>REQUIREMENTS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31925"/>
            <a:ext cx="11576050" cy="4745355"/>
          </a:xfrm>
        </p:spPr>
        <p:txBody>
          <a:bodyPr>
            <a:normAutofit lnSpcReduction="20000"/>
          </a:bodyPr>
          <a:lstStyle/>
          <a:p>
            <a:pPr>
              <a:lnSpc>
                <a:spcPct val="150000"/>
              </a:lnSpc>
            </a:pPr>
            <a:r>
              <a:rPr lang="en-US" sz="2160" dirty="0">
                <a:latin typeface="Times New Roman" panose="02020603050405020304" pitchFamily="18" charset="0"/>
                <a:cs typeface="Times New Roman" panose="02020603050405020304" pitchFamily="18" charset="0"/>
              </a:rPr>
              <a:t> Windows 7 (or) higher</a:t>
            </a:r>
            <a:endParaRPr lang="en-US" sz="2160" dirty="0">
              <a:latin typeface="Times New Roman" panose="02020603050405020304" pitchFamily="18" charset="0"/>
              <a:cs typeface="Times New Roman" panose="02020603050405020304" pitchFamily="18" charset="0"/>
            </a:endParaRPr>
          </a:p>
          <a:p>
            <a:pPr>
              <a:lnSpc>
                <a:spcPct val="150000"/>
              </a:lnSpc>
            </a:pPr>
            <a:r>
              <a:rPr lang="en-US" sz="2160" dirty="0">
                <a:latin typeface="Times New Roman" panose="02020603050405020304" pitchFamily="18" charset="0"/>
                <a:cs typeface="Times New Roman" panose="02020603050405020304" pitchFamily="18" charset="0"/>
              </a:rPr>
              <a:t> 64 bit operating system</a:t>
            </a:r>
            <a:endParaRPr lang="en-US" sz="2160" dirty="0">
              <a:latin typeface="Times New Roman" panose="02020603050405020304" pitchFamily="18" charset="0"/>
              <a:cs typeface="Times New Roman" panose="02020603050405020304" pitchFamily="18" charset="0"/>
            </a:endParaRPr>
          </a:p>
          <a:p>
            <a:pPr>
              <a:lnSpc>
                <a:spcPct val="150000"/>
              </a:lnSpc>
            </a:pPr>
            <a:r>
              <a:rPr lang="en-US" sz="2160" dirty="0">
                <a:latin typeface="Times New Roman" panose="02020603050405020304" pitchFamily="18" charset="0"/>
                <a:cs typeface="Times New Roman" panose="02020603050405020304" pitchFamily="18" charset="0"/>
              </a:rPr>
              <a:t> Disk Space</a:t>
            </a:r>
            <a:endParaRPr lang="en-US" sz="216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US" sz="2160" dirty="0">
                <a:latin typeface="Times New Roman" panose="02020603050405020304" pitchFamily="18" charset="0"/>
                <a:cs typeface="Times New Roman" panose="02020603050405020304" pitchFamily="18" charset="0"/>
              </a:rPr>
              <a:t>2 GB for MATLAB only,</a:t>
            </a:r>
            <a:endParaRPr lang="en-US" sz="2160" dirty="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
            </a:pPr>
            <a:r>
              <a:rPr lang="en-US" sz="2160" dirty="0">
                <a:latin typeface="Times New Roman" panose="02020603050405020304" pitchFamily="18" charset="0"/>
                <a:cs typeface="Times New Roman" panose="02020603050405020304" pitchFamily="18" charset="0"/>
              </a:rPr>
              <a:t>4–8 GB for a typical installation.</a:t>
            </a:r>
            <a:endParaRPr lang="en-US" sz="2160" dirty="0">
              <a:latin typeface="Times New Roman" panose="02020603050405020304" pitchFamily="18" charset="0"/>
              <a:cs typeface="Times New Roman" panose="02020603050405020304" pitchFamily="18" charset="0"/>
            </a:endParaRPr>
          </a:p>
          <a:p>
            <a:pPr marL="342900" lvl="1" indent="-342900">
              <a:lnSpc>
                <a:spcPct val="150000"/>
              </a:lnSpc>
            </a:pPr>
            <a:r>
              <a:rPr lang="en-US" sz="2160" dirty="0">
                <a:latin typeface="Times New Roman" panose="02020603050405020304" pitchFamily="18" charset="0"/>
                <a:cs typeface="Times New Roman" panose="02020603050405020304" pitchFamily="18" charset="0"/>
              </a:rPr>
              <a:t>Minimum 2GB RAM needed</a:t>
            </a:r>
            <a:endParaRPr lang="en-US" sz="2160" dirty="0">
              <a:latin typeface="Times New Roman" panose="02020603050405020304" pitchFamily="18" charset="0"/>
              <a:cs typeface="Times New Roman" panose="02020603050405020304" pitchFamily="18" charset="0"/>
            </a:endParaRPr>
          </a:p>
          <a:p>
            <a:pPr marL="342900" lvl="1" indent="-342900">
              <a:lnSpc>
                <a:spcPct val="150000"/>
              </a:lnSpc>
            </a:pPr>
            <a:r>
              <a:rPr lang="en-US" sz="2160" dirty="0">
                <a:latin typeface="Times New Roman" panose="02020603050405020304" pitchFamily="18" charset="0"/>
                <a:cs typeface="Times New Roman" panose="02020603050405020304" pitchFamily="18" charset="0"/>
              </a:rPr>
              <a:t>No specific graphic cards required</a:t>
            </a:r>
            <a:endParaRPr lang="en-US" sz="2160" dirty="0">
              <a:latin typeface="Times New Roman" panose="02020603050405020304" pitchFamily="18" charset="0"/>
              <a:cs typeface="Times New Roman" panose="02020603050405020304" pitchFamily="18" charset="0"/>
            </a:endParaRPr>
          </a:p>
          <a:p>
            <a:pPr lvl="0" algn="just">
              <a:lnSpc>
                <a:spcPct val="150000"/>
              </a:lnSpc>
            </a:pPr>
            <a:r>
              <a:rPr lang="en-IN" sz="2160" dirty="0">
                <a:latin typeface="Times New Roman" panose="02020603050405020304" pitchFamily="18" charset="0"/>
                <a:cs typeface="Times New Roman" panose="02020603050405020304" pitchFamily="18" charset="0"/>
                <a:sym typeface="+mn-ea"/>
              </a:rPr>
              <a:t>SOFTWARE USED: MATLAB 2016a </a:t>
            </a:r>
            <a:endParaRPr lang="en-US" sz="2160" dirty="0">
              <a:latin typeface="Times New Roman" panose="02020603050405020304" pitchFamily="18" charset="0"/>
              <a:cs typeface="Times New Roman" panose="02020603050405020304" pitchFamily="18" charset="0"/>
            </a:endParaRPr>
          </a:p>
          <a:p>
            <a:pPr lvl="0" algn="just">
              <a:lnSpc>
                <a:spcPct val="150000"/>
              </a:lnSpc>
            </a:pPr>
            <a:r>
              <a:rPr lang="en-IN" sz="2160" dirty="0">
                <a:latin typeface="Times New Roman" panose="02020603050405020304" pitchFamily="18" charset="0"/>
                <a:cs typeface="Times New Roman" panose="02020603050405020304" pitchFamily="18" charset="0"/>
                <a:sym typeface="+mn-ea"/>
              </a:rPr>
              <a:t>TOOL BOX : Image Processing Tool Box </a:t>
            </a:r>
            <a:endParaRPr lang="en-US" sz="2160" dirty="0">
              <a:latin typeface="Times New Roman" panose="02020603050405020304" pitchFamily="18" charset="0"/>
              <a:cs typeface="Times New Roman" panose="02020603050405020304" pitchFamily="18" charset="0"/>
            </a:endParaRPr>
          </a:p>
          <a:p>
            <a:pPr marL="342900" lvl="1" indent="-342900">
              <a:lnSpc>
                <a:spcPct val="150000"/>
              </a:lnSpc>
            </a:pPr>
            <a:endParaRPr lang="en-US" sz="2160" dirty="0"/>
          </a:p>
        </p:txBody>
      </p:sp>
      <p:pic>
        <p:nvPicPr>
          <p:cNvPr id="7" name="Picture 6"/>
          <p:cNvPicPr>
            <a:picLocks noChangeAspect="1"/>
          </p:cNvPicPr>
          <p:nvPr/>
        </p:nvPicPr>
        <p:blipFill>
          <a:blip r:embed="rId1"/>
          <a:stretch>
            <a:fillRect/>
          </a:stretch>
        </p:blipFill>
        <p:spPr>
          <a:xfrm>
            <a:off x="10989720" y="5806500"/>
            <a:ext cx="1486851" cy="1140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a:t>
            </a:r>
            <a:r>
              <a:rPr lang="en-IN" altLang="en-US" b="1" dirty="0">
                <a:latin typeface="Times New Roman" panose="02020603050405020304" pitchFamily="18" charset="0"/>
                <a:cs typeface="Times New Roman" panose="02020603050405020304" pitchFamily="18" charset="0"/>
              </a:rPr>
              <a:t>S</a:t>
            </a:r>
            <a:endParaRPr lang="en-IN" altLang="en-US" sz="60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4000" dirty="0">
                <a:latin typeface="Times New Roman" panose="02020603050405020304" pitchFamily="18" charset="0"/>
                <a:cs typeface="Times New Roman" panose="02020603050405020304" pitchFamily="18" charset="0"/>
              </a:rPr>
              <a:t>Early Detection of Gastrointestinal Diseases</a:t>
            </a: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Clinical Diagnostics</a:t>
            </a: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Medical Image Processing(MRI and CT scans)</a:t>
            </a: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Research and Development</a:t>
            </a: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Remote Diagnosis</a:t>
            </a:r>
            <a:endParaRPr lang="en-IN" altLang="en-US" sz="40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10953525" y="5717600"/>
            <a:ext cx="1486851" cy="11404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pitchFamily="18" charset="0"/>
                <a:cs typeface="Times New Roman" panose="02020603050405020304" pitchFamily="18" charset="0"/>
              </a:rPr>
              <a:t>CONCLUSION</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latin typeface="Times New Roman" panose="02020603050405020304" pitchFamily="18" charset="0"/>
                <a:cs typeface="Times New Roman" panose="02020603050405020304" pitchFamily="18" charset="0"/>
              </a:rPr>
              <a:t>This project presents an advanced image processing system to improve the detection of gastrointestinal diseases using endoscopic images. By enhancing image quality and leveraging CNN models, the system provides accurate classification of diseases such as polyps and ulcers and intestinal beeding.</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The use of deep learning and noise reduction techniques ensures high precision, enabling early detection and diagnosis. This approach can significantly improve clinical outcomes and support medical professionals in making informed decisions.</a:t>
            </a:r>
            <a:endParaRPr lang="en-US">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10989720" y="5806500"/>
            <a:ext cx="1486851" cy="1140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108"/>
            <a:ext cx="10515600" cy="1325563"/>
          </a:xfrm>
        </p:spPr>
        <p:txBody>
          <a:bodyPr/>
          <a:lstStyle/>
          <a:p>
            <a:pPr algn="ctr"/>
            <a:r>
              <a:rPr lang="en-US" sz="6000" b="1" dirty="0" smtClean="0">
                <a:latin typeface="Times New Roman" panose="02020603050405020304" pitchFamily="18" charset="0"/>
                <a:ea typeface="Arial Unicode MS" panose="020B0604020202020204" pitchFamily="34" charset="-128"/>
                <a:cs typeface="Times New Roman" panose="02020603050405020304" pitchFamily="18" charset="0"/>
                <a:sym typeface="+mn-ea"/>
              </a:rPr>
              <a:t>THANK YOU</a:t>
            </a:r>
            <a:endParaRPr lang="en-US" sz="60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10963050" y="5779830"/>
            <a:ext cx="1486851" cy="1140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8850" y="554991"/>
            <a:ext cx="10515600" cy="538124"/>
          </a:xfrm>
        </p:spPr>
        <p:txBody>
          <a:bodyPr>
            <a:normAutofit fontScale="90000"/>
          </a:bodyPr>
          <a:lstStyle/>
          <a:p>
            <a:r>
              <a:rPr lang="en-US"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04707"/>
            <a:ext cx="10515600" cy="5061841"/>
          </a:xfrm>
        </p:spPr>
        <p:txBody>
          <a:bodyPr>
            <a:normAutofit lnSpcReduction="10000"/>
          </a:bodyPr>
          <a:lstStyle/>
          <a:p>
            <a:r>
              <a:rPr lang="en-US" b="0" i="0" dirty="0">
                <a:solidFill>
                  <a:srgbClr val="000000"/>
                </a:solidFill>
                <a:effectLst/>
                <a:latin typeface="Times New Roman" panose="02020603050405020304" pitchFamily="18" charset="0"/>
                <a:cs typeface="Times New Roman" panose="02020603050405020304" pitchFamily="18" charset="0"/>
              </a:rPr>
              <a:t>Gastric cancer (also known as stomach cancer) is a type of cancer that develops in the lining of the stomach. It is one of the most common cancers worldwide, though its incidence varies by region.</a:t>
            </a:r>
            <a:endParaRPr lang="en-US" b="0" i="0" dirty="0">
              <a:solidFill>
                <a:srgbClr val="000000"/>
              </a:solidFill>
              <a:effectLst/>
              <a:latin typeface="Times New Roman" panose="02020603050405020304" pitchFamily="18" charset="0"/>
              <a:cs typeface="Times New Roman" panose="02020603050405020304" pitchFamily="18" charset="0"/>
            </a:endParaRPr>
          </a:p>
          <a:p>
            <a:r>
              <a:rPr lang="en-US" b="0" i="0" dirty="0">
                <a:solidFill>
                  <a:srgbClr val="000000"/>
                </a:solidFill>
                <a:effectLst/>
                <a:latin typeface="Times New Roman" panose="02020603050405020304" pitchFamily="18" charset="0"/>
                <a:cs typeface="Times New Roman" panose="02020603050405020304" pitchFamily="18" charset="0"/>
              </a:rPr>
              <a:t>In recent years, image processing has become an indispensable tool in various fields, from healthcare and forensics to security and automation. With advancements in machine learning and computer vision, we can now analyze images with remarkable precision, revealing insights hidden to the human eye. This project aims to harness these capabilities for a specialized application by processing images through a series of transformation and enhancement steps. Starting with noise reduction and edge sharpening, the approach moves through segmentation and feature extraction to classify critical patterns accurately. </a:t>
            </a:r>
            <a:endParaRPr lang="en-US" b="0" i="0" dirty="0">
              <a:solidFill>
                <a:srgbClr val="000000"/>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10937650" y="5717600"/>
            <a:ext cx="1486851" cy="1140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720" y="428625"/>
            <a:ext cx="10515600" cy="1544320"/>
          </a:xfrm>
        </p:spPr>
        <p:txBody>
          <a:bodyPr/>
          <a:lstStyle/>
          <a:p>
            <a:r>
              <a:rPr lang="en-IN" alt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DATASET</a:t>
            </a:r>
            <a:r>
              <a:rPr lang="en-IN" altLang="en-US" b="1" dirty="0">
                <a:latin typeface="Times New Roman" panose="02020603050405020304" pitchFamily="18" charset="0"/>
                <a:cs typeface="Times New Roman" panose="02020603050405020304" pitchFamily="18" charset="0"/>
              </a:rPr>
              <a:t> SAMPLE IMAGES </a:t>
            </a:r>
            <a:endParaRPr lang="en-IN" altLang="en-US" b="1" dirty="0">
              <a:latin typeface="Times New Roman" panose="02020603050405020304" pitchFamily="18" charset="0"/>
              <a:cs typeface="Times New Roman" panose="02020603050405020304" pitchFamily="18" charset="0"/>
            </a:endParaRPr>
          </a:p>
        </p:txBody>
      </p:sp>
      <p:pic>
        <p:nvPicPr>
          <p:cNvPr id="25" name="Content Placeholder 24" descr="2"/>
          <p:cNvPicPr>
            <a:picLocks noChangeAspect="1"/>
          </p:cNvPicPr>
          <p:nvPr>
            <p:ph idx="1"/>
          </p:nvPr>
        </p:nvPicPr>
        <p:blipFill>
          <a:blip r:embed="rId1"/>
          <a:stretch>
            <a:fillRect/>
          </a:stretch>
        </p:blipFill>
        <p:spPr>
          <a:xfrm>
            <a:off x="6560820" y="4831715"/>
            <a:ext cx="1184910" cy="1012825"/>
          </a:xfrm>
          <a:prstGeom prst="rect">
            <a:avLst/>
          </a:prstGeom>
        </p:spPr>
      </p:pic>
      <p:pic>
        <p:nvPicPr>
          <p:cNvPr id="26" name="Picture 25" descr="3"/>
          <p:cNvPicPr>
            <a:picLocks noChangeAspect="1"/>
          </p:cNvPicPr>
          <p:nvPr/>
        </p:nvPicPr>
        <p:blipFill>
          <a:blip r:embed="rId2"/>
          <a:stretch>
            <a:fillRect/>
          </a:stretch>
        </p:blipFill>
        <p:spPr>
          <a:xfrm>
            <a:off x="22655530" y="2592705"/>
            <a:ext cx="1184910" cy="1012825"/>
          </a:xfrm>
          <a:prstGeom prst="rect">
            <a:avLst/>
          </a:prstGeom>
        </p:spPr>
      </p:pic>
      <p:pic>
        <p:nvPicPr>
          <p:cNvPr id="27" name="Picture 26" descr="4"/>
          <p:cNvPicPr>
            <a:picLocks noChangeAspect="1"/>
          </p:cNvPicPr>
          <p:nvPr/>
        </p:nvPicPr>
        <p:blipFill>
          <a:blip r:embed="rId3"/>
          <a:stretch>
            <a:fillRect/>
          </a:stretch>
        </p:blipFill>
        <p:spPr>
          <a:xfrm>
            <a:off x="1950720" y="3490595"/>
            <a:ext cx="1184910" cy="1012825"/>
          </a:xfrm>
          <a:prstGeom prst="rect">
            <a:avLst/>
          </a:prstGeom>
        </p:spPr>
      </p:pic>
      <p:pic>
        <p:nvPicPr>
          <p:cNvPr id="28" name="Picture 27" descr="5"/>
          <p:cNvPicPr>
            <a:picLocks noChangeAspect="1"/>
          </p:cNvPicPr>
          <p:nvPr/>
        </p:nvPicPr>
        <p:blipFill>
          <a:blip r:embed="rId4"/>
          <a:stretch>
            <a:fillRect/>
          </a:stretch>
        </p:blipFill>
        <p:spPr>
          <a:xfrm>
            <a:off x="3486150" y="4805045"/>
            <a:ext cx="1184910" cy="1012825"/>
          </a:xfrm>
          <a:prstGeom prst="rect">
            <a:avLst/>
          </a:prstGeom>
        </p:spPr>
      </p:pic>
      <p:pic>
        <p:nvPicPr>
          <p:cNvPr id="29" name="Picture 28" descr="6"/>
          <p:cNvPicPr>
            <a:picLocks noChangeAspect="1"/>
          </p:cNvPicPr>
          <p:nvPr/>
        </p:nvPicPr>
        <p:blipFill>
          <a:blip r:embed="rId5"/>
          <a:stretch>
            <a:fillRect/>
          </a:stretch>
        </p:blipFill>
        <p:spPr>
          <a:xfrm>
            <a:off x="23637240" y="3011170"/>
            <a:ext cx="1184910" cy="1012825"/>
          </a:xfrm>
          <a:prstGeom prst="rect">
            <a:avLst/>
          </a:prstGeom>
        </p:spPr>
      </p:pic>
      <p:pic>
        <p:nvPicPr>
          <p:cNvPr id="30" name="Picture 29" descr="7"/>
          <p:cNvPicPr>
            <a:picLocks noChangeAspect="1"/>
          </p:cNvPicPr>
          <p:nvPr/>
        </p:nvPicPr>
        <p:blipFill>
          <a:blip r:embed="rId6"/>
          <a:stretch>
            <a:fillRect/>
          </a:stretch>
        </p:blipFill>
        <p:spPr>
          <a:xfrm>
            <a:off x="8098155" y="2069465"/>
            <a:ext cx="1184910" cy="1012825"/>
          </a:xfrm>
          <a:prstGeom prst="rect">
            <a:avLst/>
          </a:prstGeom>
        </p:spPr>
      </p:pic>
      <p:pic>
        <p:nvPicPr>
          <p:cNvPr id="31" name="Picture 30" descr="1"/>
          <p:cNvPicPr>
            <a:picLocks noChangeAspect="1"/>
          </p:cNvPicPr>
          <p:nvPr/>
        </p:nvPicPr>
        <p:blipFill>
          <a:blip r:embed="rId7"/>
          <a:stretch>
            <a:fillRect/>
          </a:stretch>
        </p:blipFill>
        <p:spPr>
          <a:xfrm>
            <a:off x="1948815" y="4805045"/>
            <a:ext cx="1184910" cy="1012825"/>
          </a:xfrm>
          <a:prstGeom prst="rect">
            <a:avLst/>
          </a:prstGeom>
        </p:spPr>
      </p:pic>
      <p:pic>
        <p:nvPicPr>
          <p:cNvPr id="33" name="Picture 32" descr="9"/>
          <p:cNvPicPr>
            <a:picLocks noChangeAspect="1"/>
          </p:cNvPicPr>
          <p:nvPr/>
        </p:nvPicPr>
        <p:blipFill>
          <a:blip r:embed="rId8"/>
          <a:stretch>
            <a:fillRect/>
          </a:stretch>
        </p:blipFill>
        <p:spPr>
          <a:xfrm>
            <a:off x="1950720" y="2069465"/>
            <a:ext cx="1184910" cy="1012825"/>
          </a:xfrm>
          <a:prstGeom prst="rect">
            <a:avLst/>
          </a:prstGeom>
        </p:spPr>
      </p:pic>
      <p:pic>
        <p:nvPicPr>
          <p:cNvPr id="34" name="Picture 33" descr="10"/>
          <p:cNvPicPr>
            <a:picLocks noChangeAspect="1"/>
          </p:cNvPicPr>
          <p:nvPr/>
        </p:nvPicPr>
        <p:blipFill>
          <a:blip r:embed="rId9"/>
          <a:stretch>
            <a:fillRect/>
          </a:stretch>
        </p:blipFill>
        <p:spPr>
          <a:xfrm>
            <a:off x="5023485" y="3490595"/>
            <a:ext cx="1184910" cy="1012825"/>
          </a:xfrm>
          <a:prstGeom prst="rect">
            <a:avLst/>
          </a:prstGeom>
        </p:spPr>
      </p:pic>
      <p:pic>
        <p:nvPicPr>
          <p:cNvPr id="35" name="Picture 34" descr="11"/>
          <p:cNvPicPr>
            <a:picLocks noChangeAspect="1"/>
          </p:cNvPicPr>
          <p:nvPr/>
        </p:nvPicPr>
        <p:blipFill>
          <a:blip r:embed="rId10"/>
          <a:stretch>
            <a:fillRect/>
          </a:stretch>
        </p:blipFill>
        <p:spPr>
          <a:xfrm>
            <a:off x="3510915" y="3490595"/>
            <a:ext cx="1184910" cy="1012825"/>
          </a:xfrm>
          <a:prstGeom prst="rect">
            <a:avLst/>
          </a:prstGeom>
        </p:spPr>
      </p:pic>
      <p:pic>
        <p:nvPicPr>
          <p:cNvPr id="36" name="Picture 35" descr="blood1"/>
          <p:cNvPicPr>
            <a:picLocks noChangeAspect="1"/>
          </p:cNvPicPr>
          <p:nvPr/>
        </p:nvPicPr>
        <p:blipFill>
          <a:blip r:embed="rId11"/>
          <a:stretch>
            <a:fillRect/>
          </a:stretch>
        </p:blipFill>
        <p:spPr>
          <a:xfrm>
            <a:off x="6560820" y="2084070"/>
            <a:ext cx="1184910" cy="1012825"/>
          </a:xfrm>
          <a:prstGeom prst="rect">
            <a:avLst/>
          </a:prstGeom>
        </p:spPr>
      </p:pic>
      <p:pic>
        <p:nvPicPr>
          <p:cNvPr id="38" name="Picture 37" descr="blood3"/>
          <p:cNvPicPr>
            <a:picLocks noChangeAspect="1"/>
          </p:cNvPicPr>
          <p:nvPr/>
        </p:nvPicPr>
        <p:blipFill>
          <a:blip r:embed="rId12"/>
          <a:stretch>
            <a:fillRect/>
          </a:stretch>
        </p:blipFill>
        <p:spPr>
          <a:xfrm>
            <a:off x="9735820" y="2069465"/>
            <a:ext cx="1184910" cy="1012825"/>
          </a:xfrm>
          <a:prstGeom prst="rect">
            <a:avLst/>
          </a:prstGeom>
        </p:spPr>
      </p:pic>
      <p:pic>
        <p:nvPicPr>
          <p:cNvPr id="40" name="Picture 39" descr="blood5"/>
          <p:cNvPicPr>
            <a:picLocks noChangeAspect="1"/>
          </p:cNvPicPr>
          <p:nvPr/>
        </p:nvPicPr>
        <p:blipFill>
          <a:blip r:embed="rId13"/>
          <a:stretch>
            <a:fillRect/>
          </a:stretch>
        </p:blipFill>
        <p:spPr>
          <a:xfrm>
            <a:off x="5023485" y="2084070"/>
            <a:ext cx="1184910" cy="1012825"/>
          </a:xfrm>
          <a:prstGeom prst="rect">
            <a:avLst/>
          </a:prstGeom>
        </p:spPr>
      </p:pic>
      <p:pic>
        <p:nvPicPr>
          <p:cNvPr id="41" name="Picture 40" descr="blood6"/>
          <p:cNvPicPr>
            <a:picLocks noChangeAspect="1"/>
          </p:cNvPicPr>
          <p:nvPr/>
        </p:nvPicPr>
        <p:blipFill>
          <a:blip r:embed="rId14"/>
          <a:stretch>
            <a:fillRect/>
          </a:stretch>
        </p:blipFill>
        <p:spPr>
          <a:xfrm>
            <a:off x="9735820" y="4801235"/>
            <a:ext cx="1184910" cy="1012825"/>
          </a:xfrm>
          <a:prstGeom prst="rect">
            <a:avLst/>
          </a:prstGeom>
        </p:spPr>
      </p:pic>
      <p:pic>
        <p:nvPicPr>
          <p:cNvPr id="42" name="Picture 41" descr="blood7"/>
          <p:cNvPicPr>
            <a:picLocks noChangeAspect="1"/>
          </p:cNvPicPr>
          <p:nvPr/>
        </p:nvPicPr>
        <p:blipFill>
          <a:blip r:embed="rId15"/>
          <a:stretch>
            <a:fillRect/>
          </a:stretch>
        </p:blipFill>
        <p:spPr>
          <a:xfrm>
            <a:off x="6536055" y="3490595"/>
            <a:ext cx="1184910" cy="1012825"/>
          </a:xfrm>
          <a:prstGeom prst="rect">
            <a:avLst/>
          </a:prstGeom>
        </p:spPr>
      </p:pic>
      <p:pic>
        <p:nvPicPr>
          <p:cNvPr id="43" name="Picture 42" descr="blood8"/>
          <p:cNvPicPr>
            <a:picLocks noChangeAspect="1"/>
          </p:cNvPicPr>
          <p:nvPr/>
        </p:nvPicPr>
        <p:blipFill>
          <a:blip r:embed="rId16"/>
          <a:stretch>
            <a:fillRect/>
          </a:stretch>
        </p:blipFill>
        <p:spPr>
          <a:xfrm>
            <a:off x="8096250" y="3502660"/>
            <a:ext cx="1184910" cy="1012825"/>
          </a:xfrm>
          <a:prstGeom prst="rect">
            <a:avLst/>
          </a:prstGeom>
        </p:spPr>
      </p:pic>
      <p:pic>
        <p:nvPicPr>
          <p:cNvPr id="46" name="Picture 45" descr="blood11"/>
          <p:cNvPicPr>
            <a:picLocks noChangeAspect="1"/>
          </p:cNvPicPr>
          <p:nvPr/>
        </p:nvPicPr>
        <p:blipFill>
          <a:blip r:embed="rId17"/>
          <a:stretch>
            <a:fillRect/>
          </a:stretch>
        </p:blipFill>
        <p:spPr>
          <a:xfrm>
            <a:off x="3486150" y="2084705"/>
            <a:ext cx="1184910" cy="1012825"/>
          </a:xfrm>
          <a:prstGeom prst="rect">
            <a:avLst/>
          </a:prstGeom>
        </p:spPr>
      </p:pic>
      <p:pic>
        <p:nvPicPr>
          <p:cNvPr id="47" name="Picture 46" descr="blood12"/>
          <p:cNvPicPr>
            <a:picLocks noChangeAspect="1"/>
          </p:cNvPicPr>
          <p:nvPr/>
        </p:nvPicPr>
        <p:blipFill>
          <a:blip r:embed="rId18"/>
          <a:stretch>
            <a:fillRect/>
          </a:stretch>
        </p:blipFill>
        <p:spPr>
          <a:xfrm>
            <a:off x="9735820" y="3502660"/>
            <a:ext cx="1184910" cy="1012825"/>
          </a:xfrm>
          <a:prstGeom prst="rect">
            <a:avLst/>
          </a:prstGeom>
        </p:spPr>
      </p:pic>
      <p:pic>
        <p:nvPicPr>
          <p:cNvPr id="48" name="Picture 47" descr="blood13"/>
          <p:cNvPicPr>
            <a:picLocks noChangeAspect="1"/>
          </p:cNvPicPr>
          <p:nvPr/>
        </p:nvPicPr>
        <p:blipFill>
          <a:blip r:embed="rId19"/>
          <a:stretch>
            <a:fillRect/>
          </a:stretch>
        </p:blipFill>
        <p:spPr>
          <a:xfrm>
            <a:off x="5023485" y="4805045"/>
            <a:ext cx="1184910" cy="1012825"/>
          </a:xfrm>
          <a:prstGeom prst="rect">
            <a:avLst/>
          </a:prstGeom>
        </p:spPr>
      </p:pic>
      <p:pic>
        <p:nvPicPr>
          <p:cNvPr id="50" name="Picture 49" descr="blood14"/>
          <p:cNvPicPr>
            <a:picLocks noChangeAspect="1"/>
          </p:cNvPicPr>
          <p:nvPr/>
        </p:nvPicPr>
        <p:blipFill>
          <a:blip r:embed="rId20"/>
          <a:stretch>
            <a:fillRect/>
          </a:stretch>
        </p:blipFill>
        <p:spPr>
          <a:xfrm>
            <a:off x="8098155" y="4805045"/>
            <a:ext cx="1180465" cy="1009015"/>
          </a:xfrm>
          <a:prstGeom prst="rect">
            <a:avLst/>
          </a:prstGeom>
        </p:spPr>
      </p:pic>
      <p:pic>
        <p:nvPicPr>
          <p:cNvPr id="7" name="Picture 6"/>
          <p:cNvPicPr>
            <a:picLocks noChangeAspect="1"/>
          </p:cNvPicPr>
          <p:nvPr/>
        </p:nvPicPr>
        <p:blipFill>
          <a:blip r:embed="rId21"/>
          <a:stretch>
            <a:fillRect/>
          </a:stretch>
        </p:blipFill>
        <p:spPr>
          <a:xfrm>
            <a:off x="11137265" y="6218555"/>
            <a:ext cx="1176655" cy="584200"/>
          </a:xfrm>
          <a:prstGeom prst="rect">
            <a:avLst/>
          </a:prstGeom>
        </p:spPr>
      </p:pic>
      <p:sp>
        <p:nvSpPr>
          <p:cNvPr id="6" name="Text Box 5"/>
          <p:cNvSpPr txBox="1"/>
          <p:nvPr/>
        </p:nvSpPr>
        <p:spPr>
          <a:xfrm>
            <a:off x="4462780" y="6103620"/>
            <a:ext cx="4064000" cy="368300"/>
          </a:xfrm>
          <a:prstGeom prst="rect">
            <a:avLst/>
          </a:prstGeom>
          <a:solidFill>
            <a:schemeClr val="bg2">
              <a:lumMod val="90000"/>
            </a:schemeClr>
          </a:solidFill>
        </p:spPr>
        <p:txBody>
          <a:bodyPr wrap="square" rtlCol="0">
            <a:spAutoFit/>
          </a:bodyPr>
          <a:p>
            <a:r>
              <a:rPr lang="en-IN" altLang="en-US" b="1">
                <a:latin typeface="Times New Roman" panose="02020603050405020304" pitchFamily="18" charset="0"/>
                <a:cs typeface="Times New Roman" panose="02020603050405020304" pitchFamily="18" charset="0"/>
              </a:rPr>
              <a:t>ENDOSCOP</a:t>
            </a:r>
            <a:r>
              <a:rPr lang="en-US" altLang="en-IN" b="1">
                <a:latin typeface="Times New Roman" panose="02020603050405020304" pitchFamily="18" charset="0"/>
                <a:cs typeface="Times New Roman" panose="02020603050405020304" pitchFamily="18" charset="0"/>
              </a:rPr>
              <a:t>IC</a:t>
            </a:r>
            <a:r>
              <a:rPr lang="en-IN" altLang="en-US" b="1">
                <a:latin typeface="Times New Roman" panose="02020603050405020304" pitchFamily="18" charset="0"/>
                <a:cs typeface="Times New Roman" panose="02020603050405020304" pitchFamily="18" charset="0"/>
              </a:rPr>
              <a:t> IMAGES (OPTICAL)</a:t>
            </a:r>
            <a:endParaRPr lang="en-IN" alt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EXISTING METHOD: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a:bodyPr>
          <a:lstStyle/>
          <a:p>
            <a:pPr marL="342900" marR="0" lvl="0" indent="-342900">
              <a:lnSpc>
                <a:spcPct val="107000"/>
              </a:lnSpc>
              <a:spcBef>
                <a:spcPts val="0"/>
              </a:spcBef>
              <a:spcAft>
                <a:spcPts val="800"/>
              </a:spcAft>
              <a:buFont typeface="Symbol" panose="05050102010706020507" pitchFamily="18" charset="2"/>
              <a:buChar char=""/>
            </a:pPr>
            <a:r>
              <a:rPr lang="en-US" sz="2800" b="1"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Methodology:</a:t>
            </a:r>
            <a:r>
              <a:rPr lang="en-US" sz="2800" dirty="0">
                <a:solidFill>
                  <a:srgbClr val="000000"/>
                </a:solidFill>
                <a:effectLst/>
                <a:latin typeface="Times New Roman" panose="02020603050405020304" pitchFamily="18" charset="0"/>
                <a:ea typeface="Calibri" panose="020F0502020204030204" charset="0"/>
                <a:cs typeface="Times New Roman" panose="02020603050405020304" pitchFamily="18" charset="0"/>
              </a:rPr>
              <a:t>Utilizes MATLAB algorithms to enhance image quality, remove noise, and eliminate artifacts like reflected flash spots.</a:t>
            </a:r>
            <a:endParaRPr lang="en-US" sz="2800" dirty="0">
              <a:solidFill>
                <a:srgbClr val="000000"/>
              </a:solidFill>
              <a:effectLst/>
              <a:latin typeface="Times New Roman" panose="02020603050405020304" pitchFamily="18" charset="0"/>
              <a:ea typeface="Calibri" panose="020F050202020403020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altLang="en-IN" sz="2800" b="1" dirty="0">
                <a:latin typeface="Times New Roman" panose="02020603050405020304" pitchFamily="18" charset="0"/>
                <a:cs typeface="Times New Roman" panose="02020603050405020304" pitchFamily="18" charset="0"/>
              </a:rPr>
              <a:t>Filters used</a:t>
            </a:r>
            <a:r>
              <a:rPr lang="en-US" altLang="en-IN" sz="2800"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Weighted Guided Filter (WGF),</a:t>
            </a:r>
            <a:r>
              <a:rPr lang="en-IN" dirty="0">
                <a:latin typeface="Times New Roman" panose="02020603050405020304" pitchFamily="18" charset="0"/>
                <a:cs typeface="Times New Roman" panose="02020603050405020304" pitchFamily="18" charset="0"/>
                <a:sym typeface="+mn-ea"/>
              </a:rPr>
              <a:t>InpaintExemplar function (2 filters). </a:t>
            </a:r>
            <a:endParaRPr lang="en-IN"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altLang="en-IN" sz="2800" b="1" dirty="0">
                <a:latin typeface="Times New Roman" panose="02020603050405020304" pitchFamily="18" charset="0"/>
                <a:cs typeface="Times New Roman" panose="02020603050405020304" pitchFamily="18" charset="0"/>
              </a:rPr>
              <a:t>Algorithms used:</a:t>
            </a:r>
            <a:r>
              <a:rPr lang="en-IN" sz="2800" dirty="0">
                <a:latin typeface="Times New Roman" panose="02020603050405020304" pitchFamily="18" charset="0"/>
                <a:cs typeface="Times New Roman" panose="02020603050405020304" pitchFamily="18" charset="0"/>
              </a:rPr>
              <a:t>YOLOv5 ,Histogram Equalization,Saliency Weightmap(3 algorithms).</a:t>
            </a:r>
            <a:endParaRPr lang="en-IN" sz="2800" dirty="0">
              <a:latin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Font typeface="Symbol" panose="05050102010706020507" pitchFamily="18" charset="2"/>
              <a:buNone/>
            </a:pPr>
            <a:r>
              <a:rPr lang="en-US" altLang="en-IN" sz="3400" b="1" dirty="0">
                <a:latin typeface="Times New Roman" panose="02020603050405020304" pitchFamily="18" charset="0"/>
                <a:cs typeface="Times New Roman" panose="02020603050405020304" pitchFamily="18" charset="0"/>
              </a:rPr>
              <a:t>Drawbacks:</a:t>
            </a:r>
            <a:endParaRPr lang="en-IN" sz="3400" b="1"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2800" b="1" dirty="0">
                <a:latin typeface="Times New Roman" panose="02020603050405020304" pitchFamily="18" charset="0"/>
                <a:cs typeface="Times New Roman" panose="02020603050405020304" pitchFamily="18" charset="0"/>
              </a:rPr>
              <a:t>Manual Annotation</a:t>
            </a:r>
            <a:r>
              <a:rPr lang="en-IN" sz="2800" dirty="0">
                <a:latin typeface="Times New Roman" panose="02020603050405020304" pitchFamily="18" charset="0"/>
                <a:cs typeface="Times New Roman" panose="02020603050405020304" pitchFamily="18" charset="0"/>
              </a:rPr>
              <a:t>: Time-consuming and prone to human error.</a:t>
            </a:r>
            <a:endParaRPr lang="en-IN" sz="2800"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2800" b="1" dirty="0">
                <a:latin typeface="Times New Roman" panose="02020603050405020304" pitchFamily="18" charset="0"/>
                <a:cs typeface="Times New Roman" panose="02020603050405020304" pitchFamily="18" charset="0"/>
              </a:rPr>
              <a:t>Limited Dataset Generalization</a:t>
            </a:r>
            <a:r>
              <a:rPr lang="en-IN" sz="2800" dirty="0">
                <a:latin typeface="Times New Roman" panose="02020603050405020304" pitchFamily="18" charset="0"/>
                <a:cs typeface="Times New Roman" panose="02020603050405020304" pitchFamily="18" charset="0"/>
              </a:rPr>
              <a:t>: The model may not generalize well across diverse datasets.</a:t>
            </a:r>
            <a:endParaRPr lang="en-IN" sz="2800"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IN" sz="2800" b="1" dirty="0">
                <a:latin typeface="Times New Roman" panose="02020603050405020304" pitchFamily="18" charset="0"/>
                <a:cs typeface="Times New Roman" panose="02020603050405020304" pitchFamily="18" charset="0"/>
              </a:rPr>
              <a:t>Artifact Handling</a:t>
            </a:r>
            <a:r>
              <a:rPr lang="en-IN" sz="2800" dirty="0">
                <a:latin typeface="Times New Roman" panose="02020603050405020304" pitchFamily="18" charset="0"/>
                <a:cs typeface="Times New Roman" panose="02020603050405020304" pitchFamily="18" charset="0"/>
              </a:rPr>
              <a:t>: While noise and reflections are reduced, some artifacts still affect image quality and analysis.</a:t>
            </a:r>
            <a:endParaRPr lang="en-IN" sz="2800"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855" b="1" dirty="0">
                <a:latin typeface="Times New Roman" panose="02020603050405020304" pitchFamily="18" charset="0"/>
                <a:cs typeface="Times New Roman" panose="02020603050405020304" pitchFamily="18" charset="0"/>
              </a:rPr>
              <a:t>Dependency on Expert Intervention</a:t>
            </a:r>
            <a:endParaRPr lang="en-US" sz="2855" b="1" dirty="0">
              <a:latin typeface="Times New Roman" panose="02020603050405020304" pitchFamily="18" charset="0"/>
              <a:cs typeface="Times New Roman" panose="02020603050405020304" pitchFamily="18" charset="0"/>
            </a:endParaRPr>
          </a:p>
          <a:p>
            <a:endParaRPr lang="en-US" sz="2855"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10652125" y="6072505"/>
            <a:ext cx="1486535" cy="7854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000" b="1" dirty="0">
                <a:latin typeface="Times New Roman" panose="02020603050405020304" pitchFamily="18" charset="0"/>
                <a:cs typeface="Times New Roman" panose="02020603050405020304" pitchFamily="18" charset="0"/>
                <a:sym typeface="+mn-ea"/>
              </a:rPr>
              <a:t>PROPOSED SYSTEM</a:t>
            </a:r>
            <a:endParaRPr lang="en-US" sz="4000"/>
          </a:p>
        </p:txBody>
      </p:sp>
      <p:sp>
        <p:nvSpPr>
          <p:cNvPr id="5" name="Content Placeholder 4"/>
          <p:cNvSpPr>
            <a:spLocks noGrp="1"/>
          </p:cNvSpPr>
          <p:nvPr>
            <p:ph idx="1"/>
          </p:nvPr>
        </p:nvSpPr>
        <p:spPr>
          <a:xfrm>
            <a:off x="651510" y="1451610"/>
            <a:ext cx="10515600" cy="4351338"/>
          </a:xfrm>
        </p:spPr>
        <p:txBody>
          <a:bodyPr>
            <a:noAutofit/>
          </a:bodyPr>
          <a:p>
            <a:r>
              <a:rPr lang="en-US" sz="2300" b="1" dirty="0">
                <a:latin typeface="Times New Roman" panose="02020603050405020304" pitchFamily="18" charset="0"/>
                <a:cs typeface="Times New Roman" panose="02020603050405020304" pitchFamily="18" charset="0"/>
                <a:sym typeface="+mn-ea"/>
              </a:rPr>
              <a:t>Methodology:</a:t>
            </a:r>
            <a:r>
              <a:rPr lang="en-US" sz="2300">
                <a:latin typeface="Times New Roman" panose="02020603050405020304" pitchFamily="18" charset="0"/>
                <a:cs typeface="Times New Roman" panose="02020603050405020304" pitchFamily="18" charset="0"/>
              </a:rPr>
              <a:t>The methodology begins with image acquisition, followed by contrast enhancement using histogram stretching and RGB-to-grayscale conversion for simplified processing. To reduce noise, Gaussian and median filters are applied, and edges are detected with the Canny method. The image is converted to HSV color space to analyze individual channels, then enhanced through morphological operations. K-means clustering is applied for color-based segmentation, grouping pixels by clusters.Key features are extracted with Discrete Wavelet Transform (DWT), and Principal Component Analysis (PCA). Finally, a Convolutional Neural Network (CNN) classifier uses these features for pattern recognition and prediction.</a:t>
            </a:r>
            <a:endParaRPr lang="en-US" sz="2300">
              <a:latin typeface="Times New Roman" panose="02020603050405020304" pitchFamily="18" charset="0"/>
              <a:cs typeface="Times New Roman" panose="02020603050405020304" pitchFamily="18" charset="0"/>
            </a:endParaRPr>
          </a:p>
          <a:p>
            <a:r>
              <a:rPr lang="en-US" sz="2300" b="1" dirty="0">
                <a:latin typeface="Times New Roman" panose="02020603050405020304" pitchFamily="18" charset="0"/>
                <a:cs typeface="Times New Roman" panose="02020603050405020304" pitchFamily="18" charset="0"/>
                <a:sym typeface="+mn-ea"/>
              </a:rPr>
              <a:t>Algorithms used:</a:t>
            </a:r>
            <a:r>
              <a:rPr lang="en-US" sz="2300" dirty="0">
                <a:latin typeface="Times New Roman" panose="02020603050405020304" pitchFamily="18" charset="0"/>
                <a:cs typeface="Times New Roman" panose="02020603050405020304" pitchFamily="18" charset="0"/>
                <a:sym typeface="+mn-ea"/>
              </a:rPr>
              <a:t>RGB extraction,Converting to grayscale,Smooth filter,Binary mask,Histogram</a:t>
            </a:r>
            <a:r>
              <a:rPr lang="en-IN" altLang="en-US" sz="2300" dirty="0">
                <a:latin typeface="Times New Roman" panose="02020603050405020304" pitchFamily="18" charset="0"/>
                <a:cs typeface="Times New Roman" panose="02020603050405020304" pitchFamily="18" charset="0"/>
                <a:sym typeface="+mn-ea"/>
              </a:rPr>
              <a:t> Statistics.</a:t>
            </a:r>
            <a:endParaRPr lang="en-US" sz="2300" dirty="0">
              <a:latin typeface="Times New Roman" panose="02020603050405020304" pitchFamily="18" charset="0"/>
              <a:cs typeface="Times New Roman" panose="02020603050405020304" pitchFamily="18" charset="0"/>
              <a:sym typeface="+mn-ea"/>
            </a:endParaRPr>
          </a:p>
          <a:p>
            <a:r>
              <a:rPr lang="en-US" sz="2300" b="1" dirty="0">
                <a:latin typeface="Times New Roman" panose="02020603050405020304" pitchFamily="18" charset="0"/>
                <a:cs typeface="Times New Roman" panose="02020603050405020304" pitchFamily="18" charset="0"/>
                <a:sym typeface="+mn-ea"/>
              </a:rPr>
              <a:t>Filters used</a:t>
            </a:r>
            <a:r>
              <a:rPr lang="en-US" sz="2300" dirty="0">
                <a:latin typeface="Times New Roman" panose="02020603050405020304" pitchFamily="18" charset="0"/>
                <a:cs typeface="Times New Roman" panose="02020603050405020304" pitchFamily="18" charset="0"/>
                <a:sym typeface="+mn-ea"/>
              </a:rPr>
              <a:t>:Gaussian Filter,Median Filter</a:t>
            </a:r>
            <a:endParaRPr lang="en-US" sz="2300" dirty="0">
              <a:latin typeface="Times New Roman" panose="02020603050405020304" pitchFamily="18" charset="0"/>
              <a:cs typeface="Times New Roman" panose="02020603050405020304" pitchFamily="18" charset="0"/>
            </a:endParaRPr>
          </a:p>
          <a:p>
            <a:r>
              <a:rPr lang="en-IN" altLang="en-US" sz="2300" b="1">
                <a:latin typeface="Times New Roman" panose="02020603050405020304" pitchFamily="18" charset="0"/>
                <a:cs typeface="Times New Roman" panose="02020603050405020304" pitchFamily="18" charset="0"/>
              </a:rPr>
              <a:t>Technique used</a:t>
            </a:r>
            <a:r>
              <a:rPr lang="en-IN" altLang="en-US" sz="2300">
                <a:latin typeface="Times New Roman" panose="02020603050405020304" pitchFamily="18" charset="0"/>
                <a:cs typeface="Times New Roman" panose="02020603050405020304" pitchFamily="18" charset="0"/>
              </a:rPr>
              <a:t>:</a:t>
            </a:r>
            <a:r>
              <a:rPr lang="en-US" sz="2300">
                <a:latin typeface="Times New Roman" panose="02020603050405020304" pitchFamily="18" charset="0"/>
                <a:cs typeface="Times New Roman" panose="02020603050405020304" pitchFamily="18" charset="0"/>
              </a:rPr>
              <a:t>Segmentation,</a:t>
            </a:r>
            <a:r>
              <a:rPr lang="en-IN" altLang="en-US" sz="2300">
                <a:latin typeface="Times New Roman" panose="02020603050405020304" pitchFamily="18" charset="0"/>
                <a:cs typeface="Times New Roman" panose="02020603050405020304" pitchFamily="18" charset="0"/>
              </a:rPr>
              <a:t> </a:t>
            </a:r>
            <a:r>
              <a:rPr lang="en-IN" altLang="en-US" sz="2300" b="1">
                <a:latin typeface="Times New Roman" panose="02020603050405020304" pitchFamily="18" charset="0"/>
                <a:cs typeface="Times New Roman" panose="02020603050405020304" pitchFamily="18" charset="0"/>
              </a:rPr>
              <a:t>Algorithm:</a:t>
            </a:r>
            <a:r>
              <a:rPr lang="en-US" sz="2300">
                <a:latin typeface="Times New Roman" panose="02020603050405020304" pitchFamily="18" charset="0"/>
                <a:cs typeface="Times New Roman" panose="02020603050405020304" pitchFamily="18" charset="0"/>
              </a:rPr>
              <a:t>k-means clustering.</a:t>
            </a:r>
            <a:endParaRPr lang="en-US" sz="230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10857230" y="6072505"/>
            <a:ext cx="1486535" cy="7854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ADVANTAGES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7325"/>
            <a:ext cx="10768965" cy="5044440"/>
          </a:xfrm>
        </p:spPr>
        <p:txBody>
          <a:bodyPr>
            <a:normAutofit fontScale="80000"/>
          </a:bodyPr>
          <a:lstStyle/>
          <a:p>
            <a:r>
              <a:rPr lang="en-US" b="1" i="0" dirty="0">
                <a:solidFill>
                  <a:srgbClr val="000000"/>
                </a:solidFill>
                <a:effectLst/>
                <a:latin typeface="Times New Roman" panose="02020603050405020304" pitchFamily="18" charset="0"/>
                <a:cs typeface="Times New Roman" panose="02020603050405020304" pitchFamily="18" charset="0"/>
              </a:rPr>
              <a:t>Automating Feature Extraction: </a:t>
            </a:r>
            <a:r>
              <a:rPr lang="en-US" b="0" i="0" dirty="0">
                <a:solidFill>
                  <a:srgbClr val="000000"/>
                </a:solidFill>
                <a:effectLst/>
                <a:latin typeface="Times New Roman" panose="02020603050405020304" pitchFamily="18" charset="0"/>
                <a:cs typeface="Times New Roman" panose="02020603050405020304" pitchFamily="18" charset="0"/>
              </a:rPr>
              <a:t>Instead of relying heavily on manual marking, It will employ advanced algorithms to automate the detection and extraction of significant features from endoscopic images, reducing human error and time consumption.</a:t>
            </a:r>
            <a:endParaRPr lang="en-US" b="0" i="0" dirty="0">
              <a:solidFill>
                <a:srgbClr val="000000"/>
              </a:solidFill>
              <a:effectLst/>
              <a:latin typeface="Times New Roman" panose="02020603050405020304" pitchFamily="18" charset="0"/>
              <a:cs typeface="Times New Roman" panose="02020603050405020304" pitchFamily="18" charset="0"/>
            </a:endParaRPr>
          </a:p>
          <a:p>
            <a:r>
              <a:rPr lang="en-US" b="1" i="0" dirty="0">
                <a:solidFill>
                  <a:srgbClr val="000000"/>
                </a:solidFill>
                <a:effectLst/>
                <a:latin typeface="Times New Roman" panose="02020603050405020304" pitchFamily="18" charset="0"/>
                <a:cs typeface="Times New Roman" panose="02020603050405020304" pitchFamily="18" charset="0"/>
              </a:rPr>
              <a:t>Improved Noise Removal:</a:t>
            </a:r>
            <a:r>
              <a:rPr lang="en-US" b="0" i="0" dirty="0">
                <a:solidFill>
                  <a:srgbClr val="000000"/>
                </a:solidFill>
                <a:effectLst/>
                <a:latin typeface="Times New Roman" panose="02020603050405020304" pitchFamily="18" charset="0"/>
                <a:cs typeface="Times New Roman" panose="02020603050405020304" pitchFamily="18" charset="0"/>
              </a:rPr>
              <a:t> The system will integrate advanced noise removal techniques to ensure that even the finest details of the medical images are preserved, leading to higher accuracy in diagnosis.</a:t>
            </a:r>
            <a:endParaRPr lang="en-US" b="0" i="0" dirty="0">
              <a:solidFill>
                <a:srgbClr val="000000"/>
              </a:solidFill>
              <a:effectLst/>
              <a:latin typeface="Times New Roman" panose="02020603050405020304" pitchFamily="18" charset="0"/>
              <a:cs typeface="Times New Roman" panose="02020603050405020304" pitchFamily="18" charset="0"/>
            </a:endParaRPr>
          </a:p>
          <a:p>
            <a:r>
              <a:rPr lang="en-US" b="1" i="0" dirty="0">
                <a:solidFill>
                  <a:srgbClr val="000000"/>
                </a:solidFill>
                <a:effectLst/>
                <a:latin typeface="Times New Roman" panose="02020603050405020304" pitchFamily="18" charset="0"/>
                <a:cs typeface="Times New Roman" panose="02020603050405020304" pitchFamily="18" charset="0"/>
              </a:rPr>
              <a:t>Enhanced Detection Algorithms:</a:t>
            </a:r>
            <a:r>
              <a:rPr lang="en-US" b="0" i="0" dirty="0">
                <a:solidFill>
                  <a:srgbClr val="000000"/>
                </a:solidFill>
                <a:effectLst/>
                <a:latin typeface="Times New Roman" panose="02020603050405020304" pitchFamily="18" charset="0"/>
                <a:cs typeface="Times New Roman" panose="02020603050405020304" pitchFamily="18" charset="0"/>
              </a:rPr>
              <a:t> Introduce improved detection algorithms, offering more precise differentiation between cancerous and non-cancerous areas. This could include better handling of specular reflections and minimizing artifacts that affect image clarity.</a:t>
            </a:r>
            <a:endParaRPr lang="en-US" b="0" i="0" dirty="0">
              <a:solidFill>
                <a:srgbClr val="000000"/>
              </a:solidFill>
              <a:effectLst/>
              <a:latin typeface="Times New Roman" panose="02020603050405020304" pitchFamily="18" charset="0"/>
              <a:cs typeface="Times New Roman" panose="02020603050405020304" pitchFamily="18" charset="0"/>
            </a:endParaRPr>
          </a:p>
          <a:p>
            <a:r>
              <a:rPr lang="en-US" b="1" i="0" dirty="0">
                <a:solidFill>
                  <a:srgbClr val="000000"/>
                </a:solidFill>
                <a:effectLst/>
                <a:latin typeface="Times New Roman" panose="02020603050405020304" pitchFamily="18" charset="0"/>
                <a:cs typeface="Times New Roman" panose="02020603050405020304" pitchFamily="18" charset="0"/>
              </a:rPr>
              <a:t>Real-time Processing:</a:t>
            </a:r>
            <a:r>
              <a:rPr lang="en-US" b="0" i="0" dirty="0">
                <a:solidFill>
                  <a:srgbClr val="000000"/>
                </a:solidFill>
                <a:effectLst/>
                <a:latin typeface="Times New Roman" panose="02020603050405020304" pitchFamily="18" charset="0"/>
                <a:cs typeface="Times New Roman" panose="02020603050405020304" pitchFamily="18" charset="0"/>
              </a:rPr>
              <a:t> The system will focus on improving the speed of image analysis and feature extraction, making it more suitable for real-time medical applications.</a:t>
            </a:r>
            <a:endParaRPr lang="en-US" b="0" i="0" dirty="0">
              <a:solidFill>
                <a:srgbClr val="000000"/>
              </a:solidFill>
              <a:effectLst/>
              <a:latin typeface="Times New Roman" panose="02020603050405020304" pitchFamily="18" charset="0"/>
              <a:cs typeface="Times New Roman" panose="02020603050405020304" pitchFamily="18" charset="0"/>
            </a:endParaRPr>
          </a:p>
          <a:p>
            <a:r>
              <a:rPr lang="en-US" b="1" i="0" dirty="0">
                <a:solidFill>
                  <a:srgbClr val="000000"/>
                </a:solidFill>
                <a:effectLst/>
                <a:latin typeface="Times New Roman" panose="02020603050405020304" pitchFamily="18" charset="0"/>
                <a:cs typeface="Times New Roman" panose="02020603050405020304" pitchFamily="18" charset="0"/>
              </a:rPr>
              <a:t>Broader Dataset Integration: </a:t>
            </a:r>
            <a:r>
              <a:rPr lang="en-US" b="0" i="0" dirty="0">
                <a:solidFill>
                  <a:srgbClr val="000000"/>
                </a:solidFill>
                <a:effectLst/>
                <a:latin typeface="Times New Roman" panose="02020603050405020304" pitchFamily="18" charset="0"/>
                <a:cs typeface="Times New Roman" panose="02020603050405020304" pitchFamily="18" charset="0"/>
              </a:rPr>
              <a:t>By using a more diverse and comprehensive dataset,The system will aim to provide better generalization across different cases, making it more reliable in clinical settings.</a:t>
            </a:r>
            <a:endParaRPr lang="en-US" b="0" i="0" dirty="0">
              <a:solidFill>
                <a:srgbClr val="000000"/>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11140440" y="6070600"/>
            <a:ext cx="989965" cy="6807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custDataLst>
              <p:tags r:id="rId1"/>
            </p:custDataLst>
          </p:nvPr>
        </p:nvGraphicFramePr>
        <p:xfrm>
          <a:off x="853440" y="718185"/>
          <a:ext cx="10285095" cy="5897245"/>
        </p:xfrm>
        <a:graphic>
          <a:graphicData uri="http://schemas.openxmlformats.org/drawingml/2006/table">
            <a:tbl>
              <a:tblPr/>
              <a:tblGrid>
                <a:gridCol w="2181860"/>
                <a:gridCol w="1937385"/>
                <a:gridCol w="2082800"/>
                <a:gridCol w="2009775"/>
                <a:gridCol w="2073275"/>
              </a:tblGrid>
              <a:tr h="516890">
                <a:tc>
                  <a:txBody>
                    <a:bodyPr/>
                    <a:p>
                      <a:pPr marL="85725" indent="0" algn="ctr">
                        <a:lnSpc>
                          <a:spcPct val="210000"/>
                        </a:lnSpc>
                        <a:spcBef>
                          <a:spcPct val="0"/>
                        </a:spcBef>
                        <a:spcAft>
                          <a:spcPct val="0"/>
                        </a:spcAft>
                      </a:pPr>
                      <a:r>
                        <a:rPr sz="1600" b="1">
                          <a:latin typeface="Calibri" panose="020F0502020204030204"/>
                          <a:ea typeface="等线"/>
                        </a:rPr>
                        <a:t>METRICS/CONDITIONS</a:t>
                      </a:r>
                      <a:endParaRPr sz="16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600" b="1">
                          <a:latin typeface="Calibri" panose="020F0502020204030204"/>
                          <a:ea typeface="等线"/>
                        </a:rPr>
                        <a:t>POLYPS</a:t>
                      </a:r>
                      <a:endParaRPr sz="16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600" b="1">
                          <a:latin typeface="Calibri" panose="020F0502020204030204"/>
                          <a:ea typeface="等线"/>
                        </a:rPr>
                        <a:t>GI BLEEDING</a:t>
                      </a:r>
                      <a:endParaRPr sz="16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600" b="1">
                          <a:latin typeface="Calibri" panose="020F0502020204030204"/>
                          <a:ea typeface="等线"/>
                        </a:rPr>
                        <a:t>ULCER</a:t>
                      </a:r>
                      <a:endParaRPr sz="16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600" b="1">
                          <a:latin typeface="Calibri" panose="020F0502020204030204"/>
                          <a:ea typeface="等线"/>
                        </a:rPr>
                        <a:t>NORMAL</a:t>
                      </a:r>
                      <a:endParaRPr sz="16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16255">
                <a:tc>
                  <a:txBody>
                    <a:bodyPr/>
                    <a:p>
                      <a:pPr marL="85725" indent="0" algn="ctr">
                        <a:lnSpc>
                          <a:spcPct val="210000"/>
                        </a:lnSpc>
                        <a:spcBef>
                          <a:spcPct val="0"/>
                        </a:spcBef>
                        <a:spcAft>
                          <a:spcPct val="0"/>
                        </a:spcAft>
                      </a:pPr>
                      <a:r>
                        <a:rPr sz="1600" b="1">
                          <a:latin typeface="Calibri" panose="020F0502020204030204"/>
                          <a:ea typeface="等线"/>
                        </a:rPr>
                        <a:t>CONTRAST </a:t>
                      </a:r>
                      <a:endParaRPr sz="16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0.1922-0.3420</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0.2105-</a:t>
                      </a:r>
                      <a:r>
                        <a:rPr sz="1200" b="0">
                          <a:latin typeface="SimSun" panose="02010600030101010101" pitchFamily="2" charset="-122"/>
                          <a:ea typeface="SimSun" panose="02010600030101010101" pitchFamily="2" charset="-122"/>
                        </a:rPr>
                        <a:t>0.2956</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0.1980-</a:t>
                      </a:r>
                      <a:r>
                        <a:rPr sz="1200" b="0">
                          <a:latin typeface="SimSun" panose="02010600030101010101" pitchFamily="2" charset="-122"/>
                          <a:ea typeface="SimSun" panose="02010600030101010101" pitchFamily="2" charset="-122"/>
                        </a:rPr>
                        <a:t>0.4235</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0.2130-</a:t>
                      </a:r>
                      <a:r>
                        <a:rPr sz="1200" b="0">
                          <a:latin typeface="SimSun" panose="02010600030101010101" pitchFamily="2" charset="-122"/>
                          <a:ea typeface="SimSun" panose="02010600030101010101" pitchFamily="2" charset="-122"/>
                        </a:rPr>
                        <a:t>0.3026</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17525">
                <a:tc>
                  <a:txBody>
                    <a:bodyPr/>
                    <a:p>
                      <a:pPr marL="85725" indent="0" algn="ctr">
                        <a:lnSpc>
                          <a:spcPct val="210000"/>
                        </a:lnSpc>
                        <a:spcBef>
                          <a:spcPct val="0"/>
                        </a:spcBef>
                        <a:spcAft>
                          <a:spcPct val="0"/>
                        </a:spcAft>
                      </a:pPr>
                      <a:r>
                        <a:rPr sz="1600" b="1">
                          <a:latin typeface="Calibri" panose="020F0502020204030204"/>
                          <a:ea typeface="等线"/>
                        </a:rPr>
                        <a:t>CORRELATION </a:t>
                      </a:r>
                      <a:endParaRPr sz="16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0.0735-</a:t>
                      </a:r>
                      <a:r>
                        <a:rPr sz="1200" b="0">
                          <a:latin typeface="SimSun" panose="02010600030101010101" pitchFamily="2" charset="-122"/>
                          <a:ea typeface="SimSun" panose="02010600030101010101" pitchFamily="2" charset="-122"/>
                        </a:rPr>
                        <a:t>0.1799</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0.0648-</a:t>
                      </a:r>
                      <a:r>
                        <a:rPr sz="1200" b="0">
                          <a:latin typeface="SimSun" panose="02010600030101010101" pitchFamily="2" charset="-122"/>
                          <a:ea typeface="SimSun" panose="02010600030101010101" pitchFamily="2" charset="-122"/>
                        </a:rPr>
                        <a:t>0.1702</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0.0381-</a:t>
                      </a:r>
                      <a:r>
                        <a:rPr sz="1200" b="0">
                          <a:latin typeface="SimSun" panose="02010600030101010101" pitchFamily="2" charset="-122"/>
                          <a:ea typeface="SimSun" panose="02010600030101010101" pitchFamily="2" charset="-122"/>
                        </a:rPr>
                        <a:t>0.1850</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0.0323-</a:t>
                      </a:r>
                      <a:r>
                        <a:rPr sz="1200" b="0">
                          <a:latin typeface="SimSun" panose="02010600030101010101" pitchFamily="2" charset="-122"/>
                          <a:ea typeface="SimSun" panose="02010600030101010101" pitchFamily="2" charset="-122"/>
                        </a:rPr>
                        <a:t>0.1664</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16255">
                <a:tc>
                  <a:txBody>
                    <a:bodyPr/>
                    <a:p>
                      <a:pPr marL="85725" indent="0" algn="ctr">
                        <a:lnSpc>
                          <a:spcPct val="210000"/>
                        </a:lnSpc>
                        <a:spcBef>
                          <a:spcPct val="0"/>
                        </a:spcBef>
                        <a:spcAft>
                          <a:spcPct val="0"/>
                        </a:spcAft>
                      </a:pPr>
                      <a:r>
                        <a:rPr sz="1600" b="1">
                          <a:latin typeface="Calibri" panose="020F0502020204030204"/>
                          <a:ea typeface="等线"/>
                        </a:rPr>
                        <a:t>ENERGY</a:t>
                      </a:r>
                      <a:endParaRPr sz="16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0.7222-</a:t>
                      </a:r>
                      <a:r>
                        <a:rPr sz="1200" b="0">
                          <a:latin typeface="SimSun" panose="02010600030101010101" pitchFamily="2" charset="-122"/>
                          <a:ea typeface="SimSun" panose="02010600030101010101" pitchFamily="2" charset="-122"/>
                        </a:rPr>
                        <a:t>0.8265</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0.7407-</a:t>
                      </a:r>
                      <a:r>
                        <a:rPr sz="1200" b="0">
                          <a:latin typeface="SimSun" panose="02010600030101010101" pitchFamily="2" charset="-122"/>
                          <a:ea typeface="SimSun" panose="02010600030101010101" pitchFamily="2" charset="-122"/>
                        </a:rPr>
                        <a:t>0.8045</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0.7364-</a:t>
                      </a:r>
                      <a:r>
                        <a:rPr sz="1200" b="0">
                          <a:latin typeface="SimSun" panose="02010600030101010101" pitchFamily="2" charset="-122"/>
                          <a:ea typeface="SimSun" panose="02010600030101010101" pitchFamily="2" charset="-122"/>
                        </a:rPr>
                        <a:t>0.8512</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0.7356-</a:t>
                      </a:r>
                      <a:r>
                        <a:rPr sz="1200" b="0">
                          <a:latin typeface="SimSun" panose="02010600030101010101" pitchFamily="2" charset="-122"/>
                          <a:ea typeface="SimSun" panose="02010600030101010101" pitchFamily="2" charset="-122"/>
                        </a:rPr>
                        <a:t>0.8042</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15620">
                <a:tc>
                  <a:txBody>
                    <a:bodyPr/>
                    <a:p>
                      <a:pPr marL="85725" indent="0" algn="ctr">
                        <a:lnSpc>
                          <a:spcPct val="210000"/>
                        </a:lnSpc>
                        <a:spcBef>
                          <a:spcPct val="0"/>
                        </a:spcBef>
                        <a:spcAft>
                          <a:spcPct val="0"/>
                        </a:spcAft>
                      </a:pPr>
                      <a:r>
                        <a:rPr sz="1600" b="1">
                          <a:latin typeface="Calibri" panose="020F0502020204030204"/>
                          <a:ea typeface="等线"/>
                        </a:rPr>
                        <a:t>MEAN</a:t>
                      </a:r>
                      <a:endParaRPr sz="16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0.0014-</a:t>
                      </a:r>
                      <a:r>
                        <a:rPr sz="1200" b="0">
                          <a:latin typeface="SimSun" panose="02010600030101010101" pitchFamily="2" charset="-122"/>
                          <a:ea typeface="SimSun" panose="02010600030101010101" pitchFamily="2" charset="-122"/>
                        </a:rPr>
                        <a:t>0.0057</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0.0020-</a:t>
                      </a:r>
                      <a:r>
                        <a:rPr sz="1200" b="0">
                          <a:latin typeface="SimSun" panose="02010600030101010101" pitchFamily="2" charset="-122"/>
                          <a:ea typeface="SimSun" panose="02010600030101010101" pitchFamily="2" charset="-122"/>
                        </a:rPr>
                        <a:t>0.0058</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0.0019-</a:t>
                      </a:r>
                      <a:r>
                        <a:rPr sz="1200" b="0">
                          <a:latin typeface="SimSun" panose="02010600030101010101" pitchFamily="2" charset="-122"/>
                          <a:ea typeface="SimSun" panose="02010600030101010101" pitchFamily="2" charset="-122"/>
                        </a:rPr>
                        <a:t>0.0064</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0.0015-</a:t>
                      </a:r>
                      <a:r>
                        <a:rPr sz="1200" b="0">
                          <a:latin typeface="SimSun" panose="02010600030101010101" pitchFamily="2" charset="-122"/>
                          <a:ea typeface="SimSun" panose="02010600030101010101" pitchFamily="2" charset="-122"/>
                        </a:rPr>
                        <a:t>0.0052</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689610">
                <a:tc>
                  <a:txBody>
                    <a:bodyPr/>
                    <a:p>
                      <a:pPr marL="85725" indent="0" algn="ctr">
                        <a:lnSpc>
                          <a:spcPct val="210000"/>
                        </a:lnSpc>
                        <a:spcBef>
                          <a:spcPct val="0"/>
                        </a:spcBef>
                        <a:spcAft>
                          <a:spcPct val="0"/>
                        </a:spcAft>
                      </a:pPr>
                      <a:r>
                        <a:rPr sz="1600" b="1">
                          <a:latin typeface="Calibri" panose="020F0502020204030204"/>
                          <a:ea typeface="等线"/>
                        </a:rPr>
                        <a:t>STANDARD DEVIATION</a:t>
                      </a:r>
                      <a:endParaRPr sz="16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0.0896-</a:t>
                      </a:r>
                      <a:r>
                        <a:rPr sz="1200" b="0">
                          <a:latin typeface="SimSun" panose="02010600030101010101" pitchFamily="2" charset="-122"/>
                          <a:ea typeface="SimSun" panose="02010600030101010101" pitchFamily="2" charset="-122"/>
                        </a:rPr>
                        <a:t>0.0898</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0.0896-</a:t>
                      </a:r>
                      <a:r>
                        <a:rPr sz="1200" b="0">
                          <a:latin typeface="SimSun" panose="02010600030101010101" pitchFamily="2" charset="-122"/>
                          <a:ea typeface="SimSun" panose="02010600030101010101" pitchFamily="2" charset="-122"/>
                        </a:rPr>
                        <a:t>0.0898</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0.0896-</a:t>
                      </a:r>
                      <a:r>
                        <a:rPr sz="1200" b="0">
                          <a:latin typeface="SimSun" panose="02010600030101010101" pitchFamily="2" charset="-122"/>
                          <a:ea typeface="SimSun" panose="02010600030101010101" pitchFamily="2" charset="-122"/>
                        </a:rPr>
                        <a:t>0.0898</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0.0897-</a:t>
                      </a:r>
                      <a:r>
                        <a:rPr sz="1200" b="0">
                          <a:latin typeface="SimSun" panose="02010600030101010101" pitchFamily="2" charset="-122"/>
                          <a:ea typeface="SimSun" panose="02010600030101010101" pitchFamily="2" charset="-122"/>
                        </a:rPr>
                        <a:t>0.0898</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16890">
                <a:tc>
                  <a:txBody>
                    <a:bodyPr/>
                    <a:p>
                      <a:pPr marL="85725" indent="0" algn="ctr">
                        <a:lnSpc>
                          <a:spcPct val="210000"/>
                        </a:lnSpc>
                        <a:spcBef>
                          <a:spcPct val="0"/>
                        </a:spcBef>
                        <a:spcAft>
                          <a:spcPct val="0"/>
                        </a:spcAft>
                      </a:pPr>
                      <a:r>
                        <a:rPr sz="1600" b="1">
                          <a:latin typeface="Calibri" panose="020F0502020204030204"/>
                          <a:ea typeface="等线"/>
                        </a:rPr>
                        <a:t>ENTROPY</a:t>
                      </a:r>
                      <a:endParaRPr sz="16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2.3894-</a:t>
                      </a:r>
                      <a:r>
                        <a:rPr sz="1200" b="0">
                          <a:latin typeface="SimSun" panose="02010600030101010101" pitchFamily="2" charset="-122"/>
                          <a:ea typeface="SimSun" panose="02010600030101010101" pitchFamily="2" charset="-122"/>
                        </a:rPr>
                        <a:t>3.7168</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2.8284-</a:t>
                      </a:r>
                      <a:r>
                        <a:rPr sz="1200" b="0">
                          <a:latin typeface="SimSun" panose="02010600030101010101" pitchFamily="2" charset="-122"/>
                          <a:ea typeface="SimSun" panose="02010600030101010101" pitchFamily="2" charset="-122"/>
                        </a:rPr>
                        <a:t>3.6029</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2.3247-</a:t>
                      </a:r>
                      <a:r>
                        <a:rPr sz="1200" b="0">
                          <a:latin typeface="SimSun" panose="02010600030101010101" pitchFamily="2" charset="-122"/>
                          <a:ea typeface="SimSun" panose="02010600030101010101" pitchFamily="2" charset="-122"/>
                        </a:rPr>
                        <a:t>3.6861</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2.9682-</a:t>
                      </a:r>
                      <a:r>
                        <a:rPr sz="1200" b="0">
                          <a:latin typeface="SimSun" panose="02010600030101010101" pitchFamily="2" charset="-122"/>
                          <a:ea typeface="SimSun" panose="02010600030101010101" pitchFamily="2" charset="-122"/>
                        </a:rPr>
                        <a:t>3.7423</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16255">
                <a:tc>
                  <a:txBody>
                    <a:bodyPr/>
                    <a:p>
                      <a:pPr marL="85725" indent="0" algn="ctr">
                        <a:lnSpc>
                          <a:spcPct val="210000"/>
                        </a:lnSpc>
                        <a:spcBef>
                          <a:spcPct val="0"/>
                        </a:spcBef>
                        <a:spcAft>
                          <a:spcPct val="0"/>
                        </a:spcAft>
                      </a:pPr>
                      <a:r>
                        <a:rPr sz="1600" b="1">
                          <a:latin typeface="Calibri" panose="020F0502020204030204"/>
                          <a:ea typeface="等线"/>
                        </a:rPr>
                        <a:t>RMS</a:t>
                      </a:r>
                      <a:endParaRPr sz="16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0.0898</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0.0898</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0.0898</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0.0898</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17525">
                <a:tc>
                  <a:txBody>
                    <a:bodyPr/>
                    <a:p>
                      <a:pPr marL="85725" indent="0" algn="ctr">
                        <a:lnSpc>
                          <a:spcPct val="210000"/>
                        </a:lnSpc>
                        <a:spcBef>
                          <a:spcPct val="0"/>
                        </a:spcBef>
                        <a:spcAft>
                          <a:spcPct val="0"/>
                        </a:spcAft>
                      </a:pPr>
                      <a:r>
                        <a:rPr sz="1600" b="1">
                          <a:latin typeface="Calibri" panose="020F0502020204030204"/>
                          <a:ea typeface="等线"/>
                        </a:rPr>
                        <a:t>VARIANCE</a:t>
                      </a:r>
                      <a:endParaRPr sz="16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0.0080-</a:t>
                      </a:r>
                      <a:r>
                        <a:rPr sz="1200" b="0">
                          <a:latin typeface="SimSun" panose="02010600030101010101" pitchFamily="2" charset="-122"/>
                          <a:ea typeface="SimSun" panose="02010600030101010101" pitchFamily="2" charset="-122"/>
                        </a:rPr>
                        <a:t>0.0081</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0.0080-</a:t>
                      </a:r>
                      <a:r>
                        <a:rPr sz="1200" b="0">
                          <a:latin typeface="SimSun" panose="02010600030101010101" pitchFamily="2" charset="-122"/>
                          <a:ea typeface="SimSun" panose="02010600030101010101" pitchFamily="2" charset="-122"/>
                        </a:rPr>
                        <a:t>0.0081</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0.0080-</a:t>
                      </a:r>
                      <a:r>
                        <a:rPr sz="1200" b="0">
                          <a:latin typeface="SimSun" panose="02010600030101010101" pitchFamily="2" charset="-122"/>
                          <a:ea typeface="SimSun" panose="02010600030101010101" pitchFamily="2" charset="-122"/>
                        </a:rPr>
                        <a:t>0.0081</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0.0080</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16890">
                <a:tc>
                  <a:txBody>
                    <a:bodyPr/>
                    <a:p>
                      <a:pPr marL="85725" indent="0" algn="ctr">
                        <a:lnSpc>
                          <a:spcPct val="210000"/>
                        </a:lnSpc>
                        <a:spcBef>
                          <a:spcPct val="0"/>
                        </a:spcBef>
                        <a:spcAft>
                          <a:spcPct val="0"/>
                        </a:spcAft>
                      </a:pPr>
                      <a:r>
                        <a:rPr sz="1600" b="1">
                          <a:latin typeface="Calibri" panose="020F0502020204030204"/>
                          <a:ea typeface="等线"/>
                        </a:rPr>
                        <a:t>KURTOSIS</a:t>
                      </a:r>
                      <a:endParaRPr sz="16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4.1223-</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6.2727-</a:t>
                      </a:r>
                      <a:r>
                        <a:rPr sz="1200" b="0">
                          <a:latin typeface="SimSun" panose="02010600030101010101" pitchFamily="2" charset="-122"/>
                          <a:ea typeface="SimSun" panose="02010600030101010101" pitchFamily="2" charset="-122"/>
                        </a:rPr>
                        <a:t>13.8553</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5.5237-</a:t>
                      </a:r>
                      <a:r>
                        <a:rPr sz="1200" b="0">
                          <a:latin typeface="SimSun" panose="02010600030101010101" pitchFamily="2" charset="-122"/>
                          <a:ea typeface="SimSun" panose="02010600030101010101" pitchFamily="2" charset="-122"/>
                        </a:rPr>
                        <a:t>28.4905</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5.2114-</a:t>
                      </a:r>
                      <a:r>
                        <a:rPr sz="1200" b="0">
                          <a:latin typeface="SimSun" panose="02010600030101010101" pitchFamily="2" charset="-122"/>
                          <a:ea typeface="SimSun" panose="02010600030101010101" pitchFamily="2" charset="-122"/>
                        </a:rPr>
                        <a:t>12.1648</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57530">
                <a:tc>
                  <a:txBody>
                    <a:bodyPr/>
                    <a:p>
                      <a:pPr marL="85725" indent="0" algn="ctr">
                        <a:lnSpc>
                          <a:spcPct val="210000"/>
                        </a:lnSpc>
                        <a:spcBef>
                          <a:spcPct val="0"/>
                        </a:spcBef>
                        <a:spcAft>
                          <a:spcPct val="0"/>
                        </a:spcAft>
                      </a:pPr>
                      <a:r>
                        <a:rPr sz="1600" b="1">
                          <a:latin typeface="Calibri" panose="020F0502020204030204"/>
                          <a:ea typeface="等线"/>
                        </a:rPr>
                        <a:t>SKEWNESS</a:t>
                      </a:r>
                      <a:endParaRPr sz="1600" b="1">
                        <a:latin typeface="Calibri" panose="020F0502020204030204"/>
                        <a:ea typeface="等线"/>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0.3358-</a:t>
                      </a:r>
                      <a:r>
                        <a:rPr sz="1200" b="0">
                          <a:latin typeface="SimSun" panose="02010600030101010101" pitchFamily="2" charset="-122"/>
                          <a:ea typeface="SimSun" panose="02010600030101010101" pitchFamily="2" charset="-122"/>
                        </a:rPr>
                        <a:t>1.9725</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0.3326-</a:t>
                      </a:r>
                      <a:r>
                        <a:rPr sz="1200" b="0">
                          <a:latin typeface="SimSun" panose="02010600030101010101" pitchFamily="2" charset="-122"/>
                          <a:ea typeface="SimSun" panose="02010600030101010101" pitchFamily="2" charset="-122"/>
                        </a:rPr>
                        <a:t>1.1057</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0.3927-</a:t>
                      </a:r>
                      <a:r>
                        <a:rPr sz="1200" b="0">
                          <a:latin typeface="SimSun" panose="02010600030101010101" pitchFamily="2" charset="-122"/>
                          <a:ea typeface="SimSun" panose="02010600030101010101" pitchFamily="2" charset="-122"/>
                        </a:rPr>
                        <a:t>2.6899</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lgn="ctr">
                        <a:lnSpc>
                          <a:spcPct val="210000"/>
                        </a:lnSpc>
                        <a:spcBef>
                          <a:spcPct val="0"/>
                        </a:spcBef>
                        <a:spcAft>
                          <a:spcPct val="0"/>
                        </a:spcAft>
                      </a:pPr>
                      <a:r>
                        <a:rPr sz="1200" b="0">
                          <a:latin typeface="SimSun" panose="02010600030101010101" pitchFamily="2" charset="-122"/>
                          <a:ea typeface="SimSun" panose="02010600030101010101" pitchFamily="2" charset="-122"/>
                        </a:rPr>
                        <a:t>0.4322-</a:t>
                      </a:r>
                      <a:r>
                        <a:rPr sz="1200" b="0">
                          <a:latin typeface="SimSun" panose="02010600030101010101" pitchFamily="2" charset="-122"/>
                          <a:ea typeface="SimSun" panose="02010600030101010101" pitchFamily="2" charset="-122"/>
                        </a:rPr>
                        <a:t>1.2595</a:t>
                      </a:r>
                      <a:endParaRPr sz="1200" b="0">
                        <a:latin typeface="SimSun" panose="02010600030101010101" pitchFamily="2" charset="-122"/>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
        <p:nvSpPr>
          <p:cNvPr id="2" name="Text Box 1"/>
          <p:cNvSpPr txBox="1"/>
          <p:nvPr/>
        </p:nvSpPr>
        <p:spPr>
          <a:xfrm>
            <a:off x="2509520" y="141605"/>
            <a:ext cx="6778625" cy="460375"/>
          </a:xfrm>
          <a:prstGeom prst="rect">
            <a:avLst/>
          </a:prstGeom>
          <a:noFill/>
        </p:spPr>
        <p:txBody>
          <a:bodyPr wrap="square" rtlCol="0">
            <a:spAutoFit/>
          </a:bodyPr>
          <a:p>
            <a:r>
              <a:rPr lang="en-US" sz="2400" b="1">
                <a:latin typeface="Times New Roman" panose="02020603050405020304" pitchFamily="18" charset="0"/>
                <a:cs typeface="Times New Roman" panose="02020603050405020304" pitchFamily="18" charset="0"/>
              </a:rPr>
              <a:t>Disease Identification Features and their Ranges </a:t>
            </a:r>
            <a:endParaRPr lang="en-US"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468" y="2639974"/>
            <a:ext cx="10515600" cy="1325563"/>
          </a:xfrm>
        </p:spPr>
        <p:txBody>
          <a:bodyPr/>
          <a:lstStyle/>
          <a:p>
            <a:pPr algn="ctr"/>
            <a:r>
              <a:rPr lang="en-US" b="1" dirty="0">
                <a:latin typeface="Times New Roman" panose="02020603050405020304" pitchFamily="18" charset="0"/>
                <a:cs typeface="Times New Roman" panose="02020603050405020304" pitchFamily="18" charset="0"/>
              </a:rPr>
              <a:t>LITREATURE SURVEY:</a:t>
            </a:r>
            <a:endParaRPr lang="en-US"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10883675" y="5838885"/>
            <a:ext cx="1486851" cy="1140400"/>
          </a:xfrm>
          <a:prstGeom prst="rect">
            <a:avLst/>
          </a:prstGeom>
        </p:spPr>
      </p:pic>
    </p:spTree>
  </p:cSld>
  <p:clrMapOvr>
    <a:masterClrMapping/>
  </p:clrMapOvr>
</p:sld>
</file>

<file path=ppt/tags/tag1.xml><?xml version="1.0" encoding="utf-8"?>
<p:tagLst xmlns:p="http://schemas.openxmlformats.org/presentationml/2006/main">
  <p:tag name="TABLE_ENDDRAG_ORIGIN_RECT" val="809*464"/>
  <p:tag name="TABLE_ENDDRAG_RECT" val="68*49*809*46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12366</Words>
  <Application>WPS Presentation</Application>
  <PresentationFormat>Widescreen</PresentationFormat>
  <Paragraphs>514</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Times New Roman</vt:lpstr>
      <vt:lpstr>Symbol</vt:lpstr>
      <vt:lpstr>Calibri</vt:lpstr>
      <vt:lpstr>Calibri</vt:lpstr>
      <vt:lpstr>等线</vt:lpstr>
      <vt:lpstr>Microsoft YaHei</vt:lpstr>
      <vt:lpstr>Arial Unicode MS</vt:lpstr>
      <vt:lpstr>Calibri Light</vt:lpstr>
      <vt:lpstr>Arial Unicode MS</vt:lpstr>
      <vt:lpstr>Office Theme</vt:lpstr>
      <vt:lpstr>    Enhanced Image Processing Techniques for Accurate Feature Extraction in Gastrointestinal Disease Detection    </vt:lpstr>
      <vt:lpstr>ABSTRACT</vt:lpstr>
      <vt:lpstr>INTRODUCTION:</vt:lpstr>
      <vt:lpstr>	  DATASET SAMPLE IMAGES </vt:lpstr>
      <vt:lpstr>EXISTING METHOD:</vt:lpstr>
      <vt:lpstr>PROPOSED SYSTEM</vt:lpstr>
      <vt:lpstr> ADVANTAGES</vt:lpstr>
      <vt:lpstr>PowerPoint 演示文稿</vt:lpstr>
      <vt:lpstr>LITREATURE SURVEY: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BLOCK DIAGRAM</vt:lpstr>
      <vt:lpstr>Enhancements output </vt:lpstr>
      <vt:lpstr>Segmentation output:</vt:lpstr>
      <vt:lpstr>Disease Identification Results:</vt:lpstr>
      <vt:lpstr>SYSTEM AND SOFTWARE REQUIREMENTS</vt:lpstr>
      <vt:lpstr>APPLICATIONS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Enhanced Image Processing Techniques for Accurate Feature Extraction in Gastrointestinal Disease Detection    </dc:title>
  <dc:creator>shanm</dc:creator>
  <cp:lastModifiedBy>Shanmukha Sai</cp:lastModifiedBy>
  <cp:revision>57</cp:revision>
  <dcterms:created xsi:type="dcterms:W3CDTF">2024-10-27T18:14:00Z</dcterms:created>
  <dcterms:modified xsi:type="dcterms:W3CDTF">2024-11-14T00:06:27Z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092CED2BA98841558A0D8E687E111EE8_11</vt:lpwstr>
  </property>
  <property fmtid="{D5CDD505-2E9C-101B-9397-08002B2CF9AE}" pid="3" name="KSOProductBuildVer">
    <vt:lpwstr>1033-12.2.0.18638</vt:lpwstr>
  </property>
</Properties>
</file>