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82" r:id="rId10"/>
    <p:sldId id="283" r:id="rId11"/>
    <p:sldId id="263" r:id="rId12"/>
    <p:sldId id="26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80" r:id="rId28"/>
    <p:sldId id="278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1438" y="23571"/>
            <a:ext cx="33891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8420" y="113157"/>
            <a:ext cx="44551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063" y="2885059"/>
            <a:ext cx="10659872" cy="218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n.wikipedia.org/wiki/On_the_Buses" TargetMode="External"/><Relationship Id="rId1" Type="http://schemas.openxmlformats.org/officeDocument/2006/relationships/hyperlink" Target="http://en.wikipedia.org/wiki/Reg_Varne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00" y="7620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5591" y="0"/>
            <a:ext cx="5015865" cy="6858000"/>
            <a:chOff x="545591" y="0"/>
            <a:chExt cx="5015865" cy="6858000"/>
          </a:xfrm>
        </p:grpSpPr>
        <p:sp>
          <p:nvSpPr>
            <p:cNvPr id="4" name="object 4"/>
            <p:cNvSpPr/>
            <p:nvPr/>
          </p:nvSpPr>
          <p:spPr>
            <a:xfrm>
              <a:off x="984504" y="0"/>
              <a:ext cx="1062990" cy="2778760"/>
            </a:xfrm>
            <a:custGeom>
              <a:avLst/>
              <a:gdLst/>
              <a:ahLst/>
              <a:cxnLst/>
              <a:rect l="l" t="t" r="r" b="b"/>
              <a:pathLst>
                <a:path w="1062989" h="2778760">
                  <a:moveTo>
                    <a:pt x="1062591" y="0"/>
                  </a:moveTo>
                  <a:lnTo>
                    <a:pt x="681592" y="0"/>
                  </a:lnTo>
                  <a:lnTo>
                    <a:pt x="0" y="2687828"/>
                  </a:lnTo>
                  <a:lnTo>
                    <a:pt x="357251" y="2778252"/>
                  </a:lnTo>
                  <a:lnTo>
                    <a:pt x="1062591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5591" y="0"/>
              <a:ext cx="1035685" cy="2668905"/>
            </a:xfrm>
            <a:custGeom>
              <a:avLst/>
              <a:gdLst/>
              <a:ahLst/>
              <a:cxnLst/>
              <a:rect l="l" t="t" r="r" b="b"/>
              <a:pathLst>
                <a:path w="1035685" h="2668905">
                  <a:moveTo>
                    <a:pt x="1035159" y="0"/>
                  </a:moveTo>
                  <a:lnTo>
                    <a:pt x="652106" y="0"/>
                  </a:lnTo>
                  <a:lnTo>
                    <a:pt x="0" y="2578100"/>
                  </a:lnTo>
                  <a:lnTo>
                    <a:pt x="348094" y="2663825"/>
                  </a:lnTo>
                  <a:lnTo>
                    <a:pt x="357632" y="2668524"/>
                  </a:lnTo>
                  <a:lnTo>
                    <a:pt x="10351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5591" y="2583179"/>
              <a:ext cx="2694940" cy="4274820"/>
            </a:xfrm>
            <a:custGeom>
              <a:avLst/>
              <a:gdLst/>
              <a:ahLst/>
              <a:cxnLst/>
              <a:rect l="l" t="t" r="r" b="b"/>
              <a:pathLst>
                <a:path w="2694940" h="4274820">
                  <a:moveTo>
                    <a:pt x="0" y="0"/>
                  </a:moveTo>
                  <a:lnTo>
                    <a:pt x="2575306" y="4274820"/>
                  </a:lnTo>
                  <a:lnTo>
                    <a:pt x="2694432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9075" y="2692907"/>
              <a:ext cx="3331845" cy="4165600"/>
            </a:xfrm>
            <a:custGeom>
              <a:avLst/>
              <a:gdLst/>
              <a:ahLst/>
              <a:cxnLst/>
              <a:rect l="l" t="t" r="r" b="b"/>
              <a:pathLst>
                <a:path w="3331845" h="4165600">
                  <a:moveTo>
                    <a:pt x="0" y="0"/>
                  </a:moveTo>
                  <a:lnTo>
                    <a:pt x="3207639" y="4165091"/>
                  </a:lnTo>
                  <a:lnTo>
                    <a:pt x="3331464" y="416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4504" y="2688335"/>
              <a:ext cx="4577080" cy="4170045"/>
            </a:xfrm>
            <a:custGeom>
              <a:avLst/>
              <a:gdLst/>
              <a:ahLst/>
              <a:cxnLst/>
              <a:rect l="l" t="t" r="r" b="b"/>
              <a:pathLst>
                <a:path w="4577080" h="4170045">
                  <a:moveTo>
                    <a:pt x="0" y="0"/>
                  </a:moveTo>
                  <a:lnTo>
                    <a:pt x="4762" y="4699"/>
                  </a:lnTo>
                  <a:lnTo>
                    <a:pt x="3336798" y="4169664"/>
                  </a:lnTo>
                  <a:lnTo>
                    <a:pt x="4576572" y="4169664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5591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453" y="254"/>
            <a:ext cx="5253228" cy="400354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44751" y="1671319"/>
            <a:ext cx="4022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6420">
              <a:lnSpc>
                <a:spcPct val="100000"/>
              </a:lnSpc>
              <a:spcBef>
                <a:spcPts val="95"/>
              </a:spcBef>
            </a:pPr>
            <a:r>
              <a:rPr sz="4000" u="none" spc="-20" dirty="0"/>
              <a:t>Automatic </a:t>
            </a:r>
            <a:r>
              <a:rPr sz="4000" u="none" spc="-15" dirty="0"/>
              <a:t> </a:t>
            </a:r>
            <a:r>
              <a:rPr sz="4000" u="none" spc="-5" dirty="0"/>
              <a:t>teller</a:t>
            </a:r>
            <a:r>
              <a:rPr sz="4000" u="none" spc="-70" dirty="0"/>
              <a:t> </a:t>
            </a:r>
            <a:r>
              <a:rPr sz="4000" u="none" spc="-15" dirty="0"/>
              <a:t>machine</a:t>
            </a:r>
            <a:endParaRPr sz="4000"/>
          </a:p>
        </p:txBody>
      </p:sp>
      <p:sp>
        <p:nvSpPr>
          <p:cNvPr id="12" name="Text Box 11"/>
          <p:cNvSpPr txBox="1"/>
          <p:nvPr/>
        </p:nvSpPr>
        <p:spPr>
          <a:xfrm>
            <a:off x="4572000" y="4796790"/>
            <a:ext cx="40271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i="1" u="sng" dirty="0">
                <a:solidFill>
                  <a:schemeClr val="tx1"/>
                </a:solidFill>
                <a:sym typeface="+mn-ea"/>
              </a:rPr>
              <a:t>Presented By</a:t>
            </a:r>
            <a:r>
              <a:rPr lang="en-US" sz="3200" b="1" i="1" u="sng" dirty="0" smtClean="0">
                <a:solidFill>
                  <a:schemeClr val="tx1"/>
                </a:solidFill>
                <a:sym typeface="+mn-ea"/>
              </a:rPr>
              <a:t>:</a:t>
            </a:r>
            <a:r>
              <a:rPr lang="en-US" sz="3200" b="1" u="sng" dirty="0" smtClean="0">
                <a:solidFill>
                  <a:srgbClr val="92D050"/>
                </a:solidFill>
                <a:sym typeface="+mn-ea"/>
              </a:rPr>
              <a:t>    </a:t>
            </a:r>
            <a:endParaRPr lang="en-US" sz="3200" b="1" u="sng" dirty="0">
              <a:solidFill>
                <a:srgbClr val="92D050"/>
              </a:solidFill>
            </a:endParaRPr>
          </a:p>
          <a:p>
            <a:r>
              <a:rPr lang="en-IN" altLang="en-US" sz="3200" dirty="0" smtClean="0">
                <a:sym typeface="+mn-ea"/>
              </a:rPr>
              <a:t>Sonu Kumar</a:t>
            </a:r>
            <a:endParaRPr lang="en-IN" altLang="en-US" sz="3200" dirty="0" smtClean="0"/>
          </a:p>
          <a:p>
            <a:r>
              <a:rPr lang="en-IN" altLang="en-US" sz="3200" dirty="0" smtClean="0">
                <a:sym typeface="+mn-ea"/>
              </a:rPr>
              <a:t>Shanny Kumar Singh</a:t>
            </a:r>
            <a:endParaRPr lang="en-IN" altLang="en-US" sz="3200" dirty="0" smtClean="0">
              <a:sym typeface="+mn-ea"/>
            </a:endParaRPr>
          </a:p>
          <a:p>
            <a:r>
              <a:rPr lang="en-IN" altLang="en-US" sz="3200"/>
              <a:t>Suyash Chaturvedi</a:t>
            </a:r>
            <a:endParaRPr lang="en-IN" altLang="en-US" sz="3200"/>
          </a:p>
        </p:txBody>
      </p:sp>
      <p:sp>
        <p:nvSpPr>
          <p:cNvPr id="13" name="Text Box 12"/>
          <p:cNvSpPr txBox="1"/>
          <p:nvPr/>
        </p:nvSpPr>
        <p:spPr>
          <a:xfrm>
            <a:off x="8523605" y="5781675"/>
            <a:ext cx="36683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 i="1" u="sng"/>
              <a:t>Sumitted to</a:t>
            </a:r>
            <a:r>
              <a:rPr lang="en-IN" altLang="en-US" sz="2400"/>
              <a:t> </a:t>
            </a:r>
            <a:endParaRPr lang="en-IN" altLang="en-US" sz="2400"/>
          </a:p>
          <a:p>
            <a:pPr algn="l"/>
            <a:r>
              <a:rPr lang="en-IN" altLang="en-US" sz="3200"/>
              <a:t>Dr. A.Ranjith Kumar</a:t>
            </a:r>
            <a:endParaRPr lang="en-I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158" y="985773"/>
            <a:ext cx="43643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sng" spc="-5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3600" b="1" u="sng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u="sng" spc="-5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3600" b="1" u="sng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u="sng" spc="-70" dirty="0">
                <a:latin typeface="Times New Roman" panose="02020603050405020304"/>
                <a:cs typeface="Times New Roman" panose="02020603050405020304"/>
              </a:rPr>
              <a:t>ATMs</a:t>
            </a:r>
            <a:r>
              <a:rPr sz="3600" b="1" u="sng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u="sng" spc="-45" dirty="0">
                <a:latin typeface="Times New Roman" panose="02020603050405020304"/>
                <a:cs typeface="Times New Roman" panose="02020603050405020304"/>
              </a:rPr>
              <a:t>Work?</a:t>
            </a:r>
            <a:endParaRPr sz="3600" u="sng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3661029"/>
            <a:ext cx="4740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ATM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simply a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terminal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with two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input and four output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devices.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any other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data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terminal, the 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ATM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connect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to, and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communicate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through, a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processor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53200" y="2073402"/>
            <a:ext cx="518160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894" y="1144904"/>
            <a:ext cx="249047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15" dirty="0">
                <a:latin typeface="Corbel" panose="020B0503020204020204"/>
                <a:cs typeface="Corbel" panose="020B0503020204020204"/>
              </a:rPr>
              <a:t>ABSTRACT</a:t>
            </a:r>
            <a:endParaRPr sz="4000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69" y="2379344"/>
            <a:ext cx="982408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b="1" spc="-50" dirty="0">
                <a:latin typeface="Corbel" panose="020B0503020204020204"/>
                <a:cs typeface="Corbel" panose="020B0503020204020204"/>
              </a:rPr>
              <a:t>ATM </a:t>
            </a:r>
            <a:r>
              <a:rPr sz="2200" b="1" spc="-5" dirty="0">
                <a:latin typeface="Corbel" panose="020B0503020204020204"/>
                <a:cs typeface="Corbel" panose="020B0503020204020204"/>
              </a:rPr>
              <a:t>System</a:t>
            </a:r>
            <a:r>
              <a:rPr sz="2200" b="1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is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project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which</a:t>
            </a:r>
            <a:r>
              <a:rPr sz="2200" spc="3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is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used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to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access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bank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accounts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in</a:t>
            </a:r>
            <a:r>
              <a:rPr sz="2200" dirty="0">
                <a:latin typeface="Corbel" panose="020B0503020204020204"/>
                <a:cs typeface="Corbel" panose="020B0503020204020204"/>
              </a:rPr>
              <a:t> order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to </a:t>
            </a:r>
            <a:r>
              <a:rPr sz="2200" spc="-4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make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cash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withdrawals.</a:t>
            </a:r>
            <a:r>
              <a:rPr sz="2200" spc="-1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Whenever</a:t>
            </a:r>
            <a:r>
              <a:rPr sz="2200" spc="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user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need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to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make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cash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withdraws,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they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can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 enter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PIN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number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(personal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identification</a:t>
            </a:r>
            <a:r>
              <a:rPr sz="2200" spc="3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number)</a:t>
            </a:r>
            <a:r>
              <a:rPr sz="2200" spc="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,</a:t>
            </a:r>
            <a:r>
              <a:rPr sz="2200" spc="-9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Once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withdrawn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was 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successful,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amount</a:t>
            </a:r>
            <a:r>
              <a:rPr sz="2200" spc="-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will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be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debited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in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account.</a:t>
            </a:r>
            <a:endParaRPr sz="2200">
              <a:latin typeface="Corbel" panose="020B0503020204020204"/>
              <a:cs typeface="Corbel" panose="020B0503020204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rbel" panose="020B0503020204020204"/>
              <a:cs typeface="Corbel" panose="020B0503020204020204"/>
            </a:endParaRPr>
          </a:p>
          <a:p>
            <a:pPr marL="119380" marR="114935" indent="444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-9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45" dirty="0">
                <a:latin typeface="Corbel" panose="020B0503020204020204"/>
                <a:cs typeface="Corbel" panose="020B0503020204020204"/>
              </a:rPr>
              <a:t>ATM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will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service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one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customer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at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time.</a:t>
            </a:r>
            <a:r>
              <a:rPr sz="2200" spc="-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 customer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will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be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required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to</a:t>
            </a:r>
            <a:r>
              <a:rPr sz="2200" dirty="0">
                <a:latin typeface="Corbel" panose="020B0503020204020204"/>
                <a:cs typeface="Corbel" panose="020B0503020204020204"/>
              </a:rPr>
              <a:t> enter 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0" dirty="0">
                <a:latin typeface="Corbel" panose="020B0503020204020204"/>
                <a:cs typeface="Corbel" panose="020B0503020204020204"/>
              </a:rPr>
              <a:t>ATM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personal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identification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number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(PIN).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he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customer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will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then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able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to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perform </a:t>
            </a:r>
            <a:r>
              <a:rPr sz="2200" spc="-4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one</a:t>
            </a:r>
            <a:r>
              <a:rPr sz="2200" dirty="0">
                <a:latin typeface="Corbel" panose="020B0503020204020204"/>
                <a:cs typeface="Corbel" panose="020B0503020204020204"/>
              </a:rPr>
              <a:t> or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more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transactions.</a:t>
            </a:r>
            <a:r>
              <a:rPr sz="2200" spc="-1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Also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customer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must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able</a:t>
            </a:r>
            <a:r>
              <a:rPr sz="2200" dirty="0">
                <a:latin typeface="Corbel" panose="020B0503020204020204"/>
                <a:cs typeface="Corbel" panose="020B0503020204020204"/>
              </a:rPr>
              <a:t> to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make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a</a:t>
            </a:r>
            <a:r>
              <a:rPr sz="22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balance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inquiry</a:t>
            </a:r>
            <a:endParaRPr sz="2200">
              <a:latin typeface="Corbel" panose="020B0503020204020204"/>
              <a:cs typeface="Corbel" panose="020B05030202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420" y="113157"/>
            <a:ext cx="4455159" cy="615315"/>
          </a:xfrm>
        </p:spPr>
        <p:txBody>
          <a:bodyPr wrap="square"/>
          <a:p>
            <a:pPr algn="ctr"/>
            <a:r>
              <a:rPr lang="en-IN" altLang="en-US" sz="4000"/>
              <a:t> Outputs </a:t>
            </a:r>
            <a:endParaRPr lang="en-IN" alt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2779395" y="1535430"/>
            <a:ext cx="376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 u="sng"/>
              <a:t>main window</a:t>
            </a:r>
            <a:endParaRPr lang="en-IN" altLang="en-US" sz="2800" b="1" u="sng"/>
          </a:p>
        </p:txBody>
      </p:sp>
      <p:pic>
        <p:nvPicPr>
          <p:cNvPr id="5" name="Content Placeholder 4" descr="Screenshot 2023-04-28 13362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19400" y="1981200"/>
            <a:ext cx="6541135" cy="4225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0" y="914527"/>
            <a:ext cx="4455159" cy="800100"/>
          </a:xfrm>
        </p:spPr>
        <p:txBody>
          <a:bodyPr wrap="square"/>
          <a:p>
            <a:r>
              <a:rPr lang="en-US" sz="2000">
                <a:sym typeface="+mn-ea"/>
              </a:rPr>
              <a:t>Customer window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 descr="Screenshot 2023-04-28 13354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24200" y="1295400"/>
            <a:ext cx="578675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295527"/>
            <a:ext cx="4455159" cy="492125"/>
          </a:xfrm>
        </p:spPr>
        <p:txBody>
          <a:bodyPr/>
          <a:p>
            <a:r>
              <a:rPr lang="en-US"/>
              <a:t> </a:t>
            </a:r>
            <a:r>
              <a:rPr lang="en-US" sz="2400"/>
              <a:t>Admin window</a:t>
            </a:r>
            <a:endParaRPr lang="en-US" sz="2400"/>
          </a:p>
        </p:txBody>
      </p:sp>
      <p:pic>
        <p:nvPicPr>
          <p:cNvPr id="4" name="Content Placeholder 3" descr="Screenshot 2023-04-28 13432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89250" y="1787525"/>
            <a:ext cx="6238240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5302"/>
            <a:ext cx="4455159" cy="430530"/>
          </a:xfrm>
        </p:spPr>
        <p:txBody>
          <a:bodyPr/>
          <a:p>
            <a:r>
              <a:rPr lang="en-US" sz="2800"/>
              <a:t>Create account</a:t>
            </a:r>
            <a:endParaRPr lang="en-US" sz="2800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3-04-28 1335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57400" y="1278890"/>
            <a:ext cx="9183370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38327"/>
            <a:ext cx="4455159" cy="513715"/>
          </a:xfrm>
        </p:spPr>
        <p:txBody>
          <a:bodyPr/>
          <a:p>
            <a:r>
              <a:rPr lang="en-US"/>
              <a:t> Update account</a:t>
            </a:r>
            <a:endParaRPr lang="en-US"/>
          </a:p>
        </p:txBody>
      </p:sp>
      <p:pic>
        <p:nvPicPr>
          <p:cNvPr id="4" name="Content Placeholder 3" descr="Screenshot 2023-04-28 13363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0" y="1351915"/>
            <a:ext cx="6567805" cy="4899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924812"/>
            <a:ext cx="4455159" cy="430530"/>
          </a:xfrm>
        </p:spPr>
        <p:txBody>
          <a:bodyPr/>
          <a:p>
            <a:r>
              <a:rPr lang="en-US" sz="2800"/>
              <a:t>Delete account</a:t>
            </a:r>
            <a:endParaRPr lang="en-US" sz="2800"/>
          </a:p>
        </p:txBody>
      </p:sp>
      <p:pic>
        <p:nvPicPr>
          <p:cNvPr id="4" name="Content Placeholder 3" descr="Screenshot 2023-04-28 13462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05200" y="2438400"/>
            <a:ext cx="6470015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62812"/>
            <a:ext cx="4455159" cy="430530"/>
          </a:xfrm>
        </p:spPr>
        <p:txBody>
          <a:bodyPr/>
          <a:p>
            <a:r>
              <a:rPr lang="en-US" sz="2800"/>
              <a:t>Searching account</a:t>
            </a:r>
            <a:endParaRPr lang="en-US" sz="2800"/>
          </a:p>
        </p:txBody>
      </p:sp>
      <p:pic>
        <p:nvPicPr>
          <p:cNvPr id="4" name="Content Placeholder 3" descr="Screenshot 2023-04-28 13463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95600" y="1676400"/>
            <a:ext cx="6558915" cy="45510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629412"/>
            <a:ext cx="4455159" cy="430530"/>
          </a:xfrm>
        </p:spPr>
        <p:txBody>
          <a:bodyPr/>
          <a:p>
            <a:r>
              <a:rPr lang="en-US" sz="2800"/>
              <a:t>View report</a:t>
            </a:r>
            <a:endParaRPr lang="en-US" sz="2800"/>
          </a:p>
        </p:txBody>
      </p:sp>
      <p:pic>
        <p:nvPicPr>
          <p:cNvPr id="4" name="Content Placeholder 3" descr="Screenshot 2023-04-28 13515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24200" y="1143000"/>
            <a:ext cx="6889115" cy="4913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3429" y="1212849"/>
            <a:ext cx="382016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5" dirty="0">
                <a:latin typeface="Corbel" panose="020B0503020204020204"/>
                <a:cs typeface="Corbel" panose="020B0503020204020204"/>
              </a:rPr>
              <a:t>What</a:t>
            </a:r>
            <a:r>
              <a:rPr sz="4000" b="1" u="sng" spc="-2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is</a:t>
            </a:r>
            <a:r>
              <a:rPr sz="4000" b="1" u="sng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an</a:t>
            </a:r>
            <a:r>
              <a:rPr sz="4000" b="1" u="sng" spc="-19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75" dirty="0">
                <a:latin typeface="Corbel" panose="020B0503020204020204"/>
                <a:cs typeface="Corbel" panose="020B0503020204020204"/>
              </a:rPr>
              <a:t>ATM</a:t>
            </a:r>
            <a:r>
              <a:rPr sz="4000" b="1" u="sng" spc="-20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dirty="0">
                <a:latin typeface="Corbel" panose="020B0503020204020204"/>
                <a:cs typeface="Corbel" panose="020B0503020204020204"/>
              </a:rPr>
              <a:t>??</a:t>
            </a:r>
            <a:endParaRPr sz="4000" b="1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2959734"/>
            <a:ext cx="9862820" cy="202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automated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teller machine 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ATM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computerized telecommunications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device that provides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customers of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financial institution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 bank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 access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financial transactions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public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without the need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 a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human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clerk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bank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teller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round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clock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(24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day)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spcBef>
                <a:spcPts val="111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Banks have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deploy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7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TMs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inc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09504" y="230124"/>
            <a:ext cx="1257300" cy="16398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990727"/>
            <a:ext cx="4455159" cy="430530"/>
          </a:xfrm>
        </p:spPr>
        <p:txBody>
          <a:bodyPr/>
          <a:p>
            <a:r>
              <a:rPr lang="en-US" sz="2800"/>
              <a:t>Deposit cash</a:t>
            </a:r>
            <a:endParaRPr lang="en-US" sz="2800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3-04-28 1353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43200" y="1492885"/>
            <a:ext cx="8020685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295527"/>
            <a:ext cx="4455159" cy="492125"/>
          </a:xfrm>
        </p:spPr>
        <p:txBody>
          <a:bodyPr/>
          <a:p>
            <a:r>
              <a:rPr lang="en-US"/>
              <a:t>Transfer cash</a:t>
            </a:r>
            <a:endParaRPr lang="en-US"/>
          </a:p>
        </p:txBody>
      </p:sp>
      <p:pic>
        <p:nvPicPr>
          <p:cNvPr id="4" name="Content Placeholder 3" descr="Screenshot 2023-04-28 15073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05000" y="1797050"/>
            <a:ext cx="9499600" cy="3263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295527"/>
            <a:ext cx="4455159" cy="430530"/>
          </a:xfrm>
        </p:spPr>
        <p:txBody>
          <a:bodyPr/>
          <a:p>
            <a:r>
              <a:rPr lang="en-US" sz="2800"/>
              <a:t>Withdrawal cash</a:t>
            </a:r>
            <a:endParaRPr lang="en-US" sz="2800"/>
          </a:p>
        </p:txBody>
      </p:sp>
      <p:pic>
        <p:nvPicPr>
          <p:cNvPr id="4" name="Content Placeholder 3" descr="Screenshot 2023-04-28 15092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7800" y="1828800"/>
            <a:ext cx="9982200" cy="40728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50797"/>
            <a:ext cx="4455159" cy="430530"/>
          </a:xfrm>
        </p:spPr>
        <p:txBody>
          <a:bodyPr/>
          <a:p>
            <a:r>
              <a:rPr lang="en-US" sz="2800"/>
              <a:t>Check balance</a:t>
            </a:r>
            <a:endParaRPr lang="en-US" sz="2800"/>
          </a:p>
        </p:txBody>
      </p:sp>
      <p:pic>
        <p:nvPicPr>
          <p:cNvPr id="4" name="Content Placeholder 3" descr="Screenshot 2023-04-28 15104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28800" y="1981200"/>
            <a:ext cx="7887335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447927"/>
            <a:ext cx="4455159" cy="430530"/>
          </a:xfrm>
        </p:spPr>
        <p:txBody>
          <a:bodyPr/>
          <a:p>
            <a:r>
              <a:rPr lang="en-IN" altLang="en-US" sz="2800"/>
              <a:t>F</a:t>
            </a:r>
            <a:r>
              <a:rPr lang="en-US" sz="2800"/>
              <a:t>ast cash</a:t>
            </a:r>
            <a:endParaRPr lang="en-US" sz="2800"/>
          </a:p>
        </p:txBody>
      </p:sp>
      <p:pic>
        <p:nvPicPr>
          <p:cNvPr id="4" name="Content Placeholder 3" descr="Screenshot 2023-04-28 15105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62200" y="1981200"/>
            <a:ext cx="868426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3-04-28 15110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90800" y="1447800"/>
            <a:ext cx="7446010" cy="33921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05000" y="990600"/>
            <a:ext cx="8534400" cy="3877945"/>
          </a:xfrm>
        </p:spPr>
        <p:txBody>
          <a:bodyPr wrap="square"/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                                        </a:t>
            </a:r>
            <a:r>
              <a:rPr lang="en-IN" altLang="en-US" sz="3600" b="1" u="sng"/>
              <a:t>Conclusion</a:t>
            </a:r>
            <a:r>
              <a:rPr lang="en-US" sz="3600" b="1" u="sng"/>
              <a:t> </a:t>
            </a:r>
            <a:endParaRPr lang="en-US" sz="3600" b="1" u="sng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project on “ ATM SYSTEM "has been developed as the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best flexible and efficient project within the available resources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and time.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•</a:t>
            </a:r>
            <a:r>
              <a:rPr lang="en-IN" altLang="en-US"/>
              <a:t>   </a:t>
            </a:r>
            <a:r>
              <a:rPr lang="en-US"/>
              <a:t>Care has been taken at each step to make it more user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friendly so that users can add new features where ever necessary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while using this automated system. It May be Enhanced for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Requirement of User.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1603" y="553212"/>
            <a:ext cx="10242804" cy="5931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5870" y="1212849"/>
            <a:ext cx="28778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80" dirty="0">
                <a:latin typeface="Corbel" panose="020B0503020204020204"/>
                <a:cs typeface="Corbel" panose="020B0503020204020204"/>
              </a:rPr>
              <a:t>ATM</a:t>
            </a:r>
            <a:r>
              <a:rPr sz="4000" b="1" u="sng" spc="-60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security</a:t>
            </a:r>
            <a:endParaRPr sz="4000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2673222"/>
            <a:ext cx="9838055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spc="110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most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modern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ATMs,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identified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inserting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plastic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70" dirty="0">
                <a:latin typeface="Calibri" panose="020F0502020204030204"/>
                <a:cs typeface="Calibri" panose="020F0502020204030204"/>
              </a:rPr>
              <a:t>ATM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card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magnetic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stripe</a:t>
            </a:r>
            <a:r>
              <a:rPr sz="2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plastic</a:t>
            </a:r>
            <a:r>
              <a:rPr sz="2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smartcard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chip,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contains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unique</a:t>
            </a:r>
            <a:r>
              <a:rPr sz="2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card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some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security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information.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86C3"/>
              </a:buClr>
              <a:buFont typeface="Arial MT"/>
              <a:buChar char="•"/>
            </a:pPr>
            <a:endParaRPr sz="4250">
              <a:latin typeface="Calibri" panose="020F0502020204030204"/>
              <a:cs typeface="Calibri" panose="020F0502020204030204"/>
            </a:endParaRPr>
          </a:p>
          <a:p>
            <a:pPr marL="299085" marR="826135" indent="-287020">
              <a:lnSpc>
                <a:spcPct val="100000"/>
              </a:lnSpc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spc="10" dirty="0">
                <a:latin typeface="Calibri" panose="020F0502020204030204"/>
                <a:cs typeface="Calibri" panose="020F0502020204030204"/>
              </a:rPr>
              <a:t>Security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provided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entering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0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identification </a:t>
            </a:r>
            <a:r>
              <a:rPr sz="2400" b="1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(PIN).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3429" y="1212849"/>
            <a:ext cx="382142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5" dirty="0">
                <a:latin typeface="Corbel" panose="020B0503020204020204"/>
                <a:cs typeface="Corbel" panose="020B0503020204020204"/>
              </a:rPr>
              <a:t>Functi</a:t>
            </a:r>
            <a:r>
              <a:rPr sz="4000" b="1" u="sng" spc="-25" dirty="0">
                <a:latin typeface="Corbel" panose="020B0503020204020204"/>
                <a:cs typeface="Corbel" panose="020B0503020204020204"/>
              </a:rPr>
              <a:t>o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ns</a:t>
            </a:r>
            <a:r>
              <a:rPr sz="4000" b="1" u="sng" spc="3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5" dirty="0">
                <a:latin typeface="Corbel" panose="020B0503020204020204"/>
                <a:cs typeface="Corbel" panose="020B0503020204020204"/>
              </a:rPr>
              <a:t>of</a:t>
            </a:r>
            <a:r>
              <a:rPr sz="4000" b="1" u="sng" spc="-17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sng" spc="-220" dirty="0">
                <a:latin typeface="Corbel" panose="020B0503020204020204"/>
                <a:cs typeface="Corbel" panose="020B0503020204020204"/>
              </a:rPr>
              <a:t>A</a:t>
            </a:r>
            <a:r>
              <a:rPr sz="4000" b="1" u="sng" spc="-10" dirty="0">
                <a:latin typeface="Corbel" panose="020B0503020204020204"/>
                <a:cs typeface="Corbel" panose="020B0503020204020204"/>
              </a:rPr>
              <a:t>TM</a:t>
            </a:r>
            <a:endParaRPr sz="4000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365" y="2280285"/>
            <a:ext cx="524383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b="1" spc="-41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24</a:t>
            </a:r>
            <a:r>
              <a:rPr sz="2400" b="1" spc="-27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-</a:t>
            </a:r>
            <a:r>
              <a:rPr sz="2400" b="1" spc="-44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ho</a:t>
            </a:r>
            <a:r>
              <a:rPr sz="2400" b="1" spc="-47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u</a:t>
            </a:r>
            <a:r>
              <a:rPr sz="2400" b="1" spc="-36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r</a:t>
            </a:r>
            <a:r>
              <a:rPr sz="2400" b="1" spc="-204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41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a</a:t>
            </a:r>
            <a:r>
              <a:rPr sz="2400" b="1" spc="-36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c</a:t>
            </a:r>
            <a:r>
              <a:rPr sz="2400" b="1" spc="-36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c</a:t>
            </a:r>
            <a:r>
              <a:rPr sz="2400" b="1" spc="-36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e</a:t>
            </a:r>
            <a:r>
              <a:rPr sz="2400" b="1" spc="-32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ss</a:t>
            </a:r>
            <a:r>
              <a:rPr sz="2400" b="1" spc="-24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34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to</a:t>
            </a:r>
            <a:r>
              <a:rPr sz="2400" b="1" spc="-204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39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cash</a:t>
            </a:r>
            <a:endParaRPr sz="2400">
              <a:latin typeface="Bahnschrift Condensed" panose="020B0502040204020203" charset="0"/>
              <a:ea typeface="Yu Gothic UI" panose="020B0500000000000000" charset="-128"/>
              <a:cs typeface="Bahnschrift Condensed" panose="020B0502040204020203" charset="0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b="1" spc="-44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View</a:t>
            </a:r>
            <a:r>
              <a:rPr sz="2400" b="1" spc="-20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434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Accou</a:t>
            </a:r>
            <a:r>
              <a:rPr sz="2400" b="1" spc="-46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n</a:t>
            </a:r>
            <a:r>
              <a:rPr sz="2400" b="1" spc="-27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t</a:t>
            </a:r>
            <a:r>
              <a:rPr sz="2400" b="1" spc="-19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40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Balance</a:t>
            </a:r>
            <a:r>
              <a:rPr sz="2400" b="1" spc="-32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s</a:t>
            </a:r>
            <a:r>
              <a:rPr sz="2400" b="1" spc="-22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68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&amp;</a:t>
            </a:r>
            <a:r>
              <a:rPr sz="2400" b="1" spc="-20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77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M</a:t>
            </a:r>
            <a:r>
              <a:rPr sz="2400" b="1" spc="-22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i</a:t>
            </a:r>
            <a:r>
              <a:rPr sz="2400" b="1" spc="-45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n</a:t>
            </a:r>
            <a:r>
              <a:rPr sz="2400" b="1" spc="-22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i</a:t>
            </a:r>
            <a:r>
              <a:rPr sz="2400" b="1" spc="-27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-</a:t>
            </a:r>
            <a:r>
              <a:rPr sz="2400" b="1" spc="-33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sta</a:t>
            </a:r>
            <a:r>
              <a:rPr sz="2400" b="1" spc="-28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t</a:t>
            </a:r>
            <a:r>
              <a:rPr sz="2400" b="1" spc="-40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ements</a:t>
            </a:r>
            <a:endParaRPr sz="2400">
              <a:latin typeface="Bahnschrift Condensed" panose="020B0502040204020203" charset="0"/>
              <a:ea typeface="Yu Gothic UI" panose="020B0500000000000000" charset="-128"/>
              <a:cs typeface="Bahnschrift Condensed" panose="020B0502040204020203" charset="0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b="1" spc="-39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Transfe</a:t>
            </a:r>
            <a:r>
              <a:rPr sz="2400" b="1" spc="-36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r</a:t>
            </a:r>
            <a:r>
              <a:rPr sz="2400" b="1" spc="-204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484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Fu</a:t>
            </a:r>
            <a:r>
              <a:rPr sz="2400" b="1" spc="-47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n</a:t>
            </a:r>
            <a:r>
              <a:rPr sz="2400" b="1" spc="-45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d</a:t>
            </a:r>
            <a:r>
              <a:rPr sz="2400" b="1" spc="-32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s</a:t>
            </a:r>
            <a:r>
              <a:rPr sz="2400" b="1" spc="-18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40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betwee</a:t>
            </a:r>
            <a:r>
              <a:rPr sz="2400" b="1" spc="-45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n</a:t>
            </a:r>
            <a:r>
              <a:rPr sz="2400" b="1" spc="-20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39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ac</a:t>
            </a:r>
            <a:r>
              <a:rPr sz="2400" b="1" spc="-36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c</a:t>
            </a:r>
            <a:r>
              <a:rPr sz="2400" b="1" spc="-44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ou</a:t>
            </a:r>
            <a:r>
              <a:rPr sz="2400" b="1" spc="-46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n</a:t>
            </a:r>
            <a:r>
              <a:rPr sz="2400" b="1" spc="-29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ts</a:t>
            </a:r>
            <a:endParaRPr sz="2400">
              <a:latin typeface="Bahnschrift Condensed" panose="020B0502040204020203" charset="0"/>
              <a:ea typeface="Yu Gothic UI" panose="020B0500000000000000" charset="-128"/>
              <a:cs typeface="Bahnschrift Condensed" panose="020B0502040204020203" charset="0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b="1" spc="-45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Pa</a:t>
            </a:r>
            <a:r>
              <a:rPr sz="2400" b="1" spc="-40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y</a:t>
            </a:r>
            <a:r>
              <a:rPr sz="2400" b="1" spc="-21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43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you</a:t>
            </a:r>
            <a:r>
              <a:rPr sz="2400" b="1" spc="-36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r</a:t>
            </a:r>
            <a:r>
              <a:rPr sz="2400" b="1" spc="-204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30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util</a:t>
            </a:r>
            <a:r>
              <a:rPr sz="2400" b="1" spc="-22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i</a:t>
            </a:r>
            <a:r>
              <a:rPr sz="2400" b="1" spc="-34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ty</a:t>
            </a:r>
            <a:r>
              <a:rPr sz="2400" b="1" spc="-229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31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bil</a:t>
            </a:r>
            <a:r>
              <a:rPr sz="2400" b="1" spc="-22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l</a:t>
            </a:r>
            <a:r>
              <a:rPr sz="2400" b="1" spc="-320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s</a:t>
            </a:r>
            <a:endParaRPr sz="2400">
              <a:latin typeface="Bahnschrift Condensed" panose="020B0502040204020203" charset="0"/>
              <a:ea typeface="Yu Gothic UI" panose="020B0500000000000000" charset="-128"/>
              <a:cs typeface="Bahnschrift Condensed" panose="020B0502040204020203" charset="0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b="1" spc="-47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De</a:t>
            </a:r>
            <a:r>
              <a:rPr sz="2400" b="1" spc="-46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p</a:t>
            </a:r>
            <a:r>
              <a:rPr sz="2400" b="1" spc="-32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osi</a:t>
            </a:r>
            <a:r>
              <a:rPr sz="2400" b="1" spc="-27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t</a:t>
            </a:r>
            <a:r>
              <a:rPr sz="2400" b="1" spc="-204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 </a:t>
            </a:r>
            <a:r>
              <a:rPr sz="2400" b="1" spc="-385" dirty="0">
                <a:latin typeface="Bahnschrift Condensed" panose="020B0502040204020203" charset="0"/>
                <a:ea typeface="Yu Gothic UI" panose="020B0500000000000000" charset="-128"/>
                <a:cs typeface="Bahnschrift Condensed" panose="020B0502040204020203" charset="0"/>
              </a:rPr>
              <a:t>cash</a:t>
            </a:r>
            <a:endParaRPr sz="2400">
              <a:latin typeface="Bahnschrift Condensed" panose="020B0502040204020203" charset="0"/>
              <a:ea typeface="Yu Gothic UI" panose="020B0500000000000000" charset="-128"/>
              <a:cs typeface="Bahnschrift Condensed" panose="020B0502040204020203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50452" y="286511"/>
            <a:ext cx="3048000" cy="2808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9868" y="3174492"/>
            <a:ext cx="2959607" cy="19842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8811" y="3625596"/>
            <a:ext cx="1257300" cy="1342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430" y="1292225"/>
            <a:ext cx="44488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dirty="0">
                <a:latin typeface="Times New Roman" panose="02020603050405020304"/>
                <a:cs typeface="Times New Roman" panose="02020603050405020304"/>
              </a:rPr>
              <a:t>HIS</a:t>
            </a:r>
            <a:r>
              <a:rPr b="1" u="sng" spc="-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b="1" u="sng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b="1" u="sng" spc="-18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b="1" u="sng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b="1" u="sng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u="sng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b="1" u="sng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u="sng" spc="-3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b="1" u="sng" dirty="0">
                <a:latin typeface="Times New Roman" panose="02020603050405020304"/>
                <a:cs typeface="Times New Roman" panose="02020603050405020304"/>
              </a:rPr>
              <a:t>TM</a:t>
            </a:r>
            <a:endParaRPr b="1" u="sng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2529967"/>
            <a:ext cx="9860280" cy="2902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5080" indent="-287020">
              <a:lnSpc>
                <a:spcPts val="2380"/>
              </a:lnSpc>
              <a:spcBef>
                <a:spcPts val="39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200" spc="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Automated</a:t>
            </a:r>
            <a:r>
              <a:rPr sz="220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Teller</a:t>
            </a:r>
            <a:r>
              <a:rPr sz="22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2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(ATM)</a:t>
            </a:r>
            <a:r>
              <a:rPr sz="22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200" spc="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introduced</a:t>
            </a:r>
            <a:r>
              <a:rPr sz="220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sz="220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1967</a:t>
            </a:r>
            <a:r>
              <a:rPr sz="220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Barclays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Bank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 Enfield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Town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 North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London.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9085" marR="5080" indent="-287020">
              <a:lnSpc>
                <a:spcPts val="2380"/>
              </a:lnSpc>
              <a:spcBef>
                <a:spcPts val="112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72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2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objective</a:t>
            </a:r>
            <a:r>
              <a:rPr sz="22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introducing</a:t>
            </a:r>
            <a:r>
              <a:rPr sz="22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ATM</a:t>
            </a:r>
            <a:r>
              <a:rPr sz="22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2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22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customer’s</a:t>
            </a:r>
            <a:r>
              <a:rPr sz="2200" spc="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time,</a:t>
            </a:r>
            <a:r>
              <a:rPr sz="220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lesser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bank distribution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enhancing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banking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institutes.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9085" marR="765175" indent="-287020">
              <a:lnSpc>
                <a:spcPts val="2380"/>
              </a:lnSpc>
              <a:spcBef>
                <a:spcPts val="112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72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 first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use the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200" spc="20" dirty="0">
                <a:solidFill>
                  <a:srgbClr val="2F85E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Reg</a:t>
            </a:r>
            <a:r>
              <a:rPr sz="2200" u="heavy" spc="-4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2200" u="heavy" spc="-4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Varney</a:t>
            </a:r>
            <a:r>
              <a:rPr sz="2200" spc="25" dirty="0">
                <a:solidFill>
                  <a:srgbClr val="2F85EC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 "</a:t>
            </a:r>
            <a:r>
              <a:rPr sz="22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On</a:t>
            </a:r>
            <a:r>
              <a:rPr sz="2200" u="heavy" spc="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2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the</a:t>
            </a:r>
            <a:r>
              <a:rPr sz="22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2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Buses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fame,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5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British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Television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programme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1960s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ts val="2510"/>
              </a:lnSpc>
              <a:spcBef>
                <a:spcPts val="82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720" algn="l"/>
              </a:tabLst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PIN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card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was developed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the British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engineer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John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9085">
              <a:lnSpc>
                <a:spcPts val="2510"/>
              </a:lnSpc>
            </a:pPr>
            <a:r>
              <a:rPr sz="2200" spc="-5" dirty="0">
                <a:latin typeface="Times New Roman" panose="02020603050405020304"/>
                <a:cs typeface="Times New Roman" panose="02020603050405020304"/>
              </a:rPr>
              <a:t>Rose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1965.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045" y="1212849"/>
            <a:ext cx="6169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none" spc="-10" dirty="0">
                <a:latin typeface="Corbel" panose="020B0503020204020204"/>
                <a:cs typeface="Corbel" panose="020B0503020204020204"/>
              </a:rPr>
              <a:t>How</a:t>
            </a:r>
            <a:r>
              <a:rPr sz="4000" b="1" u="none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none" spc="-5" dirty="0">
                <a:latin typeface="Corbel" panose="020B0503020204020204"/>
                <a:cs typeface="Corbel" panose="020B0503020204020204"/>
              </a:rPr>
              <a:t>does</a:t>
            </a:r>
            <a:r>
              <a:rPr sz="4000" b="1" u="none" spc="-10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none" spc="-5" dirty="0">
                <a:latin typeface="Corbel" panose="020B0503020204020204"/>
                <a:cs typeface="Corbel" panose="020B0503020204020204"/>
              </a:rPr>
              <a:t>it</a:t>
            </a:r>
            <a:r>
              <a:rPr sz="4000" b="1" u="none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none" spc="-5" dirty="0">
                <a:latin typeface="Corbel" panose="020B0503020204020204"/>
                <a:cs typeface="Corbel" panose="020B0503020204020204"/>
              </a:rPr>
              <a:t>come</a:t>
            </a:r>
            <a:r>
              <a:rPr sz="4000" b="1" u="none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4000" b="1" u="none" spc="-10" dirty="0">
                <a:latin typeface="Corbel" panose="020B0503020204020204"/>
                <a:cs typeface="Corbel" panose="020B0503020204020204"/>
              </a:rPr>
              <a:t>together?</a:t>
            </a:r>
            <a:endParaRPr sz="4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2209" y="5954369"/>
            <a:ext cx="92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 panose="020B0503020204020204"/>
                <a:cs typeface="Corbel" panose="020B0503020204020204"/>
              </a:rPr>
              <a:t>6</a:t>
            </a:r>
            <a:endParaRPr sz="1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84375" y="1306067"/>
            <a:ext cx="10018776" cy="4419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38600" y="228600"/>
            <a:ext cx="4808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 u="sng"/>
              <a:t>User Case Diagram</a:t>
            </a:r>
            <a:endParaRPr lang="en-IN" altLang="en-US" sz="3200"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0717" y="258267"/>
            <a:ext cx="374650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u="sng" spc="-10" dirty="0">
                <a:latin typeface="Corbel" panose="020B0503020204020204"/>
                <a:cs typeface="Corbel" panose="020B0503020204020204"/>
              </a:rPr>
              <a:t>Structure </a:t>
            </a:r>
            <a:r>
              <a:rPr sz="3600" b="1" u="sng" spc="-5" dirty="0">
                <a:latin typeface="Corbel" panose="020B0503020204020204"/>
                <a:cs typeface="Corbel" panose="020B0503020204020204"/>
              </a:rPr>
              <a:t>of</a:t>
            </a:r>
            <a:r>
              <a:rPr sz="3600" b="1" u="sng" spc="-195" dirty="0">
                <a:latin typeface="Corbel" panose="020B0503020204020204"/>
                <a:cs typeface="Corbel" panose="020B0503020204020204"/>
              </a:rPr>
              <a:t> </a:t>
            </a:r>
            <a:r>
              <a:rPr sz="3600" b="1" u="sng" spc="-80" dirty="0">
                <a:latin typeface="Corbel" panose="020B0503020204020204"/>
                <a:cs typeface="Corbel" panose="020B0503020204020204"/>
              </a:rPr>
              <a:t>ATM</a:t>
            </a:r>
            <a:endParaRPr sz="3600" u="sng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492" y="2109636"/>
            <a:ext cx="1781810" cy="23672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5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orbel" panose="020B0503020204020204"/>
                <a:cs typeface="Corbel" panose="020B0503020204020204"/>
              </a:rPr>
              <a:t>Card</a:t>
            </a:r>
            <a:r>
              <a:rPr sz="1800" b="1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spc="-5" dirty="0">
                <a:latin typeface="Corbel" panose="020B0503020204020204"/>
                <a:cs typeface="Corbel" panose="020B0503020204020204"/>
              </a:rPr>
              <a:t>reader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rbel" panose="020B0503020204020204"/>
                <a:cs typeface="Corbel" panose="020B0503020204020204"/>
              </a:rPr>
              <a:t>Keypad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rbel" panose="020B0503020204020204"/>
                <a:cs typeface="Corbel" panose="020B0503020204020204"/>
              </a:rPr>
              <a:t>Speaker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orbel" panose="020B0503020204020204"/>
                <a:cs typeface="Corbel" panose="020B0503020204020204"/>
              </a:rPr>
              <a:t>Display</a:t>
            </a:r>
            <a:r>
              <a:rPr sz="1800" b="1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dirty="0">
                <a:latin typeface="Corbel" panose="020B0503020204020204"/>
                <a:cs typeface="Corbel" panose="020B0503020204020204"/>
              </a:rPr>
              <a:t>screen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rbel" panose="020B0503020204020204"/>
                <a:cs typeface="Corbel" panose="020B0503020204020204"/>
              </a:rPr>
              <a:t>Receipt</a:t>
            </a:r>
            <a:r>
              <a:rPr sz="1800" b="1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spc="-5" dirty="0">
                <a:latin typeface="Corbel" panose="020B0503020204020204"/>
                <a:cs typeface="Corbel" panose="020B0503020204020204"/>
              </a:rPr>
              <a:t>printer</a:t>
            </a:r>
            <a:endParaRPr sz="1800">
              <a:latin typeface="Corbel" panose="020B0503020204020204"/>
              <a:cs typeface="Corbel" panose="020B0503020204020204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orbel" panose="020B0503020204020204"/>
                <a:cs typeface="Corbel" panose="020B0503020204020204"/>
              </a:rPr>
              <a:t>Cash</a:t>
            </a:r>
            <a:r>
              <a:rPr sz="1800" b="1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dirty="0">
                <a:latin typeface="Corbel" panose="020B0503020204020204"/>
                <a:cs typeface="Corbel" panose="020B0503020204020204"/>
              </a:rPr>
              <a:t>dispenser</a:t>
            </a:r>
            <a:endParaRPr sz="18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1429511"/>
            <a:ext cx="4287011" cy="48569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01520" y="113030"/>
            <a:ext cx="8858885" cy="1230630"/>
          </a:xfrm>
        </p:spPr>
        <p:txBody>
          <a:bodyPr wrap="square"/>
          <a:p>
            <a:pPr algn="ctr"/>
            <a:r>
              <a:rPr sz="4000" spc="-10" dirty="0">
                <a:latin typeface="Arial MT"/>
                <a:cs typeface="Arial MT"/>
                <a:sym typeface="+mn-ea"/>
              </a:rPr>
              <a:t>ARICTECTURE</a:t>
            </a:r>
            <a:r>
              <a:rPr sz="4000" spc="-30" dirty="0">
                <a:latin typeface="Arial MT"/>
                <a:cs typeface="Arial MT"/>
                <a:sym typeface="+mn-ea"/>
              </a:rPr>
              <a:t> </a:t>
            </a:r>
            <a:r>
              <a:rPr sz="4000" spc="-5" dirty="0">
                <a:latin typeface="Arial MT"/>
                <a:cs typeface="Arial MT"/>
                <a:sym typeface="+mn-ea"/>
              </a:rPr>
              <a:t>OF</a:t>
            </a:r>
            <a:r>
              <a:rPr sz="4000" spc="-15" dirty="0">
                <a:latin typeface="Arial MT"/>
                <a:cs typeface="Arial MT"/>
                <a:sym typeface="+mn-ea"/>
              </a:rPr>
              <a:t> </a:t>
            </a:r>
            <a:r>
              <a:rPr sz="4000" spc="-10" dirty="0">
                <a:latin typeface="Arial MT"/>
                <a:cs typeface="Arial MT"/>
                <a:sym typeface="+mn-ea"/>
              </a:rPr>
              <a:t>ATM</a:t>
            </a:r>
            <a:r>
              <a:rPr sz="4000" spc="-20" dirty="0">
                <a:latin typeface="Arial MT"/>
                <a:cs typeface="Arial MT"/>
                <a:sym typeface="+mn-ea"/>
              </a:rPr>
              <a:t> </a:t>
            </a:r>
            <a:r>
              <a:rPr sz="4000" spc="-10" dirty="0">
                <a:latin typeface="Arial MT"/>
                <a:cs typeface="Arial MT"/>
                <a:sym typeface="+mn-ea"/>
              </a:rPr>
              <a:t>SYSTEM</a:t>
            </a:r>
            <a:br>
              <a:rPr sz="4000">
                <a:latin typeface="Arial MT"/>
                <a:cs typeface="Arial MT"/>
              </a:rPr>
            </a:br>
            <a:endParaRPr lang="en-US" sz="40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0" y="1295400"/>
            <a:ext cx="9840595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26870" y="268605"/>
            <a:ext cx="9498330" cy="574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2884</Words>
  <Application>WPS Presentation</Application>
  <PresentationFormat>On-screen Show (4:3)</PresentationFormat>
  <Paragraphs>103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Arial</vt:lpstr>
      <vt:lpstr>SimSun</vt:lpstr>
      <vt:lpstr>Wingdings</vt:lpstr>
      <vt:lpstr>Arial Black</vt:lpstr>
      <vt:lpstr>Times New Roman</vt:lpstr>
      <vt:lpstr>Corbel</vt:lpstr>
      <vt:lpstr>Arial MT</vt:lpstr>
      <vt:lpstr>Calibri</vt:lpstr>
      <vt:lpstr>Microsoft YaHei</vt:lpstr>
      <vt:lpstr>Arial Unicode MS</vt:lpstr>
      <vt:lpstr>Tw Cen MT Condensed</vt:lpstr>
      <vt:lpstr>Times New Roman</vt:lpstr>
      <vt:lpstr>Sylfaen</vt:lpstr>
      <vt:lpstr>STZhongsong</vt:lpstr>
      <vt:lpstr>Viner Hand ITC</vt:lpstr>
      <vt:lpstr>Yu Gothic UI</vt:lpstr>
      <vt:lpstr>Rockwell</vt:lpstr>
      <vt:lpstr>Bahnschrift Light</vt:lpstr>
      <vt:lpstr>Bahnschrift Condensed</vt:lpstr>
      <vt:lpstr>Bahnschrift</vt:lpstr>
      <vt:lpstr>Calibri</vt:lpstr>
      <vt:lpstr>Arial</vt:lpstr>
      <vt:lpstr>Office Theme</vt:lpstr>
      <vt:lpstr>Automatic  teller machine</vt:lpstr>
      <vt:lpstr>What is an ATM ??</vt:lpstr>
      <vt:lpstr>ATM security</vt:lpstr>
      <vt:lpstr>Functions of ATM</vt:lpstr>
      <vt:lpstr>HISTORY OF ATM</vt:lpstr>
      <vt:lpstr>How does it come together?</vt:lpstr>
      <vt:lpstr>Structure of ATM</vt:lpstr>
      <vt:lpstr>PowerPoint 演示文稿</vt:lpstr>
      <vt:lpstr>PowerPoint 演示文稿</vt:lpstr>
      <vt:lpstr>How Do ATMs Work?</vt:lpstr>
      <vt:lpstr>ABSTRACT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 teller machine</dc:title>
  <dc:creator/>
  <cp:lastModifiedBy>Asus</cp:lastModifiedBy>
  <cp:revision>4</cp:revision>
  <dcterms:created xsi:type="dcterms:W3CDTF">2023-04-28T08:23:51Z</dcterms:created>
  <dcterms:modified xsi:type="dcterms:W3CDTF">2023-04-28T11:01:51Z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2020-05-05T05:30:00Z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2023-04-28T05:30:00Z</vt:filetime>
  </property>
  <property fmtid="{D5CDD505-2E9C-101B-9397-08002B2CF9AE}" pid="5" name="ICV">
    <vt:lpwstr>A7A863FDDB54401C8C4F4E8B4D6C7699</vt:lpwstr>
  </property>
  <property fmtid="{D5CDD505-2E9C-101B-9397-08002B2CF9AE}" pid="6" name="KSOProductBuildVer">
    <vt:lpwstr>1033-11.2.0.11536</vt:lpwstr>
  </property>
</Properties>
</file>