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k.shantanu5951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707838"/>
            <a:ext cx="10993549" cy="1475013"/>
          </a:xfrm>
        </p:spPr>
        <p:txBody>
          <a:bodyPr>
            <a:normAutofit/>
          </a:bodyPr>
          <a:lstStyle/>
          <a:p>
            <a:r>
              <a:rPr lang="en-US" sz="4400" dirty="0"/>
              <a:t>Shop for me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616200"/>
            <a:ext cx="11226800" cy="468233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 Online Store Sales &amp; Performance Insights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of Sales, Profit, and Consumer Behavior</a:t>
            </a:r>
            <a:endParaRPr lang="en-US" sz="1800" b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BE0CA35-3655-B2A6-9EBE-BA9786210DFE}"/>
              </a:ext>
            </a:extLst>
          </p:cNvPr>
          <p:cNvSpPr txBox="1">
            <a:spLocks/>
          </p:cNvSpPr>
          <p:nvPr/>
        </p:nvSpPr>
        <p:spPr>
          <a:xfrm>
            <a:off x="582293" y="2066874"/>
            <a:ext cx="10993546" cy="46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Online Retail store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033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6FA98E"/>
                </a:solidFill>
                <a:effectLst/>
                <a:latin typeface="Segoe UI" panose="020B0502040204020203" pitchFamily="34" charset="0"/>
              </a:rPr>
              <a:t>Online Store Performance Dashboard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976F04-CDCC-B62D-BDF8-2FA3B5AF2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265" y="1519097"/>
            <a:ext cx="8627469" cy="4859932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D28D1-E283-3DC0-6321-C147884A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AA26-7552-6CC0-5970-CACAE9D1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033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6FA98E"/>
                </a:solidFill>
                <a:effectLst/>
                <a:latin typeface="Segoe UI" panose="020B0502040204020203" pitchFamily="34" charset="0"/>
              </a:rPr>
              <a:t>Online Store Performance Dashboard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73407-CDE2-DFE4-394E-CEA56838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6"/>
            <a:ext cx="11029615" cy="4952329"/>
          </a:xfrm>
        </p:spPr>
        <p:txBody>
          <a:bodyPr>
            <a:normAutofit/>
          </a:bodyPr>
          <a:lstStyle/>
          <a:p>
            <a:r>
              <a:rPr lang="en-US" dirty="0"/>
              <a:t>﻿﻿Profit and total Sales are positively correlated with each other.﻿﻿</a:t>
            </a:r>
          </a:p>
          <a:p>
            <a:r>
              <a:rPr lang="en-US" dirty="0"/>
              <a:t>The online store recorded a total sales value of ₹438K during the year.</a:t>
            </a:r>
          </a:p>
          <a:p>
            <a:r>
              <a:rPr lang="en-US" dirty="0"/>
              <a:t>The total profit generated was ₹37K, reflecting a moderate margin.</a:t>
            </a:r>
          </a:p>
          <a:p>
            <a:r>
              <a:rPr lang="en-US" dirty="0"/>
              <a:t>A total of 1500 orders were placed across all product categories.</a:t>
            </a:r>
          </a:p>
          <a:p>
            <a:r>
              <a:rPr lang="en-US" dirty="0"/>
              <a:t>The store sold a combined 5615 items in total quantity.</a:t>
            </a:r>
          </a:p>
          <a:p>
            <a:r>
              <a:rPr lang="en-US" dirty="0"/>
              <a:t>Cash on Delivery (COD) was the most popular payment method, used in 35% of transactions.</a:t>
            </a:r>
          </a:p>
          <a:p>
            <a:r>
              <a:rPr lang="en-US" dirty="0"/>
              <a:t>At 10253, November had the highest Profit and was 374.88% higher than May, which had the lowest Profit at -3730.﻿﻿</a:t>
            </a:r>
          </a:p>
          <a:p>
            <a:r>
              <a:rPr lang="en-US" dirty="0"/>
              <a:t>﻿﻿﻿﻿Sales and Profit diverged the most when the Month was March, when Sales were 52901 higher than Profit.﻿﻿</a:t>
            </a:r>
          </a:p>
          <a:p>
            <a:r>
              <a:rPr lang="en-US" dirty="0"/>
              <a:t>﻿﻿Electronics had the highest Sales at 166267, followed by Clothing at 144323 and Furniture at 127181.﻿﻿</a:t>
            </a:r>
          </a:p>
        </p:txBody>
      </p:sp>
    </p:spTree>
    <p:extLst>
      <p:ext uri="{BB962C8B-B14F-4D97-AF65-F5344CB8AC3E}">
        <p14:creationId xmlns:p14="http://schemas.microsoft.com/office/powerpoint/2010/main" val="11454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52B7-C8AD-2326-68D8-4224D36E2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775-0B31-11E9-5DC8-0F6BC7CA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033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6FA98E"/>
                </a:solidFill>
                <a:effectLst/>
                <a:latin typeface="Segoe UI" panose="020B0502040204020203" pitchFamily="34" charset="0"/>
              </a:rPr>
              <a:t>Online Store Performance Dashboard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9F2AD-5D2D-45C9-5C75-E246EB84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2265" y="1519097"/>
            <a:ext cx="8627469" cy="4859932"/>
          </a:xfrm>
        </p:spPr>
      </p:pic>
    </p:spTree>
    <p:extLst>
      <p:ext uri="{BB962C8B-B14F-4D97-AF65-F5344CB8AC3E}">
        <p14:creationId xmlns:p14="http://schemas.microsoft.com/office/powerpoint/2010/main" val="142612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E224-6ED6-A3F3-BB91-59CDA22D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B527-78AF-6CBD-1971-B761FCF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033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6FA98E"/>
                </a:solidFill>
                <a:effectLst/>
                <a:latin typeface="Segoe UI" panose="020B0502040204020203" pitchFamily="34" charset="0"/>
              </a:rPr>
              <a:t>Online Store Performance Dashboard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812D6-1710-C625-1F09-91B15AFB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46693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analysis reveals that Electronics emerged as the top-performing product category in terms of sales, contributing approximately ₹166K, while Clothing led in profitability with a profit of around ₹13.3K.</a:t>
            </a:r>
          </a:p>
          <a:p>
            <a:r>
              <a:rPr lang="en-US" sz="1800" dirty="0"/>
              <a:t>From a regional perspective, Maharashtra topped the sales chart with ₹102K, followed closely by Madhya Pradesh and Uttar Pradesh, which also showed strong performance.</a:t>
            </a:r>
          </a:p>
          <a:p>
            <a:r>
              <a:rPr lang="en-US" sz="1800" dirty="0"/>
              <a:t>Among cities, Indore, Mumbai, and Pune stood out as the highest contributors to overall sales, demonstrating consistent demand across multiple product categories.</a:t>
            </a:r>
          </a:p>
          <a:p>
            <a:r>
              <a:rPr lang="en-US" sz="1800" dirty="0"/>
              <a:t>Popular Payment Modes:</a:t>
            </a:r>
          </a:p>
          <a:p>
            <a:pPr lvl="1"/>
            <a:r>
              <a:rPr lang="en-US" dirty="0"/>
              <a:t>Cash on Delivery (COD): 35% of total sales</a:t>
            </a:r>
          </a:p>
          <a:p>
            <a:pPr lvl="1"/>
            <a:r>
              <a:rPr lang="en-US" dirty="0"/>
              <a:t>Credit Card: 20%</a:t>
            </a:r>
          </a:p>
          <a:p>
            <a:pPr lvl="1"/>
            <a:r>
              <a:rPr lang="en-US" dirty="0"/>
              <a:t>EMI: 18%</a:t>
            </a:r>
          </a:p>
          <a:p>
            <a:r>
              <a:rPr lang="en-US" sz="1800" dirty="0"/>
              <a:t>Category Trends Across Cities:</a:t>
            </a:r>
          </a:p>
          <a:p>
            <a:pPr lvl="1"/>
            <a:r>
              <a:rPr lang="en-US" dirty="0"/>
              <a:t>Clothing and Electronics are the most popular categories across all major cities</a:t>
            </a:r>
          </a:p>
          <a:p>
            <a:r>
              <a:rPr lang="en-US" sz="1800" dirty="0"/>
              <a:t>Regional Insights:</a:t>
            </a:r>
          </a:p>
          <a:p>
            <a:pPr lvl="1"/>
            <a:r>
              <a:rPr lang="en-US" dirty="0"/>
              <a:t>Madhya Pradesh and Maharashtra reported the highest order quantities, indicating strong market demand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F1B-31CD-82BB-3810-1CF7022E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850571"/>
            <a:ext cx="11029616" cy="1371600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B8BC-0AF8-46D9-8651-E7365BDC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635828"/>
            <a:ext cx="11029615" cy="2339521"/>
          </a:xfrm>
        </p:spPr>
        <p:txBody>
          <a:bodyPr/>
          <a:lstStyle/>
          <a:p>
            <a:pPr marL="0" indent="0" algn="r">
              <a:buNone/>
            </a:pPr>
            <a:r>
              <a:rPr lang="en-IN" dirty="0"/>
              <a:t>Shantanu Kadam</a:t>
            </a:r>
          </a:p>
          <a:p>
            <a:pPr marL="0" indent="0" algn="r">
              <a:buNone/>
            </a:pPr>
            <a:r>
              <a:rPr lang="en-IN" dirty="0">
                <a:hlinkClick r:id="rId2"/>
              </a:rPr>
              <a:t>k.shantanu5951@gmail.com</a:t>
            </a:r>
            <a:endParaRPr lang="en-IN" dirty="0"/>
          </a:p>
          <a:p>
            <a:pPr marL="0" indent="0" algn="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617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{83E1B856-5EB5-4BC6-B6BE-FE307AF46A1D}tf33552983_win32</Template>
  <TotalTime>23</TotalTime>
  <Words>346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Franklin Gothic Book</vt:lpstr>
      <vt:lpstr>Franklin Gothic Demi</vt:lpstr>
      <vt:lpstr>Segoe UI</vt:lpstr>
      <vt:lpstr>Wingdings 2</vt:lpstr>
      <vt:lpstr>DividendVTI</vt:lpstr>
      <vt:lpstr>Shop for me  </vt:lpstr>
      <vt:lpstr>Online Store Performance Dashboard</vt:lpstr>
      <vt:lpstr>Online Store Performance Dashboard</vt:lpstr>
      <vt:lpstr>Online Store Performance Dashboard</vt:lpstr>
      <vt:lpstr>Online Store Performance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Kadam</dc:creator>
  <cp:lastModifiedBy>Shantanu Kadam</cp:lastModifiedBy>
  <cp:revision>2</cp:revision>
  <dcterms:created xsi:type="dcterms:W3CDTF">2025-04-11T08:46:26Z</dcterms:created>
  <dcterms:modified xsi:type="dcterms:W3CDTF">2025-04-11T09:10:21Z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