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1" r:id="rId3"/>
    <p:sldId id="272" r:id="rId4"/>
    <p:sldId id="264" r:id="rId5"/>
    <p:sldId id="265" r:id="rId6"/>
    <p:sldId id="266" r:id="rId7"/>
    <p:sldId id="267" r:id="rId8"/>
    <p:sldId id="277" r:id="rId9"/>
    <p:sldId id="276" r:id="rId10"/>
    <p:sldId id="278" r:id="rId11"/>
    <p:sldId id="274" r:id="rId12"/>
    <p:sldId id="273" r:id="rId13"/>
    <p:sldId id="275" r:id="rId14"/>
    <p:sldId id="314" r:id="rId15"/>
    <p:sldId id="315" r:id="rId16"/>
    <p:sldId id="311" r:id="rId17"/>
    <p:sldId id="317" r:id="rId18"/>
    <p:sldId id="318" r:id="rId19"/>
    <p:sldId id="319" r:id="rId20"/>
    <p:sldId id="32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48F571-9E6B-42F6-A9CF-935708161042}" type="datetimeFigureOut">
              <a:rPr lang="en-US" smtClean="0"/>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16A33A-4CE8-449D-AC66-49FC648911CA}" type="slidenum">
              <a:rPr lang="en-US" smtClean="0"/>
              <a:t>‹#›</a:t>
            </a:fld>
            <a:endParaRPr lang="en-US"/>
          </a:p>
        </p:txBody>
      </p:sp>
    </p:spTree>
    <p:extLst>
      <p:ext uri="{BB962C8B-B14F-4D97-AF65-F5344CB8AC3E}">
        <p14:creationId xmlns:p14="http://schemas.microsoft.com/office/powerpoint/2010/main" val="212604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Algorithms</a:t>
            </a:r>
          </a:p>
        </p:txBody>
      </p:sp>
      <p:sp>
        <p:nvSpPr>
          <p:cNvPr id="35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CS333 / class 22</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fld id="{9A1FBC77-1CDB-4CCE-B519-B027F6A40248}" type="slidenum">
              <a:rPr lang="en-US" sz="1000"/>
              <a:pPr/>
              <a:t>17</a:t>
            </a:fld>
            <a:endParaRPr lang="en-US" sz="100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Algorithms</a:t>
            </a:r>
          </a:p>
        </p:txBody>
      </p:sp>
      <p:sp>
        <p:nvSpPr>
          <p:cNvPr id="36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CS333 / class 22</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fld id="{2D98D83E-89B8-4A11-A5B8-42750181C4C5}" type="slidenum">
              <a:rPr lang="en-US" sz="1000"/>
              <a:pPr/>
              <a:t>18</a:t>
            </a:fld>
            <a:endParaRPr lang="en-US" sz="100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Algorithms</a:t>
            </a:r>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CS333 / class 22</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fld id="{2CC9D7D6-9DD0-4A3C-B815-2BE7ED1C1ED2}" type="slidenum">
              <a:rPr lang="en-US" sz="1000"/>
              <a:pPr/>
              <a:t>19</a:t>
            </a:fld>
            <a:endParaRPr lang="en-US" sz="100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Algorithms</a:t>
            </a:r>
          </a:p>
        </p:txBody>
      </p:sp>
      <p:sp>
        <p:nvSpPr>
          <p:cNvPr id="38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r>
              <a:rPr lang="en-US" sz="1000"/>
              <a:t>CS333 / class 22</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17">
              <a:defRPr sz="2400">
                <a:solidFill>
                  <a:schemeClr val="tx1"/>
                </a:solidFill>
                <a:latin typeface="Times New Roman" pitchFamily="18" charset="0"/>
              </a:defRPr>
            </a:lvl1pPr>
            <a:lvl2pPr marL="729280" indent="-280492" defTabSz="914717">
              <a:defRPr sz="2400">
                <a:solidFill>
                  <a:schemeClr val="tx1"/>
                </a:solidFill>
                <a:latin typeface="Times New Roman" pitchFamily="18" charset="0"/>
              </a:defRPr>
            </a:lvl2pPr>
            <a:lvl3pPr marL="1121969" indent="-224394" defTabSz="914717">
              <a:defRPr sz="2400">
                <a:solidFill>
                  <a:schemeClr val="tx1"/>
                </a:solidFill>
                <a:latin typeface="Times New Roman" pitchFamily="18" charset="0"/>
              </a:defRPr>
            </a:lvl3pPr>
            <a:lvl4pPr marL="1570756" indent="-224394" defTabSz="914717">
              <a:defRPr sz="2400">
                <a:solidFill>
                  <a:schemeClr val="tx1"/>
                </a:solidFill>
                <a:latin typeface="Times New Roman" pitchFamily="18" charset="0"/>
              </a:defRPr>
            </a:lvl4pPr>
            <a:lvl5pPr marL="2019544" indent="-224394" defTabSz="914717">
              <a:defRPr sz="2400">
                <a:solidFill>
                  <a:schemeClr val="tx1"/>
                </a:solidFill>
                <a:latin typeface="Times New Roman" pitchFamily="18" charset="0"/>
              </a:defRPr>
            </a:lvl5pPr>
            <a:lvl6pPr marL="2468331" indent="-224394" defTabSz="914717" eaLnBrk="0" fontAlgn="base" hangingPunct="0">
              <a:spcBef>
                <a:spcPct val="0"/>
              </a:spcBef>
              <a:spcAft>
                <a:spcPct val="0"/>
              </a:spcAft>
              <a:defRPr sz="2400">
                <a:solidFill>
                  <a:schemeClr val="tx1"/>
                </a:solidFill>
                <a:latin typeface="Times New Roman" pitchFamily="18" charset="0"/>
              </a:defRPr>
            </a:lvl6pPr>
            <a:lvl7pPr marL="2917119" indent="-224394" defTabSz="914717" eaLnBrk="0" fontAlgn="base" hangingPunct="0">
              <a:spcBef>
                <a:spcPct val="0"/>
              </a:spcBef>
              <a:spcAft>
                <a:spcPct val="0"/>
              </a:spcAft>
              <a:defRPr sz="2400">
                <a:solidFill>
                  <a:schemeClr val="tx1"/>
                </a:solidFill>
                <a:latin typeface="Times New Roman" pitchFamily="18" charset="0"/>
              </a:defRPr>
            </a:lvl7pPr>
            <a:lvl8pPr marL="3365906" indent="-224394" defTabSz="914717" eaLnBrk="0" fontAlgn="base" hangingPunct="0">
              <a:spcBef>
                <a:spcPct val="0"/>
              </a:spcBef>
              <a:spcAft>
                <a:spcPct val="0"/>
              </a:spcAft>
              <a:defRPr sz="2400">
                <a:solidFill>
                  <a:schemeClr val="tx1"/>
                </a:solidFill>
                <a:latin typeface="Times New Roman" pitchFamily="18" charset="0"/>
              </a:defRPr>
            </a:lvl8pPr>
            <a:lvl9pPr marL="3814694" indent="-224394" defTabSz="914717" eaLnBrk="0" fontAlgn="base" hangingPunct="0">
              <a:spcBef>
                <a:spcPct val="0"/>
              </a:spcBef>
              <a:spcAft>
                <a:spcPct val="0"/>
              </a:spcAft>
              <a:defRPr sz="2400">
                <a:solidFill>
                  <a:schemeClr val="tx1"/>
                </a:solidFill>
                <a:latin typeface="Times New Roman" pitchFamily="18" charset="0"/>
              </a:defRPr>
            </a:lvl9pPr>
          </a:lstStyle>
          <a:p>
            <a:fld id="{49E3F268-78E8-4F67-8B5E-F32ADA3D719B}" type="slidenum">
              <a:rPr lang="en-US" sz="1000"/>
              <a:pPr/>
              <a:t>20</a:t>
            </a:fld>
            <a:endParaRPr lang="en-US" sz="100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1C8724-0977-46CE-A7CB-42EF1B5CB77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C8724-0977-46CE-A7CB-42EF1B5CB77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C8724-0977-46CE-A7CB-42EF1B5CB77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C8724-0977-46CE-A7CB-42EF1B5CB77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C8724-0977-46CE-A7CB-42EF1B5CB77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1C8724-0977-46CE-A7CB-42EF1B5CB77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1C8724-0977-46CE-A7CB-42EF1B5CB776}"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1C8724-0977-46CE-A7CB-42EF1B5CB776}"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C8724-0977-46CE-A7CB-42EF1B5CB776}"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C8724-0977-46CE-A7CB-42EF1B5CB77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C8724-0977-46CE-A7CB-42EF1B5CB77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D170-0066-4B2E-8913-A85B3967C1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C8724-0977-46CE-A7CB-42EF1B5CB776}" type="datetimeFigureOut">
              <a:rPr lang="en-US" smtClean="0"/>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D170-0066-4B2E-8913-A85B3967C1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8534400" cy="3810000"/>
          </a:xfrm>
        </p:spPr>
        <p:txBody>
          <a:bodyPr>
            <a:noAutofit/>
          </a:bodyPr>
          <a:lstStyle/>
          <a:p>
            <a:r>
              <a:rPr lang="en-US" sz="6600" b="1" dirty="0">
                <a:solidFill>
                  <a:srgbClr val="FF0000"/>
                </a:solidFill>
              </a:rPr>
              <a:t>Graphs </a:t>
            </a:r>
            <a:r>
              <a:rPr lang="en-US" sz="6600" dirty="0"/>
              <a:t>	</a:t>
            </a:r>
          </a:p>
        </p:txBody>
      </p:sp>
      <p:sp>
        <p:nvSpPr>
          <p:cNvPr id="2" name="Rectangle 1"/>
          <p:cNvSpPr/>
          <p:nvPr/>
        </p:nvSpPr>
        <p:spPr>
          <a:xfrm>
            <a:off x="2812410" y="990600"/>
            <a:ext cx="3048000" cy="1323439"/>
          </a:xfrm>
          <a:prstGeom prst="rect">
            <a:avLst/>
          </a:prstGeom>
        </p:spPr>
        <p:txBody>
          <a:bodyPr wrap="square">
            <a:spAutoFit/>
          </a:bodyPr>
          <a:lstStyle/>
          <a:p>
            <a:pPr algn="ctr"/>
            <a:r>
              <a:rPr lang="en-US" sz="8000" b="1" dirty="0" smtClean="0">
                <a:latin typeface="Times New Roman" pitchFamily="18" charset="0"/>
                <a:cs typeface="Times New Roman" pitchFamily="18" charset="0"/>
              </a:rPr>
              <a:t>Unit-5</a:t>
            </a:r>
            <a:endParaRPr lang="en-US" sz="8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32131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47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lnSpcReduction="10000"/>
          </a:bodyPr>
          <a:lstStyle/>
          <a:p>
            <a:pPr marL="0" indent="0">
              <a:buNone/>
            </a:pPr>
            <a:endParaRPr lang="en-US" sz="1100" dirty="0"/>
          </a:p>
          <a:p>
            <a:pPr marL="0" indent="0">
              <a:buNone/>
            </a:pPr>
            <a:endParaRPr lang="en-US" sz="1100" dirty="0"/>
          </a:p>
          <a:p>
            <a:pPr marL="0" indent="0">
              <a:buNone/>
            </a:pPr>
            <a:endParaRPr lang="en-US" sz="1100" dirty="0"/>
          </a:p>
          <a:p>
            <a:endParaRPr lang="en-US" sz="1100" dirty="0"/>
          </a:p>
          <a:p>
            <a:endParaRPr lang="en-US" sz="1100" dirty="0"/>
          </a:p>
          <a:p>
            <a:endParaRPr lang="en-US" sz="1100" dirty="0"/>
          </a:p>
          <a:p>
            <a:pPr marL="0" indent="0">
              <a:buNone/>
            </a:pPr>
            <a:r>
              <a:rPr lang="en-US" sz="1100" dirty="0"/>
              <a:t>       Minimum Path P can be found by applying breadth first search algorithm that will begin at node A and will end at E. the algorithm uses two queues, namely </a:t>
            </a:r>
            <a:r>
              <a:rPr lang="en-US" sz="1100" b="1" dirty="0"/>
              <a:t>QUEUE1</a:t>
            </a:r>
            <a:r>
              <a:rPr lang="en-US" sz="1100" dirty="0"/>
              <a:t> and </a:t>
            </a:r>
            <a:r>
              <a:rPr lang="en-US" sz="1100" b="1" dirty="0"/>
              <a:t>QUEUE2</a:t>
            </a:r>
            <a:r>
              <a:rPr lang="en-US" sz="1100" dirty="0"/>
              <a:t>. </a:t>
            </a:r>
            <a:r>
              <a:rPr lang="en-US" sz="1100" b="1" dirty="0"/>
              <a:t>QUEUE1</a:t>
            </a:r>
            <a:r>
              <a:rPr lang="en-US" sz="1100" dirty="0"/>
              <a:t> holds all the nodes that are to be processed while </a:t>
            </a:r>
            <a:r>
              <a:rPr lang="en-US" sz="1100" b="1" dirty="0"/>
              <a:t>QUEUE2</a:t>
            </a:r>
            <a:r>
              <a:rPr lang="en-US" sz="1100" dirty="0"/>
              <a:t> holds all the nodes that are processed and deleted from </a:t>
            </a:r>
            <a:r>
              <a:rPr lang="en-US" sz="1100" b="1" dirty="0"/>
              <a:t>QUEUE1</a:t>
            </a:r>
            <a:r>
              <a:rPr lang="en-US" sz="1100" dirty="0"/>
              <a:t>.</a:t>
            </a:r>
          </a:p>
          <a:p>
            <a:r>
              <a:rPr lang="en-US" sz="1100" b="1" dirty="0"/>
              <a:t>Lets start examining the graph from Node A.</a:t>
            </a:r>
            <a:endParaRPr lang="en-US" sz="1100" dirty="0"/>
          </a:p>
          <a:p>
            <a:r>
              <a:rPr lang="en-US" sz="1100" dirty="0"/>
              <a:t>1. Add A to QUEUE1 and NULL to QUEUE2.</a:t>
            </a:r>
          </a:p>
          <a:p>
            <a:r>
              <a:rPr lang="en-US" sz="1100" dirty="0"/>
              <a:t>QUEUE1 = {A}  </a:t>
            </a:r>
          </a:p>
          <a:p>
            <a:r>
              <a:rPr lang="en-US" sz="1100" dirty="0"/>
              <a:t>QUEUE2 = {NULL}  </a:t>
            </a:r>
          </a:p>
          <a:p>
            <a:r>
              <a:rPr lang="en-US" sz="1100" dirty="0"/>
              <a:t>2. Delete the Node A from QUEUE1 and insert all its </a:t>
            </a:r>
            <a:r>
              <a:rPr lang="en-US" sz="1100" dirty="0" err="1"/>
              <a:t>neighbours</a:t>
            </a:r>
            <a:r>
              <a:rPr lang="en-US" sz="1100" dirty="0"/>
              <a:t>. Insert Node A into QUEUE2</a:t>
            </a:r>
          </a:p>
          <a:p>
            <a:r>
              <a:rPr lang="en-US" sz="1100" dirty="0"/>
              <a:t>QUEUE1 = {B, D}  </a:t>
            </a:r>
          </a:p>
          <a:p>
            <a:r>
              <a:rPr lang="en-US" sz="1100" dirty="0"/>
              <a:t>QUEUE2 = {A}  </a:t>
            </a:r>
          </a:p>
          <a:p>
            <a:r>
              <a:rPr lang="en-US" sz="1100" dirty="0"/>
              <a:t>3. Delete the node B from QUEUE1 and insert all its </a:t>
            </a:r>
            <a:r>
              <a:rPr lang="en-US" sz="1100" dirty="0" err="1"/>
              <a:t>neighbours</a:t>
            </a:r>
            <a:r>
              <a:rPr lang="en-US" sz="1100" dirty="0"/>
              <a:t>. Insert node B into QUEUE2.</a:t>
            </a:r>
          </a:p>
          <a:p>
            <a:r>
              <a:rPr lang="en-US" sz="1100" dirty="0"/>
              <a:t>QUEUE1 = {D, C, F}   </a:t>
            </a:r>
          </a:p>
          <a:p>
            <a:r>
              <a:rPr lang="en-US" sz="1100" dirty="0"/>
              <a:t>QUEUE2 = {A, B}  </a:t>
            </a:r>
          </a:p>
          <a:p>
            <a:r>
              <a:rPr lang="en-US" sz="1100" dirty="0"/>
              <a:t>4. Delete the node D from QUEUE1 and insert all its </a:t>
            </a:r>
            <a:r>
              <a:rPr lang="en-US" sz="1100" dirty="0" err="1"/>
              <a:t>neighbours</a:t>
            </a:r>
            <a:r>
              <a:rPr lang="en-US" sz="1100" dirty="0"/>
              <a:t>. Since F is the only </a:t>
            </a:r>
            <a:r>
              <a:rPr lang="en-US" sz="1100" dirty="0" err="1"/>
              <a:t>neighbour</a:t>
            </a:r>
            <a:r>
              <a:rPr lang="en-US" sz="1100" dirty="0"/>
              <a:t> of it which has been inserted, we will not insert it again. Insert node D into QUEUE2.</a:t>
            </a:r>
          </a:p>
          <a:p>
            <a:r>
              <a:rPr lang="en-US" sz="1100" dirty="0"/>
              <a:t>QUEUE1 = {C, F}  </a:t>
            </a:r>
          </a:p>
          <a:p>
            <a:r>
              <a:rPr lang="en-US" sz="1100" dirty="0"/>
              <a:t>QUEUE2 = { A, B, D}  </a:t>
            </a:r>
          </a:p>
          <a:p>
            <a:r>
              <a:rPr lang="en-US" sz="1100" dirty="0"/>
              <a:t>5. Delete the node C from QUEUE1 and insert all its </a:t>
            </a:r>
            <a:r>
              <a:rPr lang="en-US" sz="1100" dirty="0" err="1"/>
              <a:t>neighbours</a:t>
            </a:r>
            <a:r>
              <a:rPr lang="en-US" sz="1100" dirty="0"/>
              <a:t>. Add node C to QUEUE2.</a:t>
            </a:r>
          </a:p>
          <a:p>
            <a:r>
              <a:rPr lang="en-US" sz="1100" dirty="0"/>
              <a:t>QUEUE1 = {F, E, G}  </a:t>
            </a:r>
          </a:p>
          <a:p>
            <a:r>
              <a:rPr lang="en-US" sz="1100" dirty="0"/>
              <a:t>QUEUE2 = {A, B, D, C}  </a:t>
            </a:r>
          </a:p>
          <a:p>
            <a:r>
              <a:rPr lang="en-US" sz="1100" dirty="0"/>
              <a:t>6. Remove F from QUEUE1 and add all its </a:t>
            </a:r>
            <a:r>
              <a:rPr lang="en-US" sz="1100" dirty="0" err="1"/>
              <a:t>neighbours</a:t>
            </a:r>
            <a:r>
              <a:rPr lang="en-US" sz="1100" dirty="0"/>
              <a:t>. Since all of its </a:t>
            </a:r>
            <a:r>
              <a:rPr lang="en-US" sz="1100" dirty="0" err="1"/>
              <a:t>neighbours</a:t>
            </a:r>
            <a:r>
              <a:rPr lang="en-US" sz="1100" dirty="0"/>
              <a:t> has already been added, we will not add them again. Add node F to QUEUE2.</a:t>
            </a:r>
          </a:p>
          <a:p>
            <a:r>
              <a:rPr lang="en-US" sz="1100" dirty="0"/>
              <a:t>QUEUE1 = {E, G}  </a:t>
            </a:r>
          </a:p>
          <a:p>
            <a:r>
              <a:rPr lang="en-US" sz="1100" dirty="0"/>
              <a:t>QUEUE2 = {A, B, D, C, F}  </a:t>
            </a:r>
          </a:p>
          <a:p>
            <a:r>
              <a:rPr lang="en-US" sz="1100" dirty="0"/>
              <a:t>7. Remove E from QUEUE1, all of E's </a:t>
            </a:r>
            <a:r>
              <a:rPr lang="en-US" sz="1100" dirty="0" err="1"/>
              <a:t>neighbours</a:t>
            </a:r>
            <a:r>
              <a:rPr lang="en-US" sz="1100" dirty="0"/>
              <a:t> has already been added to QUEUE1 therefore we will not add them again. All the nodes are visited and the target node i.e. E is encountered into QUEUE2.</a:t>
            </a:r>
          </a:p>
          <a:p>
            <a:r>
              <a:rPr lang="en-US" sz="1100" dirty="0"/>
              <a:t>QUEUE1 = {G}  </a:t>
            </a:r>
          </a:p>
          <a:p>
            <a:r>
              <a:rPr lang="en-US" sz="1100" dirty="0"/>
              <a:t>QUEUE2 = {A, B, D, C, F,  E}  </a:t>
            </a:r>
          </a:p>
          <a:p>
            <a:r>
              <a:rPr lang="en-US" sz="1100" dirty="0"/>
              <a:t>Now, backtrack from E to A, using the nodes available in QUEUE2.</a:t>
            </a:r>
          </a:p>
          <a:p>
            <a:r>
              <a:rPr lang="en-US" sz="1100" dirty="0"/>
              <a:t>The minimum path will be </a:t>
            </a:r>
            <a:r>
              <a:rPr lang="en-US" sz="1100" b="1" dirty="0"/>
              <a:t>A → B → C → E</a:t>
            </a:r>
            <a:r>
              <a:rPr lang="en-US" sz="1100" dirty="0"/>
              <a:t>.</a:t>
            </a:r>
          </a:p>
          <a:p>
            <a:pPr marL="0" indent="0">
              <a:buNone/>
            </a:pPr>
            <a:endParaRPr lang="en-US" sz="1100" dirty="0"/>
          </a:p>
        </p:txBody>
      </p:sp>
      <p:pic>
        <p:nvPicPr>
          <p:cNvPr id="2050" name="Picture 2" descr="F:\Study material\TEACHING DATA\DS\ppts\breadth-first-search-algorith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
            <a:ext cx="783907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3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Depth-First Search</a:t>
            </a:r>
            <a:endParaRPr lang="en-US" dirty="0">
              <a:solidFill>
                <a:srgbClr val="FF0000"/>
              </a:solidFill>
            </a:endParaRPr>
          </a:p>
        </p:txBody>
      </p:sp>
      <p:sp>
        <p:nvSpPr>
          <p:cNvPr id="3" name="Content Placeholder 2"/>
          <p:cNvSpPr>
            <a:spLocks noGrp="1"/>
          </p:cNvSpPr>
          <p:nvPr>
            <p:ph idx="1"/>
          </p:nvPr>
        </p:nvSpPr>
        <p:spPr/>
        <p:txBody>
          <a:bodyPr/>
          <a:lstStyle/>
          <a:p>
            <a:r>
              <a:rPr lang="en-US" dirty="0"/>
              <a:t>Depth first search (DFS) algorithm starts with the initial node of the graph G, and then goes to deeper and deeper until we find the goal node or the node which has no children. The algorithm, then backtracks from the dead end towards the most recent node that is yet to be completely unexplored.</a:t>
            </a:r>
          </a:p>
        </p:txBody>
      </p:sp>
    </p:spTree>
    <p:extLst>
      <p:ext uri="{BB962C8B-B14F-4D97-AF65-F5344CB8AC3E}">
        <p14:creationId xmlns:p14="http://schemas.microsoft.com/office/powerpoint/2010/main" val="318143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DFS Algorithm</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b="1" dirty="0"/>
              <a:t>Step 1:</a:t>
            </a:r>
            <a:r>
              <a:rPr lang="en-US" dirty="0"/>
              <a:t> SET STATUS = 1 (ready state) for each node in G</a:t>
            </a:r>
          </a:p>
          <a:p>
            <a:r>
              <a:rPr lang="en-US" b="1" dirty="0"/>
              <a:t>Step 2:</a:t>
            </a:r>
            <a:r>
              <a:rPr lang="en-US" dirty="0"/>
              <a:t> Push the starting node A on the stack and set its STATUS = 2 (waiting state)</a:t>
            </a:r>
          </a:p>
          <a:p>
            <a:r>
              <a:rPr lang="en-US" b="1" dirty="0"/>
              <a:t>Step 3:</a:t>
            </a:r>
            <a:r>
              <a:rPr lang="en-US" dirty="0"/>
              <a:t> Repeat Steps 4 and 5 until STACK is empty</a:t>
            </a:r>
          </a:p>
          <a:p>
            <a:r>
              <a:rPr lang="en-US" b="1" dirty="0"/>
              <a:t>Step 4:</a:t>
            </a:r>
            <a:r>
              <a:rPr lang="en-US" dirty="0"/>
              <a:t> Pop the top node N. Process it and set its STATUS = 3 (processed state)</a:t>
            </a:r>
          </a:p>
          <a:p>
            <a:r>
              <a:rPr lang="en-US" b="1" dirty="0"/>
              <a:t>Step 5:</a:t>
            </a:r>
            <a:r>
              <a:rPr lang="en-US" dirty="0"/>
              <a:t> Push on the stack all the </a:t>
            </a:r>
            <a:r>
              <a:rPr lang="en-US" dirty="0" err="1"/>
              <a:t>neighbours</a:t>
            </a:r>
            <a:r>
              <a:rPr lang="en-US" dirty="0"/>
              <a:t> of N that are in the ready state (whose STATUS = 1) and set their</a:t>
            </a:r>
            <a:br>
              <a:rPr lang="en-US" dirty="0"/>
            </a:br>
            <a:r>
              <a:rPr lang="en-US" dirty="0"/>
              <a:t>STATUS = 2 (waiting state)</a:t>
            </a:r>
            <a:br>
              <a:rPr lang="en-US" dirty="0"/>
            </a:br>
            <a:r>
              <a:rPr lang="en-US" dirty="0"/>
              <a:t>[END OF LOOP]</a:t>
            </a:r>
          </a:p>
          <a:p>
            <a:r>
              <a:rPr lang="en-US" b="1" dirty="0"/>
              <a:t>Step 6:</a:t>
            </a:r>
            <a:r>
              <a:rPr lang="en-US" dirty="0"/>
              <a:t> EXIT</a:t>
            </a:r>
          </a:p>
          <a:p>
            <a:endParaRPr lang="en-US" dirty="0"/>
          </a:p>
        </p:txBody>
      </p:sp>
    </p:spTree>
    <p:extLst>
      <p:ext uri="{BB962C8B-B14F-4D97-AF65-F5344CB8AC3E}">
        <p14:creationId xmlns:p14="http://schemas.microsoft.com/office/powerpoint/2010/main" val="168854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sz="4800" dirty="0"/>
          </a:p>
          <a:p>
            <a:r>
              <a:rPr lang="en-US" sz="4400" dirty="0"/>
              <a:t>Push H onto the stack</a:t>
            </a:r>
          </a:p>
          <a:p>
            <a:r>
              <a:rPr lang="en-US" sz="4400" dirty="0"/>
              <a:t>STACK : H   </a:t>
            </a:r>
          </a:p>
          <a:p>
            <a:r>
              <a:rPr lang="en-US" sz="4400" dirty="0"/>
              <a:t>POP the top element of the stack i.e. H, print it and push all the </a:t>
            </a:r>
            <a:r>
              <a:rPr lang="en-US" sz="4400" dirty="0" err="1"/>
              <a:t>neighbours</a:t>
            </a:r>
            <a:r>
              <a:rPr lang="en-US" sz="4400" dirty="0"/>
              <a:t> of H onto the stack that are is ready state.</a:t>
            </a:r>
          </a:p>
          <a:p>
            <a:r>
              <a:rPr lang="en-US" sz="4400" dirty="0"/>
              <a:t>Print H   </a:t>
            </a:r>
          </a:p>
          <a:p>
            <a:r>
              <a:rPr lang="en-US" sz="4400" dirty="0"/>
              <a:t>STACK : A   </a:t>
            </a:r>
          </a:p>
          <a:p>
            <a:r>
              <a:rPr lang="en-US" sz="4400" dirty="0"/>
              <a:t>Pop the top element of the stack i.e. A, print it and push all the </a:t>
            </a:r>
            <a:r>
              <a:rPr lang="en-US" sz="4400" dirty="0" err="1"/>
              <a:t>neighbours</a:t>
            </a:r>
            <a:r>
              <a:rPr lang="en-US" sz="4400" dirty="0"/>
              <a:t> of A onto the stack that are in ready state.</a:t>
            </a:r>
          </a:p>
          <a:p>
            <a:r>
              <a:rPr lang="en-US" sz="4400" dirty="0"/>
              <a:t>Print A  </a:t>
            </a:r>
          </a:p>
          <a:p>
            <a:r>
              <a:rPr lang="en-US" sz="4400" dirty="0"/>
              <a:t>Stack : B, D  </a:t>
            </a:r>
          </a:p>
          <a:p>
            <a:r>
              <a:rPr lang="en-US" sz="4400" dirty="0"/>
              <a:t>Pop the top element of the stack i.e. D, print it and push all the </a:t>
            </a:r>
            <a:r>
              <a:rPr lang="en-US" sz="4400" dirty="0" err="1"/>
              <a:t>neighbours</a:t>
            </a:r>
            <a:r>
              <a:rPr lang="en-US" sz="4400" dirty="0"/>
              <a:t> of D onto the stack that are in ready state.</a:t>
            </a:r>
          </a:p>
          <a:p>
            <a:r>
              <a:rPr lang="en-US" sz="4400" dirty="0"/>
              <a:t>Print D   </a:t>
            </a:r>
          </a:p>
          <a:p>
            <a:r>
              <a:rPr lang="en-US" sz="4400" dirty="0"/>
              <a:t>Stack : B, F   </a:t>
            </a:r>
          </a:p>
          <a:p>
            <a:r>
              <a:rPr lang="en-US" sz="4400" dirty="0"/>
              <a:t>Pop the top element of the stack i.e. F, print it and push all the </a:t>
            </a:r>
            <a:r>
              <a:rPr lang="en-US" sz="4400" dirty="0" err="1"/>
              <a:t>neighbours</a:t>
            </a:r>
            <a:r>
              <a:rPr lang="en-US" sz="4400" dirty="0"/>
              <a:t> of F onto the stack that are in ready state.</a:t>
            </a:r>
          </a:p>
          <a:p>
            <a:r>
              <a:rPr lang="en-US" sz="4400" dirty="0"/>
              <a:t>Print F  </a:t>
            </a:r>
          </a:p>
          <a:p>
            <a:r>
              <a:rPr lang="en-US" sz="4400" dirty="0"/>
              <a:t>Stack : B  </a:t>
            </a:r>
          </a:p>
          <a:p>
            <a:r>
              <a:rPr lang="en-US" sz="4400" dirty="0"/>
              <a:t>Pop the top of the stack i.e. B and push all the </a:t>
            </a:r>
            <a:r>
              <a:rPr lang="en-US" sz="4400" dirty="0" err="1"/>
              <a:t>neighbours</a:t>
            </a:r>
            <a:endParaRPr lang="en-US" sz="4400" dirty="0"/>
          </a:p>
          <a:p>
            <a:r>
              <a:rPr lang="en-US" sz="4400" dirty="0"/>
              <a:t>Print B   </a:t>
            </a:r>
          </a:p>
          <a:p>
            <a:r>
              <a:rPr lang="en-US" sz="4400" dirty="0"/>
              <a:t>Stack : C   </a:t>
            </a:r>
          </a:p>
          <a:p>
            <a:r>
              <a:rPr lang="en-US" sz="4400" dirty="0"/>
              <a:t>Pop the top of the stack i.e. C and push all the </a:t>
            </a:r>
            <a:r>
              <a:rPr lang="en-US" sz="4400" dirty="0" err="1"/>
              <a:t>neighbours</a:t>
            </a:r>
            <a:r>
              <a:rPr lang="en-US" sz="4400" dirty="0"/>
              <a:t>.</a:t>
            </a:r>
          </a:p>
          <a:p>
            <a:r>
              <a:rPr lang="en-US" sz="4400" dirty="0"/>
              <a:t>Print C   </a:t>
            </a:r>
          </a:p>
          <a:p>
            <a:r>
              <a:rPr lang="en-US" sz="4400" dirty="0"/>
              <a:t>Stack : E, G   </a:t>
            </a:r>
          </a:p>
          <a:p>
            <a:r>
              <a:rPr lang="en-US" sz="4400" dirty="0"/>
              <a:t>Pop the top of the stack i.e. G and push all its </a:t>
            </a:r>
            <a:r>
              <a:rPr lang="en-US" sz="4400" dirty="0" err="1"/>
              <a:t>neighbours</a:t>
            </a:r>
            <a:r>
              <a:rPr lang="en-US" sz="4400" dirty="0"/>
              <a:t>.</a:t>
            </a:r>
          </a:p>
          <a:p>
            <a:r>
              <a:rPr lang="en-US" sz="4400" dirty="0"/>
              <a:t>Print G  </a:t>
            </a:r>
          </a:p>
          <a:p>
            <a:r>
              <a:rPr lang="en-US" sz="4400" dirty="0"/>
              <a:t>Stack : E  </a:t>
            </a:r>
          </a:p>
          <a:p>
            <a:r>
              <a:rPr lang="en-US" sz="4400" dirty="0"/>
              <a:t>Pop the top of the stack i.e. E and push all its </a:t>
            </a:r>
            <a:r>
              <a:rPr lang="en-US" sz="4400" dirty="0" err="1"/>
              <a:t>neighbours</a:t>
            </a:r>
            <a:r>
              <a:rPr lang="en-US" sz="4400" dirty="0"/>
              <a:t>.</a:t>
            </a:r>
          </a:p>
          <a:p>
            <a:r>
              <a:rPr lang="en-US" sz="4400" dirty="0"/>
              <a:t>Print E  </a:t>
            </a:r>
          </a:p>
          <a:p>
            <a:r>
              <a:rPr lang="en-US" sz="4400" dirty="0"/>
              <a:t>Stack :  </a:t>
            </a:r>
          </a:p>
          <a:p>
            <a:r>
              <a:rPr lang="en-US" sz="4400" dirty="0"/>
              <a:t>Hence, the stack now becomes empty and all the nodes of the graph have been traversed.</a:t>
            </a:r>
          </a:p>
          <a:p>
            <a:r>
              <a:rPr lang="en-US" sz="4400" dirty="0"/>
              <a:t>The printing sequence of the graph will be :</a:t>
            </a:r>
          </a:p>
          <a:p>
            <a:r>
              <a:rPr lang="en-US" sz="4400" dirty="0"/>
              <a:t>H → A → D → F → B → C → G → E  </a:t>
            </a:r>
          </a:p>
          <a:p>
            <a:pPr marL="0" indent="0">
              <a:buNone/>
            </a:pPr>
            <a:endParaRPr lang="en-US" sz="4400" dirty="0"/>
          </a:p>
        </p:txBody>
      </p:sp>
      <p:pic>
        <p:nvPicPr>
          <p:cNvPr id="1027" name="Picture 3" descr="F:\Study material\TEACHING DATA\DS\ppts\depth-first-search-algorith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1"/>
            <a:ext cx="7391400" cy="129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75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99" y="533400"/>
            <a:ext cx="8686800" cy="946413"/>
          </a:xfrm>
          <a:prstGeom prst="rect">
            <a:avLst/>
          </a:prstGeom>
          <a:ln w="9344">
            <a:solidFill>
              <a:schemeClr val="bg1"/>
            </a:solidFill>
          </a:ln>
        </p:spPr>
        <p:style>
          <a:lnRef idx="0">
            <a:scrgbClr r="0" g="0" b="0"/>
          </a:lnRef>
          <a:fillRef idx="1001">
            <a:schemeClr val="lt1"/>
          </a:fillRef>
          <a:effectRef idx="0">
            <a:scrgbClr r="0" g="0" b="0"/>
          </a:effectRef>
          <a:fontRef idx="major"/>
        </p:style>
        <p:txBody>
          <a:bodyPr vert="horz" wrap="square" lIns="0" tIns="266700" rIns="0" bIns="0" rtlCol="0">
            <a:spAutoFit/>
          </a:bodyPr>
          <a:lstStyle/>
          <a:p>
            <a:pPr marL="90805">
              <a:lnSpc>
                <a:spcPct val="100000"/>
              </a:lnSpc>
              <a:spcBef>
                <a:spcPts val="2100"/>
              </a:spcBef>
            </a:pPr>
            <a:r>
              <a:rPr lang="en-US" dirty="0">
                <a:solidFill>
                  <a:srgbClr val="FF0000"/>
                </a:solidFill>
                <a:cs typeface="Verdana"/>
              </a:rPr>
              <a:t>Floyd Warshall’s  Algorithm</a:t>
            </a:r>
            <a:endParaRPr dirty="0">
              <a:solidFill>
                <a:srgbClr val="FF0000"/>
              </a:solidFill>
              <a:cs typeface="Verdana"/>
            </a:endParaRPr>
          </a:p>
        </p:txBody>
      </p:sp>
      <p:sp>
        <p:nvSpPr>
          <p:cNvPr id="5" name="object 4"/>
          <p:cNvSpPr txBox="1"/>
          <p:nvPr/>
        </p:nvSpPr>
        <p:spPr>
          <a:xfrm>
            <a:off x="609600" y="2420620"/>
            <a:ext cx="8000999" cy="2475037"/>
          </a:xfrm>
          <a:prstGeom prst="rect">
            <a:avLst/>
          </a:prstGeom>
        </p:spPr>
        <p:txBody>
          <a:bodyPr vert="horz" wrap="square" lIns="0" tIns="12700" rIns="0" bIns="0" rtlCol="0">
            <a:spAutoFit/>
          </a:bodyPr>
          <a:lstStyle/>
          <a:p>
            <a:pPr marL="12700" marR="5080" algn="just">
              <a:lnSpc>
                <a:spcPct val="100000"/>
              </a:lnSpc>
              <a:spcBef>
                <a:spcPts val="2350"/>
              </a:spcBef>
            </a:pPr>
            <a:r>
              <a:rPr sz="2400" spc="-10" dirty="0">
                <a:cs typeface="Arial"/>
              </a:rPr>
              <a:t>An </a:t>
            </a:r>
            <a:r>
              <a:rPr sz="2400" spc="-5" dirty="0">
                <a:uFill>
                  <a:solidFill>
                    <a:srgbClr val="179901"/>
                  </a:solidFill>
                </a:uFill>
                <a:cs typeface="Arial"/>
              </a:rPr>
              <a:t>algorithm</a:t>
            </a:r>
            <a:r>
              <a:rPr sz="2400" spc="-5" dirty="0">
                <a:cs typeface="Arial"/>
              </a:rPr>
              <a:t> </a:t>
            </a:r>
            <a:r>
              <a:rPr sz="2400" dirty="0">
                <a:cs typeface="Arial"/>
              </a:rPr>
              <a:t>for </a:t>
            </a:r>
            <a:r>
              <a:rPr sz="2400" spc="-10" dirty="0">
                <a:cs typeface="Arial"/>
              </a:rPr>
              <a:t>finding </a:t>
            </a:r>
            <a:r>
              <a:rPr sz="2400" spc="-5" dirty="0">
                <a:uFill>
                  <a:solidFill>
                    <a:srgbClr val="179901"/>
                  </a:solidFill>
                </a:uFill>
                <a:cs typeface="Arial"/>
              </a:rPr>
              <a:t>shortest paths</a:t>
            </a:r>
            <a:r>
              <a:rPr sz="2400" spc="-5" dirty="0">
                <a:cs typeface="Arial"/>
              </a:rPr>
              <a:t> in  </a:t>
            </a:r>
            <a:r>
              <a:rPr sz="2400" dirty="0">
                <a:cs typeface="Arial"/>
              </a:rPr>
              <a:t>a </a:t>
            </a:r>
            <a:r>
              <a:rPr sz="2400" spc="-5" dirty="0">
                <a:uFill>
                  <a:solidFill>
                    <a:srgbClr val="179901"/>
                  </a:solidFill>
                </a:uFill>
                <a:cs typeface="Arial"/>
              </a:rPr>
              <a:t>weighted graph</a:t>
            </a:r>
            <a:r>
              <a:rPr sz="2400" spc="-5" dirty="0">
                <a:cs typeface="Arial"/>
              </a:rPr>
              <a:t> with positive </a:t>
            </a:r>
            <a:r>
              <a:rPr sz="2400" dirty="0">
                <a:cs typeface="Arial"/>
              </a:rPr>
              <a:t>or </a:t>
            </a:r>
            <a:r>
              <a:rPr sz="2400" spc="-5" dirty="0">
                <a:cs typeface="Arial"/>
              </a:rPr>
              <a:t>negative  </a:t>
            </a:r>
            <a:r>
              <a:rPr sz="2400" spc="-10" dirty="0">
                <a:cs typeface="Arial"/>
              </a:rPr>
              <a:t>edge</a:t>
            </a:r>
            <a:r>
              <a:rPr sz="2400" spc="-5" dirty="0">
                <a:cs typeface="Arial"/>
              </a:rPr>
              <a:t> weights</a:t>
            </a:r>
            <a:endParaRPr lang="en-US" sz="2400" dirty="0">
              <a:cs typeface="Arial"/>
            </a:endParaRPr>
          </a:p>
          <a:p>
            <a:pPr marL="12700" marR="5080" algn="just">
              <a:lnSpc>
                <a:spcPct val="100000"/>
              </a:lnSpc>
              <a:spcBef>
                <a:spcPts val="2350"/>
              </a:spcBef>
            </a:pPr>
            <a:r>
              <a:rPr sz="2400" spc="-5" dirty="0">
                <a:cs typeface="Arial"/>
              </a:rPr>
              <a:t>no </a:t>
            </a:r>
            <a:r>
              <a:rPr sz="2400" spc="-10" dirty="0">
                <a:cs typeface="Arial"/>
              </a:rPr>
              <a:t>negative </a:t>
            </a:r>
            <a:r>
              <a:rPr sz="2400" spc="-5" dirty="0">
                <a:cs typeface="Arial"/>
              </a:rPr>
              <a:t>cycles</a:t>
            </a:r>
            <a:endParaRPr lang="en-US" sz="2400" dirty="0">
              <a:cs typeface="Arial"/>
            </a:endParaRPr>
          </a:p>
          <a:p>
            <a:pPr marL="12700" marR="5080" algn="just">
              <a:lnSpc>
                <a:spcPct val="100000"/>
              </a:lnSpc>
              <a:spcBef>
                <a:spcPts val="2350"/>
              </a:spcBef>
            </a:pPr>
            <a:r>
              <a:rPr sz="2400" spc="-5" dirty="0">
                <a:cs typeface="Arial"/>
              </a:rPr>
              <a:t>find </a:t>
            </a:r>
            <a:r>
              <a:rPr sz="2400" dirty="0">
                <a:cs typeface="Arial"/>
              </a:rPr>
              <a:t>the </a:t>
            </a:r>
            <a:r>
              <a:rPr sz="2400" spc="-5" dirty="0">
                <a:cs typeface="Arial"/>
              </a:rPr>
              <a:t>lengths of the shortest paths  between </a:t>
            </a:r>
            <a:r>
              <a:rPr sz="2400" i="1" spc="-5" dirty="0">
                <a:cs typeface="Arial"/>
              </a:rPr>
              <a:t>all </a:t>
            </a:r>
            <a:r>
              <a:rPr sz="2400" spc="-5" dirty="0">
                <a:cs typeface="Arial"/>
              </a:rPr>
              <a:t>pairs </a:t>
            </a:r>
            <a:r>
              <a:rPr sz="2400" dirty="0">
                <a:cs typeface="Arial"/>
              </a:rPr>
              <a:t>of</a:t>
            </a:r>
            <a:r>
              <a:rPr sz="2400" spc="-5" dirty="0">
                <a:cs typeface="Arial"/>
              </a:rPr>
              <a:t> </a:t>
            </a:r>
            <a:r>
              <a:rPr lang="en-US" sz="2400" spc="-5" dirty="0">
                <a:cs typeface="Arial"/>
              </a:rPr>
              <a:t>  </a:t>
            </a:r>
            <a:r>
              <a:rPr sz="2400" spc="-5" dirty="0">
                <a:cs typeface="Arial"/>
              </a:rPr>
              <a:t>vertices</a:t>
            </a:r>
            <a:endParaRPr sz="2400" dirty="0">
              <a:cs typeface="Arial"/>
            </a:endParaRPr>
          </a:p>
        </p:txBody>
      </p:sp>
    </p:spTree>
    <p:extLst>
      <p:ext uri="{BB962C8B-B14F-4D97-AF65-F5344CB8AC3E}">
        <p14:creationId xmlns:p14="http://schemas.microsoft.com/office/powerpoint/2010/main" val="27678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cs typeface="Verdana"/>
              </a:rPr>
              <a:t>Floyd Warshall’s Algorithm </a:t>
            </a:r>
            <a:r>
              <a:rPr lang="en-US" dirty="0">
                <a:solidFill>
                  <a:srgbClr val="FF0000"/>
                </a:solidFill>
              </a:rPr>
              <a:t>- what?</a:t>
            </a:r>
          </a:p>
        </p:txBody>
      </p:sp>
      <p:sp>
        <p:nvSpPr>
          <p:cNvPr id="4" name="object 8"/>
          <p:cNvSpPr txBox="1">
            <a:spLocks noGrp="1"/>
          </p:cNvSpPr>
          <p:nvPr>
            <p:ph idx="1"/>
          </p:nvPr>
        </p:nvSpPr>
        <p:spPr>
          <a:xfrm>
            <a:off x="457200" y="1600200"/>
            <a:ext cx="8229600" cy="4157547"/>
          </a:xfrm>
          <a:prstGeom prst="rect">
            <a:avLst/>
          </a:prstGeom>
        </p:spPr>
        <p:txBody>
          <a:bodyPr vert="horz" wrap="square" lIns="0" tIns="27939" rIns="0" bIns="0" rtlCol="0">
            <a:spAutoFit/>
          </a:bodyPr>
          <a:lstStyle/>
          <a:p>
            <a:pPr marL="12700" marR="5080">
              <a:lnSpc>
                <a:spcPts val="3350"/>
              </a:lnSpc>
              <a:spcBef>
                <a:spcPts val="219"/>
              </a:spcBef>
            </a:pPr>
            <a:r>
              <a:rPr sz="2800" i="1" spc="-135" dirty="0">
                <a:latin typeface="Verdana"/>
                <a:cs typeface="Verdana"/>
              </a:rPr>
              <a:t>There </a:t>
            </a:r>
            <a:r>
              <a:rPr sz="2800" i="1" spc="5" dirty="0">
                <a:latin typeface="Verdana"/>
                <a:cs typeface="Verdana"/>
              </a:rPr>
              <a:t>are </a:t>
            </a:r>
            <a:r>
              <a:rPr sz="2800" i="1" spc="-80" dirty="0">
                <a:latin typeface="Verdana"/>
                <a:cs typeface="Verdana"/>
              </a:rPr>
              <a:t>several</a:t>
            </a:r>
            <a:r>
              <a:rPr sz="2800" i="1" spc="-565" dirty="0">
                <a:latin typeface="Verdana"/>
                <a:cs typeface="Verdana"/>
              </a:rPr>
              <a:t> </a:t>
            </a:r>
            <a:r>
              <a:rPr sz="2800" i="1" spc="-50" dirty="0">
                <a:latin typeface="Verdana"/>
                <a:cs typeface="Verdana"/>
              </a:rPr>
              <a:t>paths  </a:t>
            </a:r>
            <a:r>
              <a:rPr sz="2800" i="1" spc="55" dirty="0">
                <a:latin typeface="Verdana"/>
                <a:cs typeface="Verdana"/>
              </a:rPr>
              <a:t>between</a:t>
            </a:r>
            <a:r>
              <a:rPr sz="2800" i="1" spc="-210" dirty="0">
                <a:latin typeface="Verdana"/>
                <a:cs typeface="Verdana"/>
              </a:rPr>
              <a:t> </a:t>
            </a:r>
            <a:r>
              <a:rPr sz="2800" i="1" spc="160" dirty="0">
                <a:latin typeface="Verdana"/>
                <a:cs typeface="Verdana"/>
              </a:rPr>
              <a:t>A</a:t>
            </a:r>
            <a:r>
              <a:rPr sz="2800" i="1" spc="-220" dirty="0">
                <a:latin typeface="Verdana"/>
                <a:cs typeface="Verdana"/>
              </a:rPr>
              <a:t> </a:t>
            </a:r>
            <a:r>
              <a:rPr sz="2800" i="1" spc="105" dirty="0">
                <a:latin typeface="Verdana"/>
                <a:cs typeface="Verdana"/>
              </a:rPr>
              <a:t>and</a:t>
            </a:r>
            <a:r>
              <a:rPr sz="2800" i="1" spc="-200" dirty="0">
                <a:latin typeface="Verdana"/>
                <a:cs typeface="Verdana"/>
              </a:rPr>
              <a:t> </a:t>
            </a:r>
            <a:r>
              <a:rPr sz="2800" i="1" spc="-290" dirty="0">
                <a:latin typeface="Verdana"/>
                <a:cs typeface="Verdana"/>
              </a:rPr>
              <a:t>D:</a:t>
            </a:r>
            <a:endParaRPr lang="en-US" sz="2800" i="1" spc="-290" dirty="0">
              <a:latin typeface="Verdana"/>
              <a:cs typeface="Verdana"/>
            </a:endParaRP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r>
              <a:rPr lang="en-US" sz="1600" i="1" spc="-290" dirty="0">
                <a:latin typeface="Verdana"/>
                <a:cs typeface="Verdana"/>
              </a:rPr>
              <a:t> </a:t>
            </a: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endParaRPr lang="en-US" sz="1600" i="1" spc="-290" dirty="0">
              <a:latin typeface="Verdana"/>
              <a:cs typeface="Verdana"/>
            </a:endParaRPr>
          </a:p>
          <a:p>
            <a:pPr marL="12700" marR="5080">
              <a:lnSpc>
                <a:spcPts val="3350"/>
              </a:lnSpc>
              <a:spcBef>
                <a:spcPts val="219"/>
              </a:spcBef>
            </a:pPr>
            <a:endParaRPr sz="1600" dirty="0">
              <a:latin typeface="Verdana"/>
              <a:cs typeface="Verdana"/>
            </a:endParaRPr>
          </a:p>
        </p:txBody>
      </p:sp>
      <p:grpSp>
        <p:nvGrpSpPr>
          <p:cNvPr id="18" name="object 9"/>
          <p:cNvGrpSpPr/>
          <p:nvPr/>
        </p:nvGrpSpPr>
        <p:grpSpPr>
          <a:xfrm>
            <a:off x="6385077" y="2419350"/>
            <a:ext cx="2023110" cy="2078989"/>
            <a:chOff x="6913880" y="2419350"/>
            <a:chExt cx="2023110" cy="2078989"/>
          </a:xfrm>
        </p:grpSpPr>
        <p:sp>
          <p:nvSpPr>
            <p:cNvPr id="19" name="object 10"/>
            <p:cNvSpPr/>
            <p:nvPr/>
          </p:nvSpPr>
          <p:spPr>
            <a:xfrm>
              <a:off x="6913880" y="2419350"/>
              <a:ext cx="651509" cy="859789"/>
            </a:xfrm>
            <a:prstGeom prst="rect">
              <a:avLst/>
            </a:prstGeom>
            <a:blipFill>
              <a:blip r:embed="rId2" cstate="print"/>
              <a:stretch>
                <a:fillRect/>
              </a:stretch>
            </a:blipFill>
          </p:spPr>
          <p:txBody>
            <a:bodyPr wrap="square" lIns="0" tIns="0" rIns="0" bIns="0" rtlCol="0"/>
            <a:lstStyle/>
            <a:p>
              <a:endParaRPr/>
            </a:p>
          </p:txBody>
        </p:sp>
        <p:sp>
          <p:nvSpPr>
            <p:cNvPr id="20" name="object 11"/>
            <p:cNvSpPr/>
            <p:nvPr/>
          </p:nvSpPr>
          <p:spPr>
            <a:xfrm>
              <a:off x="8285480" y="2419350"/>
              <a:ext cx="651509" cy="859789"/>
            </a:xfrm>
            <a:prstGeom prst="rect">
              <a:avLst/>
            </a:prstGeom>
            <a:blipFill>
              <a:blip r:embed="rId3" cstate="print"/>
              <a:stretch>
                <a:fillRect/>
              </a:stretch>
            </a:blipFill>
          </p:spPr>
          <p:txBody>
            <a:bodyPr wrap="square" lIns="0" tIns="0" rIns="0" bIns="0" rtlCol="0"/>
            <a:lstStyle/>
            <a:p>
              <a:endParaRPr/>
            </a:p>
          </p:txBody>
        </p:sp>
        <p:sp>
          <p:nvSpPr>
            <p:cNvPr id="21" name="object 12"/>
            <p:cNvSpPr/>
            <p:nvPr/>
          </p:nvSpPr>
          <p:spPr>
            <a:xfrm>
              <a:off x="7543800" y="2743200"/>
              <a:ext cx="762000" cy="1270"/>
            </a:xfrm>
            <a:custGeom>
              <a:avLst/>
              <a:gdLst/>
              <a:ahLst/>
              <a:cxnLst/>
              <a:rect l="l" t="t" r="r" b="b"/>
              <a:pathLst>
                <a:path w="762000" h="1269">
                  <a:moveTo>
                    <a:pt x="0" y="0"/>
                  </a:moveTo>
                  <a:lnTo>
                    <a:pt x="762000" y="1270"/>
                  </a:lnTo>
                </a:path>
              </a:pathLst>
            </a:custGeom>
            <a:ln w="57146">
              <a:solidFill>
                <a:srgbClr val="001F5F"/>
              </a:solidFill>
            </a:ln>
          </p:spPr>
          <p:txBody>
            <a:bodyPr wrap="square" lIns="0" tIns="0" rIns="0" bIns="0" rtlCol="0"/>
            <a:lstStyle/>
            <a:p>
              <a:endParaRPr/>
            </a:p>
          </p:txBody>
        </p:sp>
        <p:sp>
          <p:nvSpPr>
            <p:cNvPr id="22" name="object 13"/>
            <p:cNvSpPr/>
            <p:nvPr/>
          </p:nvSpPr>
          <p:spPr>
            <a:xfrm>
              <a:off x="8285480" y="3638550"/>
              <a:ext cx="651509" cy="859789"/>
            </a:xfrm>
            <a:prstGeom prst="rect">
              <a:avLst/>
            </a:prstGeom>
            <a:blipFill>
              <a:blip r:embed="rId4" cstate="print"/>
              <a:stretch>
                <a:fillRect/>
              </a:stretch>
            </a:blipFill>
          </p:spPr>
          <p:txBody>
            <a:bodyPr wrap="square" lIns="0" tIns="0" rIns="0" bIns="0" rtlCol="0"/>
            <a:lstStyle/>
            <a:p>
              <a:endParaRPr/>
            </a:p>
          </p:txBody>
        </p:sp>
        <p:sp>
          <p:nvSpPr>
            <p:cNvPr id="23" name="object 14"/>
            <p:cNvSpPr/>
            <p:nvPr/>
          </p:nvSpPr>
          <p:spPr>
            <a:xfrm>
              <a:off x="8608060" y="3049269"/>
              <a:ext cx="3810" cy="609600"/>
            </a:xfrm>
            <a:custGeom>
              <a:avLst/>
              <a:gdLst/>
              <a:ahLst/>
              <a:cxnLst/>
              <a:rect l="l" t="t" r="r" b="b"/>
              <a:pathLst>
                <a:path w="3809" h="609600">
                  <a:moveTo>
                    <a:pt x="3810" y="0"/>
                  </a:moveTo>
                  <a:lnTo>
                    <a:pt x="0" y="609599"/>
                  </a:lnTo>
                </a:path>
              </a:pathLst>
            </a:custGeom>
            <a:ln w="57146">
              <a:solidFill>
                <a:srgbClr val="001F5F"/>
              </a:solidFill>
            </a:ln>
          </p:spPr>
          <p:txBody>
            <a:bodyPr wrap="square" lIns="0" tIns="0" rIns="0" bIns="0" rtlCol="0"/>
            <a:lstStyle/>
            <a:p>
              <a:endParaRPr/>
            </a:p>
          </p:txBody>
        </p:sp>
        <p:sp>
          <p:nvSpPr>
            <p:cNvPr id="24" name="object 15"/>
            <p:cNvSpPr/>
            <p:nvPr/>
          </p:nvSpPr>
          <p:spPr>
            <a:xfrm>
              <a:off x="6913880" y="3638550"/>
              <a:ext cx="651509" cy="859789"/>
            </a:xfrm>
            <a:prstGeom prst="rect">
              <a:avLst/>
            </a:prstGeom>
            <a:blipFill>
              <a:blip r:embed="rId5" cstate="print"/>
              <a:stretch>
                <a:fillRect/>
              </a:stretch>
            </a:blipFill>
          </p:spPr>
          <p:txBody>
            <a:bodyPr wrap="square" lIns="0" tIns="0" rIns="0" bIns="0" rtlCol="0"/>
            <a:lstStyle/>
            <a:p>
              <a:endParaRPr/>
            </a:p>
          </p:txBody>
        </p:sp>
        <p:sp>
          <p:nvSpPr>
            <p:cNvPr id="25" name="object 16"/>
            <p:cNvSpPr/>
            <p:nvPr/>
          </p:nvSpPr>
          <p:spPr>
            <a:xfrm>
              <a:off x="7236460" y="2971800"/>
              <a:ext cx="1158240" cy="991869"/>
            </a:xfrm>
            <a:custGeom>
              <a:avLst/>
              <a:gdLst/>
              <a:ahLst/>
              <a:cxnLst/>
              <a:rect l="l" t="t" r="r" b="b"/>
              <a:pathLst>
                <a:path w="1158240" h="991870">
                  <a:moveTo>
                    <a:pt x="3810" y="77470"/>
                  </a:moveTo>
                  <a:lnTo>
                    <a:pt x="0" y="687069"/>
                  </a:lnTo>
                </a:path>
                <a:path w="1158240" h="991870">
                  <a:moveTo>
                    <a:pt x="307340" y="990600"/>
                  </a:moveTo>
                  <a:lnTo>
                    <a:pt x="1069340" y="991869"/>
                  </a:lnTo>
                </a:path>
                <a:path w="1158240" h="991870">
                  <a:moveTo>
                    <a:pt x="231140" y="0"/>
                  </a:moveTo>
                  <a:lnTo>
                    <a:pt x="1158240" y="774700"/>
                  </a:lnTo>
                </a:path>
              </a:pathLst>
            </a:custGeom>
            <a:ln w="57146">
              <a:solidFill>
                <a:srgbClr val="001F5F"/>
              </a:solidFill>
            </a:ln>
          </p:spPr>
          <p:txBody>
            <a:bodyPr wrap="square" lIns="0" tIns="0" rIns="0" bIns="0" rtlCol="0"/>
            <a:lstStyle/>
            <a:p>
              <a:endParaRPr/>
            </a:p>
          </p:txBody>
        </p:sp>
      </p:grpSp>
      <p:sp>
        <p:nvSpPr>
          <p:cNvPr id="26" name="object 17"/>
          <p:cNvSpPr txBox="1"/>
          <p:nvPr/>
        </p:nvSpPr>
        <p:spPr>
          <a:xfrm>
            <a:off x="7395997" y="2359278"/>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5</a:t>
            </a:r>
            <a:endParaRPr sz="2400" dirty="0">
              <a:latin typeface="Arial"/>
              <a:cs typeface="Arial"/>
            </a:endParaRPr>
          </a:p>
        </p:txBody>
      </p:sp>
      <p:sp>
        <p:nvSpPr>
          <p:cNvPr id="27" name="object 18"/>
          <p:cNvSpPr txBox="1"/>
          <p:nvPr/>
        </p:nvSpPr>
        <p:spPr>
          <a:xfrm>
            <a:off x="7392596" y="4041054"/>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4</a:t>
            </a:r>
            <a:endParaRPr sz="2400" dirty="0">
              <a:latin typeface="Arial"/>
              <a:cs typeface="Arial"/>
            </a:endParaRPr>
          </a:p>
        </p:txBody>
      </p:sp>
      <p:sp>
        <p:nvSpPr>
          <p:cNvPr id="28" name="object 19"/>
          <p:cNvSpPr txBox="1"/>
          <p:nvPr/>
        </p:nvSpPr>
        <p:spPr>
          <a:xfrm>
            <a:off x="8310713" y="3223371"/>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3</a:t>
            </a:r>
            <a:endParaRPr sz="2400" dirty="0">
              <a:latin typeface="Arial"/>
              <a:cs typeface="Arial"/>
            </a:endParaRPr>
          </a:p>
        </p:txBody>
      </p:sp>
      <p:sp>
        <p:nvSpPr>
          <p:cNvPr id="29" name="object 21"/>
          <p:cNvSpPr txBox="1"/>
          <p:nvPr/>
        </p:nvSpPr>
        <p:spPr>
          <a:xfrm>
            <a:off x="6287604" y="3158489"/>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2</a:t>
            </a:r>
            <a:endParaRPr sz="2400" dirty="0">
              <a:latin typeface="Arial"/>
              <a:cs typeface="Arial"/>
            </a:endParaRPr>
          </a:p>
        </p:txBody>
      </p:sp>
      <p:sp>
        <p:nvSpPr>
          <p:cNvPr id="30" name="object 5"/>
          <p:cNvSpPr txBox="1"/>
          <p:nvPr/>
        </p:nvSpPr>
        <p:spPr>
          <a:xfrm>
            <a:off x="2819400" y="4528819"/>
            <a:ext cx="2687955" cy="909319"/>
          </a:xfrm>
          <a:prstGeom prst="rect">
            <a:avLst/>
          </a:prstGeom>
        </p:spPr>
        <p:txBody>
          <a:bodyPr vert="horz" wrap="square" lIns="0" tIns="88900" rIns="0" bIns="0" rtlCol="0">
            <a:spAutoFit/>
          </a:bodyPr>
          <a:lstStyle/>
          <a:p>
            <a:pPr marL="36830">
              <a:lnSpc>
                <a:spcPct val="100000"/>
              </a:lnSpc>
              <a:spcBef>
                <a:spcPts val="700"/>
              </a:spcBef>
            </a:pPr>
            <a:r>
              <a:rPr sz="2400" b="1" spc="-275" dirty="0">
                <a:latin typeface="Verdana"/>
                <a:cs typeface="Verdana"/>
              </a:rPr>
              <a:t>Path </a:t>
            </a:r>
            <a:r>
              <a:rPr sz="2400" b="1" spc="-395" dirty="0">
                <a:latin typeface="Verdana"/>
                <a:cs typeface="Verdana"/>
              </a:rPr>
              <a:t>1</a:t>
            </a:r>
            <a:r>
              <a:rPr sz="2400" i="1" spc="-395" dirty="0">
                <a:latin typeface="Verdana"/>
                <a:cs typeface="Verdana"/>
              </a:rPr>
              <a:t>: </a:t>
            </a:r>
            <a:r>
              <a:rPr sz="2400" i="1" spc="135" dirty="0">
                <a:latin typeface="Verdana"/>
                <a:cs typeface="Verdana"/>
              </a:rPr>
              <a:t>A </a:t>
            </a:r>
            <a:r>
              <a:rPr sz="2400" i="1" spc="-409" dirty="0">
                <a:latin typeface="Verdana"/>
                <a:cs typeface="Verdana"/>
              </a:rPr>
              <a:t>-&gt; </a:t>
            </a:r>
            <a:r>
              <a:rPr sz="2400" i="1" spc="-270" dirty="0">
                <a:latin typeface="Verdana"/>
                <a:cs typeface="Verdana"/>
              </a:rPr>
              <a:t>B </a:t>
            </a:r>
            <a:r>
              <a:rPr sz="2400" i="1" spc="-405" dirty="0">
                <a:latin typeface="Verdana"/>
                <a:cs typeface="Verdana"/>
              </a:rPr>
              <a:t>-&gt;</a:t>
            </a:r>
            <a:r>
              <a:rPr sz="2400" i="1" spc="-380" dirty="0">
                <a:latin typeface="Verdana"/>
                <a:cs typeface="Verdana"/>
              </a:rPr>
              <a:t> </a:t>
            </a:r>
            <a:r>
              <a:rPr sz="2400" i="1" spc="-55" dirty="0">
                <a:latin typeface="Verdana"/>
                <a:cs typeface="Verdana"/>
              </a:rPr>
              <a:t>D</a:t>
            </a:r>
            <a:endParaRPr sz="2400" dirty="0">
              <a:latin typeface="Verdana"/>
              <a:cs typeface="Verdana"/>
            </a:endParaRPr>
          </a:p>
          <a:p>
            <a:pPr>
              <a:lnSpc>
                <a:spcPct val="100000"/>
              </a:lnSpc>
              <a:spcBef>
                <a:spcPts val="600"/>
              </a:spcBef>
            </a:pPr>
            <a:r>
              <a:rPr sz="2400" b="1" spc="-275" dirty="0">
                <a:latin typeface="Verdana"/>
                <a:cs typeface="Verdana"/>
              </a:rPr>
              <a:t>Path </a:t>
            </a:r>
            <a:r>
              <a:rPr sz="2400" b="1" spc="-390" dirty="0">
                <a:latin typeface="Verdana"/>
                <a:cs typeface="Verdana"/>
              </a:rPr>
              <a:t>2</a:t>
            </a:r>
            <a:r>
              <a:rPr sz="2400" i="1" spc="-390" dirty="0">
                <a:latin typeface="Verdana"/>
                <a:cs typeface="Verdana"/>
              </a:rPr>
              <a:t>: </a:t>
            </a:r>
            <a:r>
              <a:rPr sz="2400" i="1" spc="135" dirty="0">
                <a:latin typeface="Verdana"/>
                <a:cs typeface="Verdana"/>
              </a:rPr>
              <a:t>A </a:t>
            </a:r>
            <a:r>
              <a:rPr sz="2400" i="1" spc="-409" dirty="0">
                <a:latin typeface="Verdana"/>
                <a:cs typeface="Verdana"/>
              </a:rPr>
              <a:t>-&gt; </a:t>
            </a:r>
            <a:r>
              <a:rPr sz="2400" i="1" spc="275" dirty="0">
                <a:latin typeface="Verdana"/>
                <a:cs typeface="Verdana"/>
              </a:rPr>
              <a:t>C </a:t>
            </a:r>
            <a:r>
              <a:rPr sz="2400" i="1" spc="-409" dirty="0">
                <a:latin typeface="Verdana"/>
                <a:cs typeface="Verdana"/>
              </a:rPr>
              <a:t>-&gt;</a:t>
            </a:r>
            <a:r>
              <a:rPr sz="2400" i="1" spc="-500" dirty="0">
                <a:latin typeface="Verdana"/>
                <a:cs typeface="Verdana"/>
              </a:rPr>
              <a:t> </a:t>
            </a:r>
            <a:r>
              <a:rPr sz="2400" i="1" spc="-55" dirty="0">
                <a:latin typeface="Verdana"/>
                <a:cs typeface="Verdana"/>
              </a:rPr>
              <a:t>D</a:t>
            </a:r>
            <a:endParaRPr sz="2400" dirty="0">
              <a:latin typeface="Verdana"/>
              <a:cs typeface="Verdana"/>
            </a:endParaRPr>
          </a:p>
        </p:txBody>
      </p:sp>
      <p:sp>
        <p:nvSpPr>
          <p:cNvPr id="31" name="object 6"/>
          <p:cNvSpPr txBox="1"/>
          <p:nvPr/>
        </p:nvSpPr>
        <p:spPr>
          <a:xfrm>
            <a:off x="6208356" y="4579621"/>
            <a:ext cx="485140" cy="909319"/>
          </a:xfrm>
          <a:prstGeom prst="rect">
            <a:avLst/>
          </a:prstGeom>
        </p:spPr>
        <p:txBody>
          <a:bodyPr vert="horz" wrap="square" lIns="0" tIns="88900" rIns="0" bIns="0" rtlCol="0">
            <a:spAutoFit/>
          </a:bodyPr>
          <a:lstStyle/>
          <a:p>
            <a:pPr>
              <a:lnSpc>
                <a:spcPct val="100000"/>
              </a:lnSpc>
              <a:spcBef>
                <a:spcPts val="700"/>
              </a:spcBef>
            </a:pPr>
            <a:r>
              <a:rPr sz="2400" i="1" spc="-509" dirty="0">
                <a:latin typeface="Verdana"/>
                <a:cs typeface="Verdana"/>
              </a:rPr>
              <a:t>=</a:t>
            </a:r>
            <a:r>
              <a:rPr sz="2400" i="1" spc="-254" dirty="0">
                <a:latin typeface="Verdana"/>
                <a:cs typeface="Verdana"/>
              </a:rPr>
              <a:t> </a:t>
            </a:r>
            <a:r>
              <a:rPr sz="2400" i="1" spc="-200" dirty="0">
                <a:latin typeface="Verdana"/>
                <a:cs typeface="Verdana"/>
              </a:rPr>
              <a:t>7</a:t>
            </a:r>
            <a:endParaRPr sz="2400" dirty="0">
              <a:latin typeface="Verdana"/>
              <a:cs typeface="Verdana"/>
            </a:endParaRPr>
          </a:p>
          <a:p>
            <a:pPr marL="34925">
              <a:lnSpc>
                <a:spcPct val="100000"/>
              </a:lnSpc>
              <a:spcBef>
                <a:spcPts val="600"/>
              </a:spcBef>
            </a:pPr>
            <a:r>
              <a:rPr sz="2400" i="1" spc="-509" dirty="0">
                <a:latin typeface="Verdana"/>
                <a:cs typeface="Verdana"/>
              </a:rPr>
              <a:t>=</a:t>
            </a:r>
            <a:r>
              <a:rPr sz="2400" i="1" spc="-275" dirty="0">
                <a:latin typeface="Verdana"/>
                <a:cs typeface="Verdana"/>
              </a:rPr>
              <a:t> </a:t>
            </a:r>
            <a:r>
              <a:rPr sz="2400" i="1" spc="-200" dirty="0">
                <a:latin typeface="Verdana"/>
                <a:cs typeface="Verdana"/>
              </a:rPr>
              <a:t>7</a:t>
            </a:r>
            <a:endParaRPr sz="2400" dirty="0">
              <a:latin typeface="Verdana"/>
              <a:cs typeface="Verdana"/>
            </a:endParaRPr>
          </a:p>
        </p:txBody>
      </p:sp>
      <p:sp>
        <p:nvSpPr>
          <p:cNvPr id="32" name="object 7"/>
          <p:cNvSpPr txBox="1"/>
          <p:nvPr/>
        </p:nvSpPr>
        <p:spPr>
          <a:xfrm>
            <a:off x="2857461" y="5488940"/>
            <a:ext cx="3836035" cy="391160"/>
          </a:xfrm>
          <a:prstGeom prst="rect">
            <a:avLst/>
          </a:prstGeom>
        </p:spPr>
        <p:txBody>
          <a:bodyPr vert="horz" wrap="square" lIns="0" tIns="12700" rIns="0" bIns="0" rtlCol="0">
            <a:spAutoFit/>
          </a:bodyPr>
          <a:lstStyle/>
          <a:p>
            <a:pPr>
              <a:lnSpc>
                <a:spcPct val="100000"/>
              </a:lnSpc>
              <a:spcBef>
                <a:spcPts val="100"/>
              </a:spcBef>
            </a:pPr>
            <a:r>
              <a:rPr sz="2400" b="1" spc="-275" dirty="0">
                <a:latin typeface="Verdana"/>
                <a:cs typeface="Verdana"/>
              </a:rPr>
              <a:t>Path </a:t>
            </a:r>
            <a:r>
              <a:rPr sz="2400" b="1" spc="-395" dirty="0">
                <a:latin typeface="Verdana"/>
                <a:cs typeface="Verdana"/>
              </a:rPr>
              <a:t>3</a:t>
            </a:r>
            <a:r>
              <a:rPr sz="2400" i="1" spc="-395" dirty="0">
                <a:latin typeface="Verdana"/>
                <a:cs typeface="Verdana"/>
              </a:rPr>
              <a:t>: </a:t>
            </a:r>
            <a:r>
              <a:rPr sz="2400" i="1" spc="135" dirty="0">
                <a:latin typeface="Verdana"/>
                <a:cs typeface="Verdana"/>
              </a:rPr>
              <a:t>A </a:t>
            </a:r>
            <a:r>
              <a:rPr sz="2400" i="1" spc="-409" dirty="0">
                <a:latin typeface="Verdana"/>
                <a:cs typeface="Verdana"/>
              </a:rPr>
              <a:t>-&gt; </a:t>
            </a:r>
            <a:r>
              <a:rPr sz="2400" i="1" spc="-270" dirty="0">
                <a:latin typeface="Verdana"/>
                <a:cs typeface="Verdana"/>
              </a:rPr>
              <a:t>B </a:t>
            </a:r>
            <a:r>
              <a:rPr sz="2400" i="1" spc="-405" dirty="0">
                <a:latin typeface="Verdana"/>
                <a:cs typeface="Verdana"/>
              </a:rPr>
              <a:t>-&gt; </a:t>
            </a:r>
            <a:r>
              <a:rPr sz="2400" i="1" spc="275" dirty="0">
                <a:latin typeface="Verdana"/>
                <a:cs typeface="Verdana"/>
              </a:rPr>
              <a:t>C </a:t>
            </a:r>
            <a:r>
              <a:rPr sz="2400" i="1" spc="-409" dirty="0">
                <a:latin typeface="Verdana"/>
                <a:cs typeface="Verdana"/>
              </a:rPr>
              <a:t>-&gt; </a:t>
            </a:r>
            <a:r>
              <a:rPr sz="2400" i="1" spc="-55" dirty="0">
                <a:latin typeface="Verdana"/>
                <a:cs typeface="Verdana"/>
              </a:rPr>
              <a:t>D </a:t>
            </a:r>
            <a:r>
              <a:rPr sz="2400" i="1" spc="-509" dirty="0">
                <a:latin typeface="Verdana"/>
                <a:cs typeface="Verdana"/>
              </a:rPr>
              <a:t>=</a:t>
            </a:r>
            <a:r>
              <a:rPr sz="2400" i="1" spc="-420" dirty="0">
                <a:latin typeface="Verdana"/>
                <a:cs typeface="Verdana"/>
              </a:rPr>
              <a:t> </a:t>
            </a:r>
            <a:r>
              <a:rPr sz="2400" i="1" spc="-200" dirty="0">
                <a:latin typeface="Verdana"/>
                <a:cs typeface="Verdana"/>
              </a:rPr>
              <a:t>6</a:t>
            </a:r>
            <a:endParaRPr sz="2400" dirty="0">
              <a:latin typeface="Verdana"/>
              <a:cs typeface="Verdana"/>
            </a:endParaRPr>
          </a:p>
        </p:txBody>
      </p:sp>
    </p:spTree>
    <p:extLst>
      <p:ext uri="{BB962C8B-B14F-4D97-AF65-F5344CB8AC3E}">
        <p14:creationId xmlns:p14="http://schemas.microsoft.com/office/powerpoint/2010/main" val="108980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2667000"/>
            <a:ext cx="6400800" cy="3978910"/>
          </a:xfrm>
          <a:custGeom>
            <a:avLst/>
            <a:gdLst/>
            <a:ahLst/>
            <a:cxnLst/>
            <a:rect l="l" t="t" r="r" b="b"/>
            <a:pathLst>
              <a:path w="6400800" h="3978909">
                <a:moveTo>
                  <a:pt x="3200400" y="3978910"/>
                </a:moveTo>
                <a:lnTo>
                  <a:pt x="0" y="3978910"/>
                </a:lnTo>
                <a:lnTo>
                  <a:pt x="0" y="0"/>
                </a:lnTo>
                <a:lnTo>
                  <a:pt x="6400800" y="0"/>
                </a:lnTo>
                <a:lnTo>
                  <a:pt x="6400800" y="3978910"/>
                </a:lnTo>
                <a:lnTo>
                  <a:pt x="3200400" y="3978910"/>
                </a:lnTo>
                <a:close/>
              </a:path>
            </a:pathLst>
          </a:custGeom>
          <a:ln w="28393">
            <a:solidFill>
              <a:srgbClr val="FAF7EC"/>
            </a:solidFill>
          </a:ln>
        </p:spPr>
        <p:txBody>
          <a:bodyPr wrap="square" lIns="0" tIns="0" rIns="0" bIns="0" rtlCol="0"/>
          <a:lstStyle/>
          <a:p>
            <a:endParaRPr/>
          </a:p>
        </p:txBody>
      </p:sp>
      <p:sp>
        <p:nvSpPr>
          <p:cNvPr id="3" name="object 3"/>
          <p:cNvSpPr txBox="1"/>
          <p:nvPr/>
        </p:nvSpPr>
        <p:spPr>
          <a:xfrm>
            <a:off x="459740" y="1747520"/>
            <a:ext cx="5913755" cy="4423410"/>
          </a:xfrm>
          <a:prstGeom prst="rect">
            <a:avLst/>
          </a:prstGeom>
        </p:spPr>
        <p:txBody>
          <a:bodyPr vert="horz" wrap="square" lIns="0" tIns="12700" rIns="0" bIns="0" rtlCol="0">
            <a:spAutoFit/>
          </a:bodyPr>
          <a:lstStyle/>
          <a:p>
            <a:pPr marL="12700">
              <a:lnSpc>
                <a:spcPct val="100000"/>
              </a:lnSpc>
              <a:spcBef>
                <a:spcPts val="100"/>
              </a:spcBef>
            </a:pPr>
            <a:r>
              <a:rPr sz="2400" i="1" spc="-114" dirty="0">
                <a:latin typeface="Verdana"/>
                <a:cs typeface="Verdana"/>
              </a:rPr>
              <a:t>There</a:t>
            </a:r>
            <a:r>
              <a:rPr sz="2400" i="1" spc="-195" dirty="0">
                <a:latin typeface="Verdana"/>
                <a:cs typeface="Verdana"/>
              </a:rPr>
              <a:t> </a:t>
            </a:r>
            <a:r>
              <a:rPr sz="2400" i="1" spc="5" dirty="0">
                <a:latin typeface="Verdana"/>
                <a:cs typeface="Verdana"/>
              </a:rPr>
              <a:t>are</a:t>
            </a:r>
            <a:r>
              <a:rPr sz="2400" i="1" spc="-195" dirty="0">
                <a:latin typeface="Verdana"/>
                <a:cs typeface="Verdana"/>
              </a:rPr>
              <a:t> </a:t>
            </a:r>
            <a:r>
              <a:rPr sz="2400" i="1" spc="-65" dirty="0">
                <a:latin typeface="Verdana"/>
                <a:cs typeface="Verdana"/>
              </a:rPr>
              <a:t>several</a:t>
            </a:r>
            <a:r>
              <a:rPr sz="2400" i="1" spc="-204" dirty="0">
                <a:latin typeface="Verdana"/>
                <a:cs typeface="Verdana"/>
              </a:rPr>
              <a:t> </a:t>
            </a:r>
            <a:r>
              <a:rPr sz="2400" i="1" spc="-105" dirty="0">
                <a:latin typeface="Verdana"/>
                <a:cs typeface="Verdana"/>
              </a:rPr>
              <a:t>things</a:t>
            </a:r>
            <a:r>
              <a:rPr sz="2400" i="1" spc="-185" dirty="0">
                <a:latin typeface="Verdana"/>
                <a:cs typeface="Verdana"/>
              </a:rPr>
              <a:t> </a:t>
            </a:r>
            <a:r>
              <a:rPr sz="2400" i="1" spc="-5" dirty="0">
                <a:latin typeface="Verdana"/>
                <a:cs typeface="Verdana"/>
              </a:rPr>
              <a:t>to</a:t>
            </a:r>
            <a:r>
              <a:rPr sz="2400" i="1" spc="-195" dirty="0">
                <a:latin typeface="Verdana"/>
                <a:cs typeface="Verdana"/>
              </a:rPr>
              <a:t> </a:t>
            </a:r>
            <a:r>
              <a:rPr sz="2400" i="1" spc="25" dirty="0">
                <a:latin typeface="Verdana"/>
                <a:cs typeface="Verdana"/>
              </a:rPr>
              <a:t>notice</a:t>
            </a:r>
            <a:r>
              <a:rPr sz="2400" i="1" spc="-190" dirty="0">
                <a:latin typeface="Verdana"/>
                <a:cs typeface="Verdana"/>
              </a:rPr>
              <a:t> </a:t>
            </a:r>
            <a:r>
              <a:rPr sz="2400" i="1" spc="-110" dirty="0">
                <a:latin typeface="Verdana"/>
                <a:cs typeface="Verdana"/>
              </a:rPr>
              <a:t>here:</a:t>
            </a:r>
            <a:endParaRPr sz="2400" dirty="0">
              <a:latin typeface="Verdana"/>
              <a:cs typeface="Verdana"/>
            </a:endParaRPr>
          </a:p>
          <a:p>
            <a:pPr>
              <a:lnSpc>
                <a:spcPct val="100000"/>
              </a:lnSpc>
            </a:pPr>
            <a:endParaRPr sz="3800" dirty="0">
              <a:latin typeface="Verdana"/>
              <a:cs typeface="Verdana"/>
            </a:endParaRPr>
          </a:p>
          <a:p>
            <a:pPr marL="355600" marR="441325">
              <a:lnSpc>
                <a:spcPct val="100000"/>
              </a:lnSpc>
            </a:pPr>
            <a:r>
              <a:rPr sz="2400" i="1" spc="-114" dirty="0">
                <a:latin typeface="Verdana"/>
                <a:cs typeface="Verdana"/>
              </a:rPr>
              <a:t>There</a:t>
            </a:r>
            <a:r>
              <a:rPr sz="2400" i="1" spc="-200" dirty="0">
                <a:latin typeface="Verdana"/>
                <a:cs typeface="Verdana"/>
              </a:rPr>
              <a:t> </a:t>
            </a:r>
            <a:r>
              <a:rPr sz="2400" i="1" spc="145" dirty="0">
                <a:latin typeface="Verdana"/>
                <a:cs typeface="Verdana"/>
              </a:rPr>
              <a:t>can</a:t>
            </a:r>
            <a:r>
              <a:rPr sz="2400" i="1" spc="-185" dirty="0">
                <a:latin typeface="Verdana"/>
                <a:cs typeface="Verdana"/>
              </a:rPr>
              <a:t> </a:t>
            </a:r>
            <a:r>
              <a:rPr sz="2400" i="1" spc="130" dirty="0">
                <a:latin typeface="Verdana"/>
                <a:cs typeface="Verdana"/>
              </a:rPr>
              <a:t>be</a:t>
            </a:r>
            <a:r>
              <a:rPr sz="2400" i="1" spc="-200" dirty="0">
                <a:latin typeface="Verdana"/>
                <a:cs typeface="Verdana"/>
              </a:rPr>
              <a:t> </a:t>
            </a:r>
            <a:r>
              <a:rPr sz="2400" i="1" spc="-45" dirty="0">
                <a:latin typeface="Verdana"/>
                <a:cs typeface="Verdana"/>
              </a:rPr>
              <a:t>more</a:t>
            </a:r>
            <a:r>
              <a:rPr sz="2400" i="1" spc="-195" dirty="0">
                <a:latin typeface="Verdana"/>
                <a:cs typeface="Verdana"/>
              </a:rPr>
              <a:t> </a:t>
            </a:r>
            <a:r>
              <a:rPr sz="2400" i="1" spc="-30" dirty="0">
                <a:latin typeface="Verdana"/>
                <a:cs typeface="Verdana"/>
              </a:rPr>
              <a:t>then</a:t>
            </a:r>
            <a:r>
              <a:rPr sz="2400" i="1" spc="-195" dirty="0">
                <a:latin typeface="Verdana"/>
                <a:cs typeface="Verdana"/>
              </a:rPr>
              <a:t> </a:t>
            </a:r>
            <a:r>
              <a:rPr sz="2400" i="1" spc="55" dirty="0">
                <a:latin typeface="Verdana"/>
                <a:cs typeface="Verdana"/>
              </a:rPr>
              <a:t>one</a:t>
            </a:r>
            <a:r>
              <a:rPr sz="2400" i="1" spc="-190" dirty="0">
                <a:latin typeface="Verdana"/>
                <a:cs typeface="Verdana"/>
              </a:rPr>
              <a:t> </a:t>
            </a:r>
            <a:r>
              <a:rPr sz="2400" i="1" spc="-55" dirty="0">
                <a:latin typeface="Verdana"/>
                <a:cs typeface="Verdana"/>
              </a:rPr>
              <a:t>route  </a:t>
            </a:r>
            <a:r>
              <a:rPr sz="2400" i="1" spc="50" dirty="0">
                <a:latin typeface="Verdana"/>
                <a:cs typeface="Verdana"/>
              </a:rPr>
              <a:t>between </a:t>
            </a:r>
            <a:r>
              <a:rPr sz="2400" i="1" spc="5" dirty="0">
                <a:latin typeface="Verdana"/>
                <a:cs typeface="Verdana"/>
              </a:rPr>
              <a:t>two</a:t>
            </a:r>
            <a:r>
              <a:rPr sz="2400" i="1" spc="-434" dirty="0">
                <a:latin typeface="Verdana"/>
                <a:cs typeface="Verdana"/>
              </a:rPr>
              <a:t> </a:t>
            </a:r>
            <a:r>
              <a:rPr sz="2400" i="1" spc="-35" dirty="0">
                <a:latin typeface="Verdana"/>
                <a:cs typeface="Verdana"/>
              </a:rPr>
              <a:t>nodes.</a:t>
            </a:r>
            <a:endParaRPr sz="2400" dirty="0">
              <a:latin typeface="Verdana"/>
              <a:cs typeface="Verdana"/>
            </a:endParaRPr>
          </a:p>
          <a:p>
            <a:pPr marL="355600" marR="5080">
              <a:lnSpc>
                <a:spcPct val="100000"/>
              </a:lnSpc>
              <a:spcBef>
                <a:spcPts val="2050"/>
              </a:spcBef>
            </a:pPr>
            <a:r>
              <a:rPr sz="2400" i="1" spc="-135" dirty="0">
                <a:latin typeface="Verdana"/>
                <a:cs typeface="Verdana"/>
              </a:rPr>
              <a:t>The</a:t>
            </a:r>
            <a:r>
              <a:rPr sz="2400" i="1" spc="-200" dirty="0">
                <a:latin typeface="Verdana"/>
                <a:cs typeface="Verdana"/>
              </a:rPr>
              <a:t> </a:t>
            </a:r>
            <a:r>
              <a:rPr sz="2400" i="1" spc="-45" dirty="0">
                <a:latin typeface="Verdana"/>
                <a:cs typeface="Verdana"/>
              </a:rPr>
              <a:t>number</a:t>
            </a:r>
            <a:r>
              <a:rPr sz="2400" i="1" spc="-195" dirty="0">
                <a:latin typeface="Verdana"/>
                <a:cs typeface="Verdana"/>
              </a:rPr>
              <a:t> </a:t>
            </a:r>
            <a:r>
              <a:rPr sz="2400" i="1" spc="5" dirty="0">
                <a:latin typeface="Verdana"/>
                <a:cs typeface="Verdana"/>
              </a:rPr>
              <a:t>of</a:t>
            </a:r>
            <a:r>
              <a:rPr sz="2400" i="1" spc="-190" dirty="0">
                <a:latin typeface="Verdana"/>
                <a:cs typeface="Verdana"/>
              </a:rPr>
              <a:t> </a:t>
            </a:r>
            <a:r>
              <a:rPr sz="2400" i="1" dirty="0">
                <a:latin typeface="Verdana"/>
                <a:cs typeface="Verdana"/>
              </a:rPr>
              <a:t>nodes</a:t>
            </a:r>
            <a:r>
              <a:rPr sz="2400" i="1" spc="-185" dirty="0">
                <a:latin typeface="Verdana"/>
                <a:cs typeface="Verdana"/>
              </a:rPr>
              <a:t> </a:t>
            </a:r>
            <a:r>
              <a:rPr sz="2400" i="1" spc="-120" dirty="0">
                <a:latin typeface="Verdana"/>
                <a:cs typeface="Verdana"/>
              </a:rPr>
              <a:t>in</a:t>
            </a:r>
            <a:r>
              <a:rPr sz="2400" i="1" spc="-195" dirty="0">
                <a:latin typeface="Verdana"/>
                <a:cs typeface="Verdana"/>
              </a:rPr>
              <a:t> </a:t>
            </a:r>
            <a:r>
              <a:rPr sz="2400" i="1" spc="-20" dirty="0">
                <a:latin typeface="Verdana"/>
                <a:cs typeface="Verdana"/>
              </a:rPr>
              <a:t>the</a:t>
            </a:r>
            <a:r>
              <a:rPr sz="2400" i="1" spc="-200" dirty="0">
                <a:latin typeface="Verdana"/>
                <a:cs typeface="Verdana"/>
              </a:rPr>
              <a:t> </a:t>
            </a:r>
            <a:r>
              <a:rPr sz="2400" i="1" spc="-50" dirty="0">
                <a:latin typeface="Verdana"/>
                <a:cs typeface="Verdana"/>
              </a:rPr>
              <a:t>route</a:t>
            </a:r>
            <a:r>
              <a:rPr sz="2400" i="1" spc="-195" dirty="0">
                <a:latin typeface="Verdana"/>
                <a:cs typeface="Verdana"/>
              </a:rPr>
              <a:t> </a:t>
            </a:r>
            <a:r>
              <a:rPr sz="2400" i="1" spc="-100" dirty="0">
                <a:latin typeface="Verdana"/>
                <a:cs typeface="Verdana"/>
              </a:rPr>
              <a:t>isn’t  </a:t>
            </a:r>
            <a:r>
              <a:rPr sz="2400" i="1" spc="-55" dirty="0">
                <a:latin typeface="Verdana"/>
                <a:cs typeface="Verdana"/>
              </a:rPr>
              <a:t>important </a:t>
            </a:r>
            <a:r>
              <a:rPr sz="2400" i="1" spc="-260" dirty="0">
                <a:latin typeface="Verdana"/>
                <a:cs typeface="Verdana"/>
              </a:rPr>
              <a:t>(</a:t>
            </a:r>
            <a:r>
              <a:rPr sz="2400" b="1" spc="-260" dirty="0">
                <a:latin typeface="Verdana"/>
                <a:cs typeface="Verdana"/>
              </a:rPr>
              <a:t>Path </a:t>
            </a:r>
            <a:r>
              <a:rPr sz="2400" b="1" spc="-365" dirty="0">
                <a:latin typeface="Verdana"/>
                <a:cs typeface="Verdana"/>
              </a:rPr>
              <a:t>3 </a:t>
            </a:r>
            <a:r>
              <a:rPr sz="2400" i="1" spc="-60" dirty="0">
                <a:latin typeface="Verdana"/>
                <a:cs typeface="Verdana"/>
              </a:rPr>
              <a:t>has </a:t>
            </a:r>
            <a:r>
              <a:rPr sz="2400" i="1" spc="-200" dirty="0">
                <a:latin typeface="Verdana"/>
                <a:cs typeface="Verdana"/>
              </a:rPr>
              <a:t>4 </a:t>
            </a:r>
            <a:r>
              <a:rPr sz="2400" i="1" dirty="0">
                <a:latin typeface="Verdana"/>
                <a:cs typeface="Verdana"/>
              </a:rPr>
              <a:t>nodes </a:t>
            </a:r>
            <a:r>
              <a:rPr sz="2400" i="1" spc="-20" dirty="0">
                <a:latin typeface="Verdana"/>
                <a:cs typeface="Verdana"/>
              </a:rPr>
              <a:t>but </a:t>
            </a:r>
            <a:r>
              <a:rPr sz="2400" i="1" spc="-260" dirty="0">
                <a:latin typeface="Verdana"/>
                <a:cs typeface="Verdana"/>
              </a:rPr>
              <a:t>is  </a:t>
            </a:r>
            <a:r>
              <a:rPr sz="2400" i="1" spc="-125" dirty="0">
                <a:latin typeface="Verdana"/>
                <a:cs typeface="Verdana"/>
              </a:rPr>
              <a:t>shorter </a:t>
            </a:r>
            <a:r>
              <a:rPr sz="2400" i="1" spc="-15" dirty="0">
                <a:latin typeface="Verdana"/>
                <a:cs typeface="Verdana"/>
              </a:rPr>
              <a:t>than </a:t>
            </a:r>
            <a:r>
              <a:rPr sz="2400" b="1" spc="-275" dirty="0">
                <a:latin typeface="Verdana"/>
                <a:cs typeface="Verdana"/>
              </a:rPr>
              <a:t>Path </a:t>
            </a:r>
            <a:r>
              <a:rPr sz="2400" b="1" spc="-365" dirty="0">
                <a:latin typeface="Verdana"/>
                <a:cs typeface="Verdana"/>
              </a:rPr>
              <a:t>1 </a:t>
            </a:r>
            <a:r>
              <a:rPr sz="2400" b="1" spc="-275" dirty="0">
                <a:latin typeface="Verdana"/>
                <a:cs typeface="Verdana"/>
              </a:rPr>
              <a:t>or </a:t>
            </a:r>
            <a:r>
              <a:rPr sz="2400" b="1" spc="-280" dirty="0">
                <a:latin typeface="Verdana"/>
                <a:cs typeface="Verdana"/>
              </a:rPr>
              <a:t>2</a:t>
            </a:r>
            <a:r>
              <a:rPr sz="2400" i="1" spc="-280" dirty="0">
                <a:latin typeface="Verdana"/>
                <a:cs typeface="Verdana"/>
              </a:rPr>
              <a:t>,</a:t>
            </a:r>
            <a:r>
              <a:rPr sz="2400" i="1" spc="-409" dirty="0">
                <a:latin typeface="Verdana"/>
                <a:cs typeface="Verdana"/>
              </a:rPr>
              <a:t> </a:t>
            </a:r>
            <a:r>
              <a:rPr sz="2400" i="1" dirty="0">
                <a:latin typeface="Verdana"/>
                <a:cs typeface="Verdana"/>
              </a:rPr>
              <a:t>which</a:t>
            </a:r>
            <a:endParaRPr sz="2400" dirty="0">
              <a:latin typeface="Verdana"/>
              <a:cs typeface="Verdana"/>
            </a:endParaRPr>
          </a:p>
          <a:p>
            <a:pPr marL="355600">
              <a:lnSpc>
                <a:spcPct val="100000"/>
              </a:lnSpc>
            </a:pPr>
            <a:r>
              <a:rPr sz="2400" i="1" spc="-65" dirty="0">
                <a:latin typeface="Verdana"/>
                <a:cs typeface="Verdana"/>
              </a:rPr>
              <a:t>has </a:t>
            </a:r>
            <a:r>
              <a:rPr sz="2400" i="1" spc="-200" dirty="0">
                <a:latin typeface="Verdana"/>
                <a:cs typeface="Verdana"/>
              </a:rPr>
              <a:t>3</a:t>
            </a:r>
            <a:r>
              <a:rPr sz="2400" i="1" spc="-270" dirty="0">
                <a:latin typeface="Verdana"/>
                <a:cs typeface="Verdana"/>
              </a:rPr>
              <a:t> </a:t>
            </a:r>
            <a:r>
              <a:rPr sz="2400" i="1" spc="-65" dirty="0">
                <a:latin typeface="Verdana"/>
                <a:cs typeface="Verdana"/>
              </a:rPr>
              <a:t>nodes).</a:t>
            </a:r>
            <a:endParaRPr sz="2400" dirty="0">
              <a:latin typeface="Verdana"/>
              <a:cs typeface="Verdana"/>
            </a:endParaRPr>
          </a:p>
          <a:p>
            <a:pPr marL="355600" marR="125095">
              <a:lnSpc>
                <a:spcPct val="100000"/>
              </a:lnSpc>
              <a:spcBef>
                <a:spcPts val="2039"/>
              </a:spcBef>
            </a:pPr>
            <a:r>
              <a:rPr sz="2400" i="1" spc="-114" dirty="0">
                <a:latin typeface="Verdana"/>
                <a:cs typeface="Verdana"/>
              </a:rPr>
              <a:t>There</a:t>
            </a:r>
            <a:r>
              <a:rPr sz="2400" i="1" spc="-200" dirty="0">
                <a:latin typeface="Verdana"/>
                <a:cs typeface="Verdana"/>
              </a:rPr>
              <a:t> </a:t>
            </a:r>
            <a:r>
              <a:rPr sz="2400" i="1" spc="145" dirty="0">
                <a:latin typeface="Verdana"/>
                <a:cs typeface="Verdana"/>
              </a:rPr>
              <a:t>can</a:t>
            </a:r>
            <a:r>
              <a:rPr sz="2400" i="1" spc="-190" dirty="0">
                <a:latin typeface="Verdana"/>
                <a:cs typeface="Verdana"/>
              </a:rPr>
              <a:t> </a:t>
            </a:r>
            <a:r>
              <a:rPr sz="2400" i="1" spc="130" dirty="0">
                <a:latin typeface="Verdana"/>
                <a:cs typeface="Verdana"/>
              </a:rPr>
              <a:t>be</a:t>
            </a:r>
            <a:r>
              <a:rPr sz="2400" i="1" spc="-200" dirty="0">
                <a:latin typeface="Verdana"/>
                <a:cs typeface="Verdana"/>
              </a:rPr>
              <a:t> </a:t>
            </a:r>
            <a:r>
              <a:rPr sz="2400" i="1" spc="-45" dirty="0">
                <a:latin typeface="Verdana"/>
                <a:cs typeface="Verdana"/>
              </a:rPr>
              <a:t>more</a:t>
            </a:r>
            <a:r>
              <a:rPr sz="2400" i="1" spc="-195" dirty="0">
                <a:latin typeface="Verdana"/>
                <a:cs typeface="Verdana"/>
              </a:rPr>
              <a:t> </a:t>
            </a:r>
            <a:r>
              <a:rPr sz="2400" i="1" spc="-10" dirty="0">
                <a:latin typeface="Verdana"/>
                <a:cs typeface="Verdana"/>
              </a:rPr>
              <a:t>than</a:t>
            </a:r>
            <a:r>
              <a:rPr sz="2400" i="1" spc="-200" dirty="0">
                <a:latin typeface="Verdana"/>
                <a:cs typeface="Verdana"/>
              </a:rPr>
              <a:t> </a:t>
            </a:r>
            <a:r>
              <a:rPr sz="2400" i="1" spc="60" dirty="0">
                <a:latin typeface="Verdana"/>
                <a:cs typeface="Verdana"/>
              </a:rPr>
              <a:t>one</a:t>
            </a:r>
            <a:r>
              <a:rPr sz="2400" i="1" spc="-200" dirty="0">
                <a:latin typeface="Verdana"/>
                <a:cs typeface="Verdana"/>
              </a:rPr>
              <a:t> </a:t>
            </a:r>
            <a:r>
              <a:rPr sz="2400" i="1" spc="35" dirty="0">
                <a:latin typeface="Verdana"/>
                <a:cs typeface="Verdana"/>
              </a:rPr>
              <a:t>path</a:t>
            </a:r>
            <a:r>
              <a:rPr sz="2400" i="1" spc="-190" dirty="0">
                <a:latin typeface="Verdana"/>
                <a:cs typeface="Verdana"/>
              </a:rPr>
              <a:t> </a:t>
            </a:r>
            <a:r>
              <a:rPr sz="2400" i="1" spc="5" dirty="0">
                <a:latin typeface="Verdana"/>
                <a:cs typeface="Verdana"/>
              </a:rPr>
              <a:t>of  </a:t>
            </a:r>
            <a:r>
              <a:rPr sz="2400" i="1" spc="-90" dirty="0">
                <a:latin typeface="Verdana"/>
                <a:cs typeface="Verdana"/>
              </a:rPr>
              <a:t>minimal</a:t>
            </a:r>
            <a:r>
              <a:rPr sz="2400" i="1" spc="-200" dirty="0">
                <a:latin typeface="Verdana"/>
                <a:cs typeface="Verdana"/>
              </a:rPr>
              <a:t> </a:t>
            </a:r>
            <a:r>
              <a:rPr sz="2400" i="1" spc="-60" dirty="0">
                <a:latin typeface="Verdana"/>
                <a:cs typeface="Verdana"/>
              </a:rPr>
              <a:t>length.</a:t>
            </a:r>
            <a:endParaRPr sz="2400" dirty="0">
              <a:latin typeface="Verdana"/>
              <a:cs typeface="Verdana"/>
            </a:endParaRPr>
          </a:p>
        </p:txBody>
      </p:sp>
      <p:sp>
        <p:nvSpPr>
          <p:cNvPr id="4" name="object 4"/>
          <p:cNvSpPr txBox="1">
            <a:spLocks noGrp="1"/>
          </p:cNvSpPr>
          <p:nvPr>
            <p:ph type="title"/>
          </p:nvPr>
        </p:nvSpPr>
        <p:spPr>
          <a:xfrm>
            <a:off x="1143000" y="342282"/>
            <a:ext cx="6705600" cy="915635"/>
          </a:xfrm>
          <a:prstGeom prst="rect">
            <a:avLst/>
          </a:prstGeom>
          <a:ln w="9344">
            <a:solidFill>
              <a:schemeClr val="bg1"/>
            </a:solidFill>
          </a:ln>
        </p:spPr>
        <p:txBody>
          <a:bodyPr vert="horz" wrap="square" lIns="0" tIns="236220" rIns="0" bIns="0" rtlCol="0">
            <a:spAutoFit/>
          </a:bodyPr>
          <a:lstStyle/>
          <a:p>
            <a:pPr marL="89535">
              <a:lnSpc>
                <a:spcPct val="100000"/>
              </a:lnSpc>
              <a:spcBef>
                <a:spcPts val="1860"/>
              </a:spcBef>
            </a:pPr>
            <a:r>
              <a:rPr i="0" dirty="0">
                <a:solidFill>
                  <a:srgbClr val="FF0000"/>
                </a:solidFill>
                <a:cs typeface="Verdana"/>
              </a:rPr>
              <a:t>Shortest paths </a:t>
            </a:r>
            <a:r>
              <a:rPr dirty="0">
                <a:solidFill>
                  <a:srgbClr val="FF0000"/>
                </a:solidFill>
              </a:rPr>
              <a:t>– mean?</a:t>
            </a:r>
            <a:endParaRPr dirty="0">
              <a:solidFill>
                <a:srgbClr val="FF0000"/>
              </a:solidFill>
              <a:cs typeface="Verdana"/>
            </a:endParaRPr>
          </a:p>
        </p:txBody>
      </p:sp>
      <p:sp>
        <p:nvSpPr>
          <p:cNvPr id="5" name="object 5"/>
          <p:cNvSpPr/>
          <p:nvPr/>
        </p:nvSpPr>
        <p:spPr>
          <a:xfrm>
            <a:off x="6902450" y="1676400"/>
            <a:ext cx="2241550" cy="1981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9542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642642"/>
            <a:ext cx="7772400" cy="685800"/>
          </a:xfrm>
        </p:spPr>
        <p:txBody>
          <a:bodyPr>
            <a:noAutofit/>
          </a:bodyPr>
          <a:lstStyle/>
          <a:p>
            <a:r>
              <a:rPr lang="en-US" dirty="0">
                <a:solidFill>
                  <a:srgbClr val="FF0000"/>
                </a:solidFill>
              </a:rPr>
              <a:t>Example</a:t>
            </a:r>
            <a:r>
              <a:rPr lang="en-US" dirty="0"/>
              <a:t> </a:t>
            </a:r>
          </a:p>
        </p:txBody>
      </p:sp>
      <p:sp>
        <p:nvSpPr>
          <p:cNvPr id="11268" name="Text Box 38"/>
          <p:cNvSpPr txBox="1">
            <a:spLocks noChangeArrowheads="1"/>
          </p:cNvSpPr>
          <p:nvPr/>
        </p:nvSpPr>
        <p:spPr bwMode="auto">
          <a:xfrm>
            <a:off x="3657600" y="2133600"/>
            <a:ext cx="133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t>W = D</a:t>
            </a:r>
            <a:r>
              <a:rPr lang="en-US" baseline="30000" dirty="0"/>
              <a:t>0 </a:t>
            </a:r>
            <a:r>
              <a:rPr lang="en-US" dirty="0"/>
              <a:t>=</a:t>
            </a:r>
          </a:p>
        </p:txBody>
      </p:sp>
      <p:grpSp>
        <p:nvGrpSpPr>
          <p:cNvPr id="11269" name="Group 46"/>
          <p:cNvGrpSpPr>
            <a:grpSpLocks/>
          </p:cNvGrpSpPr>
          <p:nvPr/>
        </p:nvGrpSpPr>
        <p:grpSpPr bwMode="auto">
          <a:xfrm>
            <a:off x="5029200" y="1412875"/>
            <a:ext cx="2667000" cy="1752600"/>
            <a:chOff x="3168" y="816"/>
            <a:chExt cx="1680" cy="1104"/>
          </a:xfrm>
        </p:grpSpPr>
        <p:grpSp>
          <p:nvGrpSpPr>
            <p:cNvPr id="11299" name="Group 37"/>
            <p:cNvGrpSpPr>
              <a:grpSpLocks/>
            </p:cNvGrpSpPr>
            <p:nvPr/>
          </p:nvGrpSpPr>
          <p:grpSpPr bwMode="auto">
            <a:xfrm>
              <a:off x="3408" y="1056"/>
              <a:ext cx="1440" cy="864"/>
              <a:chOff x="3024" y="1344"/>
              <a:chExt cx="1440" cy="864"/>
            </a:xfrm>
          </p:grpSpPr>
          <p:sp>
            <p:nvSpPr>
              <p:cNvPr id="11306" name="Rectangle 28"/>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1307" name="Rectangle 29"/>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308" name="Rectangle 30"/>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1309" name="Rectangle 31"/>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1310" name="Rectangle 32"/>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311" name="Rectangle 33"/>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1312" name="Rectangle 34"/>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1313" name="Rectangle 35"/>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1314" name="Rectangle 36"/>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1300" name="Text Box 39"/>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1301" name="Text Box 40"/>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1302" name="Text Box 42"/>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1303" name="Text Box 43"/>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1304" name="Text Box 44"/>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1305" name="Text Box 45"/>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grpSp>
        <p:nvGrpSpPr>
          <p:cNvPr id="11270" name="Group 47"/>
          <p:cNvGrpSpPr>
            <a:grpSpLocks/>
          </p:cNvGrpSpPr>
          <p:nvPr/>
        </p:nvGrpSpPr>
        <p:grpSpPr bwMode="auto">
          <a:xfrm>
            <a:off x="5029200" y="3352800"/>
            <a:ext cx="2667000" cy="1752600"/>
            <a:chOff x="3168" y="816"/>
            <a:chExt cx="1680" cy="1104"/>
          </a:xfrm>
        </p:grpSpPr>
        <p:grpSp>
          <p:nvGrpSpPr>
            <p:cNvPr id="11283" name="Group 48"/>
            <p:cNvGrpSpPr>
              <a:grpSpLocks/>
            </p:cNvGrpSpPr>
            <p:nvPr/>
          </p:nvGrpSpPr>
          <p:grpSpPr bwMode="auto">
            <a:xfrm>
              <a:off x="3408" y="1056"/>
              <a:ext cx="1440" cy="864"/>
              <a:chOff x="3024" y="1344"/>
              <a:chExt cx="1440" cy="864"/>
            </a:xfrm>
          </p:grpSpPr>
          <p:sp>
            <p:nvSpPr>
              <p:cNvPr id="11290" name="Rectangle 49"/>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1" name="Rectangle 50"/>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2" name="Rectangle 51"/>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3" name="Rectangle 52"/>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4" name="Rectangle 53"/>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5" name="Rectangle 54"/>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0</a:t>
                </a:r>
                <a:endParaRPr lang="en-US"/>
              </a:p>
            </p:txBody>
          </p:sp>
          <p:sp>
            <p:nvSpPr>
              <p:cNvPr id="11296" name="Rectangle 55"/>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0</a:t>
                </a:r>
              </a:p>
            </p:txBody>
          </p:sp>
          <p:sp>
            <p:nvSpPr>
              <p:cNvPr id="11297" name="Rectangle 56"/>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1298" name="Rectangle 57"/>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1284" name="Text Box 58"/>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1285" name="Text Box 59"/>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1286" name="Text Box 60"/>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1287" name="Text Box 61"/>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1288" name="Text Box 62"/>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1289" name="Text Box 63"/>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sp>
        <p:nvSpPr>
          <p:cNvPr id="11271" name="Text Box 64"/>
          <p:cNvSpPr txBox="1">
            <a:spLocks noChangeArrowheads="1"/>
          </p:cNvSpPr>
          <p:nvPr/>
        </p:nvSpPr>
        <p:spPr bwMode="auto">
          <a:xfrm>
            <a:off x="4191000" y="4191000"/>
            <a:ext cx="60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P =</a:t>
            </a:r>
          </a:p>
        </p:txBody>
      </p:sp>
      <p:sp>
        <p:nvSpPr>
          <p:cNvPr id="11272" name="Oval 5"/>
          <p:cNvSpPr>
            <a:spLocks noChangeArrowheads="1"/>
          </p:cNvSpPr>
          <p:nvPr/>
        </p:nvSpPr>
        <p:spPr bwMode="auto">
          <a:xfrm>
            <a:off x="1143000" y="2209800"/>
            <a:ext cx="685800" cy="6096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11273" name="Oval 6"/>
          <p:cNvSpPr>
            <a:spLocks noChangeArrowheads="1"/>
          </p:cNvSpPr>
          <p:nvPr/>
        </p:nvSpPr>
        <p:spPr bwMode="auto">
          <a:xfrm>
            <a:off x="990600" y="3810000"/>
            <a:ext cx="685800" cy="6096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1274" name="Oval 7"/>
          <p:cNvSpPr>
            <a:spLocks noChangeArrowheads="1"/>
          </p:cNvSpPr>
          <p:nvPr/>
        </p:nvSpPr>
        <p:spPr bwMode="auto">
          <a:xfrm>
            <a:off x="2667000" y="2971800"/>
            <a:ext cx="685800" cy="6096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11275" name="AutoShape 9"/>
          <p:cNvCxnSpPr>
            <a:cxnSpLocks noChangeShapeType="1"/>
            <a:stCxn id="11272" idx="7"/>
            <a:endCxn id="11274" idx="1"/>
          </p:cNvCxnSpPr>
          <p:nvPr/>
        </p:nvCxnSpPr>
        <p:spPr bwMode="auto">
          <a:xfrm>
            <a:off x="1728788" y="2284413"/>
            <a:ext cx="1038225" cy="762000"/>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276" name="AutoShape 10"/>
          <p:cNvCxnSpPr>
            <a:cxnSpLocks noChangeShapeType="1"/>
            <a:stCxn id="11274" idx="3"/>
            <a:endCxn id="11273" idx="5"/>
          </p:cNvCxnSpPr>
          <p:nvPr/>
        </p:nvCxnSpPr>
        <p:spPr bwMode="auto">
          <a:xfrm flipH="1">
            <a:off x="1576388" y="3506788"/>
            <a:ext cx="1190625" cy="838200"/>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277" name="AutoShape 12"/>
          <p:cNvCxnSpPr>
            <a:cxnSpLocks noChangeShapeType="1"/>
            <a:stCxn id="11273" idx="2"/>
            <a:endCxn id="11272" idx="2"/>
          </p:cNvCxnSpPr>
          <p:nvPr/>
        </p:nvCxnSpPr>
        <p:spPr bwMode="auto">
          <a:xfrm rot="10800000" flipH="1">
            <a:off x="976313" y="2514600"/>
            <a:ext cx="152400" cy="1600200"/>
          </a:xfrm>
          <a:prstGeom prst="curvedConnector3">
            <a:avLst>
              <a:gd name="adj1" fmla="val -140625"/>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1278" name="AutoShape 14"/>
          <p:cNvCxnSpPr>
            <a:cxnSpLocks noChangeShapeType="1"/>
            <a:stCxn id="11273" idx="6"/>
            <a:endCxn id="11272" idx="6"/>
          </p:cNvCxnSpPr>
          <p:nvPr/>
        </p:nvCxnSpPr>
        <p:spPr bwMode="auto">
          <a:xfrm flipV="1">
            <a:off x="1690688" y="2514600"/>
            <a:ext cx="152400" cy="1600200"/>
          </a:xfrm>
          <a:prstGeom prst="curvedConnector3">
            <a:avLst>
              <a:gd name="adj1" fmla="val 240625"/>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1279" name="Text Box 65"/>
          <p:cNvSpPr txBox="1">
            <a:spLocks noChangeArrowheads="1"/>
          </p:cNvSpPr>
          <p:nvPr/>
        </p:nvSpPr>
        <p:spPr bwMode="auto">
          <a:xfrm>
            <a:off x="21177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5</a:t>
            </a:r>
          </a:p>
        </p:txBody>
      </p:sp>
      <p:sp>
        <p:nvSpPr>
          <p:cNvPr id="11280" name="Text Box 66"/>
          <p:cNvSpPr txBox="1">
            <a:spLocks noChangeArrowheads="1"/>
          </p:cNvSpPr>
          <p:nvPr/>
        </p:nvSpPr>
        <p:spPr bwMode="auto">
          <a:xfrm>
            <a:off x="2209800" y="3733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1281" name="Text Box 67"/>
          <p:cNvSpPr txBox="1">
            <a:spLocks noChangeArrowheads="1"/>
          </p:cNvSpPr>
          <p:nvPr/>
        </p:nvSpPr>
        <p:spPr bwMode="auto">
          <a:xfrm>
            <a:off x="17367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1282" name="Text Box 68"/>
          <p:cNvSpPr txBox="1">
            <a:spLocks noChangeArrowheads="1"/>
          </p:cNvSpPr>
          <p:nvPr/>
        </p:nvSpPr>
        <p:spPr bwMode="auto">
          <a:xfrm>
            <a:off x="746125" y="293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4</a:t>
            </a:r>
          </a:p>
        </p:txBody>
      </p:sp>
    </p:spTree>
    <p:extLst>
      <p:ext uri="{BB962C8B-B14F-4D97-AF65-F5344CB8AC3E}">
        <p14:creationId xmlns:p14="http://schemas.microsoft.com/office/powerpoint/2010/main" val="326465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0"/>
          <p:cNvSpPr txBox="1">
            <a:spLocks noChangeArrowheads="1"/>
          </p:cNvSpPr>
          <p:nvPr/>
        </p:nvSpPr>
        <p:spPr bwMode="auto">
          <a:xfrm>
            <a:off x="457200" y="2667000"/>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 D</a:t>
            </a:r>
            <a:r>
              <a:rPr lang="en-US" baseline="30000"/>
              <a:t>1 </a:t>
            </a:r>
            <a:r>
              <a:rPr lang="en-US"/>
              <a:t>=</a:t>
            </a:r>
          </a:p>
        </p:txBody>
      </p:sp>
      <p:grpSp>
        <p:nvGrpSpPr>
          <p:cNvPr id="12292" name="Group 11"/>
          <p:cNvGrpSpPr>
            <a:grpSpLocks/>
          </p:cNvGrpSpPr>
          <p:nvPr/>
        </p:nvGrpSpPr>
        <p:grpSpPr bwMode="auto">
          <a:xfrm>
            <a:off x="1371600" y="2057400"/>
            <a:ext cx="2667000" cy="1752600"/>
            <a:chOff x="3168" y="816"/>
            <a:chExt cx="1680" cy="1104"/>
          </a:xfrm>
        </p:grpSpPr>
        <p:grpSp>
          <p:nvGrpSpPr>
            <p:cNvPr id="12345" name="Group 12"/>
            <p:cNvGrpSpPr>
              <a:grpSpLocks/>
            </p:cNvGrpSpPr>
            <p:nvPr/>
          </p:nvGrpSpPr>
          <p:grpSpPr bwMode="auto">
            <a:xfrm>
              <a:off x="3408" y="1056"/>
              <a:ext cx="1440" cy="864"/>
              <a:chOff x="3024" y="1344"/>
              <a:chExt cx="1440" cy="864"/>
            </a:xfrm>
          </p:grpSpPr>
          <p:sp>
            <p:nvSpPr>
              <p:cNvPr id="12352" name="Rectangle 13"/>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2353" name="Rectangle 14"/>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2354" name="Rectangle 15"/>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2355" name="Rectangle 16"/>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2356" name="Rectangle 17"/>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2357" name="Rectangle 18"/>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7</a:t>
                </a:r>
                <a:endParaRPr lang="en-US"/>
              </a:p>
            </p:txBody>
          </p:sp>
          <p:sp>
            <p:nvSpPr>
              <p:cNvPr id="12358" name="Rectangle 19"/>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2359" name="Rectangle 20"/>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2360" name="Rectangle 21"/>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2346" name="Text Box 22"/>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2347" name="Text Box 23"/>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2348" name="Text Box 24"/>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2349" name="Text Box 25"/>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2350" name="Text Box 26"/>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2351" name="Text Box 27"/>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grpSp>
        <p:nvGrpSpPr>
          <p:cNvPr id="12295" name="Group 74"/>
          <p:cNvGrpSpPr>
            <a:grpSpLocks/>
          </p:cNvGrpSpPr>
          <p:nvPr/>
        </p:nvGrpSpPr>
        <p:grpSpPr bwMode="auto">
          <a:xfrm>
            <a:off x="298450" y="381000"/>
            <a:ext cx="1925638" cy="1600200"/>
            <a:chOff x="188" y="240"/>
            <a:chExt cx="1213" cy="1008"/>
          </a:xfrm>
        </p:grpSpPr>
        <p:grpSp>
          <p:nvGrpSpPr>
            <p:cNvPr id="12317" name="Group 73"/>
            <p:cNvGrpSpPr>
              <a:grpSpLocks/>
            </p:cNvGrpSpPr>
            <p:nvPr/>
          </p:nvGrpSpPr>
          <p:grpSpPr bwMode="auto">
            <a:xfrm>
              <a:off x="288" y="240"/>
              <a:ext cx="1113" cy="1008"/>
              <a:chOff x="288" y="240"/>
              <a:chExt cx="1113" cy="1008"/>
            </a:xfrm>
          </p:grpSpPr>
          <p:sp>
            <p:nvSpPr>
              <p:cNvPr id="12322" name="Oval 3"/>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12323" name="Oval 4"/>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2324" name="Oval 5"/>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12325" name="AutoShape 6"/>
              <p:cNvCxnSpPr>
                <a:cxnSpLocks noChangeShapeType="1"/>
                <a:stCxn id="12322" idx="7"/>
                <a:endCxn id="12324" idx="1"/>
              </p:cNvCxnSpPr>
              <p:nvPr/>
            </p:nvCxnSpPr>
            <p:spPr bwMode="auto">
              <a:xfrm>
                <a:off x="640" y="274"/>
                <a:ext cx="487" cy="348"/>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26" name="AutoShape 7"/>
              <p:cNvCxnSpPr>
                <a:cxnSpLocks noChangeShapeType="1"/>
                <a:stCxn id="12324" idx="3"/>
                <a:endCxn id="12323"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27" name="AutoShape 8"/>
              <p:cNvCxnSpPr>
                <a:cxnSpLocks noChangeShapeType="1"/>
                <a:stCxn id="12323" idx="2"/>
                <a:endCxn id="12322"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12328" name="AutoShape 9"/>
              <p:cNvCxnSpPr>
                <a:cxnSpLocks noChangeShapeType="1"/>
                <a:stCxn id="12323" idx="6"/>
                <a:endCxn id="12322"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12318" name="Text Box 47"/>
            <p:cNvSpPr txBox="1">
              <a:spLocks noChangeArrowheads="1"/>
            </p:cNvSpPr>
            <p:nvPr/>
          </p:nvSpPr>
          <p:spPr bwMode="auto">
            <a:xfrm>
              <a:off x="864" y="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5</a:t>
              </a:r>
              <a:endParaRPr lang="en-US"/>
            </a:p>
          </p:txBody>
        </p:sp>
        <p:sp>
          <p:nvSpPr>
            <p:cNvPr id="12319" name="Text Box 48"/>
            <p:cNvSpPr txBox="1">
              <a:spLocks noChangeArrowheads="1"/>
            </p:cNvSpPr>
            <p:nvPr/>
          </p:nvSpPr>
          <p:spPr bwMode="auto">
            <a:xfrm>
              <a:off x="816" y="90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-3</a:t>
              </a:r>
            </a:p>
          </p:txBody>
        </p:sp>
        <p:sp>
          <p:nvSpPr>
            <p:cNvPr id="12320" name="Text Box 49"/>
            <p:cNvSpPr txBox="1">
              <a:spLocks noChangeArrowheads="1"/>
            </p:cNvSpPr>
            <p:nvPr/>
          </p:nvSpPr>
          <p:spPr bwMode="auto">
            <a:xfrm>
              <a:off x="764" y="67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2</a:t>
              </a:r>
            </a:p>
          </p:txBody>
        </p:sp>
        <p:sp>
          <p:nvSpPr>
            <p:cNvPr id="12321" name="Text Box 50"/>
            <p:cNvSpPr txBox="1">
              <a:spLocks noChangeArrowheads="1"/>
            </p:cNvSpPr>
            <p:nvPr/>
          </p:nvSpPr>
          <p:spPr bwMode="auto">
            <a:xfrm>
              <a:off x="188" y="62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4</a:t>
              </a:r>
            </a:p>
          </p:txBody>
        </p:sp>
      </p:grpSp>
      <p:sp>
        <p:nvSpPr>
          <p:cNvPr id="12296" name="Rectangle 52"/>
          <p:cNvSpPr>
            <a:spLocks noGrp="1" noChangeArrowheads="1"/>
          </p:cNvSpPr>
          <p:nvPr>
            <p:ph type="title"/>
          </p:nvPr>
        </p:nvSpPr>
        <p:spPr>
          <a:xfrm>
            <a:off x="6019800" y="685800"/>
            <a:ext cx="2667000" cy="822325"/>
          </a:xfrm>
        </p:spPr>
        <p:txBody>
          <a:bodyPr>
            <a:noAutofit/>
          </a:bodyPr>
          <a:lstStyle/>
          <a:p>
            <a:pPr algn="l"/>
            <a:r>
              <a:rPr lang="en-US" sz="2800" dirty="0">
                <a:latin typeface="+mn-lt"/>
              </a:rPr>
              <a:t>k = 1</a:t>
            </a:r>
            <a:br>
              <a:rPr lang="en-US" sz="2800" dirty="0">
                <a:latin typeface="+mn-lt"/>
              </a:rPr>
            </a:br>
            <a:r>
              <a:rPr lang="en-US" sz="2800" dirty="0">
                <a:latin typeface="+mn-lt"/>
              </a:rPr>
              <a:t>Vertex 1 can be intermediate node </a:t>
            </a:r>
          </a:p>
        </p:txBody>
      </p:sp>
      <p:sp>
        <p:nvSpPr>
          <p:cNvPr id="12297" name="Rectangle 54"/>
          <p:cNvSpPr>
            <a:spLocks noGrp="1" noChangeArrowheads="1"/>
          </p:cNvSpPr>
          <p:nvPr>
            <p:ph type="body" sz="half" idx="2"/>
          </p:nvPr>
        </p:nvSpPr>
        <p:spPr>
          <a:xfrm>
            <a:off x="4241575" y="2667000"/>
            <a:ext cx="4572000" cy="3657600"/>
          </a:xfrm>
        </p:spPr>
        <p:txBody>
          <a:bodyPr/>
          <a:lstStyle/>
          <a:p>
            <a:pPr>
              <a:buFontTx/>
              <a:buNone/>
            </a:pPr>
            <a:r>
              <a:rPr lang="en-US" sz="2000" dirty="0"/>
              <a:t>D</a:t>
            </a:r>
            <a:r>
              <a:rPr lang="en-US" sz="2000" baseline="30000" dirty="0"/>
              <a:t>1</a:t>
            </a:r>
            <a:r>
              <a:rPr lang="en-US" sz="2000" dirty="0"/>
              <a:t>[2,3] = min( D</a:t>
            </a:r>
            <a:r>
              <a:rPr lang="en-US" sz="2000" baseline="30000" dirty="0"/>
              <a:t>0</a:t>
            </a:r>
            <a:r>
              <a:rPr lang="en-US" sz="2000" dirty="0"/>
              <a:t>[2,3], D</a:t>
            </a:r>
            <a:r>
              <a:rPr lang="en-US" sz="2000" baseline="30000" dirty="0"/>
              <a:t>0</a:t>
            </a:r>
            <a:r>
              <a:rPr lang="en-US" sz="2000" dirty="0"/>
              <a:t>[2,1]+D</a:t>
            </a:r>
            <a:r>
              <a:rPr lang="en-US" sz="2000" baseline="30000" dirty="0"/>
              <a:t>0</a:t>
            </a:r>
            <a:r>
              <a:rPr lang="en-US" sz="2000" dirty="0"/>
              <a:t>[1,3] )</a:t>
            </a:r>
          </a:p>
          <a:p>
            <a:pPr>
              <a:buFontTx/>
              <a:buNone/>
            </a:pPr>
            <a:r>
              <a:rPr lang="en-US" sz="2000" dirty="0"/>
              <a:t>		= min (</a:t>
            </a:r>
            <a:r>
              <a:rPr lang="en-US" sz="2000" dirty="0">
                <a:sym typeface="Symbol" pitchFamily="18" charset="2"/>
              </a:rPr>
              <a:t>, 7) </a:t>
            </a:r>
          </a:p>
          <a:p>
            <a:pPr>
              <a:buFontTx/>
              <a:buNone/>
            </a:pPr>
            <a:r>
              <a:rPr lang="en-US" sz="2000" dirty="0">
                <a:sym typeface="Symbol" pitchFamily="18" charset="2"/>
              </a:rPr>
              <a:t>		= 7</a:t>
            </a:r>
          </a:p>
          <a:p>
            <a:pPr>
              <a:buFontTx/>
              <a:buNone/>
            </a:pPr>
            <a:endParaRPr lang="en-US" sz="2000" dirty="0">
              <a:sym typeface="Symbol" pitchFamily="18" charset="2"/>
            </a:endParaRPr>
          </a:p>
          <a:p>
            <a:pPr>
              <a:buFontTx/>
              <a:buNone/>
            </a:pPr>
            <a:endParaRPr lang="en-US" sz="2000" dirty="0">
              <a:sym typeface="Symbol" pitchFamily="18" charset="2"/>
            </a:endParaRPr>
          </a:p>
          <a:p>
            <a:pPr>
              <a:buFontTx/>
              <a:buNone/>
            </a:pPr>
            <a:r>
              <a:rPr lang="en-US" sz="2000" dirty="0"/>
              <a:t>D</a:t>
            </a:r>
            <a:r>
              <a:rPr lang="en-US" sz="2000" baseline="30000" dirty="0"/>
              <a:t>1</a:t>
            </a:r>
            <a:r>
              <a:rPr lang="en-US" sz="2000" dirty="0"/>
              <a:t>[3,2] = min( D</a:t>
            </a:r>
            <a:r>
              <a:rPr lang="en-US" sz="2000" baseline="30000" dirty="0"/>
              <a:t>0</a:t>
            </a:r>
            <a:r>
              <a:rPr lang="en-US" sz="2000" dirty="0"/>
              <a:t>[3,2], D</a:t>
            </a:r>
            <a:r>
              <a:rPr lang="en-US" sz="2000" baseline="30000" dirty="0"/>
              <a:t>0</a:t>
            </a:r>
            <a:r>
              <a:rPr lang="en-US" sz="2000" dirty="0"/>
              <a:t>[3,1]+D</a:t>
            </a:r>
            <a:r>
              <a:rPr lang="en-US" sz="2000" baseline="30000" dirty="0"/>
              <a:t>0</a:t>
            </a:r>
            <a:r>
              <a:rPr lang="en-US" sz="2000" dirty="0"/>
              <a:t>[1,2] )</a:t>
            </a:r>
          </a:p>
          <a:p>
            <a:pPr>
              <a:buFontTx/>
              <a:buNone/>
            </a:pPr>
            <a:r>
              <a:rPr lang="en-US" sz="2000" dirty="0"/>
              <a:t>		= min (-3,</a:t>
            </a:r>
            <a:r>
              <a:rPr lang="en-US" sz="2000" dirty="0">
                <a:sym typeface="Symbol" pitchFamily="18" charset="2"/>
              </a:rPr>
              <a:t>) </a:t>
            </a:r>
          </a:p>
          <a:p>
            <a:pPr>
              <a:buFontTx/>
              <a:buNone/>
            </a:pPr>
            <a:r>
              <a:rPr lang="en-US" sz="2000" dirty="0">
                <a:sym typeface="Symbol" pitchFamily="18" charset="2"/>
              </a:rPr>
              <a:t>		= -3</a:t>
            </a:r>
          </a:p>
          <a:p>
            <a:pPr>
              <a:buFontTx/>
              <a:buNone/>
            </a:pPr>
            <a:endParaRPr lang="en-US" sz="2000" dirty="0">
              <a:sym typeface="Symbol" pitchFamily="18" charset="2"/>
            </a:endParaRPr>
          </a:p>
        </p:txBody>
      </p:sp>
      <p:grpSp>
        <p:nvGrpSpPr>
          <p:cNvPr id="12298" name="Group 55"/>
          <p:cNvGrpSpPr>
            <a:grpSpLocks/>
          </p:cNvGrpSpPr>
          <p:nvPr/>
        </p:nvGrpSpPr>
        <p:grpSpPr bwMode="auto">
          <a:xfrm>
            <a:off x="3124200" y="304800"/>
            <a:ext cx="2667000" cy="1752600"/>
            <a:chOff x="3168" y="816"/>
            <a:chExt cx="1680" cy="1104"/>
          </a:xfrm>
        </p:grpSpPr>
        <p:grpSp>
          <p:nvGrpSpPr>
            <p:cNvPr id="12301" name="Group 56"/>
            <p:cNvGrpSpPr>
              <a:grpSpLocks/>
            </p:cNvGrpSpPr>
            <p:nvPr/>
          </p:nvGrpSpPr>
          <p:grpSpPr bwMode="auto">
            <a:xfrm>
              <a:off x="3408" y="1056"/>
              <a:ext cx="1440" cy="864"/>
              <a:chOff x="3024" y="1344"/>
              <a:chExt cx="1440" cy="864"/>
            </a:xfrm>
          </p:grpSpPr>
          <p:sp>
            <p:nvSpPr>
              <p:cNvPr id="12308" name="Rectangle 57"/>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2309" name="Rectangle 58"/>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2310" name="Rectangle 59"/>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2311" name="Rectangle 60"/>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2312" name="Rectangle 61"/>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2313" name="Rectangle 62"/>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2314" name="Rectangle 63"/>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2315" name="Rectangle 64"/>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2316" name="Rectangle 65"/>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2302" name="Text Box 66"/>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2303" name="Text Box 67"/>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2304" name="Text Box 68"/>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2305" name="Text Box 69"/>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2306" name="Text Box 70"/>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2307" name="Text Box 71"/>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sp>
        <p:nvSpPr>
          <p:cNvPr id="12299" name="Text Box 72"/>
          <p:cNvSpPr txBox="1">
            <a:spLocks noChangeArrowheads="1"/>
          </p:cNvSpPr>
          <p:nvPr/>
        </p:nvSpPr>
        <p:spPr bwMode="auto">
          <a:xfrm>
            <a:off x="2514600" y="533400"/>
            <a:ext cx="728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D</a:t>
            </a:r>
            <a:r>
              <a:rPr lang="en-US" baseline="30000"/>
              <a:t>0 </a:t>
            </a:r>
            <a:r>
              <a:rPr lang="en-US"/>
              <a:t>=</a:t>
            </a:r>
          </a:p>
        </p:txBody>
      </p:sp>
      <p:sp>
        <p:nvSpPr>
          <p:cNvPr id="12300" name="Line 75"/>
          <p:cNvSpPr>
            <a:spLocks noChangeShapeType="1"/>
          </p:cNvSpPr>
          <p:nvPr/>
        </p:nvSpPr>
        <p:spPr bwMode="auto">
          <a:xfrm flipH="1">
            <a:off x="4038600" y="1828800"/>
            <a:ext cx="2133600" cy="685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3417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57200" y="2667000"/>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 D</a:t>
            </a:r>
            <a:r>
              <a:rPr lang="en-US" baseline="30000"/>
              <a:t>2 </a:t>
            </a:r>
            <a:r>
              <a:rPr lang="en-US"/>
              <a:t>=</a:t>
            </a:r>
          </a:p>
        </p:txBody>
      </p:sp>
      <p:grpSp>
        <p:nvGrpSpPr>
          <p:cNvPr id="13316" name="Group 3"/>
          <p:cNvGrpSpPr>
            <a:grpSpLocks/>
          </p:cNvGrpSpPr>
          <p:nvPr/>
        </p:nvGrpSpPr>
        <p:grpSpPr bwMode="auto">
          <a:xfrm>
            <a:off x="1371600" y="2057400"/>
            <a:ext cx="2667000" cy="1752600"/>
            <a:chOff x="3168" y="816"/>
            <a:chExt cx="1680" cy="1104"/>
          </a:xfrm>
        </p:grpSpPr>
        <p:grpSp>
          <p:nvGrpSpPr>
            <p:cNvPr id="13368" name="Group 4"/>
            <p:cNvGrpSpPr>
              <a:grpSpLocks/>
            </p:cNvGrpSpPr>
            <p:nvPr/>
          </p:nvGrpSpPr>
          <p:grpSpPr bwMode="auto">
            <a:xfrm>
              <a:off x="3408" y="1056"/>
              <a:ext cx="1440" cy="864"/>
              <a:chOff x="3024" y="1344"/>
              <a:chExt cx="1440" cy="864"/>
            </a:xfrm>
          </p:grpSpPr>
          <p:sp>
            <p:nvSpPr>
              <p:cNvPr id="13375" name="Rectangle 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3376" name="Rectangle 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3377" name="Rectangle 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3378" name="Rectangle 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3379" name="Rectangle 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3380" name="Rectangle 1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7</a:t>
                </a:r>
                <a:endParaRPr lang="en-US"/>
              </a:p>
            </p:txBody>
          </p:sp>
          <p:sp>
            <p:nvSpPr>
              <p:cNvPr id="13381" name="Rectangle 1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-1</a:t>
                </a:r>
              </a:p>
            </p:txBody>
          </p:sp>
          <p:sp>
            <p:nvSpPr>
              <p:cNvPr id="13382" name="Rectangle 1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3383" name="Rectangle 1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3369" name="Text Box 14"/>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3370" name="Text Box 15"/>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3371" name="Text Box 16"/>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3372" name="Text Box 17"/>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3373" name="Text Box 18"/>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3374" name="Text Box 19"/>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sp>
        <p:nvSpPr>
          <p:cNvPr id="13319" name="Rectangle 52"/>
          <p:cNvSpPr>
            <a:spLocks noGrp="1" noChangeArrowheads="1"/>
          </p:cNvSpPr>
          <p:nvPr>
            <p:ph type="body" sz="half" idx="2"/>
          </p:nvPr>
        </p:nvSpPr>
        <p:spPr>
          <a:xfrm>
            <a:off x="4267200" y="2438400"/>
            <a:ext cx="4572000" cy="3657600"/>
          </a:xfrm>
        </p:spPr>
        <p:txBody>
          <a:bodyPr/>
          <a:lstStyle/>
          <a:p>
            <a:pPr>
              <a:buFontTx/>
              <a:buNone/>
            </a:pPr>
            <a:r>
              <a:rPr lang="en-US" sz="2000"/>
              <a:t>D</a:t>
            </a:r>
            <a:r>
              <a:rPr lang="en-US" sz="2000" baseline="30000"/>
              <a:t>2</a:t>
            </a:r>
            <a:r>
              <a:rPr lang="en-US" sz="2000"/>
              <a:t>[1,3] = min( D</a:t>
            </a:r>
            <a:r>
              <a:rPr lang="en-US" sz="2000" baseline="30000"/>
              <a:t>1</a:t>
            </a:r>
            <a:r>
              <a:rPr lang="en-US" sz="2000"/>
              <a:t>[1,3], D</a:t>
            </a:r>
            <a:r>
              <a:rPr lang="en-US" sz="2000" baseline="30000"/>
              <a:t>1</a:t>
            </a:r>
            <a:r>
              <a:rPr lang="en-US" sz="2000"/>
              <a:t>[1,2]+D</a:t>
            </a:r>
            <a:r>
              <a:rPr lang="en-US" sz="2000" baseline="30000"/>
              <a:t>1</a:t>
            </a:r>
            <a:r>
              <a:rPr lang="en-US" sz="2000"/>
              <a:t>[2,3] )</a:t>
            </a:r>
          </a:p>
          <a:p>
            <a:pPr>
              <a:buFontTx/>
              <a:buNone/>
            </a:pPr>
            <a:r>
              <a:rPr lang="en-US" sz="2000"/>
              <a:t>		= min (</a:t>
            </a:r>
            <a:r>
              <a:rPr lang="en-US" sz="2000">
                <a:sym typeface="Symbol" pitchFamily="18" charset="2"/>
              </a:rPr>
              <a:t>5, 4+7) </a:t>
            </a:r>
          </a:p>
          <a:p>
            <a:pPr>
              <a:buFontTx/>
              <a:buNone/>
            </a:pPr>
            <a:r>
              <a:rPr lang="en-US" sz="2000">
                <a:sym typeface="Symbol" pitchFamily="18" charset="2"/>
              </a:rPr>
              <a:t>		= 5</a:t>
            </a:r>
          </a:p>
          <a:p>
            <a:pPr>
              <a:buFontTx/>
              <a:buNone/>
            </a:pPr>
            <a:endParaRPr lang="en-US" sz="2000">
              <a:sym typeface="Symbol" pitchFamily="18" charset="2"/>
            </a:endParaRPr>
          </a:p>
          <a:p>
            <a:pPr>
              <a:buFontTx/>
              <a:buNone/>
            </a:pPr>
            <a:endParaRPr lang="en-US" sz="2000">
              <a:sym typeface="Symbol" pitchFamily="18" charset="2"/>
            </a:endParaRPr>
          </a:p>
          <a:p>
            <a:pPr>
              <a:buFontTx/>
              <a:buNone/>
            </a:pPr>
            <a:endParaRPr lang="en-US" sz="2000">
              <a:sym typeface="Symbol" pitchFamily="18" charset="2"/>
            </a:endParaRPr>
          </a:p>
          <a:p>
            <a:pPr>
              <a:buFontTx/>
              <a:buNone/>
            </a:pPr>
            <a:r>
              <a:rPr lang="en-US" sz="2000"/>
              <a:t>D</a:t>
            </a:r>
            <a:r>
              <a:rPr lang="en-US" sz="2000" baseline="30000"/>
              <a:t>2</a:t>
            </a:r>
            <a:r>
              <a:rPr lang="en-US" sz="2000"/>
              <a:t>[3,1] = min( D</a:t>
            </a:r>
            <a:r>
              <a:rPr lang="en-US" sz="2000" baseline="30000"/>
              <a:t>1</a:t>
            </a:r>
            <a:r>
              <a:rPr lang="en-US" sz="2000"/>
              <a:t>[3,1], D</a:t>
            </a:r>
            <a:r>
              <a:rPr lang="en-US" sz="2000" baseline="30000"/>
              <a:t>1</a:t>
            </a:r>
            <a:r>
              <a:rPr lang="en-US" sz="2000"/>
              <a:t>[3,2]+D</a:t>
            </a:r>
            <a:r>
              <a:rPr lang="en-US" sz="2000" baseline="30000"/>
              <a:t>1</a:t>
            </a:r>
            <a:r>
              <a:rPr lang="en-US" sz="2000"/>
              <a:t>[2,1] )</a:t>
            </a:r>
          </a:p>
          <a:p>
            <a:pPr>
              <a:buFontTx/>
              <a:buNone/>
            </a:pPr>
            <a:r>
              <a:rPr lang="en-US" sz="2000"/>
              <a:t>		= min (</a:t>
            </a:r>
            <a:r>
              <a:rPr lang="en-US" sz="2000">
                <a:sym typeface="Symbol" pitchFamily="18" charset="2"/>
              </a:rPr>
              <a:t>, -3+2) </a:t>
            </a:r>
          </a:p>
          <a:p>
            <a:pPr>
              <a:buFontTx/>
              <a:buNone/>
            </a:pPr>
            <a:r>
              <a:rPr lang="en-US" sz="2000">
                <a:sym typeface="Symbol" pitchFamily="18" charset="2"/>
              </a:rPr>
              <a:t>		= -1</a:t>
            </a:r>
          </a:p>
        </p:txBody>
      </p:sp>
      <p:grpSp>
        <p:nvGrpSpPr>
          <p:cNvPr id="13320" name="Group 53"/>
          <p:cNvGrpSpPr>
            <a:grpSpLocks/>
          </p:cNvGrpSpPr>
          <p:nvPr/>
        </p:nvGrpSpPr>
        <p:grpSpPr bwMode="auto">
          <a:xfrm>
            <a:off x="304800" y="381000"/>
            <a:ext cx="1925638" cy="1600200"/>
            <a:chOff x="188" y="240"/>
            <a:chExt cx="1213" cy="1008"/>
          </a:xfrm>
        </p:grpSpPr>
        <p:grpSp>
          <p:nvGrpSpPr>
            <p:cNvPr id="13340" name="Group 54"/>
            <p:cNvGrpSpPr>
              <a:grpSpLocks/>
            </p:cNvGrpSpPr>
            <p:nvPr/>
          </p:nvGrpSpPr>
          <p:grpSpPr bwMode="auto">
            <a:xfrm>
              <a:off x="288" y="240"/>
              <a:ext cx="1113" cy="1008"/>
              <a:chOff x="288" y="240"/>
              <a:chExt cx="1113" cy="1008"/>
            </a:xfrm>
          </p:grpSpPr>
          <p:sp>
            <p:nvSpPr>
              <p:cNvPr id="13345" name="Oval 55"/>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13346" name="Oval 56"/>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3347" name="Oval 57"/>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13348" name="AutoShape 58"/>
              <p:cNvCxnSpPr>
                <a:cxnSpLocks noChangeShapeType="1"/>
                <a:stCxn id="13345" idx="7"/>
                <a:endCxn id="13347" idx="1"/>
              </p:cNvCxnSpPr>
              <p:nvPr/>
            </p:nvCxnSpPr>
            <p:spPr bwMode="auto">
              <a:xfrm>
                <a:off x="640" y="274"/>
                <a:ext cx="487" cy="348"/>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349" name="AutoShape 59"/>
              <p:cNvCxnSpPr>
                <a:cxnSpLocks noChangeShapeType="1"/>
                <a:stCxn id="13347" idx="3"/>
                <a:endCxn id="13346"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350" name="AutoShape 60"/>
              <p:cNvCxnSpPr>
                <a:cxnSpLocks noChangeShapeType="1"/>
                <a:stCxn id="13346" idx="2"/>
                <a:endCxn id="13345"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13351" name="AutoShape 61"/>
              <p:cNvCxnSpPr>
                <a:cxnSpLocks noChangeShapeType="1"/>
                <a:stCxn id="13346" idx="6"/>
                <a:endCxn id="13345"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13341" name="Text Box 62"/>
            <p:cNvSpPr txBox="1">
              <a:spLocks noChangeArrowheads="1"/>
            </p:cNvSpPr>
            <p:nvPr/>
          </p:nvSpPr>
          <p:spPr bwMode="auto">
            <a:xfrm>
              <a:off x="864" y="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5</a:t>
              </a:r>
              <a:endParaRPr lang="en-US"/>
            </a:p>
          </p:txBody>
        </p:sp>
        <p:sp>
          <p:nvSpPr>
            <p:cNvPr id="13342" name="Text Box 63"/>
            <p:cNvSpPr txBox="1">
              <a:spLocks noChangeArrowheads="1"/>
            </p:cNvSpPr>
            <p:nvPr/>
          </p:nvSpPr>
          <p:spPr bwMode="auto">
            <a:xfrm>
              <a:off x="816" y="90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-3</a:t>
              </a:r>
            </a:p>
          </p:txBody>
        </p:sp>
        <p:sp>
          <p:nvSpPr>
            <p:cNvPr id="13343" name="Text Box 64"/>
            <p:cNvSpPr txBox="1">
              <a:spLocks noChangeArrowheads="1"/>
            </p:cNvSpPr>
            <p:nvPr/>
          </p:nvSpPr>
          <p:spPr bwMode="auto">
            <a:xfrm>
              <a:off x="764" y="67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2</a:t>
              </a:r>
            </a:p>
          </p:txBody>
        </p:sp>
        <p:sp>
          <p:nvSpPr>
            <p:cNvPr id="13344" name="Text Box 65"/>
            <p:cNvSpPr txBox="1">
              <a:spLocks noChangeArrowheads="1"/>
            </p:cNvSpPr>
            <p:nvPr/>
          </p:nvSpPr>
          <p:spPr bwMode="auto">
            <a:xfrm>
              <a:off x="188" y="62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4</a:t>
              </a:r>
            </a:p>
          </p:txBody>
        </p:sp>
      </p:grpSp>
      <p:sp>
        <p:nvSpPr>
          <p:cNvPr id="13321" name="Text Box 66"/>
          <p:cNvSpPr txBox="1">
            <a:spLocks noChangeArrowheads="1"/>
          </p:cNvSpPr>
          <p:nvPr/>
        </p:nvSpPr>
        <p:spPr bwMode="auto">
          <a:xfrm>
            <a:off x="2209800" y="457200"/>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 D</a:t>
            </a:r>
            <a:r>
              <a:rPr lang="en-US" baseline="30000"/>
              <a:t>1 </a:t>
            </a:r>
            <a:r>
              <a:rPr lang="en-US"/>
              <a:t>=</a:t>
            </a:r>
          </a:p>
        </p:txBody>
      </p:sp>
      <p:grpSp>
        <p:nvGrpSpPr>
          <p:cNvPr id="13322" name="Group 67"/>
          <p:cNvGrpSpPr>
            <a:grpSpLocks/>
          </p:cNvGrpSpPr>
          <p:nvPr/>
        </p:nvGrpSpPr>
        <p:grpSpPr bwMode="auto">
          <a:xfrm>
            <a:off x="2895600" y="152400"/>
            <a:ext cx="2667000" cy="1752600"/>
            <a:chOff x="3168" y="816"/>
            <a:chExt cx="1680" cy="1104"/>
          </a:xfrm>
        </p:grpSpPr>
        <p:grpSp>
          <p:nvGrpSpPr>
            <p:cNvPr id="13324" name="Group 68"/>
            <p:cNvGrpSpPr>
              <a:grpSpLocks/>
            </p:cNvGrpSpPr>
            <p:nvPr/>
          </p:nvGrpSpPr>
          <p:grpSpPr bwMode="auto">
            <a:xfrm>
              <a:off x="3408" y="1056"/>
              <a:ext cx="1440" cy="864"/>
              <a:chOff x="3024" y="1344"/>
              <a:chExt cx="1440" cy="864"/>
            </a:xfrm>
          </p:grpSpPr>
          <p:sp>
            <p:nvSpPr>
              <p:cNvPr id="13331" name="Rectangle 69"/>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3332" name="Rectangle 70"/>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3333" name="Rectangle 71"/>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3334" name="Rectangle 72"/>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3335" name="Rectangle 73"/>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3336" name="Rectangle 74"/>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7</a:t>
                </a:r>
                <a:endParaRPr lang="en-US"/>
              </a:p>
            </p:txBody>
          </p:sp>
          <p:sp>
            <p:nvSpPr>
              <p:cNvPr id="13337" name="Rectangle 75"/>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cs typeface="Arial" charset="0"/>
                  </a:rPr>
                  <a:t> </a:t>
                </a:r>
                <a:r>
                  <a:rPr lang="en-US" sz="2000">
                    <a:latin typeface="Arial" charset="0"/>
                    <a:cs typeface="Arial" charset="0"/>
                    <a:sym typeface="Symbol" pitchFamily="18" charset="2"/>
                  </a:rPr>
                  <a:t></a:t>
                </a:r>
              </a:p>
            </p:txBody>
          </p:sp>
          <p:sp>
            <p:nvSpPr>
              <p:cNvPr id="13338" name="Rectangle 76"/>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3339" name="Rectangle 77"/>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3325" name="Text Box 78"/>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3326" name="Text Box 79"/>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3327" name="Text Box 80"/>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3328" name="Text Box 81"/>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3329" name="Text Box 82"/>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3330" name="Text Box 83"/>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sp>
        <p:nvSpPr>
          <p:cNvPr id="13323" name="Rectangle 85"/>
          <p:cNvSpPr>
            <a:spLocks noGrp="1" noChangeArrowheads="1"/>
          </p:cNvSpPr>
          <p:nvPr>
            <p:ph type="title"/>
          </p:nvPr>
        </p:nvSpPr>
        <p:spPr>
          <a:xfrm>
            <a:off x="5867400" y="1127125"/>
            <a:ext cx="2819400" cy="930275"/>
          </a:xfrm>
          <a:noFill/>
        </p:spPr>
        <p:txBody>
          <a:bodyPr>
            <a:noAutofit/>
          </a:bodyPr>
          <a:lstStyle/>
          <a:p>
            <a:pPr algn="l"/>
            <a:r>
              <a:rPr lang="en-US" sz="2800" dirty="0">
                <a:latin typeface="+mn-lt"/>
              </a:rPr>
              <a:t>k = 2</a:t>
            </a:r>
            <a:br>
              <a:rPr lang="en-US" sz="2800" dirty="0">
                <a:latin typeface="+mn-lt"/>
              </a:rPr>
            </a:br>
            <a:r>
              <a:rPr lang="en-US" sz="2800" dirty="0">
                <a:latin typeface="+mn-lt"/>
              </a:rPr>
              <a:t>Vertices 1, 2 can be intermediate</a:t>
            </a:r>
          </a:p>
        </p:txBody>
      </p:sp>
    </p:spTree>
    <p:extLst>
      <p:ext uri="{BB962C8B-B14F-4D97-AF65-F5344CB8AC3E}">
        <p14:creationId xmlns:p14="http://schemas.microsoft.com/office/powerpoint/2010/main" val="77558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Contents</a:t>
            </a:r>
            <a:endParaRPr lang="en-US" dirty="0"/>
          </a:p>
        </p:txBody>
      </p:sp>
      <p:sp>
        <p:nvSpPr>
          <p:cNvPr id="3" name="Content Placeholder 2"/>
          <p:cNvSpPr>
            <a:spLocks noGrp="1"/>
          </p:cNvSpPr>
          <p:nvPr>
            <p:ph idx="1"/>
          </p:nvPr>
        </p:nvSpPr>
        <p:spPr/>
        <p:txBody>
          <a:bodyPr/>
          <a:lstStyle/>
          <a:p>
            <a:r>
              <a:rPr lang="en-US" dirty="0"/>
              <a:t>Introduction to Graphs, Memory representation of graphs, </a:t>
            </a:r>
            <a:r>
              <a:rPr lang="en-US" dirty="0" err="1"/>
              <a:t>Warshalls</a:t>
            </a:r>
            <a:r>
              <a:rPr lang="en-US" dirty="0"/>
              <a:t>’ algorithm, operations on Graphs, Breadth First Search, Depth First Search</a:t>
            </a:r>
          </a:p>
          <a:p>
            <a:r>
              <a:rPr lang="en-US" dirty="0"/>
              <a:t>Sorting : Insertion Sort, Selection Sort, Radix sort, Merge Sort. 	</a:t>
            </a:r>
          </a:p>
          <a:p>
            <a:endParaRPr lang="en-US" dirty="0"/>
          </a:p>
        </p:txBody>
      </p:sp>
    </p:spTree>
    <p:extLst>
      <p:ext uri="{BB962C8B-B14F-4D97-AF65-F5344CB8AC3E}">
        <p14:creationId xmlns:p14="http://schemas.microsoft.com/office/powerpoint/2010/main" val="30447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Floyd’s Algorithm </a:t>
            </a:r>
            <a:fld id="{D67CEEF1-F6A6-4551-8365-F1F2D760A616}" type="slidenum">
              <a:rPr lang="en-US" sz="1400"/>
              <a:pPr/>
              <a:t>20</a:t>
            </a:fld>
            <a:endParaRPr lang="en-US" sz="1400"/>
          </a:p>
        </p:txBody>
      </p:sp>
      <p:sp>
        <p:nvSpPr>
          <p:cNvPr id="14339" name="Text Box 2"/>
          <p:cNvSpPr txBox="1">
            <a:spLocks noChangeArrowheads="1"/>
          </p:cNvSpPr>
          <p:nvPr/>
        </p:nvSpPr>
        <p:spPr bwMode="auto">
          <a:xfrm>
            <a:off x="457200" y="2667000"/>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 D</a:t>
            </a:r>
            <a:r>
              <a:rPr lang="en-US" baseline="30000"/>
              <a:t>3 </a:t>
            </a:r>
            <a:r>
              <a:rPr lang="en-US"/>
              <a:t>=</a:t>
            </a:r>
          </a:p>
        </p:txBody>
      </p:sp>
      <p:grpSp>
        <p:nvGrpSpPr>
          <p:cNvPr id="14340" name="Group 3"/>
          <p:cNvGrpSpPr>
            <a:grpSpLocks/>
          </p:cNvGrpSpPr>
          <p:nvPr/>
        </p:nvGrpSpPr>
        <p:grpSpPr bwMode="auto">
          <a:xfrm>
            <a:off x="1371600" y="2057400"/>
            <a:ext cx="2667000" cy="1752600"/>
            <a:chOff x="3168" y="816"/>
            <a:chExt cx="1680" cy="1104"/>
          </a:xfrm>
        </p:grpSpPr>
        <p:grpSp>
          <p:nvGrpSpPr>
            <p:cNvPr id="14392" name="Group 4"/>
            <p:cNvGrpSpPr>
              <a:grpSpLocks/>
            </p:cNvGrpSpPr>
            <p:nvPr/>
          </p:nvGrpSpPr>
          <p:grpSpPr bwMode="auto">
            <a:xfrm>
              <a:off x="3408" y="1056"/>
              <a:ext cx="1440" cy="864"/>
              <a:chOff x="3024" y="1344"/>
              <a:chExt cx="1440" cy="864"/>
            </a:xfrm>
          </p:grpSpPr>
          <p:sp>
            <p:nvSpPr>
              <p:cNvPr id="14399" name="Rectangle 5"/>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4400" name="Rectangle 6"/>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4401" name="Rectangle 7"/>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4402" name="Rectangle 8"/>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4403" name="Rectangle 9"/>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4404" name="Rectangle 10"/>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7</a:t>
                </a:r>
                <a:endParaRPr lang="en-US"/>
              </a:p>
            </p:txBody>
          </p:sp>
          <p:sp>
            <p:nvSpPr>
              <p:cNvPr id="14405" name="Rectangle 11"/>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-1</a:t>
                </a:r>
              </a:p>
            </p:txBody>
          </p:sp>
          <p:sp>
            <p:nvSpPr>
              <p:cNvPr id="14406" name="Rectangle 12"/>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4407" name="Rectangle 13"/>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4393" name="Text Box 14"/>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94" name="Text Box 15"/>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4395" name="Text Box 16"/>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4396" name="Text Box 17"/>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97" name="Text Box 18"/>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4398" name="Text Box 19"/>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sp>
        <p:nvSpPr>
          <p:cNvPr id="14343" name="Rectangle 52"/>
          <p:cNvSpPr>
            <a:spLocks noGrp="1" noChangeArrowheads="1"/>
          </p:cNvSpPr>
          <p:nvPr>
            <p:ph type="body" sz="half" idx="2"/>
          </p:nvPr>
        </p:nvSpPr>
        <p:spPr>
          <a:xfrm>
            <a:off x="4267200" y="2590800"/>
            <a:ext cx="4648200" cy="3276600"/>
          </a:xfrm>
        </p:spPr>
        <p:txBody>
          <a:bodyPr/>
          <a:lstStyle/>
          <a:p>
            <a:pPr>
              <a:buFontTx/>
              <a:buNone/>
            </a:pPr>
            <a:r>
              <a:rPr lang="en-US" sz="2000"/>
              <a:t>D</a:t>
            </a:r>
            <a:r>
              <a:rPr lang="en-US" sz="2000" baseline="30000"/>
              <a:t>3</a:t>
            </a:r>
            <a:r>
              <a:rPr lang="en-US" sz="2000"/>
              <a:t>[1,2] = min(D</a:t>
            </a:r>
            <a:r>
              <a:rPr lang="en-US" sz="2000" baseline="30000"/>
              <a:t>2</a:t>
            </a:r>
            <a:r>
              <a:rPr lang="en-US" sz="2000"/>
              <a:t>[1,2], D</a:t>
            </a:r>
            <a:r>
              <a:rPr lang="en-US" sz="2000" baseline="30000"/>
              <a:t>2</a:t>
            </a:r>
            <a:r>
              <a:rPr lang="en-US" sz="2000"/>
              <a:t>[1,3]+D</a:t>
            </a:r>
            <a:r>
              <a:rPr lang="en-US" sz="2000" baseline="30000"/>
              <a:t>2</a:t>
            </a:r>
            <a:r>
              <a:rPr lang="en-US" sz="2000"/>
              <a:t>[3,2] )</a:t>
            </a:r>
          </a:p>
          <a:p>
            <a:pPr>
              <a:buFontTx/>
              <a:buNone/>
            </a:pPr>
            <a:r>
              <a:rPr lang="en-US" sz="2000"/>
              <a:t>		= min (</a:t>
            </a:r>
            <a:r>
              <a:rPr lang="en-US" sz="2000">
                <a:sym typeface="Symbol" pitchFamily="18" charset="2"/>
              </a:rPr>
              <a:t>4, 5+(-3)) </a:t>
            </a:r>
          </a:p>
          <a:p>
            <a:pPr>
              <a:buFontTx/>
              <a:buNone/>
            </a:pPr>
            <a:r>
              <a:rPr lang="en-US" sz="2000">
                <a:sym typeface="Symbol" pitchFamily="18" charset="2"/>
              </a:rPr>
              <a:t>		= 2</a:t>
            </a:r>
          </a:p>
          <a:p>
            <a:pPr>
              <a:buFontTx/>
              <a:buNone/>
            </a:pPr>
            <a:endParaRPr lang="en-US" sz="2000">
              <a:sym typeface="Symbol" pitchFamily="18" charset="2"/>
            </a:endParaRPr>
          </a:p>
          <a:p>
            <a:pPr>
              <a:buFontTx/>
              <a:buNone/>
            </a:pPr>
            <a:endParaRPr lang="en-US" sz="2000">
              <a:sym typeface="Symbol" pitchFamily="18" charset="2"/>
            </a:endParaRPr>
          </a:p>
          <a:p>
            <a:pPr>
              <a:buFontTx/>
              <a:buNone/>
            </a:pPr>
            <a:r>
              <a:rPr lang="en-US" sz="2000"/>
              <a:t>D</a:t>
            </a:r>
            <a:r>
              <a:rPr lang="en-US" sz="2000" baseline="30000"/>
              <a:t>3</a:t>
            </a:r>
            <a:r>
              <a:rPr lang="en-US" sz="2000"/>
              <a:t>[2,1] = min(D</a:t>
            </a:r>
            <a:r>
              <a:rPr lang="en-US" sz="2000" baseline="30000"/>
              <a:t>2</a:t>
            </a:r>
            <a:r>
              <a:rPr lang="en-US" sz="2000"/>
              <a:t>[2,1], D</a:t>
            </a:r>
            <a:r>
              <a:rPr lang="en-US" sz="2000" baseline="30000"/>
              <a:t>2</a:t>
            </a:r>
            <a:r>
              <a:rPr lang="en-US" sz="2000"/>
              <a:t>[2,3]+D</a:t>
            </a:r>
            <a:r>
              <a:rPr lang="en-US" sz="2000" baseline="30000"/>
              <a:t>2</a:t>
            </a:r>
            <a:r>
              <a:rPr lang="en-US" sz="2000"/>
              <a:t>[3,1] )</a:t>
            </a:r>
          </a:p>
          <a:p>
            <a:pPr>
              <a:buFontTx/>
              <a:buNone/>
            </a:pPr>
            <a:r>
              <a:rPr lang="en-US" sz="2000"/>
              <a:t>		= min (</a:t>
            </a:r>
            <a:r>
              <a:rPr lang="en-US" sz="2000">
                <a:sym typeface="Symbol" pitchFamily="18" charset="2"/>
              </a:rPr>
              <a:t>2, 7+ (-1)) </a:t>
            </a:r>
          </a:p>
          <a:p>
            <a:pPr>
              <a:buFontTx/>
              <a:buNone/>
            </a:pPr>
            <a:r>
              <a:rPr lang="en-US" sz="2000">
                <a:sym typeface="Symbol" pitchFamily="18" charset="2"/>
              </a:rPr>
              <a:t>		= 2</a:t>
            </a:r>
          </a:p>
        </p:txBody>
      </p:sp>
      <p:sp>
        <p:nvSpPr>
          <p:cNvPr id="14344" name="Text Box 53"/>
          <p:cNvSpPr txBox="1">
            <a:spLocks noChangeArrowheads="1"/>
          </p:cNvSpPr>
          <p:nvPr/>
        </p:nvSpPr>
        <p:spPr bwMode="auto">
          <a:xfrm>
            <a:off x="2166938" y="228600"/>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 D</a:t>
            </a:r>
            <a:r>
              <a:rPr lang="en-US" baseline="30000"/>
              <a:t>2 </a:t>
            </a:r>
            <a:r>
              <a:rPr lang="en-US"/>
              <a:t>=</a:t>
            </a:r>
          </a:p>
        </p:txBody>
      </p:sp>
      <p:grpSp>
        <p:nvGrpSpPr>
          <p:cNvPr id="14345" name="Group 54"/>
          <p:cNvGrpSpPr>
            <a:grpSpLocks/>
          </p:cNvGrpSpPr>
          <p:nvPr/>
        </p:nvGrpSpPr>
        <p:grpSpPr bwMode="auto">
          <a:xfrm>
            <a:off x="2514600" y="76200"/>
            <a:ext cx="2667000" cy="1752600"/>
            <a:chOff x="3168" y="816"/>
            <a:chExt cx="1680" cy="1104"/>
          </a:xfrm>
        </p:grpSpPr>
        <p:grpSp>
          <p:nvGrpSpPr>
            <p:cNvPr id="14360" name="Group 55"/>
            <p:cNvGrpSpPr>
              <a:grpSpLocks/>
            </p:cNvGrpSpPr>
            <p:nvPr/>
          </p:nvGrpSpPr>
          <p:grpSpPr bwMode="auto">
            <a:xfrm>
              <a:off x="3408" y="1056"/>
              <a:ext cx="1440" cy="864"/>
              <a:chOff x="3024" y="1344"/>
              <a:chExt cx="1440" cy="864"/>
            </a:xfrm>
          </p:grpSpPr>
          <p:sp>
            <p:nvSpPr>
              <p:cNvPr id="14367" name="Rectangle 56"/>
              <p:cNvSpPr>
                <a:spLocks noChangeArrowheads="1"/>
              </p:cNvSpPr>
              <p:nvPr/>
            </p:nvSpPr>
            <p:spPr bwMode="auto">
              <a:xfrm>
                <a:off x="350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4368" name="Rectangle 57"/>
              <p:cNvSpPr>
                <a:spLocks noChangeArrowheads="1"/>
              </p:cNvSpPr>
              <p:nvPr/>
            </p:nvSpPr>
            <p:spPr bwMode="auto">
              <a:xfrm>
                <a:off x="302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4369" name="Rectangle 58"/>
              <p:cNvSpPr>
                <a:spLocks noChangeArrowheads="1"/>
              </p:cNvSpPr>
              <p:nvPr/>
            </p:nvSpPr>
            <p:spPr bwMode="auto">
              <a:xfrm>
                <a:off x="3984" y="1344"/>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14370" name="Rectangle 59"/>
              <p:cNvSpPr>
                <a:spLocks noChangeArrowheads="1"/>
              </p:cNvSpPr>
              <p:nvPr/>
            </p:nvSpPr>
            <p:spPr bwMode="auto">
              <a:xfrm>
                <a:off x="302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4371" name="Rectangle 60"/>
              <p:cNvSpPr>
                <a:spLocks noChangeArrowheads="1"/>
              </p:cNvSpPr>
              <p:nvPr/>
            </p:nvSpPr>
            <p:spPr bwMode="auto">
              <a:xfrm>
                <a:off x="350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sp>
            <p:nvSpPr>
              <p:cNvPr id="14372" name="Rectangle 61"/>
              <p:cNvSpPr>
                <a:spLocks noChangeArrowheads="1"/>
              </p:cNvSpPr>
              <p:nvPr/>
            </p:nvSpPr>
            <p:spPr bwMode="auto">
              <a:xfrm>
                <a:off x="3984" y="1632"/>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7</a:t>
                </a:r>
                <a:endParaRPr lang="en-US"/>
              </a:p>
            </p:txBody>
          </p:sp>
          <p:sp>
            <p:nvSpPr>
              <p:cNvPr id="14373" name="Rectangle 62"/>
              <p:cNvSpPr>
                <a:spLocks noChangeArrowheads="1"/>
              </p:cNvSpPr>
              <p:nvPr/>
            </p:nvSpPr>
            <p:spPr bwMode="auto">
              <a:xfrm>
                <a:off x="302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sym typeface="Symbol" pitchFamily="18" charset="2"/>
                  </a:rPr>
                  <a:t>-1</a:t>
                </a:r>
              </a:p>
            </p:txBody>
          </p:sp>
          <p:sp>
            <p:nvSpPr>
              <p:cNvPr id="14374" name="Rectangle 63"/>
              <p:cNvSpPr>
                <a:spLocks noChangeArrowheads="1"/>
              </p:cNvSpPr>
              <p:nvPr/>
            </p:nvSpPr>
            <p:spPr bwMode="auto">
              <a:xfrm>
                <a:off x="350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14375" name="Rectangle 64"/>
              <p:cNvSpPr>
                <a:spLocks noChangeArrowheads="1"/>
              </p:cNvSpPr>
              <p:nvPr/>
            </p:nvSpPr>
            <p:spPr bwMode="auto">
              <a:xfrm>
                <a:off x="3984" y="1920"/>
                <a:ext cx="480" cy="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0</a:t>
                </a:r>
              </a:p>
            </p:txBody>
          </p:sp>
        </p:grpSp>
        <p:sp>
          <p:nvSpPr>
            <p:cNvPr id="14361" name="Text Box 65"/>
            <p:cNvSpPr txBox="1">
              <a:spLocks noChangeArrowheads="1"/>
            </p:cNvSpPr>
            <p:nvPr/>
          </p:nvSpPr>
          <p:spPr bwMode="auto">
            <a:xfrm>
              <a:off x="350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62" name="Text Box 66"/>
            <p:cNvSpPr txBox="1">
              <a:spLocks noChangeArrowheads="1"/>
            </p:cNvSpPr>
            <p:nvPr/>
          </p:nvSpPr>
          <p:spPr bwMode="auto">
            <a:xfrm>
              <a:off x="4032"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4363" name="Text Box 67"/>
            <p:cNvSpPr txBox="1">
              <a:spLocks noChangeArrowheads="1"/>
            </p:cNvSpPr>
            <p:nvPr/>
          </p:nvSpPr>
          <p:spPr bwMode="auto">
            <a:xfrm>
              <a:off x="4508"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sp>
          <p:nvSpPr>
            <p:cNvPr id="14364" name="Text Box 68"/>
            <p:cNvSpPr txBox="1">
              <a:spLocks noChangeArrowheads="1"/>
            </p:cNvSpPr>
            <p:nvPr/>
          </p:nvSpPr>
          <p:spPr bwMode="auto">
            <a:xfrm>
              <a:off x="316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65" name="Text Box 69"/>
            <p:cNvSpPr txBox="1">
              <a:spLocks noChangeArrowheads="1"/>
            </p:cNvSpPr>
            <p:nvPr/>
          </p:nvSpPr>
          <p:spPr bwMode="auto">
            <a:xfrm>
              <a:off x="316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2</a:t>
              </a:r>
            </a:p>
          </p:txBody>
        </p:sp>
        <p:sp>
          <p:nvSpPr>
            <p:cNvPr id="14366" name="Text Box 70"/>
            <p:cNvSpPr txBox="1">
              <a:spLocks noChangeArrowheads="1"/>
            </p:cNvSpPr>
            <p:nvPr/>
          </p:nvSpPr>
          <p:spPr bwMode="auto">
            <a:xfrm>
              <a:off x="3168"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3</a:t>
              </a:r>
            </a:p>
          </p:txBody>
        </p:sp>
      </p:grpSp>
      <p:grpSp>
        <p:nvGrpSpPr>
          <p:cNvPr id="14346" name="Group 71"/>
          <p:cNvGrpSpPr>
            <a:grpSpLocks/>
          </p:cNvGrpSpPr>
          <p:nvPr/>
        </p:nvGrpSpPr>
        <p:grpSpPr bwMode="auto">
          <a:xfrm>
            <a:off x="304800" y="152400"/>
            <a:ext cx="1925638" cy="1600200"/>
            <a:chOff x="188" y="240"/>
            <a:chExt cx="1213" cy="1008"/>
          </a:xfrm>
        </p:grpSpPr>
        <p:grpSp>
          <p:nvGrpSpPr>
            <p:cNvPr id="14348" name="Group 72"/>
            <p:cNvGrpSpPr>
              <a:grpSpLocks/>
            </p:cNvGrpSpPr>
            <p:nvPr/>
          </p:nvGrpSpPr>
          <p:grpSpPr bwMode="auto">
            <a:xfrm>
              <a:off x="288" y="240"/>
              <a:ext cx="1113" cy="1008"/>
              <a:chOff x="288" y="240"/>
              <a:chExt cx="1113" cy="1008"/>
            </a:xfrm>
          </p:grpSpPr>
          <p:sp>
            <p:nvSpPr>
              <p:cNvPr id="14353" name="Oval 73"/>
              <p:cNvSpPr>
                <a:spLocks noChangeArrowheads="1"/>
              </p:cNvSpPr>
              <p:nvPr/>
            </p:nvSpPr>
            <p:spPr bwMode="auto">
              <a:xfrm>
                <a:off x="366" y="24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14354" name="Oval 74"/>
              <p:cNvSpPr>
                <a:spLocks noChangeArrowheads="1"/>
              </p:cNvSpPr>
              <p:nvPr/>
            </p:nvSpPr>
            <p:spPr bwMode="auto">
              <a:xfrm>
                <a:off x="295" y="970"/>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14355" name="Oval 75"/>
              <p:cNvSpPr>
                <a:spLocks noChangeArrowheads="1"/>
              </p:cNvSpPr>
              <p:nvPr/>
            </p:nvSpPr>
            <p:spPr bwMode="auto">
              <a:xfrm>
                <a:off x="1080" y="588"/>
                <a:ext cx="321" cy="27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14356" name="AutoShape 76"/>
              <p:cNvCxnSpPr>
                <a:cxnSpLocks noChangeShapeType="1"/>
                <a:stCxn id="14353" idx="7"/>
                <a:endCxn id="14355" idx="1"/>
              </p:cNvCxnSpPr>
              <p:nvPr/>
            </p:nvCxnSpPr>
            <p:spPr bwMode="auto">
              <a:xfrm>
                <a:off x="640" y="274"/>
                <a:ext cx="487" cy="348"/>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4357" name="AutoShape 77"/>
              <p:cNvCxnSpPr>
                <a:cxnSpLocks noChangeShapeType="1"/>
                <a:stCxn id="14355" idx="3"/>
                <a:endCxn id="14354" idx="5"/>
              </p:cNvCxnSpPr>
              <p:nvPr/>
            </p:nvCxnSpPr>
            <p:spPr bwMode="auto">
              <a:xfrm flipH="1">
                <a:off x="569" y="832"/>
                <a:ext cx="558" cy="382"/>
              </a:xfrm>
              <a:prstGeom prst="straightConnector1">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4358" name="AutoShape 78"/>
              <p:cNvCxnSpPr>
                <a:cxnSpLocks noChangeShapeType="1"/>
                <a:stCxn id="14354" idx="2"/>
                <a:endCxn id="14353" idx="2"/>
              </p:cNvCxnSpPr>
              <p:nvPr/>
            </p:nvCxnSpPr>
            <p:spPr bwMode="auto">
              <a:xfrm rot="10800000" flipH="1">
                <a:off x="288" y="379"/>
                <a:ext cx="71" cy="730"/>
              </a:xfrm>
              <a:prstGeom prst="curvedConnector3">
                <a:avLst>
                  <a:gd name="adj1" fmla="val -140625"/>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14359" name="AutoShape 79"/>
              <p:cNvCxnSpPr>
                <a:cxnSpLocks noChangeShapeType="1"/>
                <a:stCxn id="14354" idx="6"/>
                <a:endCxn id="14353" idx="6"/>
              </p:cNvCxnSpPr>
              <p:nvPr/>
            </p:nvCxnSpPr>
            <p:spPr bwMode="auto">
              <a:xfrm flipV="1">
                <a:off x="623" y="379"/>
                <a:ext cx="71" cy="730"/>
              </a:xfrm>
              <a:prstGeom prst="curvedConnector3">
                <a:avLst>
                  <a:gd name="adj1" fmla="val 240625"/>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14349" name="Text Box 80"/>
            <p:cNvSpPr txBox="1">
              <a:spLocks noChangeArrowheads="1"/>
            </p:cNvSpPr>
            <p:nvPr/>
          </p:nvSpPr>
          <p:spPr bwMode="auto">
            <a:xfrm>
              <a:off x="864" y="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5</a:t>
              </a:r>
              <a:endParaRPr lang="en-US"/>
            </a:p>
          </p:txBody>
        </p:sp>
        <p:sp>
          <p:nvSpPr>
            <p:cNvPr id="14350" name="Text Box 81"/>
            <p:cNvSpPr txBox="1">
              <a:spLocks noChangeArrowheads="1"/>
            </p:cNvSpPr>
            <p:nvPr/>
          </p:nvSpPr>
          <p:spPr bwMode="auto">
            <a:xfrm>
              <a:off x="816" y="90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-3</a:t>
              </a:r>
            </a:p>
          </p:txBody>
        </p:sp>
        <p:sp>
          <p:nvSpPr>
            <p:cNvPr id="14351" name="Text Box 82"/>
            <p:cNvSpPr txBox="1">
              <a:spLocks noChangeArrowheads="1"/>
            </p:cNvSpPr>
            <p:nvPr/>
          </p:nvSpPr>
          <p:spPr bwMode="auto">
            <a:xfrm>
              <a:off x="764" y="67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2</a:t>
              </a:r>
            </a:p>
          </p:txBody>
        </p:sp>
        <p:sp>
          <p:nvSpPr>
            <p:cNvPr id="14352" name="Text Box 83"/>
            <p:cNvSpPr txBox="1">
              <a:spLocks noChangeArrowheads="1"/>
            </p:cNvSpPr>
            <p:nvPr/>
          </p:nvSpPr>
          <p:spPr bwMode="auto">
            <a:xfrm>
              <a:off x="188" y="62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4</a:t>
              </a:r>
            </a:p>
          </p:txBody>
        </p:sp>
      </p:grpSp>
      <p:sp>
        <p:nvSpPr>
          <p:cNvPr id="14347" name="Rectangle 85"/>
          <p:cNvSpPr>
            <a:spLocks noGrp="1" noChangeArrowheads="1"/>
          </p:cNvSpPr>
          <p:nvPr>
            <p:ph type="title"/>
          </p:nvPr>
        </p:nvSpPr>
        <p:spPr>
          <a:xfrm>
            <a:off x="6019800" y="609600"/>
            <a:ext cx="2667000" cy="1676400"/>
          </a:xfrm>
          <a:noFill/>
        </p:spPr>
        <p:txBody>
          <a:bodyPr>
            <a:noAutofit/>
          </a:bodyPr>
          <a:lstStyle/>
          <a:p>
            <a:pPr algn="l"/>
            <a:r>
              <a:rPr lang="en-US" sz="2800" dirty="0">
                <a:latin typeface="+mn-lt"/>
              </a:rPr>
              <a:t>k = 3</a:t>
            </a:r>
            <a:br>
              <a:rPr lang="en-US" sz="2800" dirty="0">
                <a:latin typeface="+mn-lt"/>
              </a:rPr>
            </a:br>
            <a:r>
              <a:rPr lang="en-US" sz="2800" dirty="0">
                <a:latin typeface="+mn-lt"/>
              </a:rPr>
              <a:t>Vertices 1, 2, 3 can be intermediate</a:t>
            </a:r>
          </a:p>
        </p:txBody>
      </p:sp>
    </p:spTree>
    <p:extLst>
      <p:ext uri="{BB962C8B-B14F-4D97-AF65-F5344CB8AC3E}">
        <p14:creationId xmlns:p14="http://schemas.microsoft.com/office/powerpoint/2010/main" val="335705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pPr lvl="0"/>
            <a:r>
              <a:rPr lang="en-US" b="1" dirty="0">
                <a:solidFill>
                  <a:srgbClr val="FF0000"/>
                </a:solidFill>
                <a:latin typeface="Roboto"/>
                <a:cs typeface="Arial" pitchFamily="34" charset="0"/>
              </a:rPr>
              <a:t>Graph </a:t>
            </a:r>
            <a:r>
              <a:rPr lang="en-US" b="1" dirty="0" err="1">
                <a:solidFill>
                  <a:srgbClr val="FF0000"/>
                </a:solidFill>
                <a:latin typeface="Roboto"/>
                <a:cs typeface="Arial" pitchFamily="34" charset="0"/>
              </a:rPr>
              <a:t>vs</a:t>
            </a:r>
            <a:r>
              <a:rPr lang="en-US" b="1" dirty="0">
                <a:solidFill>
                  <a:srgbClr val="FF0000"/>
                </a:solidFill>
                <a:latin typeface="Roboto"/>
                <a:cs typeface="Arial" pitchFamily="34" charset="0"/>
              </a:rPr>
              <a:t> Tree</a:t>
            </a:r>
            <a:br>
              <a:rPr lang="en-US" b="1" dirty="0">
                <a:solidFill>
                  <a:srgbClr val="FF0000"/>
                </a:solidFill>
                <a:latin typeface="Roboto"/>
                <a:cs typeface="Arial" pitchFamily="34" charset="0"/>
              </a:rPr>
            </a:b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2317408"/>
              </p:ext>
            </p:extLst>
          </p:nvPr>
        </p:nvGraphicFramePr>
        <p:xfrm>
          <a:off x="609600" y="1447800"/>
          <a:ext cx="7696197" cy="4877251"/>
        </p:xfrm>
        <a:graphic>
          <a:graphicData uri="http://schemas.openxmlformats.org/drawingml/2006/table">
            <a:tbl>
              <a:tblPr/>
              <a:tblGrid>
                <a:gridCol w="2565399">
                  <a:extLst>
                    <a:ext uri="{9D8B030D-6E8A-4147-A177-3AD203B41FA5}">
                      <a16:colId xmlns:a16="http://schemas.microsoft.com/office/drawing/2014/main" xmlns="" val="20000"/>
                    </a:ext>
                  </a:extLst>
                </a:gridCol>
                <a:gridCol w="2565399">
                  <a:extLst>
                    <a:ext uri="{9D8B030D-6E8A-4147-A177-3AD203B41FA5}">
                      <a16:colId xmlns:a16="http://schemas.microsoft.com/office/drawing/2014/main" xmlns="" val="20001"/>
                    </a:ext>
                  </a:extLst>
                </a:gridCol>
                <a:gridCol w="2565399">
                  <a:extLst>
                    <a:ext uri="{9D8B030D-6E8A-4147-A177-3AD203B41FA5}">
                      <a16:colId xmlns:a16="http://schemas.microsoft.com/office/drawing/2014/main" xmlns="" val="20002"/>
                    </a:ext>
                  </a:extLst>
                </a:gridCol>
              </a:tblGrid>
              <a:tr h="0">
                <a:tc>
                  <a:txBody>
                    <a:bodyPr/>
                    <a:lstStyle/>
                    <a:p>
                      <a:pPr algn="ctr" fontAlgn="base"/>
                      <a:r>
                        <a:rPr lang="en-US" sz="1000" b="1" cap="all" dirty="0">
                          <a:solidFill>
                            <a:srgbClr val="000000"/>
                          </a:solidFill>
                          <a:effectLst/>
                        </a:rPr>
                        <a:t>NO.</a:t>
                      </a:r>
                    </a:p>
                  </a:txBody>
                  <a:tcPr marL="32678" marR="32678" marT="32678" marB="32678" anchor="ctr">
                    <a:lnL>
                      <a:noFill/>
                    </a:lnL>
                    <a:lnR>
                      <a:noFill/>
                    </a:lnR>
                    <a:lnT>
                      <a:noFill/>
                    </a:lnT>
                    <a:lnB w="762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1" cap="all">
                          <a:solidFill>
                            <a:srgbClr val="000000"/>
                          </a:solidFill>
                          <a:effectLst/>
                        </a:rPr>
                        <a:t>GRAPH</a:t>
                      </a:r>
                    </a:p>
                  </a:txBody>
                  <a:tcPr marL="32678" marR="32678" marT="32678" marB="32678" anchor="ctr">
                    <a:lnL>
                      <a:noFill/>
                    </a:lnL>
                    <a:lnR>
                      <a:noFill/>
                    </a:lnR>
                    <a:lnT>
                      <a:noFill/>
                    </a:lnT>
                    <a:lnB w="762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1" cap="all">
                          <a:solidFill>
                            <a:srgbClr val="000000"/>
                          </a:solidFill>
                          <a:effectLst/>
                        </a:rPr>
                        <a:t>TREE</a:t>
                      </a:r>
                    </a:p>
                  </a:txBody>
                  <a:tcPr marL="32678" marR="32678" marT="32678" marB="32678" anchor="ctr">
                    <a:lnL>
                      <a:noFill/>
                    </a:lnL>
                    <a:lnR>
                      <a:noFill/>
                    </a:lnR>
                    <a:lnT>
                      <a:noFill/>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683850">
                <a:tc>
                  <a:txBody>
                    <a:bodyPr/>
                    <a:lstStyle/>
                    <a:p>
                      <a:pPr algn="l" fontAlgn="base"/>
                      <a:r>
                        <a:rPr lang="en-US" sz="1000" b="0">
                          <a:effectLst/>
                        </a:rPr>
                        <a:t>1</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dirty="0">
                          <a:effectLst/>
                        </a:rPr>
                        <a:t>Graph is a non-linear data structure.</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Tree is a non-linear data structure.</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958170">
                <a:tc>
                  <a:txBody>
                    <a:bodyPr/>
                    <a:lstStyle/>
                    <a:p>
                      <a:pPr algn="l" fontAlgn="base"/>
                      <a:r>
                        <a:rPr lang="en-US" sz="1000" b="0">
                          <a:effectLst/>
                        </a:rPr>
                        <a:t>2</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dirty="0">
                          <a:effectLst/>
                        </a:rPr>
                        <a:t>It is a collection of vertices/nodes and edges.</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It is a collection of nodes and edges.</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959624">
                <a:tc>
                  <a:txBody>
                    <a:bodyPr/>
                    <a:lstStyle/>
                    <a:p>
                      <a:pPr algn="l" fontAlgn="base"/>
                      <a:r>
                        <a:rPr lang="en-US" sz="1000" b="0">
                          <a:effectLst/>
                        </a:rPr>
                        <a:t>3</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Each node can have any number of edges.</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General trees consist of the nodes having any number of child nodes. But in case of binary trees every node can have at the most two child nodes.</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705758">
                <a:tc>
                  <a:txBody>
                    <a:bodyPr/>
                    <a:lstStyle/>
                    <a:p>
                      <a:pPr algn="l" fontAlgn="base"/>
                      <a:r>
                        <a:rPr lang="en-US" sz="1000" b="0">
                          <a:effectLst/>
                        </a:rPr>
                        <a:t>4</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There is no unique node called root in graph.</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There is a unique node called root in trees.</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64659">
                <a:tc>
                  <a:txBody>
                    <a:bodyPr/>
                    <a:lstStyle/>
                    <a:p>
                      <a:pPr algn="l" fontAlgn="base"/>
                      <a:r>
                        <a:rPr lang="en-US" sz="1000" b="0">
                          <a:effectLst/>
                        </a:rPr>
                        <a:t>5</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A cycle can be formed.</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000" b="0">
                          <a:effectLst/>
                        </a:rPr>
                        <a:t>There will not be any cycle.</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087434">
                <a:tc>
                  <a:txBody>
                    <a:bodyPr/>
                    <a:lstStyle/>
                    <a:p>
                      <a:pPr algn="l" fontAlgn="base"/>
                      <a:r>
                        <a:rPr lang="en-US" sz="1000" b="0">
                          <a:effectLst/>
                        </a:rPr>
                        <a:t>6</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000" b="0">
                          <a:effectLst/>
                        </a:rPr>
                        <a:t>Applications: For finding shortest path in networking graph is used.</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000" b="0" dirty="0">
                          <a:effectLst/>
                        </a:rPr>
                        <a:t>Applications: For game trees, decision trees, the tree is used.</a:t>
                      </a:r>
                    </a:p>
                  </a:txBody>
                  <a:tcPr marL="57187" marR="57187" marT="28594" marB="28594"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6"/>
                  </a:ext>
                </a:extLst>
              </a:tr>
            </a:tbl>
          </a:graphicData>
        </a:graphic>
      </p:graphicFrame>
      <p:sp>
        <p:nvSpPr>
          <p:cNvPr id="5" name="Rectangle 1"/>
          <p:cNvSpPr>
            <a:spLocks noChangeArrowheads="1"/>
          </p:cNvSpPr>
          <p:nvPr/>
        </p:nvSpPr>
        <p:spPr bwMode="auto">
          <a:xfrm>
            <a:off x="914400" y="196334"/>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pitchFamily="34" charset="0"/>
                <a:cs typeface="Arial" pitchFamily="34" charset="0"/>
              </a:rPr>
              <a:t/>
            </a:r>
            <a:br>
              <a:rPr kumimoji="0" lang="en-US" sz="6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5220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Graphs &amp; Sorting Algorithms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667000"/>
          </a:xfrm>
        </p:spPr>
        <p:txBody>
          <a:bodyPr/>
          <a:lstStyle/>
          <a:p>
            <a:pPr algn="just"/>
            <a:r>
              <a:rPr lang="en-US" dirty="0">
                <a:latin typeface="Times New Roman" panose="02020603050405020304" pitchFamily="18" charset="0"/>
                <a:cs typeface="Times New Roman" panose="02020603050405020304" pitchFamily="18" charset="0"/>
              </a:rPr>
              <a:t>A Graph is a non-linear data structure consisting of nodes and edges. The nodes are sometimes also referred to as vertices and the edges are lines or arcs that connect any two nodes in the graph.</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descr="http://www.btechsmartclass.com/data_structures/ds_images/Graph%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449764"/>
            <a:ext cx="6400800" cy="202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21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24840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This graph G can be defined as G = ( V , 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Where V = {A,B,C,D,E} and </a:t>
            </a:r>
          </a:p>
          <a:p>
            <a:pPr marL="0" indent="0" algn="just">
              <a:buNone/>
            </a:pPr>
            <a:r>
              <a:rPr lang="en-US" sz="2800" dirty="0">
                <a:latin typeface="Times New Roman" panose="02020603050405020304" pitchFamily="18" charset="0"/>
                <a:cs typeface="Times New Roman" panose="02020603050405020304" pitchFamily="18" charset="0"/>
              </a:rPr>
              <a:t>E={(A,B),(A,C)(A,D),(B,D),(C,D),(B,E),(E,D)}.</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Edge-</a:t>
            </a:r>
            <a:r>
              <a:rPr lang="en-US" sz="2800" dirty="0">
                <a:latin typeface="Times New Roman" panose="02020603050405020304" pitchFamily="18" charset="0"/>
                <a:cs typeface="Times New Roman" panose="02020603050405020304" pitchFamily="18" charset="0"/>
              </a:rPr>
              <a:t> Undirected Edge, Directed Edge,      			    Weighted Edge.</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Undirected Graph- </a:t>
            </a:r>
            <a:r>
              <a:rPr lang="en-US" sz="2800" dirty="0">
                <a:latin typeface="Times New Roman" panose="02020603050405020304" pitchFamily="18" charset="0"/>
                <a:cs typeface="Times New Roman" panose="02020603050405020304" pitchFamily="18" charset="0"/>
              </a:rPr>
              <a:t>A graph with only undirected edges is said to be undirected graph.</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Directed Graph - </a:t>
            </a:r>
            <a:r>
              <a:rPr lang="en-US" sz="2800" dirty="0">
                <a:latin typeface="Times New Roman" panose="02020603050405020304" pitchFamily="18" charset="0"/>
                <a:cs typeface="Times New Roman" panose="02020603050405020304" pitchFamily="18" charset="0"/>
              </a:rPr>
              <a:t>A graph with only directed edges is said to be directed graph.</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3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3999" cy="715962"/>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Memory representation of graphs </a:t>
            </a:r>
          </a:p>
        </p:txBody>
      </p:sp>
      <p:sp>
        <p:nvSpPr>
          <p:cNvPr id="3" name="Content Placeholder 2"/>
          <p:cNvSpPr>
            <a:spLocks noGrp="1"/>
          </p:cNvSpPr>
          <p:nvPr>
            <p:ph idx="1"/>
          </p:nvPr>
        </p:nvSpPr>
        <p:spPr>
          <a:xfrm>
            <a:off x="152400" y="990600"/>
            <a:ext cx="8763000" cy="3352800"/>
          </a:xfrm>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Adjacency Matrix</a:t>
            </a:r>
          </a:p>
          <a:p>
            <a:pPr marL="0" indent="0" algn="just">
              <a:buNone/>
            </a:pPr>
            <a:r>
              <a:rPr lang="en-US" sz="2800" dirty="0">
                <a:latin typeface="Times New Roman" panose="02020603050405020304" pitchFamily="18" charset="0"/>
                <a:cs typeface="Times New Roman" panose="02020603050405020304" pitchFamily="18" charset="0"/>
              </a:rPr>
              <a:t>Suppose G is the simple directed graph with m nodes, and suppose the node of G have been ordered and are called v1,v2,v,3..Vm.Adjacencymatrix A = (</a:t>
            </a:r>
            <a:r>
              <a:rPr lang="en-US" sz="2800" dirty="0" err="1">
                <a:latin typeface="Times New Roman" panose="02020603050405020304" pitchFamily="18" charset="0"/>
                <a:cs typeface="Times New Roman" panose="02020603050405020304" pitchFamily="18" charset="0"/>
              </a:rPr>
              <a:t>aij</a:t>
            </a:r>
            <a:r>
              <a:rPr lang="en-US" sz="2800" dirty="0">
                <a:latin typeface="Times New Roman" panose="02020603050405020304" pitchFamily="18" charset="0"/>
                <a:cs typeface="Times New Roman" panose="02020603050405020304" pitchFamily="18" charset="0"/>
              </a:rPr>
              <a:t>) of the graph G is the m*m matrix defined as follows</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aij</a:t>
            </a:r>
            <a:r>
              <a:rPr lang="en-US" sz="2800" dirty="0">
                <a:latin typeface="Times New Roman" panose="02020603050405020304" pitchFamily="18" charset="0"/>
                <a:cs typeface="Times New Roman" panose="02020603050405020304" pitchFamily="18" charset="0"/>
              </a:rPr>
              <a:t>= 1 if vi is adjacent to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 if there is an edge (vi,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 0 </a:t>
            </a:r>
            <a:r>
              <a:rPr lang="en-US" sz="2800" dirty="0" err="1">
                <a:latin typeface="Times New Roman" panose="02020603050405020304" pitchFamily="18" charset="0"/>
                <a:cs typeface="Times New Roman" panose="02020603050405020304" pitchFamily="18" charset="0"/>
              </a:rPr>
              <a:t>othewise</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2400" y="4495800"/>
            <a:ext cx="8763000" cy="2209800"/>
          </a:xfrm>
          <a:prstGeom prst="rect">
            <a:avLst/>
          </a:prstGeom>
        </p:spPr>
      </p:pic>
    </p:spTree>
    <p:extLst>
      <p:ext uri="{BB962C8B-B14F-4D97-AF65-F5344CB8AC3E}">
        <p14:creationId xmlns:p14="http://schemas.microsoft.com/office/powerpoint/2010/main" val="334223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 y="76200"/>
            <a:ext cx="91440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Path Matrix Representation</a:t>
            </a:r>
          </a:p>
        </p:txBody>
      </p:sp>
      <p:sp>
        <p:nvSpPr>
          <p:cNvPr id="3" name="Content Placeholder 2"/>
          <p:cNvSpPr>
            <a:spLocks noGrp="1"/>
          </p:cNvSpPr>
          <p:nvPr>
            <p:ph idx="1"/>
          </p:nvPr>
        </p:nvSpPr>
        <p:spPr>
          <a:xfrm>
            <a:off x="457200" y="1219200"/>
            <a:ext cx="8382000" cy="541020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A path matrix is generally defined for a specific pair of vertices then the path matrix denoted as P(</a:t>
            </a:r>
            <a:r>
              <a:rPr lang="en-US" sz="2800" dirty="0" err="1">
                <a:latin typeface="Times New Roman" panose="02020603050405020304" pitchFamily="18" charset="0"/>
                <a:cs typeface="Times New Roman" panose="02020603050405020304" pitchFamily="18" charset="0"/>
              </a:rPr>
              <a:t>u,v</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Pij</a:t>
            </a:r>
            <a:r>
              <a:rPr lang="en-US" sz="2800" dirty="0">
                <a:latin typeface="Times New Roman" panose="02020603050405020304" pitchFamily="18" charset="0"/>
                <a:cs typeface="Times New Roman" panose="02020603050405020304" pitchFamily="18" charset="0"/>
              </a:rPr>
              <a:t> . </a:t>
            </a:r>
          </a:p>
          <a:p>
            <a:pPr marL="0" indent="0" algn="just">
              <a:buNone/>
            </a:pPr>
            <a:r>
              <a:rPr lang="en-US" sz="2800" dirty="0" err="1">
                <a:latin typeface="Times New Roman" panose="02020603050405020304" pitchFamily="18" charset="0"/>
                <a:cs typeface="Times New Roman" panose="02020603050405020304" pitchFamily="18" charset="0"/>
              </a:rPr>
              <a:t>Pij</a:t>
            </a:r>
            <a:r>
              <a:rPr lang="en-US" sz="2800" dirty="0">
                <a:latin typeface="Times New Roman" panose="02020603050405020304" pitchFamily="18" charset="0"/>
                <a:cs typeface="Times New Roman" panose="02020603050405020304" pitchFamily="18" charset="0"/>
              </a:rPr>
              <a:t> = 1 if the </a:t>
            </a:r>
            <a:r>
              <a:rPr lang="en-US" sz="2800" dirty="0" err="1">
                <a:latin typeface="Times New Roman" panose="02020603050405020304" pitchFamily="18" charset="0"/>
                <a:cs typeface="Times New Roman" panose="02020603050405020304" pitchFamily="18" charset="0"/>
              </a:rPr>
              <a:t>jth</a:t>
            </a:r>
            <a:r>
              <a:rPr lang="en-US" sz="2800" dirty="0">
                <a:latin typeface="Times New Roman" panose="02020603050405020304" pitchFamily="18" charset="0"/>
                <a:cs typeface="Times New Roman" panose="02020603050405020304" pitchFamily="18" charset="0"/>
              </a:rPr>
              <a:t> edge lies in the </a:t>
            </a:r>
            <a:r>
              <a:rPr lang="en-US" sz="2800" dirty="0" err="1">
                <a:latin typeface="Times New Roman" panose="02020603050405020304" pitchFamily="18" charset="0"/>
                <a:cs typeface="Times New Roman" panose="02020603050405020304" pitchFamily="18" charset="0"/>
              </a:rPr>
              <a:t>ith</a:t>
            </a:r>
            <a:r>
              <a:rPr lang="en-US" sz="2800" dirty="0">
                <a:latin typeface="Times New Roman" panose="02020603050405020304" pitchFamily="18" charset="0"/>
                <a:cs typeface="Times New Roman" panose="02020603050405020304" pitchFamily="18" charset="0"/>
              </a:rPr>
              <a:t> path </a:t>
            </a:r>
          </a:p>
          <a:p>
            <a:pPr marL="0" indent="0" algn="just">
              <a:buNone/>
            </a:pPr>
            <a:r>
              <a:rPr lang="en-US" sz="2800" dirty="0">
                <a:latin typeface="Times New Roman" panose="02020603050405020304" pitchFamily="18" charset="0"/>
                <a:cs typeface="Times New Roman" panose="02020603050405020304" pitchFamily="18" charset="0"/>
              </a:rPr>
              <a:t>     = 0 otherwise</a:t>
            </a:r>
          </a:p>
        </p:txBody>
      </p:sp>
      <p:pic>
        <p:nvPicPr>
          <p:cNvPr id="5" name="Picture 4"/>
          <p:cNvPicPr>
            <a:picLocks noChangeAspect="1"/>
          </p:cNvPicPr>
          <p:nvPr/>
        </p:nvPicPr>
        <p:blipFill>
          <a:blip r:embed="rId2"/>
          <a:stretch>
            <a:fillRect/>
          </a:stretch>
        </p:blipFill>
        <p:spPr>
          <a:xfrm>
            <a:off x="228600" y="3290887"/>
            <a:ext cx="8610600" cy="3338513"/>
          </a:xfrm>
          <a:prstGeom prst="rect">
            <a:avLst/>
          </a:prstGeom>
        </p:spPr>
      </p:pic>
    </p:spTree>
    <p:extLst>
      <p:ext uri="{BB962C8B-B14F-4D97-AF65-F5344CB8AC3E}">
        <p14:creationId xmlns:p14="http://schemas.microsoft.com/office/powerpoint/2010/main" val="93154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Breadth</a:t>
            </a:r>
            <a:r>
              <a:rPr lang="en-US" dirty="0">
                <a:solidFill>
                  <a:srgbClr val="FF0000"/>
                </a:solidFill>
                <a:cs typeface="Times New Roman" panose="02020603050405020304" pitchFamily="18" charset="0"/>
              </a:rPr>
              <a:t>-First Search</a:t>
            </a:r>
            <a:endParaRPr lang="en-US" dirty="0"/>
          </a:p>
        </p:txBody>
      </p:sp>
      <p:sp>
        <p:nvSpPr>
          <p:cNvPr id="3" name="Content Placeholder 2"/>
          <p:cNvSpPr>
            <a:spLocks noGrp="1"/>
          </p:cNvSpPr>
          <p:nvPr>
            <p:ph idx="1"/>
          </p:nvPr>
        </p:nvSpPr>
        <p:spPr/>
        <p:txBody>
          <a:bodyPr/>
          <a:lstStyle/>
          <a:p>
            <a:r>
              <a:rPr lang="en-US" dirty="0"/>
              <a:t>Breadth first search is a graph traversal algorithm that starts traversing the graph from root node and explores all the </a:t>
            </a:r>
            <a:r>
              <a:rPr lang="en-US" dirty="0" err="1"/>
              <a:t>neighbouring</a:t>
            </a:r>
            <a:r>
              <a:rPr lang="en-US" dirty="0"/>
              <a:t> nodes. Then, it selects the nearest node and explore all the unexplored nodes. The algorithm follows the same process for each of the nearest node until it finds the goal.</a:t>
            </a:r>
          </a:p>
        </p:txBody>
      </p:sp>
    </p:spTree>
    <p:extLst>
      <p:ext uri="{BB962C8B-B14F-4D97-AF65-F5344CB8AC3E}">
        <p14:creationId xmlns:p14="http://schemas.microsoft.com/office/powerpoint/2010/main" val="110266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BFS Algorithm</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Step 1:</a:t>
            </a:r>
            <a:r>
              <a:rPr lang="en-US" dirty="0"/>
              <a:t> SET STATUS = 1 (ready state) for each node in G</a:t>
            </a:r>
          </a:p>
          <a:p>
            <a:r>
              <a:rPr lang="en-US" b="1" dirty="0"/>
              <a:t>Step 2:</a:t>
            </a:r>
            <a:r>
              <a:rPr lang="en-US" dirty="0"/>
              <a:t> </a:t>
            </a:r>
            <a:r>
              <a:rPr lang="en-US" dirty="0" err="1"/>
              <a:t>Enqueue</a:t>
            </a:r>
            <a:r>
              <a:rPr lang="en-US" dirty="0"/>
              <a:t> the starting node A and set its STATUS = 2</a:t>
            </a:r>
            <a:br>
              <a:rPr lang="en-US" dirty="0"/>
            </a:br>
            <a:r>
              <a:rPr lang="en-US" dirty="0"/>
              <a:t>(waiting state)</a:t>
            </a:r>
          </a:p>
          <a:p>
            <a:r>
              <a:rPr lang="en-US" b="1" dirty="0"/>
              <a:t>Step 3:</a:t>
            </a:r>
            <a:r>
              <a:rPr lang="en-US" dirty="0"/>
              <a:t> Repeat Steps 4 and 5 until QUEUE is empty</a:t>
            </a:r>
          </a:p>
          <a:p>
            <a:r>
              <a:rPr lang="en-US" b="1" dirty="0"/>
              <a:t>Step 4:</a:t>
            </a:r>
            <a:r>
              <a:rPr lang="en-US" dirty="0"/>
              <a:t> </a:t>
            </a:r>
            <a:r>
              <a:rPr lang="en-US" dirty="0" err="1"/>
              <a:t>Dequeue</a:t>
            </a:r>
            <a:r>
              <a:rPr lang="en-US" dirty="0"/>
              <a:t> a node N. Process it and set its STATUS = 3</a:t>
            </a:r>
            <a:br>
              <a:rPr lang="en-US" dirty="0"/>
            </a:br>
            <a:r>
              <a:rPr lang="en-US" dirty="0"/>
              <a:t>(processed state).</a:t>
            </a:r>
          </a:p>
          <a:p>
            <a:r>
              <a:rPr lang="en-US" b="1" dirty="0"/>
              <a:t>Step 5:</a:t>
            </a:r>
            <a:r>
              <a:rPr lang="en-US" dirty="0"/>
              <a:t> </a:t>
            </a:r>
            <a:r>
              <a:rPr lang="en-US" dirty="0" err="1"/>
              <a:t>Enqueue</a:t>
            </a:r>
            <a:r>
              <a:rPr lang="en-US" dirty="0"/>
              <a:t> all the </a:t>
            </a:r>
            <a:r>
              <a:rPr lang="en-US" dirty="0" err="1"/>
              <a:t>neighbours</a:t>
            </a:r>
            <a:r>
              <a:rPr lang="en-US" dirty="0"/>
              <a:t> of N that are in the ready state (whose STATUS = 1) and set their STATUS = 2</a:t>
            </a:r>
            <a:br>
              <a:rPr lang="en-US" dirty="0"/>
            </a:br>
            <a:r>
              <a:rPr lang="en-US" dirty="0"/>
              <a:t>(waiting state)</a:t>
            </a:r>
            <a:br>
              <a:rPr lang="en-US" dirty="0"/>
            </a:br>
            <a:r>
              <a:rPr lang="en-US" dirty="0"/>
              <a:t>[END OF LOOP]</a:t>
            </a:r>
          </a:p>
          <a:p>
            <a:r>
              <a:rPr lang="en-US" b="1" dirty="0"/>
              <a:t>Step 6:</a:t>
            </a:r>
            <a:r>
              <a:rPr lang="en-US" dirty="0"/>
              <a:t> EXIT</a:t>
            </a:r>
          </a:p>
          <a:p>
            <a:endParaRPr lang="en-US" dirty="0"/>
          </a:p>
        </p:txBody>
      </p:sp>
    </p:spTree>
    <p:extLst>
      <p:ext uri="{BB962C8B-B14F-4D97-AF65-F5344CB8AC3E}">
        <p14:creationId xmlns:p14="http://schemas.microsoft.com/office/powerpoint/2010/main" val="112348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11385</TotalTime>
  <Words>909</Words>
  <Application>Microsoft Office PowerPoint</Application>
  <PresentationFormat>On-screen Show (4:3)</PresentationFormat>
  <Paragraphs>363</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Contents</vt:lpstr>
      <vt:lpstr>Graph vs Tree </vt:lpstr>
      <vt:lpstr>Graphs &amp; Sorting Algorithms</vt:lpstr>
      <vt:lpstr>PowerPoint Presentation</vt:lpstr>
      <vt:lpstr>Memory representation of graphs </vt:lpstr>
      <vt:lpstr>Path Matrix Representation</vt:lpstr>
      <vt:lpstr>Breadth-First Search</vt:lpstr>
      <vt:lpstr>BFS Algorithm</vt:lpstr>
      <vt:lpstr>PowerPoint Presentation</vt:lpstr>
      <vt:lpstr>Depth-First Search</vt:lpstr>
      <vt:lpstr>DFS Algorithm</vt:lpstr>
      <vt:lpstr>PowerPoint Presentation</vt:lpstr>
      <vt:lpstr>Floyd Warshall’s  Algorithm</vt:lpstr>
      <vt:lpstr>Floyd Warshall’s Algorithm - what?</vt:lpstr>
      <vt:lpstr>Shortest paths – mean?</vt:lpstr>
      <vt:lpstr>Example </vt:lpstr>
      <vt:lpstr>k = 1 Vertex 1 can be intermediate node </vt:lpstr>
      <vt:lpstr>k = 2 Vertices 1, 2 can be intermediate</vt:lpstr>
      <vt:lpstr>k = 3 Vertices 1, 2, 3 can be intermediate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-06</dc:title>
  <dc:creator>Lenevo</dc:creator>
  <cp:lastModifiedBy>user</cp:lastModifiedBy>
  <cp:revision>55</cp:revision>
  <dcterms:created xsi:type="dcterms:W3CDTF">2018-04-03T05:53:19Z</dcterms:created>
  <dcterms:modified xsi:type="dcterms:W3CDTF">2022-11-23T08:40:36Z</dcterms:modified>
</cp:coreProperties>
</file>