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73" r:id="rId14"/>
    <p:sldId id="266" r:id="rId15"/>
    <p:sldId id="274" r:id="rId16"/>
    <p:sldId id="278" r:id="rId17"/>
    <p:sldId id="268" r:id="rId18"/>
    <p:sldId id="269" r:id="rId19"/>
    <p:sldId id="277" r:id="rId20"/>
    <p:sldId id="279" r:id="rId21"/>
    <p:sldId id="283" r:id="rId22"/>
    <p:sldId id="282" r:id="rId23"/>
    <p:sldId id="280" r:id="rId24"/>
    <p:sldId id="284" r:id="rId25"/>
    <p:sldId id="293" r:id="rId26"/>
    <p:sldId id="297" r:id="rId27"/>
    <p:sldId id="298" r:id="rId28"/>
    <p:sldId id="299" r:id="rId29"/>
    <p:sldId id="300" r:id="rId30"/>
    <p:sldId id="304" r:id="rId31"/>
    <p:sldId id="305" r:id="rId32"/>
    <p:sldId id="306" r:id="rId33"/>
    <p:sldId id="307" r:id="rId34"/>
    <p:sldId id="301" r:id="rId35"/>
    <p:sldId id="302" r:id="rId36"/>
    <p:sldId id="30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15D1F-E78C-46CA-8472-71F4D2A80FBC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5E3AA-3160-42C3-BE2A-8C7F1CEF2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24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5E3AA-3160-42C3-BE2A-8C7F1CEF2BF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668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62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0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84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2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691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69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037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52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101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664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955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49D78-1722-455D-A614-D649B7DEEDE3}" type="datetimeFigureOut">
              <a:rPr lang="en-US" smtClean="0"/>
              <a:pPr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8D53-99DA-4BD4-B01E-48656BFC1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86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Bubble%20Sort%20Animation%20in%20PowerPoint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Unit-2</a:t>
            </a:r>
            <a:endParaRPr lang="en-US" sz="8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0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88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into a Linear Array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INSERT (LA, N, K, ITEM)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LA is a linear array with N elements and K is a positive integer such that K&lt;=N. This algorithm inserts an element ITEM into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position in 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[Initialize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Counter.] Set J: =N.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Repeat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Steps 3 and 4 while J&gt;=K.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[Move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 downward.] Set LA [J+1]:= LA [J].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[Decrease counter.] Set J: =J-1.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[Insert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element.] Set LA [K]:=ITEM.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[Reset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N.] Set N: =N+1.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Exit.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5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Deleting-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an element at the “end” of an array presents no difficulties.</a:t>
            </a:r>
          </a:p>
          <a:p>
            <a:pPr marL="514350" indent="-514350" algn="just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deleting an element somewhere in the middle of the array would require that each subsequent element be moved one location upward in order to “fill up” the array.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3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96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Deleting from a Linear Array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75" y="1143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DELETE (LA, N, K, ITEM)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LA is a linear array with N elements and K is a positive integer such that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&lt;=N.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algorithm deletes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elements from 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ITEM: =LA [K].</a:t>
            </a:r>
          </a:p>
          <a:p>
            <a:pPr marL="0" lv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Repeat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J=K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N-1: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[Move J + 1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 upward.] Set LA [J]:=LA [J+1].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[End of loop.]</a:t>
            </a:r>
          </a:p>
          <a:p>
            <a:pPr marL="0" lv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[Reset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N of elements in LA.] Set N: =N-1.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Exit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376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Sorting :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be the list of n numbers. Sorting A refers to the operation of rearranging the elements of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A[1] &lt; A[2] &lt; A[3] &lt; ….. &lt; A[N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Bubble Sort Animation in PowerPoint.mp4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30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98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BUBBLE </a:t>
            </a: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SORT (DATA, N) 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Here DATA is an array with N elements. This algorithm sorts the elements in DATA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1. Repeat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Steps 2 and 3 for K=1 to N-1.</a:t>
            </a:r>
          </a:p>
          <a:p>
            <a:pPr marL="0" lvl="0" indent="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2. 	Set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PTR: =1. [Initializes pass pointer PTR]</a:t>
            </a:r>
          </a:p>
          <a:p>
            <a:pPr marL="0" lvl="0" indent="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Repeat while PTR&lt;=N-K: [Executes pass.]</a:t>
            </a:r>
          </a:p>
          <a:p>
            <a:pPr marL="0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(a)If DATA [PTR]&gt;DATA [PTR+1], then:</a:t>
            </a:r>
          </a:p>
          <a:p>
            <a:pPr marL="0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Interchanges DATA [PTR] and DATA [PTR+1]</a:t>
            </a:r>
          </a:p>
          <a:p>
            <a:pPr marL="0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End of If structure.]</a:t>
            </a:r>
          </a:p>
          <a:p>
            <a:pPr marL="0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b)Set PTR:=PTR+1</a:t>
            </a:r>
          </a:p>
          <a:p>
            <a:pPr marL="0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[End of inner loop.]</a:t>
            </a:r>
          </a:p>
          <a:p>
            <a:pPr marL="0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End Step1 of outer loop.]</a:t>
            </a:r>
          </a:p>
          <a:p>
            <a:pPr marL="0" lvl="0" indent="0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4. Exit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27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Searching: Linear Search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715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linear array with N elements, and ITEM is given item of information. This algorithm finds the LOC of ITEM in DATA or Set LOC =0 if Unsuccessful.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ITEM at the end of 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set DATA[N+1] := ITEM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[Initialize counter] set LOC := 1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3. [Search for ITEM]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while  DATA[LOC] != ITEM: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Set LOC := LOC+1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[End of loop]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4. [Successful?] if LOC = N+1, then: set LOC := 0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5. Exit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03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9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9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9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9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9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9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9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9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9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BEG=MID+1     END=MID-1   MID=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645047"/>
              </p:ext>
            </p:extLst>
          </p:nvPr>
        </p:nvGraphicFramePr>
        <p:xfrm>
          <a:off x="1752600" y="2286000"/>
          <a:ext cx="5181603" cy="2098482"/>
        </p:xfrm>
        <a:graphic>
          <a:graphicData uri="http://schemas.openxmlformats.org/drawingml/2006/table">
            <a:tbl>
              <a:tblPr/>
              <a:tblGrid>
                <a:gridCol w="740229"/>
                <a:gridCol w="740229"/>
                <a:gridCol w="740229"/>
                <a:gridCol w="740229"/>
                <a:gridCol w="740229"/>
                <a:gridCol w="740229"/>
                <a:gridCol w="740229"/>
              </a:tblGrid>
              <a:tr h="106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51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04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275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Binary Search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Binary Search (DATA, LB, UB, ITEM, LOC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 DATA is a sorted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array with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lower bound LB and upper bound UB and ITEM is a given item of information. The variables BEG, END and MID denote, respectively, the beginning, end and middle locations of a segment of elements of DATA. This   algorithm finds the location LOC of ITEM in DATA or sets LOC=NULL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52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itchFamily="18" charset="0"/>
              </a:rPr>
              <a:t>1.[Initialize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segment 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.]</a:t>
            </a:r>
          </a:p>
          <a:p>
            <a:pPr marL="0" lv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BEG: = LB, END: =UB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MID=INT((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BEG+END)/2).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Repeat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Steps 3 and 4 while BEG&lt;=END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0" lv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[MID]! =ITEM.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ITEM&lt; DATA[MID], then: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Set END: =MID-1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 BEG: = MID+1.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of If statement.]</a:t>
            </a:r>
          </a:p>
          <a:p>
            <a:pPr marL="0" lv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Set MID: = INT ((BEG+END)/2).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of Step 2 loop].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DATA[MID] = ITEM, then: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LOC: = MID.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LOC: =NULL.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of If structure.]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 Exit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32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36"/>
            <a:ext cx="9144000" cy="8683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2667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two-dimension m x n array, A is it collection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elements such that each elements is specified by pair of integers (such as J,K) called subscripts, with the property that,</a:t>
            </a:r>
          </a:p>
          <a:p>
            <a:pPr marL="4572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1&lt;= J &lt;= m , 1&lt;= K &lt;= n</a:t>
            </a:r>
            <a:r>
              <a:rPr lang="en-US" sz="2400" dirty="0"/>
              <a:t>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962400"/>
            <a:ext cx="3800475" cy="2619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53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arrays and their representation in memory, traversing linear arrays, inserting &amp; deleting operations, Bubble sort, Linear search and Binary search algorithms. Multidimensional arrays, Pointer arrays. Record structures and their memory representation. Matrices.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99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Two-Dimensional Array in 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38199"/>
            <a:ext cx="8229600" cy="5181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943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LOC(A[J,K]) = Base( A ) + w[N(J-1)+(K-1)]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67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Multidimensional Arrays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905000"/>
            <a:ext cx="7848600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6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48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229600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943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LOC(A[J,K]) = Base( A ) + w[M(K-1)+(J-1)]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35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Pointer, Pointer Array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DATA be an array.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P is called a pointer if P points to an element in DATA i.e. if P contains the address of an element in DATA.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PTR is called pointer array if each element of PTR is a pointer.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622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Records; Record Structure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Record may be collection of nonhomogeneous data i.e. the data item in a record may have different data type.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items in a record are indexed by attribute names.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Item in Record – Qualification is indicated by using decimal point to separate group items from sub items.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46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lists: Memory Representation of Linked List, traversing a linked list, searching a linked list. Memory allocation &amp; garbage collection. Insertion &amp; deletion operations on linked lists. Header linked lists, Two- way linked lists.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47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534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143000" y="914400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b="1" dirty="0">
                <a:latin typeface="Times New Roman" panose="02020603050405020304" pitchFamily="18" charset="0"/>
              </a:rPr>
              <a:t>Linked List</a:t>
            </a:r>
          </a:p>
        </p:txBody>
      </p:sp>
    </p:spTree>
    <p:extLst>
      <p:ext uri="{BB962C8B-B14F-4D97-AF65-F5344CB8AC3E}">
        <p14:creationId xmlns="" xmlns:p14="http://schemas.microsoft.com/office/powerpoint/2010/main" val="35982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305800" cy="6019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0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linked list delete the node."/>
          <p:cNvSpPr>
            <a:spLocks noChangeAspect="1" noChangeArrowheads="1"/>
          </p:cNvSpPr>
          <p:nvPr/>
        </p:nvSpPr>
        <p:spPr bwMode="auto">
          <a:xfrm>
            <a:off x="155574" y="-144463"/>
            <a:ext cx="4259249" cy="4259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8534400" cy="6172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644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7301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Array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Array is a list of finite number n of homogeneous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such that.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are referenced respectively by an index set consisting of n consecutive numbers.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are stored respectively in successive memory locations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n of element is called length or size of array.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UB – LB + 1</a:t>
            </a:r>
          </a:p>
          <a:p>
            <a:pPr lvl="2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 – largest index ( upper bound )</a:t>
            </a:r>
          </a:p>
          <a:p>
            <a:pPr lvl="2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 – smallest index ( lower bound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of an array may be denoted by subscript notation or by bracket notation.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A1, A2, A3…. An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A[1], A[2], A[3]……A[n]</a:t>
            </a:r>
          </a:p>
        </p:txBody>
      </p:sp>
    </p:spTree>
    <p:extLst>
      <p:ext uri="{BB962C8B-B14F-4D97-AF65-F5344CB8AC3E}">
        <p14:creationId xmlns="" xmlns:p14="http://schemas.microsoft.com/office/powerpoint/2010/main" val="30936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969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list is a linear collection of data elements, called nodes, where each node N is divided into three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parts: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field 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 Link which points to the next node 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Link which points to the previous node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address or the address of first node is stored in START / FIRST pointer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can be used to traverse list from end. This pointer is called END or LAST.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863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(except the last node) contains the address of the next node, and every node (except the first node) contains the address of the previous node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two-way list (doubly linked list) can be traversed in either direction.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759536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667000"/>
            <a:ext cx="83820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2311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way Header List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2½ hours) Total Marks: 75 N. B.: (1) All questions are compulsory. (2) Make  suitable assumptions wherever necessary and st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426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3003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 LINKED LISTS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799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header linked list which always contain a special node called header node at the beginning of the list.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kinds of widely used header lists: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Grounded header list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header list where the last node contains null pointer 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header list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header list where the last node points back to the header node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0732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Grounded Header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3048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grounded header list is a header list where the last node contains the null pointer.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“grounded” comes from the fact that many texts use the electrical ground symbol to indicate the null pointer. Header Node Start Figure: Grounded Header Link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648200"/>
            <a:ext cx="8534400" cy="2028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1221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Header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3886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header linked list is a header list where the last node points back to the header node.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points to the header node.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LINK[START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 means grounded header list is empty.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LINK[START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START indicates that a circular header list is empty. Header Node Figure: Circular Header Link List Start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5105400"/>
            <a:ext cx="8458200" cy="1752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834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Linear Array in Memory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81041011"/>
              </p:ext>
            </p:extLst>
          </p:nvPr>
        </p:nvGraphicFramePr>
        <p:xfrm>
          <a:off x="3429000" y="2514600"/>
          <a:ext cx="2590800" cy="36576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1219200"/>
            <a:ext cx="876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be a linear array in the memory of computer.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( LA[K])= address of the element LA[K] of array LA.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4495800"/>
            <a:ext cx="230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Memory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35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Calculate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any element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</a:p>
          <a:p>
            <a:pPr marL="742950" lvl="2" indent="-3429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( LA[K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])= Base( LA ) + w( K – Lower Bound)</a:t>
            </a:r>
          </a:p>
          <a:p>
            <a:pPr marL="1200150" lvl="3" indent="-34290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is the number of words per memory cell in memory.</a:t>
            </a:r>
          </a:p>
          <a:p>
            <a:pPr marL="457200" lvl="1" indent="0" algn="just">
              <a:buNone/>
            </a:pP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array AUTO which records the number of vehicle sold each year from 1932 to 1984. that is 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Base(AUTO) = 200 and w= 4 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find out the address of the array 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for the year K = 1965</a:t>
            </a:r>
          </a:p>
          <a:p>
            <a:pPr marL="457200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097867642"/>
              </p:ext>
            </p:extLst>
          </p:nvPr>
        </p:nvGraphicFramePr>
        <p:xfrm>
          <a:off x="5867400" y="2667000"/>
          <a:ext cx="2743201" cy="3878580"/>
        </p:xfrm>
        <a:graphic>
          <a:graphicData uri="http://schemas.openxmlformats.org/drawingml/2006/table">
            <a:tbl>
              <a:tblPr/>
              <a:tblGrid>
                <a:gridCol w="844062"/>
                <a:gridCol w="844062"/>
                <a:gridCol w="1055077"/>
              </a:tblGrid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AUTO[1932]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AUTO[1933]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AUTO[1934]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646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Traversing a Linear Array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want to print the contents of each element of LA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want to count the number of elements of LA with given properties.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Traversing-Visiting each element of LA exactly once.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84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Traversing a Linear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Array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 LA is a linear array with lower bound LB and upper bound UB. This algorithm traverses LA applying an operation PROCESS to each element of 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[Initialize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Counter.] Set K: =LB.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Repeat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Steps 3 and 4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K&lt;=UB.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[Visit element.] Apply PROCESS to LA[K].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	[Increase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Counter.] Set K:=K+1.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End of step 2 loop.]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Exit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81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a Linear Array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LA is a linear array with lower bound LB and upper bound UB. This algorithm traverses LA applying an operation PROCESS to each element of LA.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Repeat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K:=LB to UB.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[Visit element.]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Apply PROCESS to LA[K].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[End of step 2 loop.]</a:t>
            </a:r>
          </a:p>
          <a:p>
            <a:pPr marL="0" lv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Exit.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2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Inserting and Deleting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Inserting-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Inserting an element at 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linear array.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an element in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linear array.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6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1425</Words>
  <Application>Microsoft Office PowerPoint</Application>
  <PresentationFormat>On-screen Show (4:3)</PresentationFormat>
  <Paragraphs>234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Unit-2</vt:lpstr>
      <vt:lpstr>Contents</vt:lpstr>
      <vt:lpstr>Linear Array</vt:lpstr>
      <vt:lpstr>Representation of Linear Array in Memory</vt:lpstr>
      <vt:lpstr>Slide 5</vt:lpstr>
      <vt:lpstr>Traversing a Linear Array</vt:lpstr>
      <vt:lpstr>Traversing a Linear Array </vt:lpstr>
      <vt:lpstr>Traversing a Linear Array </vt:lpstr>
      <vt:lpstr>Inserting and Deleting</vt:lpstr>
      <vt:lpstr>Inserting into a Linear Array </vt:lpstr>
      <vt:lpstr>Deleting-</vt:lpstr>
      <vt:lpstr>Deleting from a Linear Array</vt:lpstr>
      <vt:lpstr>Sorting : Bubble Sort</vt:lpstr>
      <vt:lpstr>Bubble Sort</vt:lpstr>
      <vt:lpstr>Searching: Linear Search</vt:lpstr>
      <vt:lpstr>BEG=MID+1     END=MID-1   MID= </vt:lpstr>
      <vt:lpstr>Binary Search</vt:lpstr>
      <vt:lpstr>Slide 18</vt:lpstr>
      <vt:lpstr>Multidimensional Array</vt:lpstr>
      <vt:lpstr>Representation of Two-Dimensional Array in Memory  </vt:lpstr>
      <vt:lpstr>General Multidimensional Arrays</vt:lpstr>
      <vt:lpstr>Slide 22</vt:lpstr>
      <vt:lpstr>Slide 23</vt:lpstr>
      <vt:lpstr>Pointer, Pointer Array</vt:lpstr>
      <vt:lpstr>Records; Record Structure</vt:lpstr>
      <vt:lpstr>Slide 26</vt:lpstr>
      <vt:lpstr>Slide 27</vt:lpstr>
      <vt:lpstr>Slide 28</vt:lpstr>
      <vt:lpstr>Slide 29</vt:lpstr>
      <vt:lpstr>Two-way lists</vt:lpstr>
      <vt:lpstr>Slide 31</vt:lpstr>
      <vt:lpstr>Representation of Two-way lists</vt:lpstr>
      <vt:lpstr>Two way Header List</vt:lpstr>
      <vt:lpstr>HEADER LINKED LISTS</vt:lpstr>
      <vt:lpstr>Grounded Header Linked List</vt:lpstr>
      <vt:lpstr>Circular Header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KO</cp:lastModifiedBy>
  <cp:revision>126</cp:revision>
  <dcterms:created xsi:type="dcterms:W3CDTF">2019-01-15T05:44:29Z</dcterms:created>
  <dcterms:modified xsi:type="dcterms:W3CDTF">2023-09-06T08:50:22Z</dcterms:modified>
</cp:coreProperties>
</file>