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72" r:id="rId13"/>
    <p:sldId id="291" r:id="rId14"/>
    <p:sldId id="303" r:id="rId15"/>
    <p:sldId id="316" r:id="rId16"/>
    <p:sldId id="341" r:id="rId17"/>
    <p:sldId id="342" r:id="rId18"/>
    <p:sldId id="340" r:id="rId1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31520" y="7608750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41867" y="6902630"/>
            <a:ext cx="12029440" cy="1738489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1867" y="5527040"/>
            <a:ext cx="12029440" cy="1300480"/>
          </a:xfrm>
        </p:spPr>
        <p:txBody>
          <a:bodyPr anchor="b"/>
          <a:lstStyle>
            <a:lvl1pPr marL="0" indent="0" algn="l">
              <a:buNone/>
              <a:defRPr sz="3400">
                <a:solidFill>
                  <a:schemeClr val="tx2">
                    <a:shade val="75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704320" y="9207398"/>
            <a:ext cx="1079398" cy="3511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781193"/>
            <a:ext cx="2600960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781193"/>
            <a:ext cx="888661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093547" y="108374"/>
            <a:ext cx="4118187" cy="41091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704320" y="9207398"/>
            <a:ext cx="1079398" cy="3511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31520" y="4899417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41867" y="2384214"/>
            <a:ext cx="12029440" cy="1733973"/>
          </a:xfrm>
        </p:spPr>
        <p:txBody>
          <a:bodyPr anchor="b"/>
          <a:lstStyle>
            <a:lvl1pPr marL="0" indent="0" algn="r">
              <a:buNone/>
              <a:defRPr sz="28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6676" y="4191411"/>
            <a:ext cx="12354560" cy="168508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29158" y="650240"/>
            <a:ext cx="12354560" cy="119644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33494" y="2275840"/>
            <a:ext cx="5960533" cy="671914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610773" y="2275840"/>
            <a:ext cx="6177280" cy="671914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33493" y="7694507"/>
            <a:ext cx="12246187" cy="1255324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0276" y="948267"/>
            <a:ext cx="6102124" cy="90988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606258" y="948267"/>
            <a:ext cx="6104521" cy="90988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0276" y="1871698"/>
            <a:ext cx="6102124" cy="560606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611527" y="1871698"/>
            <a:ext cx="6099251" cy="560606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04320" y="9211733"/>
            <a:ext cx="1083733" cy="3511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731520" y="8561494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29158" y="650240"/>
            <a:ext cx="12354560" cy="119644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731520" y="8318745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50240" y="7802880"/>
            <a:ext cx="12029440" cy="740551"/>
          </a:xfrm>
        </p:spPr>
        <p:txBody>
          <a:bodyPr anchor="ctr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50241" y="866987"/>
            <a:ext cx="4278490" cy="6827520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084516" y="866987"/>
            <a:ext cx="7595164" cy="682752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985173" y="876991"/>
            <a:ext cx="7152640" cy="520192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41867" y="7102236"/>
            <a:ext cx="8344747" cy="742810"/>
          </a:xfrm>
        </p:spPr>
        <p:txBody>
          <a:bodyPr anchor="ctr"/>
          <a:lstStyle>
            <a:lvl1pPr algn="l">
              <a:buNone/>
              <a:defRPr sz="2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41867" y="7869466"/>
            <a:ext cx="8344747" cy="1092764"/>
          </a:xfrm>
        </p:spPr>
        <p:txBody>
          <a:bodyPr lIns="156055" tIns="0"/>
          <a:lstStyle>
            <a:lvl1pPr marL="0" indent="0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31520" y="1494611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33493" y="2210365"/>
            <a:ext cx="12354560" cy="6436925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9211733" y="108374"/>
            <a:ext cx="3576320" cy="410916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443307" y="108374"/>
            <a:ext cx="4768427" cy="410916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04320" y="9211734"/>
            <a:ext cx="1083733" cy="347698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17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33493" y="650240"/>
            <a:ext cx="12354560" cy="1192107"/>
          </a:xfrm>
          <a:prstGeom prst="rect">
            <a:avLst/>
          </a:prstGeom>
        </p:spPr>
        <p:txBody>
          <a:bodyPr vert="horz" lIns="130046" tIns="65023" rIns="130046" bIns="65023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731520" y="1494611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731520" y="1504692"/>
            <a:ext cx="12273280" cy="33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487672" indent="-48767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4600" kern="1200">
          <a:solidFill>
            <a:schemeClr val="tx2"/>
          </a:solidFill>
          <a:latin typeface="+mn-lt"/>
          <a:ea typeface="+mn-ea"/>
          <a:cs typeface="+mn-cs"/>
        </a:defRPr>
      </a:lvl1pPr>
      <a:lvl2pPr marL="1056623" indent="-40639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4000" kern="1200">
          <a:solidFill>
            <a:schemeClr val="tx2"/>
          </a:solidFill>
          <a:latin typeface="+mn-lt"/>
          <a:ea typeface="+mn-ea"/>
          <a:cs typeface="+mn-cs"/>
        </a:defRPr>
      </a:lvl2pPr>
      <a:lvl3pPr marL="1625575" indent="-325115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400" kern="1200">
          <a:solidFill>
            <a:schemeClr val="tx2"/>
          </a:solidFill>
          <a:latin typeface="+mn-lt"/>
          <a:ea typeface="+mn-ea"/>
          <a:cs typeface="+mn-cs"/>
        </a:defRPr>
      </a:lvl3pPr>
      <a:lvl4pPr marL="2275804" indent="-325115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926034" indent="-325115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5pPr>
      <a:lvl6pPr marL="3576264" indent="-325115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6pPr>
      <a:lvl7pPr marL="4226494" indent="-325115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7pPr>
      <a:lvl8pPr marL="4876724" indent="-325115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3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526954" indent="-325115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390144"/>
            <a:ext cx="12705690" cy="8906256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					</a:t>
            </a:r>
            <a:r>
              <a:rPr lang="en-US" sz="8000" b="1" dirty="0" smtClean="0">
                <a:solidFill>
                  <a:srgbClr val="FF0000"/>
                </a:solidFill>
              </a:rPr>
              <a:t>Unit-I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smtClean="0"/>
              <a:t>           Introduction </a:t>
            </a:r>
            <a:br>
              <a:rPr lang="en-US" sz="8000" b="1" smtClean="0"/>
            </a:br>
            <a:r>
              <a:rPr lang="en-US" sz="8000" b="1" smtClean="0"/>
              <a:t>                      to </a:t>
            </a:r>
            <a:r>
              <a:rPr lang="en-US" sz="8000" b="1" dirty="0" smtClean="0"/>
              <a:t/>
            </a:r>
            <a:br>
              <a:rPr lang="en-US" sz="8000" b="1" dirty="0" smtClean="0"/>
            </a:br>
            <a:r>
              <a:rPr lang="en-US" sz="8000" b="1" dirty="0" smtClean="0"/>
              <a:t>        Data Structures</a:t>
            </a:r>
            <a:endParaRPr lang="en-US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39000" y="609600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399344"/>
            <a:ext cx="11201400" cy="158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6030"/>
              </a:lnSpc>
              <a:spcBef>
                <a:spcPts val="105"/>
              </a:spcBef>
            </a:pPr>
            <a:r>
              <a:rPr sz="5050" spc="105" dirty="0">
                <a:solidFill>
                  <a:srgbClr val="521D13"/>
                </a:solidFill>
                <a:latin typeface="Times New Roman"/>
                <a:cs typeface="Times New Roman"/>
              </a:rPr>
              <a:t>Description </a:t>
            </a:r>
            <a:r>
              <a:rPr sz="5050" spc="-105" dirty="0">
                <a:solidFill>
                  <a:srgbClr val="4B1611"/>
                </a:solidFill>
                <a:latin typeface="Times New Roman"/>
                <a:cs typeface="Times New Roman"/>
              </a:rPr>
              <a:t>of</a:t>
            </a:r>
            <a:r>
              <a:rPr sz="5050" spc="715" dirty="0">
                <a:solidFill>
                  <a:srgbClr val="4B1611"/>
                </a:solidFill>
                <a:latin typeface="Times New Roman"/>
                <a:cs typeface="Times New Roman"/>
              </a:rPr>
              <a:t> </a:t>
            </a:r>
            <a:r>
              <a:rPr sz="5050" spc="150" dirty="0">
                <a:solidFill>
                  <a:srgbClr val="642F23"/>
                </a:solidFill>
                <a:latin typeface="Times New Roman"/>
                <a:cs typeface="Times New Roman"/>
              </a:rPr>
              <a:t>various</a:t>
            </a: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ts val="6210"/>
              </a:lnSpc>
            </a:pPr>
            <a:r>
              <a:rPr sz="5200" spc="95" dirty="0">
                <a:solidFill>
                  <a:srgbClr val="703B2D"/>
                </a:solidFill>
                <a:latin typeface="Times New Roman"/>
                <a:cs typeface="Times New Roman"/>
              </a:rPr>
              <a:t>Data </a:t>
            </a:r>
            <a:r>
              <a:rPr sz="5200" spc="160" dirty="0">
                <a:solidFill>
                  <a:srgbClr val="5E2A1D"/>
                </a:solidFill>
                <a:latin typeface="Times New Roman"/>
                <a:cs typeface="Times New Roman"/>
              </a:rPr>
              <a:t>Structures </a:t>
            </a:r>
            <a:r>
              <a:rPr sz="5200" spc="114" dirty="0">
                <a:solidFill>
                  <a:srgbClr val="311308"/>
                </a:solidFill>
                <a:latin typeface="Times New Roman"/>
                <a:cs typeface="Times New Roman"/>
              </a:rPr>
              <a:t>:</a:t>
            </a:r>
            <a:r>
              <a:rPr sz="5200" spc="10" dirty="0">
                <a:solidFill>
                  <a:srgbClr val="311308"/>
                </a:solidFill>
                <a:latin typeface="Times New Roman"/>
                <a:cs typeface="Times New Roman"/>
              </a:rPr>
              <a:t> </a:t>
            </a:r>
            <a:r>
              <a:rPr sz="5200" spc="135" dirty="0">
                <a:solidFill>
                  <a:srgbClr val="54281C"/>
                </a:solidFill>
                <a:latin typeface="Times New Roman"/>
                <a:cs typeface="Times New Roman"/>
              </a:rPr>
              <a:t>Arrays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00" y="2590800"/>
            <a:ext cx="11963400" cy="433862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10209" marR="1136650" indent="-398145" algn="just">
              <a:lnSpc>
                <a:spcPts val="5500"/>
              </a:lnSpc>
              <a:spcBef>
                <a:spcPts val="270"/>
              </a:spcBef>
              <a:buClr>
                <a:srgbClr val="368EAC"/>
              </a:buClr>
              <a:buChar char="•"/>
              <a:tabLst>
                <a:tab pos="421005" algn="l"/>
                <a:tab pos="6285230" algn="l"/>
              </a:tabLst>
            </a:pPr>
            <a:r>
              <a:rPr sz="4550" spc="-105" dirty="0">
                <a:latin typeface="Times New Roman"/>
                <a:cs typeface="Times New Roman"/>
              </a:rPr>
              <a:t>An </a:t>
            </a:r>
            <a:r>
              <a:rPr sz="4550" spc="-90" dirty="0">
                <a:latin typeface="Times New Roman"/>
                <a:cs typeface="Times New Roman"/>
              </a:rPr>
              <a:t>array </a:t>
            </a:r>
            <a:r>
              <a:rPr sz="4550" dirty="0">
                <a:latin typeface="Times New Roman"/>
                <a:cs typeface="Times New Roman"/>
              </a:rPr>
              <a:t>is </a:t>
            </a:r>
            <a:r>
              <a:rPr sz="4550" spc="-35" dirty="0">
                <a:latin typeface="Times New Roman"/>
                <a:cs typeface="Times New Roman"/>
              </a:rPr>
              <a:t>defined </a:t>
            </a:r>
            <a:r>
              <a:rPr sz="4550" spc="-15" dirty="0">
                <a:latin typeface="Times New Roman"/>
                <a:cs typeface="Times New Roman"/>
              </a:rPr>
              <a:t>as </a:t>
            </a:r>
            <a:r>
              <a:rPr sz="4550" spc="-95" dirty="0">
                <a:latin typeface="Times New Roman"/>
                <a:cs typeface="Times New Roman"/>
              </a:rPr>
              <a:t>a </a:t>
            </a:r>
            <a:r>
              <a:rPr sz="4550" spc="-85" dirty="0">
                <a:latin typeface="Times New Roman"/>
                <a:cs typeface="Times New Roman"/>
              </a:rPr>
              <a:t>set </a:t>
            </a:r>
            <a:r>
              <a:rPr sz="4550" spc="-185" dirty="0">
                <a:latin typeface="Times New Roman"/>
                <a:cs typeface="Times New Roman"/>
              </a:rPr>
              <a:t>of </a:t>
            </a:r>
            <a:r>
              <a:rPr sz="4550" spc="-10" dirty="0">
                <a:latin typeface="Times New Roman"/>
                <a:cs typeface="Times New Roman"/>
              </a:rPr>
              <a:t>finite  </a:t>
            </a:r>
            <a:r>
              <a:rPr sz="4500" spc="-60" dirty="0">
                <a:latin typeface="Times New Roman"/>
                <a:cs typeface="Times New Roman"/>
              </a:rPr>
              <a:t>number</a:t>
            </a:r>
            <a:r>
              <a:rPr sz="4500" spc="375" dirty="0">
                <a:latin typeface="Times New Roman"/>
                <a:cs typeface="Times New Roman"/>
              </a:rPr>
              <a:t> </a:t>
            </a:r>
            <a:r>
              <a:rPr sz="4500" spc="-105">
                <a:latin typeface="Times New Roman"/>
                <a:cs typeface="Times New Roman"/>
              </a:rPr>
              <a:t>of</a:t>
            </a:r>
            <a:r>
              <a:rPr sz="4500" spc="390">
                <a:latin typeface="Times New Roman"/>
                <a:cs typeface="Times New Roman"/>
              </a:rPr>
              <a:t> </a:t>
            </a:r>
            <a:r>
              <a:rPr sz="4500" spc="-40" smtClean="0">
                <a:latin typeface="Times New Roman"/>
                <a:cs typeface="Times New Roman"/>
              </a:rPr>
              <a:t>homogeneous</a:t>
            </a:r>
            <a:r>
              <a:rPr lang="en-US" sz="4500" spc="-40" dirty="0" smtClean="0">
                <a:latin typeface="Times New Roman"/>
                <a:cs typeface="Times New Roman"/>
              </a:rPr>
              <a:t> </a:t>
            </a:r>
            <a:r>
              <a:rPr sz="4500" spc="-20" smtClean="0">
                <a:latin typeface="Times New Roman"/>
                <a:cs typeface="Times New Roman"/>
              </a:rPr>
              <a:t>elements </a:t>
            </a:r>
            <a:r>
              <a:rPr sz="4500" spc="5" dirty="0">
                <a:latin typeface="Times New Roman"/>
                <a:cs typeface="Times New Roman"/>
              </a:rPr>
              <a:t>or  </a:t>
            </a:r>
            <a:r>
              <a:rPr sz="4400" spc="5" dirty="0">
                <a:latin typeface="Times New Roman"/>
                <a:cs typeface="Times New Roman"/>
              </a:rPr>
              <a:t>same </a:t>
            </a:r>
            <a:r>
              <a:rPr sz="4400" spc="45" dirty="0">
                <a:latin typeface="Times New Roman"/>
                <a:cs typeface="Times New Roman"/>
              </a:rPr>
              <a:t>data</a:t>
            </a:r>
            <a:r>
              <a:rPr sz="4400" spc="365" dirty="0">
                <a:latin typeface="Times New Roman"/>
                <a:cs typeface="Times New Roman"/>
              </a:rPr>
              <a:t> </a:t>
            </a:r>
            <a:r>
              <a:rPr sz="4400" spc="20">
                <a:latin typeface="Times New Roman"/>
                <a:cs typeface="Times New Roman"/>
              </a:rPr>
              <a:t>items</a:t>
            </a:r>
            <a:r>
              <a:rPr sz="4400" spc="20" smtClean="0">
                <a:latin typeface="Times New Roman"/>
                <a:cs typeface="Times New Roman"/>
              </a:rPr>
              <a:t>.</a:t>
            </a:r>
            <a:endParaRPr lang="en-US" sz="4400" spc="20" dirty="0" smtClean="0">
              <a:latin typeface="Times New Roman"/>
              <a:cs typeface="Times New Roman"/>
            </a:endParaRPr>
          </a:p>
          <a:p>
            <a:pPr marL="406400" marR="5080" indent="-381000" algn="just">
              <a:lnSpc>
                <a:spcPct val="100899"/>
              </a:lnSpc>
              <a:spcBef>
                <a:spcPts val="650"/>
              </a:spcBef>
              <a:buClr>
                <a:srgbClr val="3399AF"/>
              </a:buClr>
              <a:buFont typeface="Arial" pitchFamily="34" charset="0"/>
              <a:buChar char="•"/>
              <a:tabLst>
                <a:tab pos="915669" algn="l"/>
                <a:tab pos="916305" algn="l"/>
                <a:tab pos="5120005" algn="l"/>
              </a:tabLst>
            </a:pPr>
            <a:r>
              <a:rPr lang="en-US" sz="4500" spc="-40" dirty="0" smtClean="0">
                <a:latin typeface="Times New Roman"/>
                <a:cs typeface="Times New Roman"/>
              </a:rPr>
              <a:t>It </a:t>
            </a:r>
            <a:r>
              <a:rPr sz="4500" spc="-40" smtClean="0">
                <a:latin typeface="Times New Roman"/>
                <a:cs typeface="Times New Roman"/>
              </a:rPr>
              <a:t>means </a:t>
            </a:r>
            <a:r>
              <a:rPr sz="4500" spc="-80" dirty="0">
                <a:latin typeface="Times New Roman"/>
                <a:cs typeface="Times New Roman"/>
              </a:rPr>
              <a:t>an </a:t>
            </a:r>
            <a:r>
              <a:rPr sz="4500" spc="-55" dirty="0">
                <a:latin typeface="Times New Roman"/>
                <a:cs typeface="Times New Roman"/>
              </a:rPr>
              <a:t>array </a:t>
            </a:r>
            <a:r>
              <a:rPr sz="4500" spc="5" dirty="0">
                <a:latin typeface="Times New Roman"/>
                <a:cs typeface="Times New Roman"/>
              </a:rPr>
              <a:t>can </a:t>
            </a:r>
            <a:r>
              <a:rPr sz="4500" spc="-15" dirty="0">
                <a:latin typeface="Times New Roman"/>
                <a:cs typeface="Times New Roman"/>
              </a:rPr>
              <a:t>contain </a:t>
            </a:r>
            <a:r>
              <a:rPr sz="4500" spc="30" dirty="0">
                <a:latin typeface="Times New Roman"/>
                <a:cs typeface="Times New Roman"/>
              </a:rPr>
              <a:t>one </a:t>
            </a:r>
            <a:r>
              <a:rPr sz="4500" spc="-35" dirty="0">
                <a:latin typeface="Times New Roman"/>
                <a:cs typeface="Times New Roman"/>
              </a:rPr>
              <a:t>type </a:t>
            </a:r>
            <a:r>
              <a:rPr sz="4500" spc="-105" dirty="0">
                <a:latin typeface="Times New Roman"/>
                <a:cs typeface="Times New Roman"/>
              </a:rPr>
              <a:t>of  </a:t>
            </a:r>
            <a:r>
              <a:rPr sz="4500" spc="5">
                <a:latin typeface="Times New Roman"/>
                <a:cs typeface="Times New Roman"/>
              </a:rPr>
              <a:t>data </a:t>
            </a:r>
            <a:r>
              <a:rPr sz="4500" spc="-65" smtClean="0">
                <a:latin typeface="Times New Roman"/>
                <a:cs typeface="Times New Roman"/>
              </a:rPr>
              <a:t>only</a:t>
            </a:r>
            <a:r>
              <a:rPr lang="en-US" sz="4500" spc="-65" dirty="0" smtClean="0">
                <a:latin typeface="Times New Roman"/>
                <a:cs typeface="Times New Roman"/>
              </a:rPr>
              <a:t> </a:t>
            </a:r>
            <a:r>
              <a:rPr sz="4500" spc="-65" smtClean="0">
                <a:latin typeface="Times New Roman"/>
                <a:cs typeface="Times New Roman"/>
              </a:rPr>
              <a:t>,</a:t>
            </a:r>
            <a:r>
              <a:rPr sz="4500" spc="215" smtClean="0">
                <a:latin typeface="Times New Roman"/>
                <a:cs typeface="Times New Roman"/>
              </a:rPr>
              <a:t> </a:t>
            </a:r>
            <a:r>
              <a:rPr sz="4500" spc="-15">
                <a:latin typeface="Times New Roman"/>
                <a:cs typeface="Times New Roman"/>
              </a:rPr>
              <a:t>either</a:t>
            </a:r>
            <a:r>
              <a:rPr sz="4500" spc="320">
                <a:latin typeface="Times New Roman"/>
                <a:cs typeface="Times New Roman"/>
              </a:rPr>
              <a:t> </a:t>
            </a:r>
            <a:r>
              <a:rPr sz="4500" spc="-15" smtClean="0">
                <a:latin typeface="Times New Roman"/>
                <a:cs typeface="Times New Roman"/>
              </a:rPr>
              <a:t>all</a:t>
            </a:r>
            <a:r>
              <a:rPr lang="en-US" sz="4500" spc="-15" dirty="0" smtClean="0">
                <a:latin typeface="Times New Roman"/>
                <a:cs typeface="Times New Roman"/>
              </a:rPr>
              <a:t> </a:t>
            </a:r>
            <a:r>
              <a:rPr sz="4500" spc="-35" smtClean="0">
                <a:latin typeface="Times New Roman"/>
                <a:cs typeface="Times New Roman"/>
              </a:rPr>
              <a:t>integer</a:t>
            </a:r>
            <a:r>
              <a:rPr sz="4500" spc="-35" dirty="0">
                <a:latin typeface="Times New Roman"/>
                <a:cs typeface="Times New Roman"/>
              </a:rPr>
              <a:t>, </a:t>
            </a:r>
            <a:r>
              <a:rPr sz="4500" spc="-45" dirty="0">
                <a:latin typeface="Times New Roman"/>
                <a:cs typeface="Times New Roman"/>
              </a:rPr>
              <a:t>all </a:t>
            </a:r>
            <a:r>
              <a:rPr sz="4500" spc="-10" dirty="0">
                <a:latin typeface="Times New Roman"/>
                <a:cs typeface="Times New Roman"/>
              </a:rPr>
              <a:t>float-point  </a:t>
            </a:r>
            <a:r>
              <a:rPr sz="4500" spc="-60" dirty="0">
                <a:latin typeface="Times New Roman"/>
                <a:cs typeface="Times New Roman"/>
              </a:rPr>
              <a:t>number </a:t>
            </a:r>
            <a:r>
              <a:rPr sz="4500" spc="5" dirty="0">
                <a:latin typeface="Times New Roman"/>
                <a:cs typeface="Times New Roman"/>
              </a:rPr>
              <a:t>or </a:t>
            </a:r>
            <a:r>
              <a:rPr sz="4500" spc="-45" dirty="0">
                <a:latin typeface="Times New Roman"/>
                <a:cs typeface="Times New Roman"/>
              </a:rPr>
              <a:t>all</a:t>
            </a:r>
            <a:r>
              <a:rPr sz="4500" spc="-375" dirty="0">
                <a:latin typeface="Times New Roman"/>
                <a:cs typeface="Times New Roman"/>
              </a:rPr>
              <a:t> </a:t>
            </a:r>
            <a:r>
              <a:rPr sz="4500" spc="-50" dirty="0">
                <a:latin typeface="Times New Roman"/>
                <a:cs typeface="Times New Roman"/>
              </a:rPr>
              <a:t>character.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9614" y="750534"/>
            <a:ext cx="3342186" cy="877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600" spc="120" dirty="0">
                <a:solidFill>
                  <a:srgbClr val="4F1808"/>
                </a:solidFill>
              </a:rPr>
              <a:t>Arrays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330200" y="1619778"/>
            <a:ext cx="12344400" cy="5563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marR="868680" indent="-402590" algn="just">
              <a:lnSpc>
                <a:spcPct val="111100"/>
              </a:lnSpc>
              <a:spcBef>
                <a:spcPts val="95"/>
              </a:spcBef>
              <a:buClr>
                <a:srgbClr val="2B90AF"/>
              </a:buClr>
              <a:buChar char="•"/>
              <a:tabLst>
                <a:tab pos="402590" algn="l"/>
              </a:tabLst>
            </a:pPr>
            <a:r>
              <a:rPr sz="4500" spc="-60" dirty="0">
                <a:latin typeface="Times New Roman"/>
                <a:cs typeface="Times New Roman"/>
              </a:rPr>
              <a:t>Simply, </a:t>
            </a:r>
            <a:r>
              <a:rPr sz="4500" spc="-10" dirty="0">
                <a:latin typeface="Times New Roman"/>
                <a:cs typeface="Times New Roman"/>
              </a:rPr>
              <a:t>declaration </a:t>
            </a:r>
            <a:r>
              <a:rPr sz="4500" spc="-105" dirty="0">
                <a:latin typeface="Times New Roman"/>
                <a:cs typeface="Times New Roman"/>
              </a:rPr>
              <a:t>of </a:t>
            </a:r>
            <a:r>
              <a:rPr sz="4500" spc="-55" dirty="0">
                <a:latin typeface="Times New Roman"/>
                <a:cs typeface="Times New Roman"/>
              </a:rPr>
              <a:t>array </a:t>
            </a:r>
            <a:r>
              <a:rPr sz="4500" spc="15" dirty="0">
                <a:latin typeface="Times New Roman"/>
                <a:cs typeface="Times New Roman"/>
              </a:rPr>
              <a:t>is </a:t>
            </a:r>
            <a:r>
              <a:rPr sz="4500" spc="-55" dirty="0">
                <a:latin typeface="Times New Roman"/>
                <a:cs typeface="Times New Roman"/>
              </a:rPr>
              <a:t>as </a:t>
            </a:r>
            <a:r>
              <a:rPr sz="4500" spc="-10" dirty="0">
                <a:latin typeface="Times New Roman"/>
                <a:cs typeface="Times New Roman"/>
              </a:rPr>
              <a:t>follows</a:t>
            </a:r>
            <a:r>
              <a:rPr sz="4500" spc="-10">
                <a:latin typeface="Times New Roman"/>
                <a:cs typeface="Times New Roman"/>
              </a:rPr>
              <a:t>:  </a:t>
            </a:r>
            <a:endParaRPr lang="en-US" sz="4500" spc="-10" dirty="0" smtClean="0">
              <a:latin typeface="Times New Roman"/>
              <a:cs typeface="Times New Roman"/>
            </a:endParaRPr>
          </a:p>
          <a:p>
            <a:pPr marL="4060190" marR="868680" lvl="8" indent="-402590" algn="just">
              <a:lnSpc>
                <a:spcPct val="111100"/>
              </a:lnSpc>
              <a:spcBef>
                <a:spcPts val="95"/>
              </a:spcBef>
              <a:buClr>
                <a:srgbClr val="2B90AF"/>
              </a:buClr>
              <a:tabLst>
                <a:tab pos="402590" algn="l"/>
              </a:tabLst>
            </a:pPr>
            <a:r>
              <a:rPr sz="4500" spc="-15" smtClean="0">
                <a:latin typeface="Times New Roman"/>
                <a:cs typeface="Times New Roman"/>
              </a:rPr>
              <a:t>int</a:t>
            </a:r>
            <a:r>
              <a:rPr sz="4500" spc="130" smtClean="0">
                <a:latin typeface="Times New Roman"/>
                <a:cs typeface="Times New Roman"/>
              </a:rPr>
              <a:t> </a:t>
            </a:r>
            <a:r>
              <a:rPr sz="4500" spc="-15" smtClean="0">
                <a:latin typeface="Times New Roman"/>
                <a:cs typeface="Times New Roman"/>
              </a:rPr>
              <a:t>arr</a:t>
            </a:r>
            <a:r>
              <a:rPr lang="en-US" sz="4500" spc="-15" dirty="0" smtClean="0">
                <a:latin typeface="Times New Roman"/>
                <a:cs typeface="Times New Roman"/>
              </a:rPr>
              <a:t> </a:t>
            </a:r>
            <a:r>
              <a:rPr sz="4500" spc="-15" smtClean="0">
                <a:latin typeface="Times New Roman"/>
                <a:cs typeface="Times New Roman"/>
              </a:rPr>
              <a:t>[</a:t>
            </a:r>
            <a:r>
              <a:rPr sz="4500" spc="-15" dirty="0">
                <a:latin typeface="Times New Roman"/>
                <a:cs typeface="Times New Roman"/>
              </a:rPr>
              <a:t>10]</a:t>
            </a:r>
            <a:endParaRPr sz="4500">
              <a:latin typeface="Times New Roman"/>
              <a:cs typeface="Times New Roman"/>
            </a:endParaRPr>
          </a:p>
          <a:p>
            <a:pPr marL="403860" marR="566420" indent="-379095" algn="just">
              <a:lnSpc>
                <a:spcPts val="4900"/>
              </a:lnSpc>
              <a:spcBef>
                <a:spcPts val="980"/>
              </a:spcBef>
              <a:buClr>
                <a:srgbClr val="3393AC"/>
              </a:buClr>
              <a:buChar char="•"/>
              <a:tabLst>
                <a:tab pos="405130" algn="l"/>
              </a:tabLst>
            </a:pPr>
            <a:r>
              <a:rPr sz="4500" spc="-20" dirty="0">
                <a:latin typeface="Times New Roman"/>
                <a:cs typeface="Times New Roman"/>
              </a:rPr>
              <a:t>Where </a:t>
            </a:r>
            <a:r>
              <a:rPr sz="4500" spc="-15" dirty="0">
                <a:latin typeface="Times New Roman"/>
                <a:cs typeface="Times New Roman"/>
              </a:rPr>
              <a:t>int specifies the </a:t>
            </a:r>
            <a:r>
              <a:rPr sz="4500" spc="5" dirty="0">
                <a:latin typeface="Times New Roman"/>
                <a:cs typeface="Times New Roman"/>
              </a:rPr>
              <a:t>data </a:t>
            </a:r>
            <a:r>
              <a:rPr sz="4500" spc="-35" dirty="0">
                <a:latin typeface="Times New Roman"/>
                <a:cs typeface="Times New Roman"/>
              </a:rPr>
              <a:t>type </a:t>
            </a:r>
            <a:r>
              <a:rPr sz="4500" spc="5" dirty="0">
                <a:latin typeface="Times New Roman"/>
                <a:cs typeface="Times New Roman"/>
              </a:rPr>
              <a:t>or </a:t>
            </a:r>
            <a:r>
              <a:rPr sz="4500" spc="-35" dirty="0">
                <a:latin typeface="Times New Roman"/>
                <a:cs typeface="Times New Roman"/>
              </a:rPr>
              <a:t>type </a:t>
            </a:r>
            <a:r>
              <a:rPr sz="4500" spc="-105" dirty="0">
                <a:latin typeface="Times New Roman"/>
                <a:cs typeface="Times New Roman"/>
              </a:rPr>
              <a:t>of  </a:t>
            </a:r>
            <a:r>
              <a:rPr sz="4500" spc="-20" dirty="0">
                <a:latin typeface="Times New Roman"/>
                <a:cs typeface="Times New Roman"/>
              </a:rPr>
              <a:t>elements </a:t>
            </a:r>
            <a:r>
              <a:rPr sz="4500" spc="-55" dirty="0">
                <a:latin typeface="Times New Roman"/>
                <a:cs typeface="Times New Roman"/>
              </a:rPr>
              <a:t>arrays</a:t>
            </a:r>
            <a:r>
              <a:rPr sz="4500" spc="-275" dirty="0">
                <a:latin typeface="Times New Roman"/>
                <a:cs typeface="Times New Roman"/>
              </a:rPr>
              <a:t> </a:t>
            </a:r>
            <a:r>
              <a:rPr sz="4500" spc="-15" dirty="0">
                <a:latin typeface="Times New Roman"/>
                <a:cs typeface="Times New Roman"/>
              </a:rPr>
              <a:t>stores.</a:t>
            </a:r>
            <a:endParaRPr sz="4500">
              <a:latin typeface="Times New Roman"/>
              <a:cs typeface="Times New Roman"/>
            </a:endParaRPr>
          </a:p>
          <a:p>
            <a:pPr marL="409575" marR="5080" indent="-397510" algn="just">
              <a:lnSpc>
                <a:spcPct val="91400"/>
              </a:lnSpc>
              <a:spcBef>
                <a:spcPts val="780"/>
              </a:spcBef>
              <a:buClr>
                <a:srgbClr val="2B90AF"/>
              </a:buClr>
              <a:buChar char="•"/>
              <a:tabLst>
                <a:tab pos="407034" algn="l"/>
              </a:tabLst>
            </a:pPr>
            <a:r>
              <a:rPr sz="4450" spc="20" dirty="0">
                <a:latin typeface="Times New Roman"/>
                <a:cs typeface="Times New Roman"/>
              </a:rPr>
              <a:t>“arr” </a:t>
            </a:r>
            <a:r>
              <a:rPr sz="4450" spc="-70" dirty="0">
                <a:latin typeface="Times New Roman"/>
                <a:cs typeface="Times New Roman"/>
              </a:rPr>
              <a:t>is </a:t>
            </a:r>
            <a:r>
              <a:rPr sz="4450" spc="5" dirty="0">
                <a:latin typeface="Times New Roman"/>
                <a:cs typeface="Times New Roman"/>
              </a:rPr>
              <a:t>the </a:t>
            </a:r>
            <a:r>
              <a:rPr sz="4450" spc="-15" dirty="0">
                <a:latin typeface="Times New Roman"/>
                <a:cs typeface="Times New Roman"/>
              </a:rPr>
              <a:t>name </a:t>
            </a:r>
            <a:r>
              <a:rPr sz="4450" spc="45" dirty="0">
                <a:latin typeface="Times New Roman"/>
                <a:cs typeface="Times New Roman"/>
              </a:rPr>
              <a:t>of </a:t>
            </a:r>
            <a:r>
              <a:rPr sz="4450" spc="-15" dirty="0">
                <a:latin typeface="Times New Roman"/>
                <a:cs typeface="Times New Roman"/>
              </a:rPr>
              <a:t>array </a:t>
            </a:r>
            <a:r>
              <a:rPr sz="4450" spc="-160" dirty="0">
                <a:latin typeface="Times New Roman"/>
                <a:cs typeface="Times New Roman"/>
              </a:rPr>
              <a:t>&amp; </a:t>
            </a:r>
            <a:r>
              <a:rPr sz="4450" spc="5" dirty="0">
                <a:latin typeface="Times New Roman"/>
                <a:cs typeface="Times New Roman"/>
              </a:rPr>
              <a:t>the </a:t>
            </a:r>
            <a:r>
              <a:rPr sz="4450" spc="-35" dirty="0">
                <a:latin typeface="Times New Roman"/>
                <a:cs typeface="Times New Roman"/>
              </a:rPr>
              <a:t>number  </a:t>
            </a:r>
            <a:r>
              <a:rPr sz="4450" dirty="0">
                <a:latin typeface="Times New Roman"/>
                <a:cs typeface="Times New Roman"/>
              </a:rPr>
              <a:t>specified </a:t>
            </a:r>
            <a:r>
              <a:rPr sz="4450" spc="20" dirty="0">
                <a:latin typeface="Times New Roman"/>
                <a:cs typeface="Times New Roman"/>
              </a:rPr>
              <a:t>inside </a:t>
            </a:r>
            <a:r>
              <a:rPr sz="4450" spc="-35" dirty="0">
                <a:latin typeface="Times New Roman"/>
                <a:cs typeface="Times New Roman"/>
              </a:rPr>
              <a:t>the </a:t>
            </a:r>
            <a:r>
              <a:rPr sz="4450" spc="5" dirty="0">
                <a:latin typeface="Times New Roman"/>
                <a:cs typeface="Times New Roman"/>
              </a:rPr>
              <a:t>square brackets </a:t>
            </a:r>
            <a:r>
              <a:rPr sz="4450" spc="30" dirty="0">
                <a:latin typeface="Times New Roman"/>
                <a:cs typeface="Times New Roman"/>
              </a:rPr>
              <a:t>is </a:t>
            </a:r>
            <a:r>
              <a:rPr sz="4450" dirty="0">
                <a:latin typeface="Times New Roman"/>
                <a:cs typeface="Times New Roman"/>
              </a:rPr>
              <a:t>the  </a:t>
            </a:r>
            <a:r>
              <a:rPr sz="4500" spc="-40" dirty="0">
                <a:latin typeface="Times New Roman"/>
                <a:cs typeface="Times New Roman"/>
              </a:rPr>
              <a:t>number </a:t>
            </a:r>
            <a:r>
              <a:rPr sz="4500" spc="-105" dirty="0">
                <a:latin typeface="Times New Roman"/>
                <a:cs typeface="Times New Roman"/>
              </a:rPr>
              <a:t>of </a:t>
            </a:r>
            <a:r>
              <a:rPr sz="4500" spc="-20" dirty="0">
                <a:latin typeface="Times New Roman"/>
                <a:cs typeface="Times New Roman"/>
              </a:rPr>
              <a:t>elements </a:t>
            </a:r>
            <a:r>
              <a:rPr sz="4500" spc="-80" dirty="0">
                <a:latin typeface="Times New Roman"/>
                <a:cs typeface="Times New Roman"/>
              </a:rPr>
              <a:t>an </a:t>
            </a:r>
            <a:r>
              <a:rPr sz="4500" spc="-70" dirty="0">
                <a:latin typeface="Times New Roman"/>
                <a:cs typeface="Times New Roman"/>
              </a:rPr>
              <a:t>array </a:t>
            </a:r>
            <a:r>
              <a:rPr sz="4500" spc="5" dirty="0">
                <a:latin typeface="Times New Roman"/>
                <a:cs typeface="Times New Roman"/>
              </a:rPr>
              <a:t>can </a:t>
            </a:r>
            <a:r>
              <a:rPr sz="4500" spc="-15" dirty="0">
                <a:latin typeface="Times New Roman"/>
                <a:cs typeface="Times New Roman"/>
              </a:rPr>
              <a:t>store, </a:t>
            </a:r>
            <a:r>
              <a:rPr sz="4500" spc="-30" dirty="0">
                <a:latin typeface="Times New Roman"/>
                <a:cs typeface="Times New Roman"/>
              </a:rPr>
              <a:t>this </a:t>
            </a:r>
            <a:r>
              <a:rPr sz="4500" spc="15" dirty="0">
                <a:latin typeface="Times New Roman"/>
                <a:cs typeface="Times New Roman"/>
              </a:rPr>
              <a:t>is  </a:t>
            </a:r>
            <a:r>
              <a:rPr sz="4500" spc="-35" dirty="0">
                <a:latin typeface="Times New Roman"/>
                <a:cs typeface="Times New Roman"/>
              </a:rPr>
              <a:t>also </a:t>
            </a:r>
            <a:r>
              <a:rPr sz="4500" spc="-15" dirty="0">
                <a:latin typeface="Times New Roman"/>
                <a:cs typeface="Times New Roman"/>
              </a:rPr>
              <a:t>called </a:t>
            </a:r>
            <a:r>
              <a:rPr sz="4500" spc="-35" dirty="0">
                <a:latin typeface="Times New Roman"/>
                <a:cs typeface="Times New Roman"/>
              </a:rPr>
              <a:t>sized </a:t>
            </a:r>
            <a:r>
              <a:rPr sz="4500" spc="5" dirty="0">
                <a:latin typeface="Times New Roman"/>
                <a:cs typeface="Times New Roman"/>
              </a:rPr>
              <a:t>or </a:t>
            </a:r>
            <a:r>
              <a:rPr sz="4500" spc="-15" dirty="0">
                <a:latin typeface="Times New Roman"/>
                <a:cs typeface="Times New Roman"/>
              </a:rPr>
              <a:t>length </a:t>
            </a:r>
            <a:r>
              <a:rPr sz="4500" spc="-105" dirty="0">
                <a:latin typeface="Times New Roman"/>
                <a:cs typeface="Times New Roman"/>
              </a:rPr>
              <a:t>of</a:t>
            </a:r>
            <a:r>
              <a:rPr sz="4500" spc="330" dirty="0">
                <a:latin typeface="Times New Roman"/>
                <a:cs typeface="Times New Roman"/>
              </a:rPr>
              <a:t> </a:t>
            </a:r>
            <a:r>
              <a:rPr sz="4500" spc="-85" dirty="0">
                <a:latin typeface="Times New Roman"/>
                <a:cs typeface="Times New Roman"/>
              </a:rPr>
              <a:t>array.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46385" y="738540"/>
            <a:ext cx="6565815" cy="9560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>
                <a:solidFill>
                  <a:srgbClr val="642318"/>
                </a:solidFill>
                <a:latin typeface="Calibri"/>
                <a:cs typeface="Calibri"/>
              </a:rPr>
              <a:t>Arrays</a:t>
            </a:r>
            <a:r>
              <a:rPr spc="555" dirty="0">
                <a:solidFill>
                  <a:srgbClr val="642318"/>
                </a:solidFill>
                <a:latin typeface="Calibri"/>
                <a:cs typeface="Calibri"/>
              </a:rPr>
              <a:t> </a:t>
            </a:r>
            <a:r>
              <a:rPr spc="30" dirty="0">
                <a:solidFill>
                  <a:srgbClr val="4D1C15"/>
                </a:solidFill>
                <a:latin typeface="Calibri"/>
                <a:cs typeface="Calibri"/>
              </a:rPr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4000" y="2057400"/>
            <a:ext cx="12420600" cy="6620402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425450" marR="4528820" indent="-85725" algn="r">
              <a:lnSpc>
                <a:spcPct val="100000"/>
              </a:lnSpc>
              <a:spcBef>
                <a:spcPts val="1725"/>
              </a:spcBef>
              <a:buClr>
                <a:srgbClr val="368EAC"/>
              </a:buClr>
              <a:buFont typeface="Arial" pitchFamily="34" charset="0"/>
              <a:buChar char="•"/>
              <a:tabLst>
                <a:tab pos="106363" algn="l"/>
                <a:tab pos="425450" algn="l"/>
              </a:tabLst>
            </a:pPr>
            <a:r>
              <a:rPr lang="en-US" sz="5400" spc="20" dirty="0" smtClean="0">
                <a:latin typeface="Calibri"/>
                <a:cs typeface="Calibri"/>
              </a:rPr>
              <a:t>   </a:t>
            </a:r>
            <a:r>
              <a:rPr sz="5400" spc="20" smtClean="0">
                <a:latin typeface="Calibri"/>
                <a:cs typeface="Calibri"/>
              </a:rPr>
              <a:t>Single</a:t>
            </a:r>
            <a:r>
              <a:rPr lang="en-US" sz="5400" spc="20" dirty="0" smtClean="0">
                <a:latin typeface="Calibri"/>
                <a:cs typeface="Calibri"/>
              </a:rPr>
              <a:t> Di</a:t>
            </a:r>
            <a:r>
              <a:rPr sz="5400" spc="90" smtClean="0">
                <a:latin typeface="Calibri"/>
                <a:cs typeface="Calibri"/>
              </a:rPr>
              <a:t>mensio</a:t>
            </a:r>
            <a:r>
              <a:rPr lang="en-US" sz="5400" spc="90" dirty="0" smtClean="0">
                <a:latin typeface="Calibri"/>
                <a:cs typeface="Calibri"/>
              </a:rPr>
              <a:t>n </a:t>
            </a:r>
            <a:r>
              <a:rPr lang="en-US" sz="5400" spc="90" dirty="0" smtClean="0">
                <a:latin typeface="Calibri"/>
                <a:cs typeface="Calibri"/>
              </a:rPr>
              <a:t>A</a:t>
            </a:r>
            <a:r>
              <a:rPr sz="5400" spc="190" smtClean="0">
                <a:latin typeface="Calibri"/>
                <a:cs typeface="Calibri"/>
              </a:rPr>
              <a:t>rray</a:t>
            </a:r>
            <a:endParaRPr sz="5400">
              <a:latin typeface="Calibri"/>
              <a:cs typeface="Calibri"/>
            </a:endParaRPr>
          </a:p>
          <a:p>
            <a:pPr marR="4471035" algn="r">
              <a:lnSpc>
                <a:spcPct val="100000"/>
              </a:lnSpc>
              <a:spcBef>
                <a:spcPts val="1360"/>
              </a:spcBef>
            </a:pPr>
            <a:r>
              <a:rPr lang="en-US" sz="4800" spc="200" dirty="0" smtClean="0">
                <a:latin typeface="Calibri"/>
                <a:cs typeface="Calibri"/>
              </a:rPr>
              <a:t>   </a:t>
            </a:r>
            <a:r>
              <a:rPr sz="4800" spc="200" smtClean="0">
                <a:latin typeface="Calibri"/>
                <a:cs typeface="Calibri"/>
              </a:rPr>
              <a:t>Array </a:t>
            </a:r>
            <a:r>
              <a:rPr sz="4800" spc="170" dirty="0">
                <a:latin typeface="Calibri"/>
                <a:cs typeface="Calibri"/>
              </a:rPr>
              <a:t>with </a:t>
            </a:r>
            <a:r>
              <a:rPr sz="4800" spc="160" dirty="0">
                <a:latin typeface="Calibri"/>
                <a:cs typeface="Calibri"/>
              </a:rPr>
              <a:t>one</a:t>
            </a:r>
            <a:r>
              <a:rPr sz="4800" spc="509" dirty="0">
                <a:latin typeface="Calibri"/>
                <a:cs typeface="Calibri"/>
              </a:rPr>
              <a:t> </a:t>
            </a:r>
            <a:r>
              <a:rPr sz="4800" spc="125" dirty="0">
                <a:latin typeface="Calibri"/>
                <a:cs typeface="Calibri"/>
              </a:rPr>
              <a:t>subscript</a:t>
            </a:r>
            <a:endParaRPr sz="4800">
              <a:latin typeface="Calibri"/>
              <a:cs typeface="Calibri"/>
            </a:endParaRPr>
          </a:p>
          <a:p>
            <a:pPr marL="439738" indent="69850">
              <a:lnSpc>
                <a:spcPct val="100000"/>
              </a:lnSpc>
              <a:spcBef>
                <a:spcPts val="1330"/>
              </a:spcBef>
              <a:buClr>
                <a:srgbClr val="2D93B1"/>
              </a:buClr>
              <a:buChar char="•"/>
              <a:tabLst>
                <a:tab pos="440690" algn="l"/>
                <a:tab pos="2131695" algn="l"/>
              </a:tabLst>
            </a:pPr>
            <a:r>
              <a:rPr lang="en-US" sz="5400" spc="110" dirty="0" smtClean="0">
                <a:latin typeface="Calibri"/>
                <a:cs typeface="Calibri"/>
              </a:rPr>
              <a:t>     </a:t>
            </a:r>
            <a:r>
              <a:rPr sz="5400" spc="110" smtClean="0">
                <a:latin typeface="Calibri"/>
                <a:cs typeface="Calibri"/>
              </a:rPr>
              <a:t>Two</a:t>
            </a:r>
            <a:r>
              <a:rPr sz="5400" spc="110">
                <a:latin typeface="Calibri"/>
                <a:cs typeface="Calibri"/>
              </a:rPr>
              <a:t>	</a:t>
            </a:r>
            <a:r>
              <a:rPr lang="en-US" sz="5400" spc="110" dirty="0" smtClean="0">
                <a:latin typeface="Calibri"/>
                <a:cs typeface="Calibri"/>
              </a:rPr>
              <a:t>Di</a:t>
            </a:r>
            <a:r>
              <a:rPr sz="5400" spc="114" smtClean="0">
                <a:latin typeface="Calibri"/>
                <a:cs typeface="Calibri"/>
              </a:rPr>
              <a:t>mension</a:t>
            </a:r>
            <a:r>
              <a:rPr sz="5400" spc="-25" smtClean="0">
                <a:latin typeface="Calibri"/>
                <a:cs typeface="Calibri"/>
              </a:rPr>
              <a:t> </a:t>
            </a:r>
            <a:r>
              <a:rPr sz="5400" spc="245" dirty="0">
                <a:latin typeface="Calibri"/>
                <a:cs typeface="Calibri"/>
              </a:rPr>
              <a:t>Array</a:t>
            </a:r>
            <a:endParaRPr sz="5400">
              <a:latin typeface="Calibri"/>
              <a:cs typeface="Calibri"/>
            </a:endParaRPr>
          </a:p>
          <a:p>
            <a:pPr marL="817244" lvl="1" indent="-300355">
              <a:lnSpc>
                <a:spcPct val="100000"/>
              </a:lnSpc>
              <a:spcBef>
                <a:spcPts val="1220"/>
              </a:spcBef>
              <a:buClr>
                <a:srgbClr val="839395"/>
              </a:buClr>
              <a:tabLst>
                <a:tab pos="817244" algn="l"/>
                <a:tab pos="817880" algn="l"/>
                <a:tab pos="6268720" algn="l"/>
              </a:tabLst>
            </a:pPr>
            <a:r>
              <a:rPr lang="en-US" sz="4800" spc="185" dirty="0" smtClean="0">
                <a:latin typeface="Calibri"/>
                <a:cs typeface="Calibri"/>
              </a:rPr>
              <a:t>     </a:t>
            </a:r>
            <a:r>
              <a:rPr sz="4800" spc="185" smtClean="0">
                <a:latin typeface="Calibri"/>
                <a:cs typeface="Calibri"/>
              </a:rPr>
              <a:t>Array </a:t>
            </a:r>
            <a:r>
              <a:rPr sz="4800" spc="140" dirty="0">
                <a:latin typeface="Calibri"/>
                <a:cs typeface="Calibri"/>
              </a:rPr>
              <a:t>with</a:t>
            </a:r>
            <a:r>
              <a:rPr sz="4800" spc="325" dirty="0">
                <a:latin typeface="Calibri"/>
                <a:cs typeface="Calibri"/>
              </a:rPr>
              <a:t> </a:t>
            </a:r>
            <a:r>
              <a:rPr sz="4800" spc="185">
                <a:latin typeface="Calibri"/>
                <a:cs typeface="Calibri"/>
              </a:rPr>
              <a:t>two</a:t>
            </a:r>
            <a:r>
              <a:rPr sz="4800" spc="390">
                <a:latin typeface="Calibri"/>
                <a:cs typeface="Calibri"/>
              </a:rPr>
              <a:t> </a:t>
            </a:r>
            <a:r>
              <a:rPr sz="4800" spc="80" smtClean="0">
                <a:latin typeface="Calibri"/>
                <a:cs typeface="Calibri"/>
              </a:rPr>
              <a:t>subscripts</a:t>
            </a:r>
            <a:endParaRPr lang="en-US" sz="4800" spc="80" dirty="0" smtClean="0">
              <a:latin typeface="Calibri"/>
              <a:cs typeface="Calibri"/>
            </a:endParaRPr>
          </a:p>
          <a:p>
            <a:pPr marL="1084263" lvl="1" indent="-568325">
              <a:lnSpc>
                <a:spcPct val="100000"/>
              </a:lnSpc>
              <a:spcBef>
                <a:spcPts val="1220"/>
              </a:spcBef>
              <a:buClr>
                <a:srgbClr val="839395"/>
              </a:buClr>
              <a:tabLst>
                <a:tab pos="817563" algn="l"/>
                <a:tab pos="1147763" algn="l"/>
                <a:tab pos="6267450" algn="l"/>
              </a:tabLst>
            </a:pPr>
            <a:r>
              <a:rPr lang="en-US" sz="4800" spc="80" dirty="0" smtClean="0">
                <a:latin typeface="Calibri"/>
                <a:cs typeface="Calibri"/>
              </a:rPr>
              <a:t>  </a:t>
            </a:r>
            <a:r>
              <a:rPr sz="4800" spc="80">
                <a:latin typeface="Calibri"/>
                <a:cs typeface="Calibri"/>
              </a:rPr>
              <a:t>	</a:t>
            </a:r>
            <a:r>
              <a:rPr lang="en-US" sz="4800" spc="80" dirty="0" smtClean="0">
                <a:latin typeface="Calibri"/>
                <a:cs typeface="Calibri"/>
              </a:rPr>
              <a:t>    </a:t>
            </a:r>
            <a:r>
              <a:rPr sz="4800" spc="245" smtClean="0">
                <a:latin typeface="Calibri"/>
                <a:cs typeface="Calibri"/>
              </a:rPr>
              <a:t>(</a:t>
            </a:r>
            <a:r>
              <a:rPr sz="4800" spc="245" dirty="0">
                <a:latin typeface="Calibri"/>
                <a:cs typeface="Calibri"/>
              </a:rPr>
              <a:t>Rows </a:t>
            </a:r>
            <a:r>
              <a:rPr sz="4800" spc="50">
                <a:latin typeface="Calibri"/>
                <a:cs typeface="Calibri"/>
              </a:rPr>
              <a:t>and</a:t>
            </a:r>
            <a:r>
              <a:rPr sz="4800" spc="165">
                <a:latin typeface="Calibri"/>
                <a:cs typeface="Calibri"/>
              </a:rPr>
              <a:t> </a:t>
            </a:r>
            <a:r>
              <a:rPr sz="4800" spc="225" smtClean="0">
                <a:latin typeface="Calibri"/>
                <a:cs typeface="Calibri"/>
              </a:rPr>
              <a:t>Column)</a:t>
            </a:r>
            <a:endParaRPr sz="4800">
              <a:latin typeface="Calibri"/>
              <a:cs typeface="Calibri"/>
            </a:endParaRPr>
          </a:p>
          <a:p>
            <a:pPr marL="1257300" indent="-862013">
              <a:lnSpc>
                <a:spcPct val="100000"/>
              </a:lnSpc>
              <a:spcBef>
                <a:spcPts val="1370"/>
              </a:spcBef>
              <a:buClr>
                <a:srgbClr val="3A90B1"/>
              </a:buClr>
              <a:buChar char="•"/>
              <a:tabLst>
                <a:tab pos="1319213" algn="l"/>
                <a:tab pos="1423988" algn="l"/>
                <a:tab pos="2333625" algn="l"/>
              </a:tabLst>
            </a:pPr>
            <a:r>
              <a:rPr lang="en-US" sz="5400" spc="70" dirty="0" smtClean="0">
                <a:latin typeface="Calibri"/>
                <a:cs typeface="Calibri"/>
              </a:rPr>
              <a:t>M</a:t>
            </a:r>
            <a:r>
              <a:rPr sz="5400" spc="70" smtClean="0">
                <a:latin typeface="Calibri"/>
                <a:cs typeface="Calibri"/>
              </a:rPr>
              <a:t>ulti</a:t>
            </a:r>
            <a:r>
              <a:rPr lang="en-US" sz="5400" spc="70" dirty="0" smtClean="0">
                <a:latin typeface="Calibri"/>
                <a:cs typeface="Calibri"/>
              </a:rPr>
              <a:t> - Di</a:t>
            </a:r>
            <a:r>
              <a:rPr sz="5400" spc="135" smtClean="0">
                <a:latin typeface="Calibri"/>
                <a:cs typeface="Calibri"/>
              </a:rPr>
              <a:t>mension</a:t>
            </a:r>
            <a:r>
              <a:rPr sz="5400" spc="15" smtClean="0">
                <a:latin typeface="Calibri"/>
                <a:cs typeface="Calibri"/>
              </a:rPr>
              <a:t> </a:t>
            </a:r>
            <a:r>
              <a:rPr sz="5400" spc="245" dirty="0">
                <a:latin typeface="Calibri"/>
                <a:cs typeface="Calibri"/>
              </a:rPr>
              <a:t>Array</a:t>
            </a:r>
            <a:endParaRPr sz="5400">
              <a:latin typeface="Calibri"/>
              <a:cs typeface="Calibri"/>
            </a:endParaRPr>
          </a:p>
          <a:p>
            <a:pPr marL="817244" lvl="1" indent="-300355">
              <a:lnSpc>
                <a:spcPct val="100000"/>
              </a:lnSpc>
              <a:spcBef>
                <a:spcPts val="1430"/>
              </a:spcBef>
              <a:buClr>
                <a:srgbClr val="829790"/>
              </a:buClr>
              <a:tabLst>
                <a:tab pos="817244" algn="l"/>
                <a:tab pos="817880" algn="l"/>
              </a:tabLst>
            </a:pPr>
            <a:r>
              <a:rPr lang="en-US" sz="4400" spc="229" dirty="0" smtClean="0">
                <a:latin typeface="Calibri"/>
                <a:cs typeface="Calibri"/>
              </a:rPr>
              <a:t>      </a:t>
            </a:r>
            <a:r>
              <a:rPr sz="4400" spc="229" smtClean="0">
                <a:latin typeface="Calibri"/>
                <a:cs typeface="Calibri"/>
              </a:rPr>
              <a:t>Array </a:t>
            </a:r>
            <a:r>
              <a:rPr sz="4400" spc="185" dirty="0">
                <a:latin typeface="Calibri"/>
                <a:cs typeface="Calibri"/>
              </a:rPr>
              <a:t>with </a:t>
            </a:r>
            <a:r>
              <a:rPr sz="4400" spc="85" dirty="0">
                <a:latin typeface="Calibri"/>
                <a:cs typeface="Calibri"/>
              </a:rPr>
              <a:t>Multiple</a:t>
            </a:r>
            <a:r>
              <a:rPr sz="4400" spc="560" dirty="0">
                <a:latin typeface="Calibri"/>
                <a:cs typeface="Calibri"/>
              </a:rPr>
              <a:t> </a:t>
            </a:r>
            <a:r>
              <a:rPr sz="4400" spc="120" dirty="0">
                <a:latin typeface="Calibri"/>
                <a:cs typeface="Calibri"/>
              </a:rPr>
              <a:t>subscripts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4F4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44800" y="6096000"/>
            <a:ext cx="6477000" cy="3354070"/>
            <a:chOff x="7264400" y="6502400"/>
            <a:chExt cx="5309235" cy="2744470"/>
          </a:xfrm>
        </p:grpSpPr>
        <p:sp>
          <p:nvSpPr>
            <p:cNvPr id="6" name="object 6"/>
            <p:cNvSpPr/>
            <p:nvPr/>
          </p:nvSpPr>
          <p:spPr>
            <a:xfrm>
              <a:off x="7264400" y="6502400"/>
              <a:ext cx="5309021" cy="27444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31200" y="7543800"/>
              <a:ext cx="3022600" cy="153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0" y="381000"/>
            <a:ext cx="3601933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00" spc="110" smtClean="0">
                <a:solidFill>
                  <a:srgbClr val="622813"/>
                </a:solidFill>
                <a:latin typeface="Times New Roman"/>
                <a:cs typeface="Times New Roman"/>
              </a:rPr>
              <a:t>St</a:t>
            </a:r>
            <a:r>
              <a:rPr lang="en-US" sz="5800" spc="110" dirty="0" smtClean="0">
                <a:solidFill>
                  <a:srgbClr val="622813"/>
                </a:solidFill>
                <a:latin typeface="Times New Roman"/>
                <a:cs typeface="Times New Roman"/>
              </a:rPr>
              <a:t>A</a:t>
            </a:r>
            <a:r>
              <a:rPr sz="5800" spc="110" smtClean="0">
                <a:solidFill>
                  <a:srgbClr val="622813"/>
                </a:solidFill>
                <a:latin typeface="Times New Roman"/>
                <a:cs typeface="Times New Roman"/>
              </a:rPr>
              <a:t>ck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600" y="1371600"/>
            <a:ext cx="12039600" cy="553837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409575" marR="781685" indent="-396875">
              <a:lnSpc>
                <a:spcPct val="104200"/>
              </a:lnSpc>
              <a:spcBef>
                <a:spcPts val="150"/>
              </a:spcBef>
              <a:buClr>
                <a:srgbClr val="2D95AC"/>
              </a:buClr>
              <a:buChar char="•"/>
              <a:tabLst>
                <a:tab pos="403225" algn="l"/>
                <a:tab pos="403860" algn="l"/>
              </a:tabLst>
            </a:pPr>
            <a:r>
              <a:rPr sz="3800" spc="55" dirty="0">
                <a:latin typeface="Times New Roman"/>
                <a:cs typeface="Times New Roman"/>
              </a:rPr>
              <a:t>Stack </a:t>
            </a:r>
            <a:r>
              <a:rPr sz="3800" spc="95" dirty="0">
                <a:latin typeface="Times New Roman"/>
                <a:cs typeface="Times New Roman"/>
              </a:rPr>
              <a:t>is </a:t>
            </a:r>
            <a:r>
              <a:rPr sz="3800" spc="-90" dirty="0">
                <a:latin typeface="Times New Roman"/>
                <a:cs typeface="Times New Roman"/>
              </a:rPr>
              <a:t>a </a:t>
            </a:r>
            <a:r>
              <a:rPr sz="3800" spc="50" dirty="0">
                <a:latin typeface="Times New Roman"/>
                <a:cs typeface="Times New Roman"/>
              </a:rPr>
              <a:t>linear </a:t>
            </a:r>
            <a:r>
              <a:rPr sz="3800" spc="75" dirty="0">
                <a:latin typeface="Times New Roman"/>
                <a:cs typeface="Times New Roman"/>
              </a:rPr>
              <a:t>data </a:t>
            </a:r>
            <a:r>
              <a:rPr sz="3800" spc="50" dirty="0">
                <a:latin typeface="Times New Roman"/>
                <a:cs typeface="Times New Roman"/>
              </a:rPr>
              <a:t>structure </a:t>
            </a:r>
            <a:r>
              <a:rPr sz="3800" spc="25" dirty="0">
                <a:latin typeface="Times New Roman"/>
                <a:cs typeface="Times New Roman"/>
              </a:rPr>
              <a:t>which </a:t>
            </a:r>
            <a:r>
              <a:rPr sz="3800" spc="45" dirty="0">
                <a:latin typeface="Times New Roman"/>
                <a:cs typeface="Times New Roman"/>
              </a:rPr>
              <a:t>follows </a:t>
            </a:r>
            <a:r>
              <a:rPr sz="3800" spc="30" dirty="0">
                <a:latin typeface="Times New Roman"/>
                <a:cs typeface="Times New Roman"/>
              </a:rPr>
              <a:t>a  </a:t>
            </a:r>
            <a:r>
              <a:rPr sz="3800" spc="40" dirty="0">
                <a:latin typeface="Times New Roman"/>
                <a:cs typeface="Times New Roman"/>
              </a:rPr>
              <a:t>particular order </a:t>
            </a:r>
            <a:r>
              <a:rPr sz="3800" spc="65" dirty="0">
                <a:latin typeface="Times New Roman"/>
                <a:cs typeface="Times New Roman"/>
              </a:rPr>
              <a:t>in </a:t>
            </a:r>
            <a:r>
              <a:rPr sz="3800" spc="25" dirty="0">
                <a:latin typeface="Times New Roman"/>
                <a:cs typeface="Times New Roman"/>
              </a:rPr>
              <a:t>which </a:t>
            </a:r>
            <a:r>
              <a:rPr sz="3800" spc="70" dirty="0">
                <a:latin typeface="Times New Roman"/>
                <a:cs typeface="Times New Roman"/>
              </a:rPr>
              <a:t>the </a:t>
            </a:r>
            <a:r>
              <a:rPr sz="3800" spc="55" dirty="0">
                <a:latin typeface="Times New Roman"/>
                <a:cs typeface="Times New Roman"/>
              </a:rPr>
              <a:t>operations </a:t>
            </a:r>
            <a:r>
              <a:rPr sz="3800" spc="65" dirty="0">
                <a:latin typeface="Times New Roman"/>
                <a:cs typeface="Times New Roman"/>
              </a:rPr>
              <a:t>are  </a:t>
            </a:r>
            <a:r>
              <a:rPr sz="3800" spc="45" dirty="0">
                <a:latin typeface="Times New Roman"/>
                <a:cs typeface="Times New Roman"/>
              </a:rPr>
              <a:t>performed.</a:t>
            </a:r>
            <a:endParaRPr sz="3800">
              <a:latin typeface="Times New Roman"/>
              <a:cs typeface="Times New Roman"/>
            </a:endParaRPr>
          </a:p>
          <a:p>
            <a:pPr marL="408305" indent="-396240">
              <a:lnSpc>
                <a:spcPct val="100000"/>
              </a:lnSpc>
              <a:spcBef>
                <a:spcPts val="1090"/>
              </a:spcBef>
              <a:buClr>
                <a:srgbClr val="3493B3"/>
              </a:buClr>
              <a:buChar char="•"/>
              <a:tabLst>
                <a:tab pos="407670" algn="l"/>
                <a:tab pos="408940" algn="l"/>
              </a:tabLst>
            </a:pPr>
            <a:r>
              <a:rPr sz="3850" spc="25" dirty="0">
                <a:latin typeface="Times New Roman"/>
                <a:cs typeface="Times New Roman"/>
              </a:rPr>
              <a:t>Insertion </a:t>
            </a:r>
            <a:r>
              <a:rPr sz="3850" spc="-70" dirty="0">
                <a:latin typeface="Times New Roman"/>
                <a:cs typeface="Times New Roman"/>
              </a:rPr>
              <a:t>of </a:t>
            </a:r>
            <a:r>
              <a:rPr sz="3850" spc="25" dirty="0">
                <a:latin typeface="Times New Roman"/>
                <a:cs typeface="Times New Roman"/>
              </a:rPr>
              <a:t>element </a:t>
            </a:r>
            <a:r>
              <a:rPr sz="3850" spc="65" dirty="0">
                <a:latin typeface="Times New Roman"/>
                <a:cs typeface="Times New Roman"/>
              </a:rPr>
              <a:t>into </a:t>
            </a:r>
            <a:r>
              <a:rPr sz="3850" spc="20" dirty="0">
                <a:latin typeface="Times New Roman"/>
                <a:cs typeface="Times New Roman"/>
              </a:rPr>
              <a:t>stack </a:t>
            </a:r>
            <a:r>
              <a:rPr sz="3850" spc="15" dirty="0">
                <a:latin typeface="Times New Roman"/>
                <a:cs typeface="Times New Roman"/>
              </a:rPr>
              <a:t>is </a:t>
            </a:r>
            <a:r>
              <a:rPr sz="3850" spc="5" dirty="0">
                <a:latin typeface="Times New Roman"/>
                <a:cs typeface="Times New Roman"/>
              </a:rPr>
              <a:t>called </a:t>
            </a:r>
            <a:r>
              <a:rPr sz="3850" spc="10" dirty="0">
                <a:latin typeface="Times New Roman"/>
                <a:cs typeface="Times New Roman"/>
              </a:rPr>
              <a:t>PUSH</a:t>
            </a:r>
            <a:r>
              <a:rPr sz="3850" spc="50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and</a:t>
            </a:r>
            <a:endParaRPr sz="3850">
              <a:latin typeface="Times New Roman"/>
              <a:cs typeface="Times New Roman"/>
            </a:endParaRPr>
          </a:p>
          <a:p>
            <a:pPr marR="1134745" algn="r">
              <a:lnSpc>
                <a:spcPct val="100000"/>
              </a:lnSpc>
              <a:spcBef>
                <a:spcPts val="229"/>
              </a:spcBef>
            </a:pPr>
            <a:r>
              <a:rPr sz="3800" spc="40" dirty="0">
                <a:latin typeface="Times New Roman"/>
                <a:cs typeface="Times New Roman"/>
              </a:rPr>
              <a:t>deletion </a:t>
            </a:r>
            <a:r>
              <a:rPr sz="3800" spc="-40" dirty="0">
                <a:latin typeface="Times New Roman"/>
                <a:cs typeface="Times New Roman"/>
              </a:rPr>
              <a:t>of </a:t>
            </a:r>
            <a:r>
              <a:rPr sz="3800" spc="40" dirty="0">
                <a:latin typeface="Times New Roman"/>
                <a:cs typeface="Times New Roman"/>
              </a:rPr>
              <a:t>element </a:t>
            </a:r>
            <a:r>
              <a:rPr sz="3800" spc="50" dirty="0">
                <a:latin typeface="Times New Roman"/>
                <a:cs typeface="Times New Roman"/>
              </a:rPr>
              <a:t>from </a:t>
            </a:r>
            <a:r>
              <a:rPr sz="3800" spc="35" dirty="0">
                <a:latin typeface="Times New Roman"/>
                <a:cs typeface="Times New Roman"/>
              </a:rPr>
              <a:t>stack </a:t>
            </a:r>
            <a:r>
              <a:rPr sz="3800" spc="30" dirty="0">
                <a:latin typeface="Times New Roman"/>
                <a:cs typeface="Times New Roman"/>
              </a:rPr>
              <a:t>is </a:t>
            </a:r>
            <a:r>
              <a:rPr sz="3800" spc="20" dirty="0">
                <a:latin typeface="Times New Roman"/>
                <a:cs typeface="Times New Roman"/>
              </a:rPr>
              <a:t>called </a:t>
            </a:r>
            <a:r>
              <a:rPr sz="3800" spc="434" dirty="0">
                <a:latin typeface="Times New Roman"/>
                <a:cs typeface="Times New Roman"/>
              </a:rPr>
              <a:t> </a:t>
            </a:r>
            <a:r>
              <a:rPr sz="3800" spc="-70" dirty="0">
                <a:latin typeface="Times New Roman"/>
                <a:cs typeface="Times New Roman"/>
              </a:rPr>
              <a:t>POP.</a:t>
            </a:r>
            <a:endParaRPr sz="3800">
              <a:latin typeface="Times New Roman"/>
              <a:cs typeface="Times New Roman"/>
            </a:endParaRPr>
          </a:p>
          <a:p>
            <a:pPr marL="412115" marR="1130935" indent="-400050" algn="r">
              <a:lnSpc>
                <a:spcPct val="103899"/>
              </a:lnSpc>
              <a:spcBef>
                <a:spcPts val="810"/>
              </a:spcBef>
              <a:buClr>
                <a:srgbClr val="2D95AC"/>
              </a:buClr>
              <a:buChar char="•"/>
              <a:tabLst>
                <a:tab pos="405765" algn="l"/>
                <a:tab pos="406400" algn="l"/>
                <a:tab pos="7486650" algn="l"/>
              </a:tabLst>
            </a:pPr>
            <a:r>
              <a:rPr sz="3850" spc="70" dirty="0">
                <a:latin typeface="Times New Roman"/>
                <a:cs typeface="Times New Roman"/>
              </a:rPr>
              <a:t>The </a:t>
            </a:r>
            <a:r>
              <a:rPr sz="3850" spc="25" dirty="0">
                <a:latin typeface="Times New Roman"/>
                <a:cs typeface="Times New Roman"/>
              </a:rPr>
              <a:t>order </a:t>
            </a:r>
            <a:r>
              <a:rPr sz="3850" spc="-35" dirty="0">
                <a:latin typeface="Times New Roman"/>
                <a:cs typeface="Times New Roman"/>
              </a:rPr>
              <a:t>may </a:t>
            </a:r>
            <a:r>
              <a:rPr sz="3850" spc="45" dirty="0">
                <a:latin typeface="Times New Roman"/>
                <a:cs typeface="Times New Roman"/>
              </a:rPr>
              <a:t>be </a:t>
            </a:r>
            <a:r>
              <a:rPr sz="3850" spc="5" dirty="0">
                <a:latin typeface="Times New Roman"/>
                <a:cs typeface="Times New Roman"/>
              </a:rPr>
              <a:t>LI</a:t>
            </a:r>
            <a:r>
              <a:rPr sz="3850" u="sng" spc="5" dirty="0">
                <a:uFill>
                  <a:solidFill>
                    <a:srgbClr val="4F4834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850" spc="5" dirty="0">
                <a:latin typeface="Times New Roman"/>
                <a:cs typeface="Times New Roman"/>
              </a:rPr>
              <a:t>O(Last </a:t>
            </a:r>
            <a:r>
              <a:rPr sz="3850" spc="-20" dirty="0">
                <a:latin typeface="Times New Roman"/>
                <a:cs typeface="Times New Roman"/>
              </a:rPr>
              <a:t>In </a:t>
            </a:r>
            <a:r>
              <a:rPr sz="3850" spc="5" dirty="0">
                <a:latin typeface="Times New Roman"/>
                <a:cs typeface="Times New Roman"/>
              </a:rPr>
              <a:t>First</a:t>
            </a:r>
            <a:r>
              <a:rPr sz="3850" spc="390" dirty="0">
                <a:latin typeface="Times New Roman"/>
                <a:cs typeface="Times New Roman"/>
              </a:rPr>
              <a:t> </a:t>
            </a:r>
            <a:r>
              <a:rPr sz="3850" spc="25" dirty="0">
                <a:latin typeface="Times New Roman"/>
                <a:cs typeface="Times New Roman"/>
              </a:rPr>
              <a:t>Out)</a:t>
            </a:r>
            <a:r>
              <a:rPr sz="3850" spc="155" dirty="0">
                <a:latin typeface="Times New Roman"/>
                <a:cs typeface="Times New Roman"/>
              </a:rPr>
              <a:t> </a:t>
            </a:r>
            <a:r>
              <a:rPr sz="3850" spc="25" dirty="0">
                <a:latin typeface="Times New Roman"/>
                <a:cs typeface="Times New Roman"/>
              </a:rPr>
              <a:t>or </a:t>
            </a:r>
            <a:r>
              <a:rPr sz="3850" spc="15" dirty="0">
                <a:latin typeface="Times New Roman"/>
                <a:cs typeface="Times New Roman"/>
              </a:rPr>
              <a:t> </a:t>
            </a:r>
            <a:r>
              <a:rPr sz="3850" spc="30" dirty="0">
                <a:latin typeface="Times New Roman"/>
                <a:cs typeface="Times New Roman"/>
              </a:rPr>
              <a:t>FILO</a:t>
            </a:r>
            <a:r>
              <a:rPr sz="3850" spc="20" dirty="0">
                <a:latin typeface="Times New Roman"/>
                <a:cs typeface="Times New Roman"/>
              </a:rPr>
              <a:t>(Firs</a:t>
            </a:r>
            <a:r>
              <a:rPr sz="3850" spc="15" dirty="0">
                <a:latin typeface="Times New Roman"/>
                <a:cs typeface="Times New Roman"/>
              </a:rPr>
              <a:t>t</a:t>
            </a:r>
            <a:r>
              <a:rPr sz="3850" spc="315" dirty="0">
                <a:latin typeface="Times New Roman"/>
                <a:cs typeface="Times New Roman"/>
              </a:rPr>
              <a:t> </a:t>
            </a:r>
            <a:r>
              <a:rPr sz="3850" spc="-20" dirty="0">
                <a:latin typeface="Times New Roman"/>
                <a:cs typeface="Times New Roman"/>
              </a:rPr>
              <a:t>In</a:t>
            </a:r>
            <a:r>
              <a:rPr sz="3850" spc="185" dirty="0">
                <a:latin typeface="Times New Roman"/>
                <a:cs typeface="Times New Roman"/>
              </a:rPr>
              <a:t> </a:t>
            </a:r>
            <a:r>
              <a:rPr sz="3850" spc="25" dirty="0">
                <a:latin typeface="Times New Roman"/>
                <a:cs typeface="Times New Roman"/>
              </a:rPr>
              <a:t>Las</a:t>
            </a:r>
            <a:r>
              <a:rPr sz="3850" spc="15" dirty="0">
                <a:latin typeface="Times New Roman"/>
                <a:cs typeface="Times New Roman"/>
              </a:rPr>
              <a:t>t</a:t>
            </a:r>
            <a:r>
              <a:rPr sz="3850" spc="145" dirty="0">
                <a:latin typeface="Times New Roman"/>
                <a:cs typeface="Times New Roman"/>
              </a:rPr>
              <a:t> </a:t>
            </a:r>
            <a:r>
              <a:rPr sz="3850" spc="25" dirty="0">
                <a:latin typeface="Times New Roman"/>
                <a:cs typeface="Times New Roman"/>
              </a:rPr>
              <a:t>Out</a:t>
            </a:r>
            <a:r>
              <a:rPr sz="3850" spc="15" dirty="0">
                <a:latin typeface="Times New Roman"/>
                <a:cs typeface="Times New Roman"/>
              </a:rPr>
              <a:t>).</a:t>
            </a:r>
            <a:r>
              <a:rPr sz="3850">
                <a:latin typeface="Times New Roman"/>
                <a:cs typeface="Times New Roman"/>
              </a:rPr>
              <a:t>	</a:t>
            </a:r>
          </a:p>
          <a:p>
            <a:pPr marL="5887085">
              <a:lnSpc>
                <a:spcPct val="100000"/>
              </a:lnSpc>
              <a:spcBef>
                <a:spcPts val="3279"/>
              </a:spcBef>
              <a:tabLst>
                <a:tab pos="7444740" algn="l"/>
                <a:tab pos="8867775" algn="l"/>
              </a:tabLst>
            </a:pP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0990" y="719843"/>
            <a:ext cx="3523209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-55" dirty="0">
                <a:solidFill>
                  <a:srgbClr val="5E2611"/>
                </a:solidFill>
              </a:rPr>
              <a:t>Queue</a:t>
            </a:r>
            <a:endParaRPr sz="5850"/>
          </a:p>
        </p:txBody>
      </p:sp>
      <p:sp>
        <p:nvSpPr>
          <p:cNvPr id="5" name="object 5"/>
          <p:cNvSpPr txBox="1"/>
          <p:nvPr/>
        </p:nvSpPr>
        <p:spPr>
          <a:xfrm>
            <a:off x="330200" y="1747308"/>
            <a:ext cx="12220130" cy="32549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19100" marR="407670" indent="-407034" algn="just">
              <a:lnSpc>
                <a:spcPct val="82500"/>
              </a:lnSpc>
              <a:spcBef>
                <a:spcPts val="890"/>
              </a:spcBef>
              <a:buClr>
                <a:srgbClr val="3695AC"/>
              </a:buClr>
              <a:buChar char="•"/>
              <a:tabLst>
                <a:tab pos="419100" algn="l"/>
                <a:tab pos="419734" algn="l"/>
                <a:tab pos="9195435" algn="l"/>
              </a:tabLst>
            </a:pPr>
            <a:r>
              <a:rPr sz="3650" spc="-5" dirty="0">
                <a:latin typeface="Cambria"/>
                <a:cs typeface="Cambria"/>
              </a:rPr>
              <a:t>A queue is an ordered collection of items where an  item is inserted at one end called  the </a:t>
            </a:r>
            <a:r>
              <a:rPr sz="3650" spc="-5">
                <a:latin typeface="Cambria"/>
                <a:cs typeface="Cambria"/>
              </a:rPr>
              <a:t>“</a:t>
            </a:r>
            <a:r>
              <a:rPr sz="3650" spc="-5" smtClean="0">
                <a:latin typeface="Cambria"/>
                <a:cs typeface="Cambria"/>
              </a:rPr>
              <a:t>rear</a:t>
            </a:r>
            <a:r>
              <a:rPr lang="en-US" sz="3650" spc="-5" dirty="0" smtClean="0">
                <a:latin typeface="Cambria"/>
                <a:cs typeface="Cambria"/>
              </a:rPr>
              <a:t> </a:t>
            </a:r>
            <a:r>
              <a:rPr sz="3650" spc="-5" smtClean="0">
                <a:latin typeface="Cambria"/>
                <a:cs typeface="Cambria"/>
              </a:rPr>
              <a:t>and </a:t>
            </a:r>
            <a:r>
              <a:rPr sz="3650" spc="-5" dirty="0">
                <a:latin typeface="Cambria"/>
                <a:cs typeface="Cambria"/>
              </a:rPr>
              <a:t>an  existing item is removed at the other end, called the  </a:t>
            </a:r>
            <a:r>
              <a:rPr sz="3650" spc="-5">
                <a:latin typeface="Cambria"/>
                <a:cs typeface="Cambria"/>
              </a:rPr>
              <a:t>’front</a:t>
            </a:r>
            <a:r>
              <a:rPr sz="3650" spc="-5" smtClean="0">
                <a:latin typeface="Cambria"/>
                <a:cs typeface="Cambria"/>
              </a:rPr>
              <a:t>”.</a:t>
            </a:r>
            <a:endParaRPr lang="en-US" sz="3650" spc="-5" dirty="0" smtClean="0">
              <a:latin typeface="Cambria"/>
              <a:cs typeface="Cambria"/>
            </a:endParaRPr>
          </a:p>
          <a:p>
            <a:pPr marL="419100" marR="407670" indent="-407034" algn="just">
              <a:lnSpc>
                <a:spcPct val="82500"/>
              </a:lnSpc>
              <a:spcBef>
                <a:spcPts val="890"/>
              </a:spcBef>
              <a:buClr>
                <a:srgbClr val="3695AC"/>
              </a:buClr>
              <a:buChar char="•"/>
              <a:tabLst>
                <a:tab pos="419100" algn="l"/>
                <a:tab pos="419734" algn="l"/>
                <a:tab pos="9195435" algn="l"/>
              </a:tabLst>
            </a:pPr>
            <a:endParaRPr sz="3700">
              <a:latin typeface="Times New Roman"/>
              <a:cs typeface="Times New Roman"/>
            </a:endParaRPr>
          </a:p>
          <a:p>
            <a:pPr marL="407034" marR="690880" indent="-387985" algn="just">
              <a:lnSpc>
                <a:spcPts val="3700"/>
              </a:lnSpc>
              <a:spcBef>
                <a:spcPts val="800"/>
              </a:spcBef>
              <a:buClr>
                <a:srgbClr val="369AAF"/>
              </a:buClr>
              <a:buChar char="•"/>
              <a:tabLst>
                <a:tab pos="407034" algn="l"/>
                <a:tab pos="407670" algn="l"/>
              </a:tabLst>
            </a:pPr>
            <a:r>
              <a:rPr sz="3650" spc="10" dirty="0">
                <a:latin typeface="Cambria"/>
                <a:cs typeface="Cambria"/>
              </a:rPr>
              <a:t>Queue </a:t>
            </a:r>
            <a:r>
              <a:rPr sz="3650" spc="-5" dirty="0">
                <a:latin typeface="Cambria"/>
                <a:cs typeface="Cambria"/>
              </a:rPr>
              <a:t>is </a:t>
            </a:r>
            <a:r>
              <a:rPr sz="3650" spc="-25" dirty="0">
                <a:latin typeface="Cambria"/>
                <a:cs typeface="Cambria"/>
              </a:rPr>
              <a:t>also </a:t>
            </a:r>
            <a:r>
              <a:rPr sz="3650" spc="5" dirty="0">
                <a:latin typeface="Cambria"/>
                <a:cs typeface="Cambria"/>
              </a:rPr>
              <a:t>called </a:t>
            </a:r>
            <a:r>
              <a:rPr sz="3650" spc="-105" dirty="0">
                <a:latin typeface="Cambria"/>
                <a:cs typeface="Cambria"/>
              </a:rPr>
              <a:t>as </a:t>
            </a:r>
            <a:r>
              <a:rPr sz="3650" spc="254" dirty="0">
                <a:latin typeface="Cambria"/>
                <a:cs typeface="Cambria"/>
              </a:rPr>
              <a:t>FIFO </a:t>
            </a:r>
            <a:r>
              <a:rPr sz="3650" spc="-55" dirty="0">
                <a:latin typeface="Cambria"/>
                <a:cs typeface="Cambria"/>
              </a:rPr>
              <a:t>list </a:t>
            </a:r>
            <a:r>
              <a:rPr sz="3650" spc="70" dirty="0">
                <a:latin typeface="Cambria"/>
                <a:cs typeface="Cambria"/>
              </a:rPr>
              <a:t>i.e. </a:t>
            </a:r>
            <a:r>
              <a:rPr sz="3650" spc="-40">
                <a:latin typeface="Cambria"/>
                <a:cs typeface="Cambria"/>
              </a:rPr>
              <a:t>First-In </a:t>
            </a:r>
            <a:r>
              <a:rPr sz="3650" spc="130" smtClean="0">
                <a:latin typeface="Cambria"/>
                <a:cs typeface="Cambria"/>
              </a:rPr>
              <a:t>F</a:t>
            </a:r>
            <a:r>
              <a:rPr lang="en-US" sz="3650" spc="130" dirty="0" err="1" smtClean="0">
                <a:latin typeface="Cambria"/>
                <a:cs typeface="Cambria"/>
              </a:rPr>
              <a:t>ir</a:t>
            </a:r>
            <a:r>
              <a:rPr sz="3650" spc="130" smtClean="0">
                <a:latin typeface="Cambria"/>
                <a:cs typeface="Cambria"/>
              </a:rPr>
              <a:t>st-</a:t>
            </a:r>
            <a:r>
              <a:rPr sz="3650" spc="70" smtClean="0">
                <a:latin typeface="Cambria"/>
                <a:cs typeface="Cambria"/>
              </a:rPr>
              <a:t>Out.</a:t>
            </a:r>
            <a:endParaRPr lang="en-US" sz="3650" spc="70" dirty="0" smtClean="0">
              <a:latin typeface="Cambria"/>
              <a:cs typeface="Cambria"/>
            </a:endParaRPr>
          </a:p>
          <a:p>
            <a:pPr marL="407034" marR="690880" indent="-387985" algn="just">
              <a:lnSpc>
                <a:spcPts val="3700"/>
              </a:lnSpc>
              <a:spcBef>
                <a:spcPts val="800"/>
              </a:spcBef>
              <a:buClr>
                <a:srgbClr val="369AAF"/>
              </a:buClr>
              <a:buChar char="•"/>
              <a:tabLst>
                <a:tab pos="407034" algn="l"/>
                <a:tab pos="407670" algn="l"/>
              </a:tabLst>
            </a:pPr>
            <a:endParaRPr sz="3650">
              <a:latin typeface="Cambria"/>
              <a:cs typeface="Cambria"/>
            </a:endParaRPr>
          </a:p>
        </p:txBody>
      </p:sp>
      <p:pic>
        <p:nvPicPr>
          <p:cNvPr id="6" name="Picture 5" descr="Queue-in-DS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4800600"/>
            <a:ext cx="10668000" cy="47999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342B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73201" y="275166"/>
            <a:ext cx="5715000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800" spc="55" dirty="0" smtClean="0">
                <a:solidFill>
                  <a:srgbClr val="592118"/>
                </a:solidFill>
              </a:rPr>
              <a:t>Linked </a:t>
            </a:r>
            <a:r>
              <a:rPr sz="5800" spc="55" smtClean="0">
                <a:solidFill>
                  <a:srgbClr val="592118"/>
                </a:solidFill>
              </a:rPr>
              <a:t>Lists</a:t>
            </a:r>
            <a:endParaRPr sz="5800"/>
          </a:p>
        </p:txBody>
      </p:sp>
      <p:sp>
        <p:nvSpPr>
          <p:cNvPr id="11" name="object 11"/>
          <p:cNvSpPr txBox="1"/>
          <p:nvPr/>
        </p:nvSpPr>
        <p:spPr>
          <a:xfrm>
            <a:off x="330200" y="1371601"/>
            <a:ext cx="12192000" cy="54929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2005" indent="-420370" algn="just">
              <a:lnSpc>
                <a:spcPts val="4480"/>
              </a:lnSpc>
              <a:spcBef>
                <a:spcPts val="125"/>
              </a:spcBef>
              <a:buClr>
                <a:srgbClr val="3195B1"/>
              </a:buClr>
              <a:buChar char="•"/>
              <a:tabLst>
                <a:tab pos="802640" algn="l"/>
              </a:tabLst>
            </a:pPr>
            <a:r>
              <a:rPr sz="3600" spc="204" dirty="0">
                <a:latin typeface="Cambria"/>
                <a:cs typeface="Cambria"/>
              </a:rPr>
              <a:t>A </a:t>
            </a:r>
            <a:r>
              <a:rPr sz="3600" spc="-75" dirty="0">
                <a:latin typeface="Cambria"/>
                <a:cs typeface="Cambria"/>
              </a:rPr>
              <a:t>lists </a:t>
            </a:r>
            <a:r>
              <a:rPr sz="3600" spc="-35" dirty="0">
                <a:latin typeface="Cambria"/>
                <a:cs typeface="Cambria"/>
              </a:rPr>
              <a:t>(Linear </a:t>
            </a:r>
            <a:r>
              <a:rPr sz="3600" spc="-55" dirty="0">
                <a:latin typeface="Cambria"/>
                <a:cs typeface="Cambria"/>
              </a:rPr>
              <a:t>linked list) </a:t>
            </a:r>
            <a:r>
              <a:rPr sz="3600" spc="-15" dirty="0">
                <a:latin typeface="Cambria"/>
                <a:cs typeface="Cambria"/>
              </a:rPr>
              <a:t>can </a:t>
            </a:r>
            <a:r>
              <a:rPr sz="3600" spc="-80" dirty="0">
                <a:latin typeface="Cambria"/>
                <a:cs typeface="Cambria"/>
              </a:rPr>
              <a:t>be </a:t>
            </a:r>
            <a:r>
              <a:rPr sz="3600" spc="-35" dirty="0">
                <a:latin typeface="Cambria"/>
                <a:cs typeface="Cambria"/>
              </a:rPr>
              <a:t>defined </a:t>
            </a:r>
            <a:r>
              <a:rPr sz="3600" spc="-130" dirty="0">
                <a:latin typeface="Cambria"/>
                <a:cs typeface="Cambria"/>
              </a:rPr>
              <a:t>as</a:t>
            </a:r>
            <a:r>
              <a:rPr sz="3600" spc="-180" dirty="0">
                <a:latin typeface="Cambria"/>
                <a:cs typeface="Cambria"/>
              </a:rPr>
              <a:t> </a:t>
            </a:r>
            <a:r>
              <a:rPr sz="3600" spc="-55" dirty="0">
                <a:latin typeface="Cambria"/>
                <a:cs typeface="Cambria"/>
              </a:rPr>
              <a:t>a</a:t>
            </a:r>
            <a:endParaRPr sz="3600">
              <a:latin typeface="Cambria"/>
              <a:cs typeface="Cambria"/>
            </a:endParaRPr>
          </a:p>
          <a:p>
            <a:pPr marL="775335" algn="just">
              <a:lnSpc>
                <a:spcPts val="3825"/>
              </a:lnSpc>
              <a:tabLst>
                <a:tab pos="3871595" algn="l"/>
              </a:tabLst>
            </a:pPr>
            <a:r>
              <a:rPr sz="3600" spc="-15" dirty="0">
                <a:latin typeface="Cambria"/>
                <a:cs typeface="Cambria"/>
              </a:rPr>
              <a:t>collection</a:t>
            </a:r>
            <a:r>
              <a:rPr sz="3600" spc="440" dirty="0">
                <a:latin typeface="Cambria"/>
                <a:cs typeface="Cambria"/>
              </a:rPr>
              <a:t> </a:t>
            </a:r>
            <a:r>
              <a:rPr sz="3600" spc="95" dirty="0">
                <a:latin typeface="Cambria"/>
                <a:cs typeface="Cambria"/>
              </a:rPr>
              <a:t>of	</a:t>
            </a:r>
            <a:r>
              <a:rPr sz="3600" spc="-90" dirty="0">
                <a:latin typeface="Cambria"/>
                <a:cs typeface="Cambria"/>
              </a:rPr>
              <a:t>variable </a:t>
            </a:r>
            <a:r>
              <a:rPr sz="3600" spc="-165" dirty="0">
                <a:latin typeface="Cambria"/>
                <a:cs typeface="Cambria"/>
              </a:rPr>
              <a:t>number </a:t>
            </a:r>
            <a:r>
              <a:rPr sz="3600" spc="95" dirty="0">
                <a:latin typeface="Cambria"/>
                <a:cs typeface="Cambria"/>
              </a:rPr>
              <a:t>of </a:t>
            </a:r>
            <a:r>
              <a:rPr sz="3600" spc="-114" dirty="0">
                <a:latin typeface="Cambria"/>
                <a:cs typeface="Cambria"/>
              </a:rPr>
              <a:t>data</a:t>
            </a:r>
            <a:r>
              <a:rPr sz="3600" spc="-420" dirty="0">
                <a:latin typeface="Cambria"/>
                <a:cs typeface="Cambria"/>
              </a:rPr>
              <a:t> </a:t>
            </a:r>
            <a:r>
              <a:rPr sz="3600" spc="-95" dirty="0">
                <a:latin typeface="Cambria"/>
                <a:cs typeface="Cambria"/>
              </a:rPr>
              <a:t>items</a:t>
            </a:r>
            <a:endParaRPr sz="3600">
              <a:latin typeface="Cambria"/>
              <a:cs typeface="Cambria"/>
            </a:endParaRPr>
          </a:p>
          <a:p>
            <a:pPr marL="775335" indent="-763270" algn="just">
              <a:lnSpc>
                <a:spcPts val="4275"/>
              </a:lnSpc>
              <a:buClr>
                <a:srgbClr val="978967"/>
              </a:buClr>
              <a:buChar char="-"/>
              <a:tabLst>
                <a:tab pos="775335" algn="l"/>
                <a:tab pos="775970" algn="l"/>
              </a:tabLst>
            </a:pPr>
            <a:r>
              <a:rPr sz="3600" spc="5" dirty="0">
                <a:latin typeface="Cambria"/>
                <a:cs typeface="Cambria"/>
              </a:rPr>
              <a:t>called</a:t>
            </a:r>
            <a:r>
              <a:rPr sz="3600" spc="125" dirty="0">
                <a:latin typeface="Cambria"/>
                <a:cs typeface="Cambria"/>
              </a:rPr>
              <a:t> </a:t>
            </a:r>
            <a:r>
              <a:rPr sz="3600" i="1" spc="135" dirty="0">
                <a:latin typeface="Cambria"/>
                <a:cs typeface="Cambria"/>
              </a:rPr>
              <a:t>nodes.</a:t>
            </a:r>
            <a:endParaRPr sz="3600">
              <a:latin typeface="Cambria"/>
              <a:cs typeface="Cambria"/>
            </a:endParaRPr>
          </a:p>
          <a:p>
            <a:pPr marL="771525" marR="1396365" lvl="1" indent="-388620" algn="just">
              <a:lnSpc>
                <a:spcPct val="74500"/>
              </a:lnSpc>
              <a:spcBef>
                <a:spcPts val="1070"/>
              </a:spcBef>
              <a:buClr>
                <a:srgbClr val="38A8BF"/>
              </a:buClr>
              <a:buChar char="•"/>
              <a:tabLst>
                <a:tab pos="759460" algn="l"/>
                <a:tab pos="7642225" algn="l"/>
              </a:tabLst>
            </a:pPr>
            <a:r>
              <a:rPr sz="3600" spc="90" dirty="0">
                <a:latin typeface="Cambria"/>
                <a:cs typeface="Cambria"/>
              </a:rPr>
              <a:t>Lists </a:t>
            </a:r>
            <a:r>
              <a:rPr sz="3600" spc="-170" dirty="0">
                <a:latin typeface="Cambria"/>
                <a:cs typeface="Cambria"/>
              </a:rPr>
              <a:t>are  </a:t>
            </a:r>
            <a:r>
              <a:rPr sz="3600" spc="-110" dirty="0">
                <a:latin typeface="Cambria"/>
                <a:cs typeface="Cambria"/>
              </a:rPr>
              <a:t>the</a:t>
            </a:r>
            <a:r>
              <a:rPr sz="3600" spc="150" dirty="0">
                <a:latin typeface="Cambria"/>
                <a:cs typeface="Cambria"/>
              </a:rPr>
              <a:t> </a:t>
            </a:r>
            <a:r>
              <a:rPr sz="3600" spc="-130" dirty="0">
                <a:latin typeface="Cambria"/>
                <a:cs typeface="Cambria"/>
              </a:rPr>
              <a:t>most</a:t>
            </a:r>
            <a:r>
              <a:rPr sz="3600" spc="465" dirty="0">
                <a:latin typeface="Cambria"/>
                <a:cs typeface="Cambria"/>
              </a:rPr>
              <a:t> </a:t>
            </a:r>
            <a:r>
              <a:rPr sz="3600" spc="-40" dirty="0">
                <a:latin typeface="Cambria"/>
                <a:cs typeface="Cambria"/>
              </a:rPr>
              <a:t>commonly	</a:t>
            </a:r>
            <a:r>
              <a:rPr sz="3600" spc="-80" dirty="0">
                <a:latin typeface="Cambria"/>
                <a:cs typeface="Cambria"/>
              </a:rPr>
              <a:t>used </a:t>
            </a:r>
            <a:r>
              <a:rPr sz="3600" spc="-35" dirty="0">
                <a:latin typeface="Cambria"/>
                <a:cs typeface="Cambria"/>
              </a:rPr>
              <a:t>non-  </a:t>
            </a:r>
            <a:r>
              <a:rPr sz="3600" spc="-50" dirty="0">
                <a:latin typeface="Cambria"/>
                <a:cs typeface="Cambria"/>
              </a:rPr>
              <a:t>prim</a:t>
            </a:r>
            <a:r>
              <a:rPr sz="3600" u="sng" spc="-50" dirty="0">
                <a:uFill>
                  <a:solidFill>
                    <a:srgbClr val="342B1C"/>
                  </a:solidFill>
                </a:uFill>
                <a:latin typeface="Cambria"/>
                <a:cs typeface="Cambria"/>
              </a:rPr>
              <a:t>i</a:t>
            </a:r>
            <a:r>
              <a:rPr sz="3600" spc="-50" dirty="0">
                <a:latin typeface="Cambria"/>
                <a:cs typeface="Cambria"/>
              </a:rPr>
              <a:t>tive </a:t>
            </a:r>
            <a:r>
              <a:rPr sz="3600" spc="-75" dirty="0">
                <a:latin typeface="Cambria"/>
                <a:cs typeface="Cambria"/>
              </a:rPr>
              <a:t>data</a:t>
            </a:r>
            <a:r>
              <a:rPr sz="3600" spc="-85" dirty="0">
                <a:latin typeface="Cambria"/>
                <a:cs typeface="Cambria"/>
              </a:rPr>
              <a:t> </a:t>
            </a:r>
            <a:r>
              <a:rPr sz="3600" spc="-120" dirty="0">
                <a:latin typeface="Cambria"/>
                <a:cs typeface="Cambria"/>
              </a:rPr>
              <a:t>structures.</a:t>
            </a:r>
            <a:endParaRPr sz="3600">
              <a:latin typeface="Cambria"/>
              <a:cs typeface="Cambria"/>
            </a:endParaRPr>
          </a:p>
          <a:p>
            <a:pPr marL="758825" marR="1129665" lvl="1" indent="-419100" algn="just">
              <a:lnSpc>
                <a:spcPct val="105000"/>
              </a:lnSpc>
              <a:spcBef>
                <a:spcPts val="290"/>
              </a:spcBef>
              <a:buClr>
                <a:srgbClr val="2A89AA"/>
              </a:buClr>
              <a:buChar char="•"/>
              <a:tabLst>
                <a:tab pos="758825" algn="l"/>
                <a:tab pos="8987155" algn="l"/>
              </a:tabLst>
            </a:pPr>
            <a:r>
              <a:rPr sz="3600" spc="95" dirty="0">
                <a:latin typeface="Cambria"/>
                <a:cs typeface="Cambria"/>
              </a:rPr>
              <a:t>Each </a:t>
            </a:r>
            <a:r>
              <a:rPr sz="3600" spc="-105" dirty="0">
                <a:latin typeface="Cambria"/>
                <a:cs typeface="Cambria"/>
              </a:rPr>
              <a:t>nodes </a:t>
            </a:r>
            <a:r>
              <a:rPr sz="3600" spc="50" dirty="0">
                <a:latin typeface="Cambria"/>
                <a:cs typeface="Cambria"/>
              </a:rPr>
              <a:t>is </a:t>
            </a:r>
            <a:r>
              <a:rPr sz="3600" spc="-55" dirty="0">
                <a:latin typeface="Cambria"/>
                <a:cs typeface="Cambria"/>
              </a:rPr>
              <a:t>divided </a:t>
            </a:r>
            <a:r>
              <a:rPr sz="3600" spc="-70" dirty="0">
                <a:latin typeface="Cambria"/>
                <a:cs typeface="Cambria"/>
              </a:rPr>
              <a:t>into </a:t>
            </a:r>
            <a:r>
              <a:rPr sz="3600" spc="-110" dirty="0">
                <a:latin typeface="Cambria"/>
                <a:cs typeface="Cambria"/>
              </a:rPr>
              <a:t>two </a:t>
            </a:r>
            <a:r>
              <a:rPr sz="3600" spc="-120" dirty="0">
                <a:latin typeface="Cambria"/>
                <a:cs typeface="Cambria"/>
              </a:rPr>
              <a:t>parts:  </a:t>
            </a:r>
            <a:r>
              <a:rPr sz="3200" spc="10" dirty="0">
                <a:latin typeface="Cambria"/>
                <a:cs typeface="Cambria"/>
              </a:rPr>
              <a:t>The </a:t>
            </a:r>
            <a:r>
              <a:rPr sz="3200" spc="-50" dirty="0">
                <a:latin typeface="Cambria"/>
                <a:cs typeface="Cambria"/>
              </a:rPr>
              <a:t>first  </a:t>
            </a:r>
            <a:r>
              <a:rPr sz="3200" spc="-175">
                <a:latin typeface="Cambria"/>
                <a:cs typeface="Cambria"/>
              </a:rPr>
              <a:t>part  </a:t>
            </a:r>
            <a:r>
              <a:rPr sz="3200" spc="-10" smtClean="0">
                <a:latin typeface="Cambria"/>
                <a:cs typeface="Cambria"/>
              </a:rPr>
              <a:t>cont</a:t>
            </a:r>
            <a:r>
              <a:rPr lang="en-US" sz="3200" spc="-10" dirty="0" err="1" smtClean="0">
                <a:latin typeface="Cambria"/>
                <a:cs typeface="Cambria"/>
              </a:rPr>
              <a:t>ai</a:t>
            </a:r>
            <a:r>
              <a:rPr sz="3200" spc="-10" smtClean="0">
                <a:latin typeface="Cambria"/>
                <a:cs typeface="Cambria"/>
              </a:rPr>
              <a:t>ns</a:t>
            </a:r>
            <a:r>
              <a:rPr sz="3200" spc="-380" smtClean="0">
                <a:latin typeface="Cambria"/>
                <a:cs typeface="Cambria"/>
              </a:rPr>
              <a:t> </a:t>
            </a:r>
            <a:r>
              <a:rPr sz="3200" spc="-95">
                <a:latin typeface="Cambria"/>
                <a:cs typeface="Cambria"/>
              </a:rPr>
              <a:t>the</a:t>
            </a:r>
            <a:r>
              <a:rPr sz="3200" spc="100">
                <a:latin typeface="Cambria"/>
                <a:cs typeface="Cambria"/>
              </a:rPr>
              <a:t> </a:t>
            </a:r>
            <a:r>
              <a:rPr sz="3200" spc="-60" smtClean="0">
                <a:latin typeface="Cambria"/>
                <a:cs typeface="Cambria"/>
              </a:rPr>
              <a:t>information</a:t>
            </a:r>
            <a:r>
              <a:rPr sz="3200" spc="85" smtClean="0">
                <a:latin typeface="Cambria"/>
                <a:cs typeface="Cambria"/>
              </a:rPr>
              <a:t>of </a:t>
            </a:r>
            <a:r>
              <a:rPr sz="3200" spc="-130">
                <a:latin typeface="Cambria"/>
                <a:cs typeface="Cambria"/>
              </a:rPr>
              <a:t>the  </a:t>
            </a:r>
            <a:r>
              <a:rPr sz="3200" spc="-45" smtClean="0">
                <a:latin typeface="Cambria"/>
                <a:cs typeface="Cambria"/>
              </a:rPr>
              <a:t>element.</a:t>
            </a:r>
            <a:endParaRPr lang="en-US" sz="3200" spc="-45" dirty="0" smtClean="0">
              <a:latin typeface="Cambria"/>
              <a:cs typeface="Cambria"/>
            </a:endParaRPr>
          </a:p>
          <a:p>
            <a:pPr marL="758825" marR="1129665" lvl="1" indent="-419100" algn="just">
              <a:lnSpc>
                <a:spcPct val="105000"/>
              </a:lnSpc>
              <a:spcBef>
                <a:spcPts val="290"/>
              </a:spcBef>
              <a:buClr>
                <a:srgbClr val="2A89AA"/>
              </a:buClr>
              <a:buChar char="•"/>
              <a:tabLst>
                <a:tab pos="758825" algn="l"/>
                <a:tab pos="8987155" algn="l"/>
              </a:tabLst>
            </a:pPr>
            <a:r>
              <a:rPr sz="3200" spc="30" smtClean="0">
                <a:latin typeface="Times New Roman"/>
                <a:cs typeface="Times New Roman"/>
              </a:rPr>
              <a:t>The </a:t>
            </a:r>
            <a:r>
              <a:rPr sz="3200" spc="25" dirty="0">
                <a:latin typeface="Times New Roman"/>
                <a:cs typeface="Times New Roman"/>
              </a:rPr>
              <a:t>second  </a:t>
            </a:r>
            <a:r>
              <a:rPr sz="3200" spc="10" dirty="0">
                <a:latin typeface="Times New Roman"/>
                <a:cs typeface="Times New Roman"/>
              </a:rPr>
              <a:t>part </a:t>
            </a:r>
            <a:r>
              <a:rPr sz="3200" spc="55" dirty="0">
                <a:latin typeface="Times New Roman"/>
                <a:cs typeface="Times New Roman"/>
              </a:rPr>
              <a:t>contains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5">
                <a:latin typeface="Times New Roman"/>
                <a:cs typeface="Times New Roman"/>
              </a:rPr>
              <a:t>the</a:t>
            </a:r>
            <a:r>
              <a:rPr sz="3200" spc="185">
                <a:latin typeface="Times New Roman"/>
                <a:cs typeface="Times New Roman"/>
              </a:rPr>
              <a:t> </a:t>
            </a:r>
            <a:r>
              <a:rPr sz="3200" spc="10" smtClean="0">
                <a:latin typeface="Times New Roman"/>
                <a:cs typeface="Times New Roman"/>
              </a:rPr>
              <a:t>memory</a:t>
            </a:r>
            <a:r>
              <a:rPr lang="en-US" sz="3200" spc="10" dirty="0" smtClean="0">
                <a:latin typeface="Times New Roman"/>
                <a:cs typeface="Times New Roman"/>
              </a:rPr>
              <a:t> </a:t>
            </a:r>
            <a:r>
              <a:rPr sz="3200" spc="40" smtClean="0">
                <a:latin typeface="Times New Roman"/>
                <a:cs typeface="Times New Roman"/>
              </a:rPr>
              <a:t>address</a:t>
            </a:r>
            <a:r>
              <a:rPr sz="3200" spc="180" smtClean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809625" algn="just">
              <a:lnSpc>
                <a:spcPts val="4360"/>
              </a:lnSpc>
            </a:pPr>
            <a:r>
              <a:rPr sz="3200" spc="80" dirty="0">
                <a:latin typeface="Times New Roman"/>
                <a:cs typeface="Times New Roman"/>
              </a:rPr>
              <a:t>the </a:t>
            </a:r>
            <a:r>
              <a:rPr sz="3200" spc="90" dirty="0">
                <a:latin typeface="Times New Roman"/>
                <a:cs typeface="Times New Roman"/>
              </a:rPr>
              <a:t>next </a:t>
            </a:r>
            <a:r>
              <a:rPr sz="3200" spc="120" dirty="0">
                <a:latin typeface="Times New Roman"/>
                <a:cs typeface="Times New Roman"/>
              </a:rPr>
              <a:t>node </a:t>
            </a:r>
            <a:r>
              <a:rPr sz="3200" spc="50" dirty="0">
                <a:latin typeface="Times New Roman"/>
                <a:cs typeface="Times New Roman"/>
              </a:rPr>
              <a:t>in </a:t>
            </a:r>
            <a:r>
              <a:rPr sz="3200" spc="80" dirty="0">
                <a:latin typeface="Times New Roman"/>
                <a:cs typeface="Times New Roman"/>
              </a:rPr>
              <a:t>the </a:t>
            </a:r>
            <a:r>
              <a:rPr sz="3200" spc="70" dirty="0">
                <a:latin typeface="Times New Roman"/>
                <a:cs typeface="Times New Roman"/>
              </a:rPr>
              <a:t>list. </a:t>
            </a:r>
            <a:r>
              <a:rPr sz="3200" spc="95" dirty="0">
                <a:latin typeface="Times New Roman"/>
                <a:cs typeface="Times New Roman"/>
              </a:rPr>
              <a:t>Also </a:t>
            </a:r>
            <a:r>
              <a:rPr sz="3200" spc="80" dirty="0">
                <a:latin typeface="Times New Roman"/>
                <a:cs typeface="Times New Roman"/>
              </a:rPr>
              <a:t>called Link</a:t>
            </a:r>
            <a:r>
              <a:rPr sz="3200" spc="60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part.</a:t>
            </a:r>
            <a:endParaRPr sz="3200">
              <a:latin typeface="Times New Roman"/>
              <a:cs typeface="Times New Roman"/>
            </a:endParaRPr>
          </a:p>
          <a:p>
            <a:pPr marL="2079625" algn="just">
              <a:lnSpc>
                <a:spcPct val="100000"/>
              </a:lnSpc>
              <a:spcBef>
                <a:spcPts val="2010"/>
              </a:spcBef>
            </a:pPr>
            <a:endParaRPr sz="1400">
              <a:latin typeface="Times New Roman"/>
              <a:cs typeface="Times New Roman"/>
            </a:endParaRPr>
          </a:p>
        </p:txBody>
      </p:sp>
      <p:pic>
        <p:nvPicPr>
          <p:cNvPr id="23" name="Picture 22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24600"/>
            <a:ext cx="11658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2785" y="744361"/>
            <a:ext cx="2988015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b="1" spc="275" dirty="0">
                <a:solidFill>
                  <a:srgbClr val="522315"/>
                </a:solidFill>
              </a:rPr>
              <a:t>Graph</a:t>
            </a:r>
            <a:endParaRPr sz="5600" b="1"/>
          </a:p>
        </p:txBody>
      </p:sp>
      <p:sp>
        <p:nvSpPr>
          <p:cNvPr id="5" name="object 5"/>
          <p:cNvSpPr txBox="1"/>
          <p:nvPr/>
        </p:nvSpPr>
        <p:spPr>
          <a:xfrm>
            <a:off x="406400" y="2086504"/>
            <a:ext cx="12192000" cy="43288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7195" marR="5080" indent="-405130" algn="just">
              <a:lnSpc>
                <a:spcPct val="101299"/>
              </a:lnSpc>
              <a:spcBef>
                <a:spcPts val="50"/>
              </a:spcBef>
              <a:buClr>
                <a:srgbClr val="368EAC"/>
              </a:buClr>
              <a:buChar char="•"/>
              <a:tabLst>
                <a:tab pos="421005" algn="l"/>
                <a:tab pos="1853564" algn="l"/>
              </a:tabLst>
            </a:pPr>
            <a:r>
              <a:rPr sz="4500" spc="-75" dirty="0">
                <a:latin typeface="Times New Roman"/>
                <a:cs typeface="Times New Roman"/>
              </a:rPr>
              <a:t>An </a:t>
            </a:r>
            <a:r>
              <a:rPr sz="4500" spc="5" dirty="0">
                <a:latin typeface="Times New Roman"/>
                <a:cs typeface="Times New Roman"/>
              </a:rPr>
              <a:t>edge </a:t>
            </a:r>
            <a:r>
              <a:rPr sz="4500" spc="-15" dirty="0">
                <a:latin typeface="Times New Roman"/>
                <a:cs typeface="Times New Roman"/>
              </a:rPr>
              <a:t>connects </a:t>
            </a:r>
            <a:r>
              <a:rPr sz="4500" spc="-75" dirty="0">
                <a:latin typeface="Times New Roman"/>
                <a:cs typeface="Times New Roman"/>
              </a:rPr>
              <a:t>a </a:t>
            </a:r>
            <a:r>
              <a:rPr sz="4500" spc="-30" dirty="0">
                <a:latin typeface="Times New Roman"/>
                <a:cs typeface="Times New Roman"/>
              </a:rPr>
              <a:t>pair </a:t>
            </a:r>
            <a:r>
              <a:rPr sz="4500" spc="-105" dirty="0">
                <a:latin typeface="Times New Roman"/>
                <a:cs typeface="Times New Roman"/>
              </a:rPr>
              <a:t>of </a:t>
            </a:r>
            <a:r>
              <a:rPr sz="4500" spc="-30" dirty="0">
                <a:latin typeface="Times New Roman"/>
                <a:cs typeface="Times New Roman"/>
              </a:rPr>
              <a:t>vertices </a:t>
            </a:r>
            <a:r>
              <a:rPr sz="4500" spc="-65" dirty="0">
                <a:latin typeface="Times New Roman"/>
                <a:cs typeface="Times New Roman"/>
              </a:rPr>
              <a:t>and  </a:t>
            </a:r>
            <a:r>
              <a:rPr sz="4450" spc="-95" dirty="0">
                <a:latin typeface="Times New Roman"/>
                <a:cs typeface="Times New Roman"/>
              </a:rPr>
              <a:t>many	</a:t>
            </a:r>
            <a:r>
              <a:rPr sz="4450" spc="-35" dirty="0">
                <a:latin typeface="Times New Roman"/>
                <a:cs typeface="Times New Roman"/>
              </a:rPr>
              <a:t>have weight </a:t>
            </a:r>
            <a:r>
              <a:rPr sz="4450" spc="5" dirty="0">
                <a:latin typeface="Times New Roman"/>
                <a:cs typeface="Times New Roman"/>
              </a:rPr>
              <a:t>such </a:t>
            </a:r>
            <a:r>
              <a:rPr sz="4450" spc="-35" dirty="0">
                <a:latin typeface="Times New Roman"/>
                <a:cs typeface="Times New Roman"/>
              </a:rPr>
              <a:t>as </a:t>
            </a:r>
            <a:r>
              <a:rPr sz="4450" dirty="0">
                <a:latin typeface="Times New Roman"/>
                <a:cs typeface="Times New Roman"/>
              </a:rPr>
              <a:t>length, </a:t>
            </a:r>
            <a:r>
              <a:rPr sz="4450" spc="-15" dirty="0">
                <a:latin typeface="Times New Roman"/>
                <a:cs typeface="Times New Roman"/>
              </a:rPr>
              <a:t>cost </a:t>
            </a:r>
            <a:r>
              <a:rPr sz="4450" spc="-40" dirty="0">
                <a:latin typeface="Times New Roman"/>
                <a:cs typeface="Times New Roman"/>
              </a:rPr>
              <a:t>and  </a:t>
            </a:r>
            <a:r>
              <a:rPr sz="4500" spc="-35" dirty="0">
                <a:latin typeface="Times New Roman"/>
                <a:cs typeface="Times New Roman"/>
              </a:rPr>
              <a:t>another </a:t>
            </a:r>
            <a:r>
              <a:rPr sz="4500" spc="-40" dirty="0">
                <a:latin typeface="Times New Roman"/>
                <a:cs typeface="Times New Roman"/>
              </a:rPr>
              <a:t>measuring </a:t>
            </a:r>
            <a:r>
              <a:rPr sz="4500" spc="-35" dirty="0">
                <a:latin typeface="Times New Roman"/>
                <a:cs typeface="Times New Roman"/>
              </a:rPr>
              <a:t>instrument </a:t>
            </a:r>
            <a:r>
              <a:rPr sz="4500" spc="-10" dirty="0">
                <a:latin typeface="Times New Roman"/>
                <a:cs typeface="Times New Roman"/>
              </a:rPr>
              <a:t>for  </a:t>
            </a:r>
            <a:r>
              <a:rPr sz="4550" spc="-60" dirty="0">
                <a:latin typeface="Times New Roman"/>
                <a:cs typeface="Times New Roman"/>
              </a:rPr>
              <a:t>according </a:t>
            </a:r>
            <a:r>
              <a:rPr sz="4550" spc="-70" dirty="0">
                <a:latin typeface="Times New Roman"/>
                <a:cs typeface="Times New Roman"/>
              </a:rPr>
              <a:t>the</a:t>
            </a:r>
            <a:r>
              <a:rPr sz="4550" spc="-375" dirty="0">
                <a:latin typeface="Times New Roman"/>
                <a:cs typeface="Times New Roman"/>
              </a:rPr>
              <a:t> </a:t>
            </a:r>
            <a:r>
              <a:rPr sz="4550" spc="-35" dirty="0">
                <a:latin typeface="Times New Roman"/>
                <a:cs typeface="Times New Roman"/>
              </a:rPr>
              <a:t>graph.</a:t>
            </a:r>
            <a:endParaRPr sz="4550">
              <a:latin typeface="Times New Roman"/>
              <a:cs typeface="Times New Roman"/>
            </a:endParaRPr>
          </a:p>
          <a:p>
            <a:pPr marL="404495" marR="504190" indent="-392430" algn="just">
              <a:lnSpc>
                <a:spcPct val="101299"/>
              </a:lnSpc>
              <a:spcBef>
                <a:spcPts val="819"/>
              </a:spcBef>
              <a:buClr>
                <a:srgbClr val="3190A8"/>
              </a:buClr>
              <a:buChar char="•"/>
              <a:tabLst>
                <a:tab pos="420370" algn="l"/>
              </a:tabLst>
            </a:pPr>
            <a:r>
              <a:rPr sz="4500" spc="-110" dirty="0">
                <a:latin typeface="Times New Roman"/>
                <a:cs typeface="Times New Roman"/>
              </a:rPr>
              <a:t>Vertices </a:t>
            </a:r>
            <a:r>
              <a:rPr sz="4500" spc="-15" dirty="0">
                <a:latin typeface="Times New Roman"/>
                <a:cs typeface="Times New Roman"/>
              </a:rPr>
              <a:t>on </a:t>
            </a:r>
            <a:r>
              <a:rPr sz="4500" spc="-55" dirty="0">
                <a:latin typeface="Times New Roman"/>
                <a:cs typeface="Times New Roman"/>
              </a:rPr>
              <a:t>the </a:t>
            </a:r>
            <a:r>
              <a:rPr sz="4500" spc="-15" dirty="0">
                <a:latin typeface="Times New Roman"/>
                <a:cs typeface="Times New Roman"/>
              </a:rPr>
              <a:t>graph </a:t>
            </a:r>
            <a:r>
              <a:rPr sz="4500" spc="-35" dirty="0">
                <a:latin typeface="Times New Roman"/>
                <a:cs typeface="Times New Roman"/>
              </a:rPr>
              <a:t>are </a:t>
            </a:r>
            <a:r>
              <a:rPr sz="4500" spc="-45" dirty="0">
                <a:latin typeface="Times New Roman"/>
                <a:cs typeface="Times New Roman"/>
              </a:rPr>
              <a:t>shown </a:t>
            </a:r>
            <a:r>
              <a:rPr sz="4500" spc="-55" dirty="0">
                <a:latin typeface="Times New Roman"/>
                <a:cs typeface="Times New Roman"/>
              </a:rPr>
              <a:t>as </a:t>
            </a:r>
            <a:r>
              <a:rPr sz="4500" spc="-30" dirty="0">
                <a:latin typeface="Times New Roman"/>
                <a:cs typeface="Times New Roman"/>
              </a:rPr>
              <a:t>point  </a:t>
            </a:r>
            <a:r>
              <a:rPr sz="4550" spc="-15" dirty="0">
                <a:latin typeface="Times New Roman"/>
                <a:cs typeface="Times New Roman"/>
              </a:rPr>
              <a:t>or </a:t>
            </a:r>
            <a:r>
              <a:rPr sz="4550" spc="-35" dirty="0">
                <a:latin typeface="Times New Roman"/>
                <a:cs typeface="Times New Roman"/>
              </a:rPr>
              <a:t>circles </a:t>
            </a:r>
            <a:r>
              <a:rPr sz="4550" spc="-85" dirty="0">
                <a:latin typeface="Times New Roman"/>
                <a:cs typeface="Times New Roman"/>
              </a:rPr>
              <a:t>and </a:t>
            </a:r>
            <a:r>
              <a:rPr sz="4550" spc="-40" dirty="0">
                <a:latin typeface="Times New Roman"/>
                <a:cs typeface="Times New Roman"/>
              </a:rPr>
              <a:t>edges </a:t>
            </a:r>
            <a:r>
              <a:rPr sz="4550" spc="-70" dirty="0">
                <a:latin typeface="Times New Roman"/>
                <a:cs typeface="Times New Roman"/>
              </a:rPr>
              <a:t>are </a:t>
            </a:r>
            <a:r>
              <a:rPr sz="4550" spc="-40" dirty="0">
                <a:latin typeface="Times New Roman"/>
                <a:cs typeface="Times New Roman"/>
              </a:rPr>
              <a:t>drawn </a:t>
            </a:r>
            <a:r>
              <a:rPr sz="4550" spc="-75" dirty="0">
                <a:latin typeface="Times New Roman"/>
                <a:cs typeface="Times New Roman"/>
              </a:rPr>
              <a:t>as </a:t>
            </a:r>
            <a:r>
              <a:rPr sz="4550" spc="-70" dirty="0">
                <a:latin typeface="Times New Roman"/>
                <a:cs typeface="Times New Roman"/>
              </a:rPr>
              <a:t>arcs </a:t>
            </a:r>
            <a:r>
              <a:rPr sz="4550" spc="-15" dirty="0">
                <a:latin typeface="Times New Roman"/>
                <a:cs typeface="Times New Roman"/>
              </a:rPr>
              <a:t>or  </a:t>
            </a:r>
            <a:r>
              <a:rPr sz="4500" dirty="0">
                <a:latin typeface="Times New Roman"/>
                <a:cs typeface="Times New Roman"/>
              </a:rPr>
              <a:t>line</a:t>
            </a:r>
            <a:r>
              <a:rPr sz="4500" spc="120" dirty="0">
                <a:latin typeface="Times New Roman"/>
                <a:cs typeface="Times New Roman"/>
              </a:rPr>
              <a:t> </a:t>
            </a:r>
            <a:r>
              <a:rPr sz="4500" spc="-40" dirty="0">
                <a:latin typeface="Times New Roman"/>
                <a:cs typeface="Times New Roman"/>
              </a:rPr>
              <a:t>segment.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1801" y="744361"/>
            <a:ext cx="342900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5600" b="1" spc="275" dirty="0" smtClean="0">
                <a:solidFill>
                  <a:srgbClr val="522315"/>
                </a:solidFill>
              </a:rPr>
              <a:t>Trees</a:t>
            </a:r>
            <a:endParaRPr sz="5600" b="1"/>
          </a:p>
        </p:txBody>
      </p:sp>
      <p:sp>
        <p:nvSpPr>
          <p:cNvPr id="5" name="object 5"/>
          <p:cNvSpPr txBox="1"/>
          <p:nvPr/>
        </p:nvSpPr>
        <p:spPr>
          <a:xfrm>
            <a:off x="330200" y="2086504"/>
            <a:ext cx="12420600" cy="37622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7195" marR="5080" indent="-405130" algn="just">
              <a:lnSpc>
                <a:spcPct val="101299"/>
              </a:lnSpc>
              <a:spcBef>
                <a:spcPts val="50"/>
              </a:spcBef>
              <a:buClr>
                <a:srgbClr val="368EAC"/>
              </a:buClr>
              <a:buChar char="•"/>
              <a:tabLst>
                <a:tab pos="421005" algn="l"/>
                <a:tab pos="1853564" algn="l"/>
              </a:tabLst>
            </a:pPr>
            <a:r>
              <a:rPr lang="en-US" sz="4800" dirty="0" smtClean="0"/>
              <a:t>A Tree is a hierarchical data structure defined as a collection of nodes. </a:t>
            </a:r>
          </a:p>
          <a:p>
            <a:pPr marL="417195" marR="5080" indent="-405130" algn="just">
              <a:lnSpc>
                <a:spcPct val="101299"/>
              </a:lnSpc>
              <a:spcBef>
                <a:spcPts val="50"/>
              </a:spcBef>
              <a:buClr>
                <a:srgbClr val="368EAC"/>
              </a:buClr>
              <a:buChar char="•"/>
              <a:tabLst>
                <a:tab pos="421005" algn="l"/>
                <a:tab pos="1853564" algn="l"/>
              </a:tabLst>
            </a:pPr>
            <a:r>
              <a:rPr lang="en-US" sz="4800" dirty="0" smtClean="0"/>
              <a:t>Nodes represent value and nodes are connected by edges.</a:t>
            </a:r>
          </a:p>
          <a:p>
            <a:pPr marL="417195" marR="5080" indent="-405130" algn="just">
              <a:lnSpc>
                <a:spcPct val="101299"/>
              </a:lnSpc>
              <a:spcBef>
                <a:spcPts val="50"/>
              </a:spcBef>
              <a:buClr>
                <a:srgbClr val="368EAC"/>
              </a:buClr>
              <a:buChar char="•"/>
              <a:tabLst>
                <a:tab pos="421005" algn="l"/>
                <a:tab pos="1853564" algn="l"/>
              </a:tabLst>
            </a:pPr>
            <a:r>
              <a:rPr lang="en-US" sz="4800" dirty="0" smtClean="0"/>
              <a:t> The tree has one node called root.</a:t>
            </a:r>
            <a:endParaRPr sz="4500">
              <a:latin typeface="Times New Roman"/>
              <a:cs typeface="Times New Roman"/>
            </a:endParaRPr>
          </a:p>
        </p:txBody>
      </p:sp>
      <p:pic>
        <p:nvPicPr>
          <p:cNvPr id="6" name="Picture 5" descr="binary_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5943600"/>
            <a:ext cx="102108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45200" y="8305800"/>
            <a:ext cx="3683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3048000"/>
            <a:ext cx="5003800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0300" y="8331200"/>
            <a:ext cx="6096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000" y="3048000"/>
            <a:ext cx="4622800" cy="388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5800" y="3886200"/>
            <a:ext cx="0" cy="2264410"/>
          </a:xfrm>
          <a:custGeom>
            <a:avLst/>
            <a:gdLst/>
            <a:ahLst/>
            <a:cxnLst/>
            <a:rect l="l" t="t" r="r" b="b"/>
            <a:pathLst>
              <a:path h="2264409">
                <a:moveTo>
                  <a:pt x="0" y="22639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42785" y="744361"/>
            <a:ext cx="2759415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b="1" spc="275" dirty="0">
                <a:solidFill>
                  <a:srgbClr val="522315"/>
                </a:solidFill>
              </a:rPr>
              <a:t>Graph</a:t>
            </a:r>
            <a:endParaRPr sz="5600" b="1"/>
          </a:p>
        </p:txBody>
      </p:sp>
      <p:sp>
        <p:nvSpPr>
          <p:cNvPr id="10" name="object 10"/>
          <p:cNvSpPr txBox="1"/>
          <p:nvPr/>
        </p:nvSpPr>
        <p:spPr>
          <a:xfrm>
            <a:off x="1625600" y="1905000"/>
            <a:ext cx="4702175" cy="699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0050" indent="-387985">
              <a:lnSpc>
                <a:spcPct val="100000"/>
              </a:lnSpc>
              <a:spcBef>
                <a:spcPts val="120"/>
              </a:spcBef>
              <a:buClr>
                <a:srgbClr val="3890A7"/>
              </a:buClr>
              <a:buChar char="•"/>
              <a:tabLst>
                <a:tab pos="400685" algn="l"/>
              </a:tabLst>
            </a:pPr>
            <a:r>
              <a:rPr sz="4400" spc="30" dirty="0">
                <a:latin typeface="Times New Roman"/>
                <a:cs typeface="Times New Roman"/>
              </a:rPr>
              <a:t>Example </a:t>
            </a:r>
            <a:r>
              <a:rPr sz="4400" spc="-65" dirty="0">
                <a:latin typeface="Times New Roman"/>
                <a:cs typeface="Times New Roman"/>
              </a:rPr>
              <a:t>of</a:t>
            </a:r>
            <a:r>
              <a:rPr sz="4400" spc="650" dirty="0">
                <a:latin typeface="Times New Roman"/>
                <a:cs typeface="Times New Roman"/>
              </a:rPr>
              <a:t> </a:t>
            </a:r>
            <a:r>
              <a:rPr sz="4400" spc="25" dirty="0">
                <a:latin typeface="Times New Roman"/>
                <a:cs typeface="Times New Roman"/>
              </a:rPr>
              <a:t>graph: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7078" y="4882091"/>
            <a:ext cx="708660" cy="1945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latin typeface="Calibri"/>
                <a:cs typeface="Calibri"/>
              </a:rPr>
              <a:t>10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Calibri"/>
              <a:cs typeface="Calibri"/>
            </a:endParaRPr>
          </a:p>
          <a:p>
            <a:pPr marL="318770">
              <a:lnSpc>
                <a:spcPct val="100000"/>
              </a:lnSpc>
            </a:pPr>
            <a:r>
              <a:rPr sz="3000" spc="-185" dirty="0">
                <a:latin typeface="Cambria"/>
                <a:cs typeface="Cambria"/>
              </a:rPr>
              <a:t>15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8200" y="4191000"/>
            <a:ext cx="40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libri"/>
                <a:cs typeface="Calibri"/>
              </a:rPr>
              <a:t>v2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962" y="7262812"/>
            <a:ext cx="410209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-170" dirty="0">
                <a:latin typeface="Consolas"/>
                <a:cs typeface="Consolas"/>
              </a:rPr>
              <a:t>v3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7000" y="8075789"/>
            <a:ext cx="4724400" cy="1368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310"/>
              </a:lnSpc>
              <a:spcBef>
                <a:spcPts val="110"/>
              </a:spcBef>
            </a:pPr>
            <a:r>
              <a:rPr sz="4850" spc="35" dirty="0">
                <a:latin typeface="Calibri"/>
                <a:cs typeface="Calibri"/>
              </a:rPr>
              <a:t>[a]</a:t>
            </a:r>
            <a:r>
              <a:rPr sz="4850" spc="-75" dirty="0">
                <a:latin typeface="Calibri"/>
                <a:cs typeface="Calibri"/>
              </a:rPr>
              <a:t> </a:t>
            </a:r>
            <a:r>
              <a:rPr sz="4850" spc="-300" dirty="0">
                <a:latin typeface="Calibri"/>
                <a:cs typeface="Calibri"/>
              </a:rPr>
              <a:t>Directed</a:t>
            </a:r>
            <a:endParaRPr sz="4850">
              <a:latin typeface="Calibri"/>
              <a:cs typeface="Calibri"/>
            </a:endParaRPr>
          </a:p>
          <a:p>
            <a:pPr marL="26034">
              <a:lnSpc>
                <a:spcPts val="5250"/>
              </a:lnSpc>
            </a:pPr>
            <a:r>
              <a:rPr sz="4800" spc="-335" dirty="0">
                <a:latin typeface="Calibri"/>
                <a:cs typeface="Calibri"/>
              </a:rPr>
              <a:t>Weighted</a:t>
            </a:r>
            <a:r>
              <a:rPr sz="4800" spc="160" dirty="0">
                <a:latin typeface="Calibri"/>
                <a:cs typeface="Calibri"/>
              </a:rPr>
              <a:t> </a:t>
            </a:r>
            <a:r>
              <a:rPr sz="4800" spc="-315" dirty="0">
                <a:latin typeface="Calibri"/>
                <a:cs typeface="Calibri"/>
              </a:rPr>
              <a:t>Graph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0830" y="4232627"/>
            <a:ext cx="40068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20" dirty="0">
                <a:latin typeface="Calibri"/>
                <a:cs typeface="Calibri"/>
              </a:rPr>
              <a:t>V5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1432" y="7244291"/>
            <a:ext cx="40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libri"/>
                <a:cs typeface="Calibri"/>
              </a:rPr>
              <a:t>v4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8932" y="6926791"/>
            <a:ext cx="40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libri"/>
                <a:cs typeface="Calibri"/>
              </a:rPr>
              <a:t>v2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12662" y="4379912"/>
            <a:ext cx="410209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-170" dirty="0">
                <a:latin typeface="Consolas"/>
                <a:cs typeface="Consolas"/>
              </a:rPr>
              <a:t>v3</a:t>
            </a:r>
            <a:endParaRPr sz="3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42332" y="7129991"/>
            <a:ext cx="40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libri"/>
                <a:cs typeface="Calibri"/>
              </a:rPr>
              <a:t>v4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1848" y="8094839"/>
            <a:ext cx="393192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335" dirty="0">
                <a:latin typeface="Calibri"/>
                <a:cs typeface="Calibri"/>
              </a:rPr>
              <a:t>Undirected</a:t>
            </a:r>
            <a:r>
              <a:rPr sz="4850" spc="375" dirty="0">
                <a:latin typeface="Calibri"/>
                <a:cs typeface="Calibri"/>
              </a:rPr>
              <a:t> </a:t>
            </a:r>
            <a:r>
              <a:rPr sz="4850" spc="-345" dirty="0">
                <a:latin typeface="Calibri"/>
                <a:cs typeface="Calibri"/>
              </a:rPr>
              <a:t>Graph</a:t>
            </a:r>
            <a:endParaRPr sz="4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1260" y="2751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5956" y="0"/>
                </a:lnTo>
              </a:path>
            </a:pathLst>
          </a:custGeom>
          <a:ln w="3175">
            <a:solidFill>
              <a:srgbClr val="544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2400" y="457200"/>
            <a:ext cx="4068223" cy="892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10" dirty="0">
                <a:solidFill>
                  <a:srgbClr val="602318"/>
                </a:solidFill>
              </a:rPr>
              <a:t>Definition</a:t>
            </a:r>
            <a:endParaRPr sz="5650"/>
          </a:p>
        </p:txBody>
      </p:sp>
      <p:sp>
        <p:nvSpPr>
          <p:cNvPr id="5" name="object 5"/>
          <p:cNvSpPr txBox="1"/>
          <p:nvPr/>
        </p:nvSpPr>
        <p:spPr>
          <a:xfrm>
            <a:off x="0" y="1563501"/>
            <a:ext cx="12674600" cy="344671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885"/>
              </a:spcBef>
              <a:buClr>
                <a:srgbClr val="3395AF"/>
              </a:buClr>
              <a:buChar char="•"/>
              <a:tabLst>
                <a:tab pos="403225" algn="l"/>
              </a:tabLst>
            </a:pPr>
            <a:r>
              <a:rPr sz="4000" spc="200" smtClean="0">
                <a:latin typeface="Times New Roman"/>
                <a:cs typeface="Times New Roman"/>
              </a:rPr>
              <a:t>Data</a:t>
            </a:r>
            <a:r>
              <a:rPr lang="en-US" sz="4000" spc="200" dirty="0" smtClean="0">
                <a:latin typeface="Times New Roman"/>
                <a:cs typeface="Times New Roman"/>
              </a:rPr>
              <a:t> structure</a:t>
            </a:r>
            <a:r>
              <a:rPr sz="4000" spc="200" smtClean="0">
                <a:latin typeface="Times New Roman"/>
                <a:cs typeface="Times New Roman"/>
              </a:rPr>
              <a:t>: </a:t>
            </a:r>
            <a:r>
              <a:rPr sz="4000" spc="-15" dirty="0">
                <a:latin typeface="Times New Roman"/>
                <a:cs typeface="Times New Roman"/>
              </a:rPr>
              <a:t>Collection </a:t>
            </a:r>
            <a:r>
              <a:rPr sz="4000" spc="-105">
                <a:latin typeface="Times New Roman"/>
                <a:cs typeface="Times New Roman"/>
              </a:rPr>
              <a:t>of </a:t>
            </a:r>
            <a:r>
              <a:rPr lang="en-US" sz="4000" spc="190" dirty="0" smtClean="0">
                <a:latin typeface="Times New Roman"/>
                <a:cs typeface="Times New Roman"/>
              </a:rPr>
              <a:t>data</a:t>
            </a:r>
            <a:endParaRPr sz="4000">
              <a:latin typeface="Times New Roman"/>
              <a:cs typeface="Times New Roman"/>
            </a:endParaRPr>
          </a:p>
          <a:p>
            <a:pPr marL="392430" marR="5080" indent="-380365">
              <a:lnSpc>
                <a:spcPct val="100899"/>
              </a:lnSpc>
              <a:spcBef>
                <a:spcPts val="915"/>
              </a:spcBef>
              <a:buClr>
                <a:srgbClr val="2B93B6"/>
              </a:buClr>
              <a:buChar char="•"/>
              <a:tabLst>
                <a:tab pos="403225" algn="l"/>
                <a:tab pos="9512300" algn="l"/>
              </a:tabLst>
            </a:pPr>
            <a:endParaRPr lang="en-US" sz="4000" spc="155" dirty="0" smtClean="0">
              <a:latin typeface="Times New Roman"/>
              <a:cs typeface="Times New Roman"/>
            </a:endParaRPr>
          </a:p>
          <a:p>
            <a:pPr marL="392430" marR="5080" indent="-380365">
              <a:lnSpc>
                <a:spcPct val="100899"/>
              </a:lnSpc>
              <a:spcBef>
                <a:spcPts val="915"/>
              </a:spcBef>
              <a:buClr>
                <a:srgbClr val="2B93B6"/>
              </a:buClr>
              <a:buChar char="•"/>
              <a:tabLst>
                <a:tab pos="403225" algn="l"/>
                <a:tab pos="9512300" algn="l"/>
              </a:tabLst>
            </a:pPr>
            <a:r>
              <a:rPr sz="4000" spc="155" smtClean="0">
                <a:latin typeface="Times New Roman"/>
                <a:cs typeface="Times New Roman"/>
              </a:rPr>
              <a:t>Data </a:t>
            </a:r>
            <a:r>
              <a:rPr sz="4000" spc="210" dirty="0">
                <a:latin typeface="Times New Roman"/>
                <a:cs typeface="Times New Roman"/>
              </a:rPr>
              <a:t>structure </a:t>
            </a:r>
            <a:r>
              <a:rPr sz="4000" spc="15" dirty="0">
                <a:latin typeface="Times New Roman"/>
                <a:cs typeface="Times New Roman"/>
              </a:rPr>
              <a:t>is </a:t>
            </a:r>
            <a:r>
              <a:rPr sz="4000" spc="-75" dirty="0">
                <a:latin typeface="Times New Roman"/>
                <a:cs typeface="Times New Roman"/>
              </a:rPr>
              <a:t>a </a:t>
            </a:r>
            <a:r>
              <a:rPr sz="4000" spc="-35" dirty="0">
                <a:latin typeface="Times New Roman"/>
                <a:cs typeface="Times New Roman"/>
              </a:rPr>
              <a:t>specialized </a:t>
            </a:r>
            <a:r>
              <a:rPr sz="4000" spc="-55" dirty="0">
                <a:latin typeface="Times New Roman"/>
                <a:cs typeface="Times New Roman"/>
              </a:rPr>
              <a:t>format </a:t>
            </a:r>
            <a:r>
              <a:rPr sz="4000" spc="-10" dirty="0">
                <a:latin typeface="Times New Roman"/>
                <a:cs typeface="Times New Roman"/>
              </a:rPr>
              <a:t>for  </a:t>
            </a:r>
            <a:r>
              <a:rPr sz="4000" spc="-30" dirty="0">
                <a:latin typeface="Times New Roman"/>
                <a:cs typeface="Times New Roman"/>
              </a:rPr>
              <a:t>organizing  </a:t>
            </a:r>
            <a:r>
              <a:rPr sz="4000" spc="-60" dirty="0">
                <a:latin typeface="Times New Roman"/>
                <a:cs typeface="Times New Roman"/>
              </a:rPr>
              <a:t>and </a:t>
            </a:r>
            <a:r>
              <a:rPr sz="4000" spc="-35" dirty="0">
                <a:latin typeface="Times New Roman"/>
                <a:cs typeface="Times New Roman"/>
              </a:rPr>
              <a:t>storing </a:t>
            </a:r>
            <a:r>
              <a:rPr sz="4000" spc="5" dirty="0">
                <a:latin typeface="Times New Roman"/>
                <a:cs typeface="Times New Roman"/>
              </a:rPr>
              <a:t>data</a:t>
            </a:r>
            <a:r>
              <a:rPr sz="4000" spc="180" dirty="0">
                <a:latin typeface="Times New Roman"/>
                <a:cs typeface="Times New Roman"/>
              </a:rPr>
              <a:t> </a:t>
            </a:r>
            <a:r>
              <a:rPr sz="4000" spc="-15">
                <a:latin typeface="Times New Roman"/>
                <a:cs typeface="Times New Roman"/>
              </a:rPr>
              <a:t>in</a:t>
            </a:r>
            <a:r>
              <a:rPr sz="4000" spc="200">
                <a:latin typeface="Times New Roman"/>
                <a:cs typeface="Times New Roman"/>
              </a:rPr>
              <a:t> </a:t>
            </a:r>
            <a:r>
              <a:rPr sz="4000" spc="-95" smtClean="0">
                <a:latin typeface="Times New Roman"/>
                <a:cs typeface="Times New Roman"/>
              </a:rPr>
              <a:t>memory</a:t>
            </a:r>
            <a:r>
              <a:rPr lang="en-US" sz="4000" spc="-95" dirty="0" smtClean="0">
                <a:latin typeface="Times New Roman"/>
                <a:cs typeface="Times New Roman"/>
              </a:rPr>
              <a:t> </a:t>
            </a:r>
            <a:r>
              <a:rPr sz="4000" spc="-65" smtClean="0">
                <a:latin typeface="Times New Roman"/>
                <a:cs typeface="Times New Roman"/>
              </a:rPr>
              <a:t>that  </a:t>
            </a:r>
            <a:r>
              <a:rPr sz="4000" spc="-15" dirty="0">
                <a:latin typeface="Times New Roman"/>
                <a:cs typeface="Times New Roman"/>
              </a:rPr>
              <a:t>considers </a:t>
            </a:r>
            <a:r>
              <a:rPr sz="4000" spc="-90" dirty="0">
                <a:latin typeface="Times New Roman"/>
                <a:cs typeface="Times New Roman"/>
              </a:rPr>
              <a:t>not </a:t>
            </a:r>
            <a:r>
              <a:rPr sz="4000" spc="-55" dirty="0">
                <a:latin typeface="Times New Roman"/>
                <a:cs typeface="Times New Roman"/>
              </a:rPr>
              <a:t>only the </a:t>
            </a:r>
            <a:r>
              <a:rPr sz="4000" spc="-20" dirty="0">
                <a:latin typeface="Times New Roman"/>
                <a:cs typeface="Times New Roman"/>
              </a:rPr>
              <a:t>elements </a:t>
            </a:r>
            <a:r>
              <a:rPr sz="4000" spc="-15" dirty="0">
                <a:latin typeface="Times New Roman"/>
                <a:cs typeface="Times New Roman"/>
              </a:rPr>
              <a:t>stored </a:t>
            </a:r>
            <a:r>
              <a:rPr sz="4000" spc="-70" dirty="0">
                <a:latin typeface="Times New Roman"/>
                <a:cs typeface="Times New Roman"/>
              </a:rPr>
              <a:t>but </a:t>
            </a:r>
            <a:r>
              <a:rPr sz="4000" spc="-55" dirty="0">
                <a:latin typeface="Times New Roman"/>
                <a:cs typeface="Times New Roman"/>
              </a:rPr>
              <a:t>also  </a:t>
            </a:r>
            <a:r>
              <a:rPr sz="4000" spc="-50" dirty="0">
                <a:latin typeface="Times New Roman"/>
                <a:cs typeface="Times New Roman"/>
              </a:rPr>
              <a:t>thei</a:t>
            </a:r>
            <a:r>
              <a:rPr sz="4000" u="sng" spc="-50" dirty="0">
                <a:uFill>
                  <a:solidFill>
                    <a:srgbClr val="544828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relationship </a:t>
            </a:r>
            <a:r>
              <a:rPr sz="4000" spc="-50" dirty="0">
                <a:latin typeface="Times New Roman"/>
                <a:cs typeface="Times New Roman"/>
              </a:rPr>
              <a:t>to </a:t>
            </a:r>
            <a:r>
              <a:rPr sz="4000" spc="-40" dirty="0">
                <a:latin typeface="Times New Roman"/>
                <a:cs typeface="Times New Roman"/>
              </a:rPr>
              <a:t>each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other.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0700" y="2971800"/>
            <a:ext cx="127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1260" y="2751"/>
            <a:ext cx="246379" cy="0"/>
          </a:xfrm>
          <a:custGeom>
            <a:avLst/>
            <a:gdLst/>
            <a:ahLst/>
            <a:cxnLst/>
            <a:rect l="l" t="t" r="r" b="b"/>
            <a:pathLst>
              <a:path w="246380">
                <a:moveTo>
                  <a:pt x="0" y="0"/>
                </a:moveTo>
                <a:lnTo>
                  <a:pt x="245956" y="0"/>
                </a:lnTo>
              </a:path>
            </a:pathLst>
          </a:custGeom>
          <a:ln w="3175">
            <a:solidFill>
              <a:srgbClr val="5448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5126" y="738187"/>
            <a:ext cx="9764395" cy="892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75" dirty="0">
                <a:solidFill>
                  <a:srgbClr val="521F0C"/>
                </a:solidFill>
              </a:rPr>
              <a:t>Classification </a:t>
            </a:r>
            <a:r>
              <a:rPr sz="5650" spc="60" dirty="0">
                <a:solidFill>
                  <a:srgbClr val="562316"/>
                </a:solidFill>
              </a:rPr>
              <a:t>of </a:t>
            </a:r>
            <a:r>
              <a:rPr sz="5650" spc="180" dirty="0">
                <a:solidFill>
                  <a:srgbClr val="592416"/>
                </a:solidFill>
              </a:rPr>
              <a:t>Data</a:t>
            </a:r>
            <a:r>
              <a:rPr sz="5650" spc="-295" dirty="0">
                <a:solidFill>
                  <a:srgbClr val="592416"/>
                </a:solidFill>
              </a:rPr>
              <a:t> </a:t>
            </a:r>
            <a:r>
              <a:rPr sz="5650" spc="35" dirty="0">
                <a:solidFill>
                  <a:srgbClr val="602115"/>
                </a:solidFill>
              </a:rPr>
              <a:t>Structure</a:t>
            </a:r>
            <a:endParaRPr sz="5650"/>
          </a:p>
        </p:txBody>
      </p:sp>
      <p:sp>
        <p:nvSpPr>
          <p:cNvPr id="7" name="object 7"/>
          <p:cNvSpPr txBox="1"/>
          <p:nvPr/>
        </p:nvSpPr>
        <p:spPr>
          <a:xfrm>
            <a:off x="863600" y="2086504"/>
            <a:ext cx="11658599" cy="358239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826135">
              <a:spcBef>
                <a:spcPts val="960"/>
              </a:spcBef>
              <a:tabLst>
                <a:tab pos="4288790" algn="l"/>
              </a:tabLst>
            </a:pPr>
            <a:r>
              <a:rPr lang="en-US" sz="5400" spc="-20" dirty="0" smtClean="0">
                <a:latin typeface="Times New Roman"/>
                <a:cs typeface="Times New Roman"/>
              </a:rPr>
              <a:t>Data </a:t>
            </a:r>
            <a:r>
              <a:rPr lang="en-US" sz="5400" spc="-15" dirty="0" smtClean="0">
                <a:latin typeface="Times New Roman"/>
                <a:cs typeface="Times New Roman"/>
              </a:rPr>
              <a:t>structure </a:t>
            </a:r>
            <a:r>
              <a:rPr lang="en-US" sz="5400" spc="-35" dirty="0" smtClean="0">
                <a:latin typeface="Times New Roman"/>
                <a:cs typeface="Times New Roman"/>
              </a:rPr>
              <a:t>are </a:t>
            </a:r>
            <a:r>
              <a:rPr lang="en-US" sz="5400" spc="-55" dirty="0" smtClean="0">
                <a:latin typeface="Times New Roman"/>
                <a:cs typeface="Times New Roman"/>
              </a:rPr>
              <a:t>normally </a:t>
            </a:r>
            <a:r>
              <a:rPr lang="en-US" sz="5400" spc="-15" dirty="0" smtClean="0">
                <a:latin typeface="Times New Roman"/>
                <a:cs typeface="Times New Roman"/>
              </a:rPr>
              <a:t>divided into  </a:t>
            </a:r>
            <a:r>
              <a:rPr lang="en-US" sz="5400" spc="-65" dirty="0" smtClean="0">
                <a:latin typeface="Times New Roman"/>
                <a:cs typeface="Times New Roman"/>
              </a:rPr>
              <a:t>two </a:t>
            </a:r>
            <a:r>
              <a:rPr lang="en-US" sz="5400" spc="-55" dirty="0" smtClean="0">
                <a:latin typeface="Times New Roman"/>
                <a:cs typeface="Times New Roman"/>
              </a:rPr>
              <a:t>broad</a:t>
            </a:r>
            <a:r>
              <a:rPr lang="en-US" sz="5400" spc="630" dirty="0" smtClean="0">
                <a:latin typeface="Times New Roman"/>
                <a:cs typeface="Times New Roman"/>
              </a:rPr>
              <a:t> </a:t>
            </a:r>
            <a:r>
              <a:rPr lang="en-US" sz="5400" spc="-15" dirty="0" smtClean="0">
                <a:latin typeface="Times New Roman"/>
                <a:cs typeface="Times New Roman"/>
              </a:rPr>
              <a:t>categories:</a:t>
            </a:r>
            <a:endParaRPr lang="en-US" sz="5400" dirty="0" smtClean="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  <a:spcBef>
                <a:spcPts val="960"/>
              </a:spcBef>
              <a:buFont typeface="Arial" pitchFamily="34" charset="0"/>
              <a:buChar char="•"/>
              <a:tabLst>
                <a:tab pos="4288790" algn="l"/>
              </a:tabLst>
            </a:pPr>
            <a:r>
              <a:rPr lang="en-US" sz="5400" spc="-15" dirty="0" smtClean="0">
                <a:latin typeface="Times New Roman"/>
                <a:cs typeface="Times New Roman"/>
              </a:rPr>
              <a:t>   Primitive Data  Structure</a:t>
            </a:r>
          </a:p>
          <a:p>
            <a:pPr marL="826135">
              <a:lnSpc>
                <a:spcPct val="100000"/>
              </a:lnSpc>
              <a:spcBef>
                <a:spcPts val="960"/>
              </a:spcBef>
              <a:buFont typeface="Arial" pitchFamily="34" charset="0"/>
              <a:buChar char="•"/>
              <a:tabLst>
                <a:tab pos="4288790" algn="l"/>
              </a:tabLst>
            </a:pPr>
            <a:r>
              <a:rPr lang="en-US" sz="5400" spc="-15" dirty="0" smtClean="0">
                <a:latin typeface="Times New Roman"/>
                <a:cs typeface="Times New Roman"/>
              </a:rPr>
              <a:t>  </a:t>
            </a:r>
            <a:r>
              <a:rPr sz="5400" spc="-15" smtClean="0">
                <a:latin typeface="Times New Roman"/>
                <a:cs typeface="Times New Roman"/>
              </a:rPr>
              <a:t>Non-Primitive</a:t>
            </a:r>
            <a:r>
              <a:rPr sz="5400" spc="-15" dirty="0">
                <a:latin typeface="Times New Roman"/>
                <a:cs typeface="Times New Roman"/>
              </a:rPr>
              <a:t>	</a:t>
            </a:r>
            <a:r>
              <a:rPr sz="5400" spc="5" dirty="0">
                <a:latin typeface="Times New Roman"/>
                <a:cs typeface="Times New Roman"/>
              </a:rPr>
              <a:t>Data</a:t>
            </a:r>
            <a:r>
              <a:rPr sz="5400" spc="140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Structure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68546" y="695148"/>
            <a:ext cx="9741535" cy="951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50" spc="-150" smtClean="0">
                <a:solidFill>
                  <a:srgbClr val="562313"/>
                </a:solidFill>
                <a:latin typeface="Times New Roman"/>
                <a:cs typeface="Times New Roman"/>
              </a:rPr>
              <a:t>Classi</a:t>
            </a:r>
            <a:r>
              <a:rPr lang="en-US" sz="6050" spc="-150" dirty="0" err="1" smtClean="0">
                <a:solidFill>
                  <a:srgbClr val="562313"/>
                </a:solidFill>
                <a:latin typeface="Times New Roman"/>
                <a:cs typeface="Times New Roman"/>
              </a:rPr>
              <a:t>fi</a:t>
            </a:r>
            <a:r>
              <a:rPr sz="6050" spc="-150" smtClean="0">
                <a:solidFill>
                  <a:srgbClr val="562313"/>
                </a:solidFill>
                <a:latin typeface="Times New Roman"/>
                <a:cs typeface="Times New Roman"/>
              </a:rPr>
              <a:t>cation </a:t>
            </a:r>
            <a:r>
              <a:rPr sz="6050" spc="-270" dirty="0">
                <a:solidFill>
                  <a:srgbClr val="592418"/>
                </a:solidFill>
                <a:latin typeface="Times New Roman"/>
                <a:cs typeface="Times New Roman"/>
              </a:rPr>
              <a:t>of </a:t>
            </a:r>
            <a:r>
              <a:rPr sz="6050" spc="35" dirty="0">
                <a:solidFill>
                  <a:srgbClr val="542616"/>
                </a:solidFill>
                <a:latin typeface="Times New Roman"/>
                <a:cs typeface="Times New Roman"/>
              </a:rPr>
              <a:t>Data</a:t>
            </a:r>
            <a:r>
              <a:rPr sz="6050" spc="-1055" dirty="0">
                <a:solidFill>
                  <a:srgbClr val="542616"/>
                </a:solidFill>
                <a:latin typeface="Times New Roman"/>
                <a:cs typeface="Times New Roman"/>
              </a:rPr>
              <a:t> </a:t>
            </a:r>
            <a:r>
              <a:rPr sz="6050" spc="100" dirty="0">
                <a:solidFill>
                  <a:srgbClr val="561611"/>
                </a:solidFill>
                <a:latin typeface="Times New Roman"/>
                <a:cs typeface="Times New Roman"/>
              </a:rPr>
              <a:t>Structure</a:t>
            </a:r>
            <a:endParaRPr sz="6050">
              <a:latin typeface="Times New Roman"/>
              <a:cs typeface="Times New Roman"/>
            </a:endParaRPr>
          </a:p>
        </p:txBody>
      </p:sp>
      <p:pic>
        <p:nvPicPr>
          <p:cNvPr id="14" name="Picture 13" descr="introduction-to-data-structure-classification-6180ea2dcdae970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04999"/>
            <a:ext cx="13004800" cy="7569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0121" y="756708"/>
            <a:ext cx="9782479" cy="86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50" spc="65" dirty="0">
                <a:solidFill>
                  <a:srgbClr val="591D13"/>
                </a:solidFill>
              </a:rPr>
              <a:t>Primitive </a:t>
            </a:r>
            <a:r>
              <a:rPr sz="5550" spc="210" dirty="0">
                <a:solidFill>
                  <a:srgbClr val="522111"/>
                </a:solidFill>
              </a:rPr>
              <a:t>Data</a:t>
            </a:r>
            <a:r>
              <a:rPr sz="5550" spc="345" dirty="0">
                <a:solidFill>
                  <a:srgbClr val="522111"/>
                </a:solidFill>
              </a:rPr>
              <a:t> </a:t>
            </a:r>
            <a:r>
              <a:rPr sz="5550" spc="65" dirty="0">
                <a:solidFill>
                  <a:srgbClr val="561D0F"/>
                </a:solidFill>
              </a:rPr>
              <a:t>Structure</a:t>
            </a:r>
            <a:endParaRPr sz="5550"/>
          </a:p>
        </p:txBody>
      </p:sp>
      <p:sp>
        <p:nvSpPr>
          <p:cNvPr id="11" name="TextBox 10"/>
          <p:cNvSpPr txBox="1"/>
          <p:nvPr/>
        </p:nvSpPr>
        <p:spPr>
          <a:xfrm>
            <a:off x="635000" y="2514600"/>
            <a:ext cx="11277600" cy="417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8305" marR="187960" indent="-380365">
              <a:lnSpc>
                <a:spcPts val="4900"/>
              </a:lnSpc>
              <a:spcBef>
                <a:spcPts val="750"/>
              </a:spcBef>
              <a:buClr>
                <a:srgbClr val="2895AC"/>
              </a:buClr>
              <a:buChar char="•"/>
              <a:tabLst>
                <a:tab pos="411480" algn="l"/>
              </a:tabLst>
            </a:pPr>
            <a:r>
              <a:rPr lang="en-US" sz="3600" spc="-40" dirty="0" smtClean="0">
                <a:latin typeface="Times New Roman"/>
                <a:cs typeface="Times New Roman"/>
              </a:rPr>
              <a:t>There </a:t>
            </a:r>
            <a:r>
              <a:rPr lang="en-US" sz="3600" spc="-70" dirty="0" smtClean="0">
                <a:latin typeface="Times New Roman"/>
                <a:cs typeface="Times New Roman"/>
              </a:rPr>
              <a:t>are </a:t>
            </a:r>
            <a:r>
              <a:rPr lang="en-US" sz="3600" spc="-50" dirty="0" smtClean="0">
                <a:latin typeface="Times New Roman"/>
                <a:cs typeface="Times New Roman"/>
              </a:rPr>
              <a:t>basic </a:t>
            </a:r>
            <a:r>
              <a:rPr lang="en-US" sz="3600" spc="-35" dirty="0" smtClean="0">
                <a:latin typeface="Times New Roman"/>
                <a:cs typeface="Times New Roman"/>
              </a:rPr>
              <a:t>structures </a:t>
            </a:r>
            <a:r>
              <a:rPr lang="en-US" sz="3600" spc="-85" dirty="0" smtClean="0">
                <a:latin typeface="Times New Roman"/>
                <a:cs typeface="Times New Roman"/>
              </a:rPr>
              <a:t>and </a:t>
            </a:r>
            <a:r>
              <a:rPr lang="en-US" sz="3600" spc="-45" dirty="0" smtClean="0">
                <a:latin typeface="Times New Roman"/>
                <a:cs typeface="Times New Roman"/>
              </a:rPr>
              <a:t>directly  </a:t>
            </a:r>
            <a:r>
              <a:rPr lang="en-US" sz="3600" spc="-35" dirty="0" smtClean="0">
                <a:latin typeface="Times New Roman"/>
                <a:cs typeface="Times New Roman"/>
              </a:rPr>
              <a:t>operated </a:t>
            </a:r>
            <a:r>
              <a:rPr lang="en-US" sz="3600" spc="-60" dirty="0" smtClean="0">
                <a:latin typeface="Times New Roman"/>
                <a:cs typeface="Times New Roman"/>
              </a:rPr>
              <a:t>upon </a:t>
            </a:r>
            <a:r>
              <a:rPr lang="en-US" sz="3600" spc="-105" dirty="0" smtClean="0">
                <a:latin typeface="Times New Roman"/>
                <a:cs typeface="Times New Roman"/>
              </a:rPr>
              <a:t>by </a:t>
            </a:r>
            <a:r>
              <a:rPr lang="en-US" sz="3600" spc="-35" dirty="0" smtClean="0">
                <a:latin typeface="Times New Roman"/>
                <a:cs typeface="Times New Roman"/>
              </a:rPr>
              <a:t>the </a:t>
            </a:r>
            <a:r>
              <a:rPr lang="en-US" sz="3600" spc="-65" dirty="0" smtClean="0">
                <a:latin typeface="Times New Roman"/>
                <a:cs typeface="Times New Roman"/>
              </a:rPr>
              <a:t>machine</a:t>
            </a:r>
            <a:r>
              <a:rPr lang="en-US" sz="3600" spc="-645" dirty="0" smtClean="0">
                <a:latin typeface="Times New Roman"/>
                <a:cs typeface="Times New Roman"/>
              </a:rPr>
              <a:t> </a:t>
            </a:r>
            <a:r>
              <a:rPr lang="en-US" sz="3600" spc="-35" dirty="0" smtClean="0">
                <a:latin typeface="Times New Roman"/>
                <a:cs typeface="Times New Roman"/>
              </a:rPr>
              <a:t>instructions.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391795" marR="346075" indent="-379730">
              <a:lnSpc>
                <a:spcPct val="104200"/>
              </a:lnSpc>
              <a:spcBef>
                <a:spcPts val="745"/>
              </a:spcBef>
              <a:buClr>
                <a:srgbClr val="2895AC"/>
              </a:buClr>
              <a:buFont typeface="Cambria"/>
              <a:buChar char="•"/>
              <a:tabLst>
                <a:tab pos="1711325" algn="l"/>
                <a:tab pos="1711960" algn="l"/>
                <a:tab pos="5281930" algn="l"/>
                <a:tab pos="6132195" algn="l"/>
                <a:tab pos="9079230" algn="l"/>
              </a:tabLst>
            </a:pPr>
            <a:r>
              <a:rPr lang="en-US" sz="3200" i="1" spc="-55" dirty="0" smtClean="0">
                <a:latin typeface="Cambria"/>
                <a:cs typeface="Cambria"/>
              </a:rPr>
              <a:t>Data  structures  </a:t>
            </a:r>
            <a:r>
              <a:rPr lang="en-US" sz="3200" i="1" spc="-35" dirty="0" smtClean="0">
                <a:latin typeface="Cambria"/>
                <a:cs typeface="Cambria"/>
              </a:rPr>
              <a:t>are </a:t>
            </a:r>
            <a:r>
              <a:rPr lang="en-US" sz="3200" i="1" spc="-30" dirty="0" smtClean="0">
                <a:latin typeface="Cambria"/>
                <a:cs typeface="Cambria"/>
              </a:rPr>
              <a:t>directly </a:t>
            </a:r>
            <a:r>
              <a:rPr lang="en-US" sz="3200" i="1" spc="-60" dirty="0" smtClean="0">
                <a:latin typeface="Cambria"/>
                <a:cs typeface="Cambria"/>
              </a:rPr>
              <a:t>operated  </a:t>
            </a:r>
            <a:r>
              <a:rPr lang="en-US" sz="3200" i="1" spc="75" dirty="0" smtClean="0">
                <a:latin typeface="Cambria"/>
                <a:cs typeface="Cambria"/>
              </a:rPr>
              <a:t>upon</a:t>
            </a:r>
            <a:r>
              <a:rPr lang="en-US" sz="3200" i="1" spc="165" dirty="0" smtClean="0">
                <a:latin typeface="Cambria"/>
                <a:cs typeface="Cambria"/>
              </a:rPr>
              <a:t> </a:t>
            </a:r>
            <a:r>
              <a:rPr lang="en-US" sz="3200" i="1" spc="-15" dirty="0" smtClean="0">
                <a:latin typeface="Cambria"/>
                <a:cs typeface="Cambria"/>
              </a:rPr>
              <a:t>the</a:t>
            </a:r>
            <a:r>
              <a:rPr lang="en-US" sz="3200" i="1" spc="190" dirty="0" smtClean="0">
                <a:latin typeface="Cambria"/>
                <a:cs typeface="Cambria"/>
              </a:rPr>
              <a:t> </a:t>
            </a:r>
            <a:r>
              <a:rPr lang="en-US" sz="3200" i="1" spc="45" dirty="0" smtClean="0">
                <a:latin typeface="Cambria"/>
                <a:cs typeface="Cambria"/>
              </a:rPr>
              <a:t>machine-level </a:t>
            </a:r>
            <a:r>
              <a:rPr lang="en-US" sz="3200" i="1" spc="-15" dirty="0" smtClean="0">
                <a:latin typeface="Cambria"/>
                <a:cs typeface="Cambria"/>
              </a:rPr>
              <a:t>instructions .</a:t>
            </a:r>
            <a:endParaRPr lang="en-US" sz="3200" dirty="0" smtClean="0">
              <a:latin typeface="Cambria"/>
              <a:cs typeface="Cambria"/>
            </a:endParaRPr>
          </a:p>
          <a:p>
            <a:pPr marL="400685" marR="5080" indent="-380365">
              <a:lnSpc>
                <a:spcPct val="107500"/>
              </a:lnSpc>
              <a:spcBef>
                <a:spcPts val="740"/>
              </a:spcBef>
              <a:buClr>
                <a:srgbClr val="2F91AC"/>
              </a:buClr>
              <a:buChar char="•"/>
              <a:tabLst>
                <a:tab pos="396875" algn="l"/>
                <a:tab pos="2867660" algn="l"/>
                <a:tab pos="4312285" algn="l"/>
                <a:tab pos="6758940" algn="l"/>
              </a:tabLst>
            </a:pPr>
            <a:r>
              <a:rPr lang="en-US" sz="3200" spc="-50" dirty="0" smtClean="0">
                <a:latin typeface="Cambria"/>
                <a:cs typeface="Cambria"/>
              </a:rPr>
              <a:t>Integer, </a:t>
            </a:r>
            <a:r>
              <a:rPr lang="en-US" sz="3200" spc="5" dirty="0" smtClean="0">
                <a:latin typeface="Cambria"/>
                <a:cs typeface="Cambria"/>
              </a:rPr>
              <a:t>Floating-point </a:t>
            </a:r>
            <a:r>
              <a:rPr lang="en-US" sz="3200" spc="-125" dirty="0" smtClean="0">
                <a:latin typeface="Cambria"/>
                <a:cs typeface="Cambria"/>
              </a:rPr>
              <a:t>number, </a:t>
            </a:r>
            <a:r>
              <a:rPr lang="en-US" sz="3200" spc="-35" dirty="0" smtClean="0">
                <a:latin typeface="Cambria"/>
                <a:cs typeface="Cambria"/>
              </a:rPr>
              <a:t>Character </a:t>
            </a:r>
            <a:r>
              <a:rPr lang="en-US" sz="3200" spc="-30" dirty="0" smtClean="0">
                <a:latin typeface="Cambria"/>
                <a:cs typeface="Cambria"/>
              </a:rPr>
              <a:t>constants, </a:t>
            </a:r>
            <a:r>
              <a:rPr lang="en-US" sz="3200" spc="-120" dirty="0" smtClean="0">
                <a:latin typeface="Cambria"/>
                <a:cs typeface="Cambria"/>
              </a:rPr>
              <a:t>string </a:t>
            </a:r>
            <a:r>
              <a:rPr lang="en-US" sz="3200" spc="-50" dirty="0" smtClean="0">
                <a:latin typeface="Cambria"/>
                <a:cs typeface="Cambria"/>
              </a:rPr>
              <a:t>constants, </a:t>
            </a:r>
            <a:r>
              <a:rPr lang="en-US" sz="3200" spc="-90" dirty="0" smtClean="0">
                <a:latin typeface="Cambria"/>
                <a:cs typeface="Cambria"/>
              </a:rPr>
              <a:t>pointers </a:t>
            </a:r>
            <a:r>
              <a:rPr lang="en-US" sz="3200" spc="50" dirty="0" smtClean="0">
                <a:latin typeface="Cambria"/>
                <a:cs typeface="Cambria"/>
              </a:rPr>
              <a:t>etc, </a:t>
            </a:r>
            <a:r>
              <a:rPr lang="en-US" sz="3200" spc="130" dirty="0" smtClean="0">
                <a:latin typeface="Cambria"/>
                <a:cs typeface="Cambria"/>
              </a:rPr>
              <a:t>fall  </a:t>
            </a:r>
            <a:r>
              <a:rPr lang="en-US" sz="3200" spc="60" dirty="0" smtClean="0">
                <a:latin typeface="Cambria"/>
                <a:cs typeface="Cambria"/>
              </a:rPr>
              <a:t>in </a:t>
            </a:r>
            <a:r>
              <a:rPr lang="en-US" sz="3200" spc="-100" dirty="0" smtClean="0">
                <a:latin typeface="Cambria"/>
                <a:cs typeface="Cambria"/>
              </a:rPr>
              <a:t>this</a:t>
            </a:r>
            <a:r>
              <a:rPr lang="en-US" sz="3200" spc="315" dirty="0" smtClean="0">
                <a:latin typeface="Cambria"/>
                <a:cs typeface="Cambria"/>
              </a:rPr>
              <a:t> </a:t>
            </a:r>
            <a:r>
              <a:rPr lang="en-US" sz="3200" spc="-50" dirty="0" smtClean="0">
                <a:latin typeface="Cambria"/>
                <a:cs typeface="Cambria"/>
              </a:rPr>
              <a:t>category.</a:t>
            </a:r>
            <a:endParaRPr lang="en-US" sz="3200" dirty="0" smtClean="0">
              <a:latin typeface="Cambria"/>
              <a:cs typeface="Cambria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944" y="725840"/>
            <a:ext cx="10514656" cy="9560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5" dirty="0">
                <a:solidFill>
                  <a:srgbClr val="591D13"/>
                </a:solidFill>
                <a:latin typeface="Times New Roman"/>
                <a:cs typeface="Times New Roman"/>
              </a:rPr>
              <a:t>Primitive </a:t>
            </a:r>
            <a:r>
              <a:rPr spc="120" dirty="0">
                <a:solidFill>
                  <a:srgbClr val="542311"/>
                </a:solidFill>
                <a:latin typeface="Times New Roman"/>
                <a:cs typeface="Times New Roman"/>
              </a:rPr>
              <a:t>Data</a:t>
            </a:r>
            <a:r>
              <a:rPr spc="335" dirty="0">
                <a:solidFill>
                  <a:srgbClr val="542311"/>
                </a:solidFill>
                <a:latin typeface="Times New Roman"/>
                <a:cs typeface="Times New Roman"/>
              </a:rPr>
              <a:t> </a:t>
            </a:r>
            <a:r>
              <a:rPr spc="220" dirty="0">
                <a:solidFill>
                  <a:srgbClr val="561D0F"/>
                </a:solidFill>
                <a:latin typeface="Times New Roman"/>
                <a:cs typeface="Times New Roman"/>
              </a:rPr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400" y="2133600"/>
            <a:ext cx="12192000" cy="544738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2590" marR="5080" indent="-390525" algn="just">
              <a:lnSpc>
                <a:spcPts val="4900"/>
              </a:lnSpc>
              <a:spcBef>
                <a:spcPts val="650"/>
              </a:spcBef>
              <a:buClr>
                <a:srgbClr val="2B8EAE"/>
              </a:buClr>
              <a:buChar char="•"/>
              <a:tabLst>
                <a:tab pos="408305" algn="l"/>
                <a:tab pos="5351780" algn="l"/>
              </a:tabLst>
            </a:pPr>
            <a:r>
              <a:rPr sz="4800" spc="30" dirty="0">
                <a:latin typeface="Times New Roman"/>
                <a:cs typeface="Times New Roman"/>
              </a:rPr>
              <a:t>The</a:t>
            </a:r>
            <a:r>
              <a:rPr sz="4800" spc="275" dirty="0">
                <a:latin typeface="Times New Roman"/>
                <a:cs typeface="Times New Roman"/>
              </a:rPr>
              <a:t> </a:t>
            </a:r>
            <a:r>
              <a:rPr sz="4800" spc="-80" dirty="0">
                <a:latin typeface="Times New Roman"/>
                <a:cs typeface="Times New Roman"/>
              </a:rPr>
              <a:t>most</a:t>
            </a:r>
            <a:r>
              <a:rPr sz="4800" spc="345" dirty="0">
                <a:latin typeface="Times New Roman"/>
                <a:cs typeface="Times New Roman"/>
              </a:rPr>
              <a:t> </a:t>
            </a:r>
            <a:r>
              <a:rPr sz="4800" spc="-20" dirty="0">
                <a:latin typeface="Times New Roman"/>
                <a:cs typeface="Times New Roman"/>
              </a:rPr>
              <a:t>commonly</a:t>
            </a:r>
            <a:r>
              <a:rPr sz="4800" spc="-20">
                <a:latin typeface="Times New Roman"/>
                <a:cs typeface="Times New Roman"/>
              </a:rPr>
              <a:t>	</a:t>
            </a:r>
            <a:r>
              <a:rPr lang="en-US" sz="4800" spc="-20" dirty="0" smtClean="0">
                <a:latin typeface="Times New Roman"/>
                <a:cs typeface="Times New Roman"/>
              </a:rPr>
              <a:t> </a:t>
            </a:r>
            <a:r>
              <a:rPr sz="4800" spc="-35" smtClean="0">
                <a:latin typeface="Times New Roman"/>
                <a:cs typeface="Times New Roman"/>
              </a:rPr>
              <a:t>used </a:t>
            </a:r>
            <a:r>
              <a:rPr sz="4800" spc="5" dirty="0">
                <a:latin typeface="Times New Roman"/>
                <a:cs typeface="Times New Roman"/>
              </a:rPr>
              <a:t>operation </a:t>
            </a:r>
            <a:r>
              <a:rPr sz="4800" spc="10" dirty="0">
                <a:latin typeface="Times New Roman"/>
                <a:cs typeface="Times New Roman"/>
              </a:rPr>
              <a:t>on </a:t>
            </a:r>
            <a:r>
              <a:rPr sz="4800" spc="25" dirty="0">
                <a:latin typeface="Times New Roman"/>
                <a:cs typeface="Times New Roman"/>
              </a:rPr>
              <a:t>data  </a:t>
            </a:r>
            <a:r>
              <a:rPr sz="4800" spc="-15" dirty="0">
                <a:latin typeface="Times New Roman"/>
                <a:cs typeface="Times New Roman"/>
              </a:rPr>
              <a:t>structure </a:t>
            </a:r>
            <a:r>
              <a:rPr sz="4800" spc="-35" dirty="0">
                <a:latin typeface="Times New Roman"/>
                <a:cs typeface="Times New Roman"/>
              </a:rPr>
              <a:t>are </a:t>
            </a:r>
            <a:r>
              <a:rPr sz="4800" spc="-55" dirty="0">
                <a:latin typeface="Times New Roman"/>
                <a:cs typeface="Times New Roman"/>
              </a:rPr>
              <a:t>broadly </a:t>
            </a:r>
            <a:r>
              <a:rPr sz="4800" spc="-15" dirty="0">
                <a:latin typeface="Times New Roman"/>
                <a:cs typeface="Times New Roman"/>
              </a:rPr>
              <a:t>categorized into  </a:t>
            </a:r>
            <a:r>
              <a:rPr sz="4800" spc="-35" dirty="0">
                <a:latin typeface="Times New Roman"/>
                <a:cs typeface="Times New Roman"/>
              </a:rPr>
              <a:t>following</a:t>
            </a:r>
            <a:r>
              <a:rPr sz="4800" spc="370" dirty="0">
                <a:latin typeface="Times New Roman"/>
                <a:cs typeface="Times New Roman"/>
              </a:rPr>
              <a:t> </a:t>
            </a:r>
            <a:r>
              <a:rPr sz="4800" spc="-55">
                <a:latin typeface="Times New Roman"/>
                <a:cs typeface="Times New Roman"/>
              </a:rPr>
              <a:t>types</a:t>
            </a:r>
            <a:r>
              <a:rPr sz="4800" spc="-55" smtClean="0">
                <a:latin typeface="Times New Roman"/>
                <a:cs typeface="Times New Roman"/>
              </a:rPr>
              <a:t>:</a:t>
            </a:r>
            <a:endParaRPr lang="en-US" sz="4800" spc="-55" dirty="0" smtClean="0">
              <a:latin typeface="Times New Roman"/>
              <a:cs typeface="Times New Roman"/>
            </a:endParaRPr>
          </a:p>
          <a:p>
            <a:pPr marL="402590" marR="5080" indent="-390525" algn="just">
              <a:lnSpc>
                <a:spcPts val="4900"/>
              </a:lnSpc>
              <a:spcBef>
                <a:spcPts val="650"/>
              </a:spcBef>
              <a:buClr>
                <a:srgbClr val="2B8EAE"/>
              </a:buClr>
              <a:tabLst>
                <a:tab pos="408305" algn="l"/>
                <a:tab pos="5351780" algn="l"/>
              </a:tabLst>
            </a:pPr>
            <a:endParaRPr sz="4800">
              <a:latin typeface="Times New Roman"/>
              <a:cs typeface="Times New Roman"/>
            </a:endParaRPr>
          </a:p>
          <a:p>
            <a:pPr marL="800735" marR="7882255" indent="-635" algn="just">
              <a:lnSpc>
                <a:spcPct val="111900"/>
              </a:lnSpc>
              <a:spcBef>
                <a:spcPts val="35"/>
              </a:spcBef>
              <a:buFont typeface="Arial" pitchFamily="34" charset="0"/>
              <a:buChar char="•"/>
            </a:pPr>
            <a:r>
              <a:rPr lang="en-US" sz="4000" spc="85" dirty="0" smtClean="0">
                <a:latin typeface="Times New Roman"/>
                <a:cs typeface="Times New Roman"/>
              </a:rPr>
              <a:t> </a:t>
            </a:r>
            <a:r>
              <a:rPr sz="4000" spc="85" smtClean="0">
                <a:latin typeface="Times New Roman"/>
                <a:cs typeface="Times New Roman"/>
              </a:rPr>
              <a:t>Create </a:t>
            </a:r>
            <a:endParaRPr lang="en-US" sz="4000" spc="85" dirty="0" smtClean="0">
              <a:latin typeface="Times New Roman"/>
              <a:cs typeface="Times New Roman"/>
            </a:endParaRPr>
          </a:p>
          <a:p>
            <a:pPr marL="800735" marR="7882255" indent="-635" algn="just">
              <a:lnSpc>
                <a:spcPct val="111900"/>
              </a:lnSpc>
              <a:spcBef>
                <a:spcPts val="35"/>
              </a:spcBef>
              <a:buFont typeface="Arial" pitchFamily="34" charset="0"/>
              <a:buChar char="•"/>
            </a:pPr>
            <a:r>
              <a:rPr lang="en-US" sz="4000" spc="85" dirty="0" smtClean="0">
                <a:latin typeface="Times New Roman"/>
                <a:cs typeface="Times New Roman"/>
              </a:rPr>
              <a:t> </a:t>
            </a:r>
            <a:r>
              <a:rPr sz="4000" spc="20" smtClean="0">
                <a:latin typeface="Times New Roman"/>
                <a:cs typeface="Times New Roman"/>
              </a:rPr>
              <a:t>Selection </a:t>
            </a:r>
            <a:endParaRPr lang="en-US" sz="4000" spc="20" dirty="0" smtClean="0">
              <a:latin typeface="Times New Roman"/>
              <a:cs typeface="Times New Roman"/>
            </a:endParaRPr>
          </a:p>
          <a:p>
            <a:pPr marL="800735" marR="7882255" indent="-635" algn="just">
              <a:lnSpc>
                <a:spcPct val="111900"/>
              </a:lnSpc>
              <a:spcBef>
                <a:spcPts val="35"/>
              </a:spcBef>
              <a:buFont typeface="Arial" pitchFamily="34" charset="0"/>
              <a:buChar char="•"/>
            </a:pPr>
            <a:r>
              <a:rPr sz="4000" spc="20" smtClean="0">
                <a:latin typeface="Times New Roman"/>
                <a:cs typeface="Times New Roman"/>
              </a:rPr>
              <a:t> </a:t>
            </a:r>
            <a:r>
              <a:rPr sz="4000" spc="25" dirty="0">
                <a:latin typeface="Times New Roman"/>
                <a:cs typeface="Times New Roman"/>
              </a:rPr>
              <a:t>Updating</a:t>
            </a:r>
            <a:endParaRPr sz="4000">
              <a:latin typeface="Times New Roman"/>
              <a:cs typeface="Times New Roman"/>
            </a:endParaRPr>
          </a:p>
          <a:p>
            <a:pPr marL="810260" algn="just">
              <a:lnSpc>
                <a:spcPct val="100000"/>
              </a:lnSpc>
              <a:spcBef>
                <a:spcPts val="630"/>
              </a:spcBef>
              <a:buFont typeface="Arial" pitchFamily="34" charset="0"/>
              <a:buChar char="•"/>
            </a:pPr>
            <a:r>
              <a:rPr lang="en-US" sz="4000" spc="40" dirty="0" smtClean="0">
                <a:latin typeface="Times New Roman"/>
                <a:cs typeface="Times New Roman"/>
              </a:rPr>
              <a:t> </a:t>
            </a:r>
            <a:r>
              <a:rPr sz="4000" spc="40" smtClean="0">
                <a:latin typeface="Times New Roman"/>
                <a:cs typeface="Times New Roman"/>
              </a:rPr>
              <a:t>Destroy </a:t>
            </a:r>
            <a:r>
              <a:rPr sz="4000" spc="40" dirty="0">
                <a:latin typeface="Times New Roman"/>
                <a:cs typeface="Times New Roman"/>
              </a:rPr>
              <a:t>or</a:t>
            </a:r>
            <a:r>
              <a:rPr sz="4000" spc="340" dirty="0">
                <a:latin typeface="Times New Roman"/>
                <a:cs typeface="Times New Roman"/>
              </a:rPr>
              <a:t> </a:t>
            </a:r>
            <a:r>
              <a:rPr sz="4000" spc="55" dirty="0">
                <a:latin typeface="Times New Roman"/>
                <a:cs typeface="Times New Roman"/>
              </a:rPr>
              <a:t>Delete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3" y="9740265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425362" y="0"/>
                </a:lnTo>
              </a:path>
            </a:pathLst>
          </a:custGeom>
          <a:ln w="3175">
            <a:solidFill>
              <a:srgbClr val="544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Non-Primitive </a:t>
            </a:r>
            <a:r>
              <a:rPr spc="95" dirty="0">
                <a:solidFill>
                  <a:srgbClr val="542311"/>
                </a:solidFill>
              </a:rPr>
              <a:t>Data</a:t>
            </a:r>
            <a:r>
              <a:rPr spc="-484" dirty="0">
                <a:solidFill>
                  <a:srgbClr val="542311"/>
                </a:solidFill>
              </a:rPr>
              <a:t> </a:t>
            </a:r>
            <a:r>
              <a:rPr spc="-20" dirty="0">
                <a:solidFill>
                  <a:srgbClr val="521D18"/>
                </a:solidFill>
              </a:rPr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000" y="2080330"/>
            <a:ext cx="12420600" cy="69499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1005" marR="2452370" indent="-384810" algn="just">
              <a:lnSpc>
                <a:spcPct val="100699"/>
              </a:lnSpc>
              <a:spcBef>
                <a:spcPts val="80"/>
              </a:spcBef>
              <a:buClr>
                <a:srgbClr val="348EAA"/>
              </a:buClr>
              <a:buFont typeface="Arial" pitchFamily="34" charset="0"/>
              <a:buChar char="•"/>
              <a:tabLst>
                <a:tab pos="419100" algn="l"/>
                <a:tab pos="12396788" algn="l"/>
              </a:tabLst>
            </a:pPr>
            <a:r>
              <a:rPr sz="4800" spc="-40" dirty="0">
                <a:latin typeface="Times New Roman" pitchFamily="18" charset="0"/>
                <a:cs typeface="Times New Roman" pitchFamily="18" charset="0"/>
              </a:rPr>
              <a:t>Ther</a:t>
            </a:r>
            <a:r>
              <a:rPr sz="48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7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4800" spc="-7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95">
                <a:latin typeface="Times New Roman" pitchFamily="18" charset="0"/>
                <a:cs typeface="Times New Roman" pitchFamily="18" charset="0"/>
              </a:rPr>
              <a:t>mor</a:t>
            </a:r>
            <a:r>
              <a:rPr sz="4800" spc="-75">
                <a:latin typeface="Times New Roman" pitchFamily="18" charset="0"/>
                <a:cs typeface="Times New Roman" pitchFamily="18" charset="0"/>
              </a:rPr>
              <a:t>e</a:t>
            </a:r>
            <a:r>
              <a:rPr sz="4800" spc="17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spc="175" dirty="0" smtClean="0">
                <a:latin typeface="Times New Roman" pitchFamily="18" charset="0"/>
                <a:cs typeface="Times New Roman" pitchFamily="18" charset="0"/>
              </a:rPr>
              <a:t>sophisticated </a:t>
            </a:r>
            <a:r>
              <a:rPr lang="en-US" sz="4800" spc="175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4800" spc="-45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4800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spc="-35" dirty="0" smtClean="0">
                <a:latin typeface="Times New Roman" pitchFamily="18" charset="0"/>
                <a:cs typeface="Times New Roman" pitchFamily="18" charset="0"/>
              </a:rPr>
              <a:t>structures</a:t>
            </a:r>
            <a:r>
              <a:rPr lang="en-US" sz="4800" spc="-3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4800">
              <a:latin typeface="Times New Roman" pitchFamily="18" charset="0"/>
              <a:cs typeface="Times New Roman" pitchFamily="18" charset="0"/>
            </a:endParaRPr>
          </a:p>
          <a:p>
            <a:pPr marL="400685" marR="5080" indent="-388620" algn="just">
              <a:lnSpc>
                <a:spcPct val="99500"/>
              </a:lnSpc>
              <a:spcBef>
                <a:spcPts val="915"/>
              </a:spcBef>
              <a:buClr>
                <a:srgbClr val="2D95AC"/>
              </a:buClr>
              <a:buChar char="•"/>
              <a:tabLst>
                <a:tab pos="413384" algn="l"/>
                <a:tab pos="414020" algn="l"/>
              </a:tabLst>
            </a:pPr>
            <a:r>
              <a:rPr sz="4800" spc="-40" dirty="0">
                <a:latin typeface="Times New Roman" pitchFamily="18" charset="0"/>
                <a:cs typeface="Times New Roman" pitchFamily="18" charset="0"/>
              </a:rPr>
              <a:t>The Data structures that are derived from the  primitive data structures are called Non-primitive  data structure.</a:t>
            </a:r>
            <a:endParaRPr sz="4800" spc="-40">
              <a:latin typeface="Times New Roman" pitchFamily="18" charset="0"/>
              <a:cs typeface="Times New Roman" pitchFamily="18" charset="0"/>
            </a:endParaRPr>
          </a:p>
          <a:p>
            <a:pPr marL="415290" marR="139700" indent="-391795" algn="just">
              <a:lnSpc>
                <a:spcPct val="102000"/>
              </a:lnSpc>
              <a:spcBef>
                <a:spcPts val="800"/>
              </a:spcBef>
              <a:buClr>
                <a:srgbClr val="3890A7"/>
              </a:buClr>
              <a:buChar char="•"/>
              <a:tabLst>
                <a:tab pos="419734" algn="l"/>
                <a:tab pos="4785995" algn="l"/>
              </a:tabLst>
            </a:pPr>
            <a:r>
              <a:rPr sz="4800" spc="-40" dirty="0">
                <a:latin typeface="Times New Roman" pitchFamily="18" charset="0"/>
                <a:cs typeface="Times New Roman" pitchFamily="18" charset="0"/>
              </a:rPr>
              <a:t>The non-primitive</a:t>
            </a:r>
            <a:r>
              <a:rPr sz="4800" spc="-4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800" spc="-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800" spc="-4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4800" spc="-40" dirty="0">
                <a:latin typeface="Times New Roman" pitchFamily="18" charset="0"/>
                <a:cs typeface="Times New Roman" pitchFamily="18" charset="0"/>
              </a:rPr>
              <a:t>structures  emphasize on structuring of a group of  homogeneous (same type) or heterogeneous  (different type) data items.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533400"/>
            <a:ext cx="11277600" cy="18325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-20" dirty="0">
                <a:solidFill>
                  <a:srgbClr val="542111"/>
                </a:solidFill>
                <a:latin typeface="Times New Roman"/>
                <a:cs typeface="Times New Roman"/>
              </a:rPr>
              <a:t>Non-Primitive </a:t>
            </a:r>
            <a:r>
              <a:rPr sz="5900" spc="90" dirty="0">
                <a:solidFill>
                  <a:srgbClr val="542311"/>
                </a:solidFill>
                <a:latin typeface="Times New Roman"/>
                <a:cs typeface="Times New Roman"/>
              </a:rPr>
              <a:t>Data</a:t>
            </a:r>
            <a:r>
              <a:rPr sz="5900" spc="-905" dirty="0">
                <a:solidFill>
                  <a:srgbClr val="542311"/>
                </a:solidFill>
                <a:latin typeface="Times New Roman"/>
                <a:cs typeface="Times New Roman"/>
              </a:rPr>
              <a:t> </a:t>
            </a:r>
            <a:r>
              <a:rPr sz="5900" spc="175" dirty="0">
                <a:solidFill>
                  <a:srgbClr val="521F0C"/>
                </a:solidFill>
                <a:latin typeface="Times New Roman"/>
                <a:cs typeface="Times New Roman"/>
              </a:rPr>
              <a:t>Structure</a:t>
            </a:r>
            <a:endParaRPr sz="5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00" y="3048000"/>
            <a:ext cx="11811000" cy="54589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spc="15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structures: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04545" marR="462915" indent="-8255" algn="just">
              <a:lnSpc>
                <a:spcPct val="101299"/>
              </a:lnSpc>
              <a:spcBef>
                <a:spcPts val="840"/>
              </a:spcBef>
            </a:pPr>
            <a:r>
              <a:rPr sz="2800" spc="-9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sequence </a:t>
            </a:r>
            <a:r>
              <a:rPr sz="2800" spc="-17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sz="2800" spc="-114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110" smtClean="0"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z="2800" spc="-1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10" smtClean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series.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07085" marR="9525" indent="5080" algn="just">
              <a:lnSpc>
                <a:spcPts val="3100"/>
              </a:lnSpc>
              <a:spcBef>
                <a:spcPts val="910"/>
              </a:spcBef>
              <a:tabLst>
                <a:tab pos="9773285" algn="l"/>
                <a:tab pos="10137775" algn="l"/>
              </a:tabLst>
            </a:pPr>
            <a:r>
              <a:rPr sz="2800" spc="-120" dirty="0">
                <a:latin typeface="Times New Roman" pitchFamily="18" charset="0"/>
                <a:cs typeface="Times New Roman" pitchFamily="18" charset="0"/>
              </a:rPr>
              <a:t>Linea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60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28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eas</a:t>
            </a:r>
            <a:r>
              <a:rPr sz="2800" spc="-17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implement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75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80" dirty="0">
                <a:latin typeface="Times New Roman" pitchFamily="18" charset="0"/>
                <a:cs typeface="Times New Roman" pitchFamily="18" charset="0"/>
              </a:rPr>
              <a:t>memor</a:t>
            </a:r>
            <a:r>
              <a:rPr sz="2800" spc="-15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22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organized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linear</a:t>
            </a:r>
            <a:r>
              <a:rPr sz="2800" spc="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80" dirty="0">
                <a:latin typeface="Times New Roman" pitchFamily="18" charset="0"/>
                <a:cs typeface="Times New Roman" pitchFamily="18" charset="0"/>
              </a:rPr>
              <a:t>fashion.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98195" algn="just">
              <a:lnSpc>
                <a:spcPct val="100000"/>
              </a:lnSpc>
              <a:spcBef>
                <a:spcPts val="630"/>
              </a:spcBef>
              <a:tabLst>
                <a:tab pos="3105150" algn="l"/>
              </a:tabLst>
            </a:pPr>
            <a:r>
              <a:rPr sz="2800" spc="-55" dirty="0">
                <a:latin typeface="Times New Roman" pitchFamily="18" charset="0"/>
                <a:cs typeface="Times New Roman" pitchFamily="18" charset="0"/>
              </a:rPr>
              <a:t>Some</a:t>
            </a:r>
            <a:r>
              <a:rPr sz="28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commonly	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linear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Stack, </a:t>
            </a:r>
            <a:r>
              <a:rPr sz="2800" spc="20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Linked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12800" algn="just">
              <a:lnSpc>
                <a:spcPct val="100000"/>
              </a:lnSpc>
              <a:spcBef>
                <a:spcPts val="20"/>
              </a:spcBef>
            </a:pPr>
            <a:r>
              <a:rPr sz="2800" spc="30" dirty="0">
                <a:latin typeface="Times New Roman" pitchFamily="18" charset="0"/>
                <a:cs typeface="Times New Roman" pitchFamily="18" charset="0"/>
              </a:rPr>
              <a:t>Lists.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6830">
              <a:lnSpc>
                <a:spcPct val="100000"/>
              </a:lnSpc>
              <a:spcBef>
                <a:spcPts val="740"/>
              </a:spcBef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Non-Linear 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800" spc="-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60" dirty="0">
                <a:latin typeface="Times New Roman" pitchFamily="18" charset="0"/>
                <a:cs typeface="Times New Roman" pitchFamily="18" charset="0"/>
              </a:rPr>
              <a:t>structures: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808355" marR="118110" indent="15875">
              <a:lnSpc>
                <a:spcPts val="3100"/>
              </a:lnSpc>
              <a:spcBef>
                <a:spcPts val="950"/>
              </a:spcBef>
            </a:pPr>
            <a:r>
              <a:rPr sz="2800" spc="-110" smtClean="0">
                <a:latin typeface="Times New Roman" pitchFamily="18" charset="0"/>
                <a:cs typeface="Times New Roman" pitchFamily="18" charset="0"/>
              </a:rPr>
              <a:t>Non-Linear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spc="-85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sz="2800" spc="-21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exhibit 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sz="2800" spc="-14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hierarchical </a:t>
            </a:r>
            <a:r>
              <a:rPr sz="2800" spc="-70" dirty="0"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sz="2800" spc="-60" dirty="0">
                <a:latin typeface="Times New Roman" pitchFamily="18" charset="0"/>
                <a:cs typeface="Times New Roman" pitchFamily="18" charset="0"/>
              </a:rPr>
              <a:t>or  </a:t>
            </a:r>
            <a:r>
              <a:rPr sz="2800" spc="-105" dirty="0">
                <a:latin typeface="Times New Roman" pitchFamily="18" charset="0"/>
                <a:cs typeface="Times New Roman" pitchFamily="18" charset="0"/>
              </a:rPr>
              <a:t>parent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65" dirty="0">
                <a:latin typeface="Times New Roman" pitchFamily="18" charset="0"/>
                <a:cs typeface="Times New Roman" pitchFamily="18" charset="0"/>
              </a:rPr>
              <a:t>relationship.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96290" marR="1717675">
              <a:lnSpc>
                <a:spcPts val="4000"/>
              </a:lnSpc>
              <a:spcBef>
                <a:spcPts val="80"/>
              </a:spcBef>
            </a:pPr>
            <a:r>
              <a:rPr sz="2800" spc="-9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sz="2800" spc="-185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190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arran</a:t>
            </a:r>
            <a:r>
              <a:rPr sz="1600" spc="-135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sz="2800" spc="-165" dirty="0">
                <a:latin typeface="Times New Roman" pitchFamily="18" charset="0"/>
                <a:cs typeface="Times New Roman" pitchFamily="18" charset="0"/>
              </a:rPr>
              <a:t>ed </a:t>
            </a:r>
            <a:r>
              <a:rPr sz="2800" spc="-1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800" spc="-114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-130" dirty="0"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sz="2800" spc="-135" dirty="0">
                <a:latin typeface="Times New Roman" pitchFamily="18" charset="0"/>
                <a:cs typeface="Times New Roman" pitchFamily="18" charset="0"/>
              </a:rPr>
              <a:t>structure.  </a:t>
            </a:r>
            <a:r>
              <a:rPr sz="2800" spc="-9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125" dirty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sz="2800" spc="-110" dirty="0">
                <a:latin typeface="Times New Roman" pitchFamily="18" charset="0"/>
                <a:cs typeface="Times New Roman" pitchFamily="18" charset="0"/>
              </a:rPr>
              <a:t>non-linear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800" spc="-145" dirty="0">
                <a:latin typeface="Times New Roman" pitchFamily="18" charset="0"/>
                <a:cs typeface="Times New Roman" pitchFamily="18" charset="0"/>
              </a:rPr>
              <a:t>structures </a:t>
            </a:r>
            <a:r>
              <a:rPr sz="2800" spc="-15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800" spc="-95" dirty="0">
                <a:latin typeface="Times New Roman" pitchFamily="18" charset="0"/>
                <a:cs typeface="Times New Roman" pitchFamily="18" charset="0"/>
              </a:rPr>
              <a:t>trees 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graphs.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432800" y="2184400"/>
            <a:ext cx="19431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0240" y="533400"/>
            <a:ext cx="12354560" cy="11921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Non-Primitive </a:t>
            </a:r>
            <a:r>
              <a:rPr spc="95" dirty="0">
                <a:solidFill>
                  <a:srgbClr val="542311"/>
                </a:solidFill>
              </a:rPr>
              <a:t>Data</a:t>
            </a:r>
            <a:r>
              <a:rPr spc="-484" dirty="0">
                <a:solidFill>
                  <a:srgbClr val="542311"/>
                </a:solidFill>
              </a:rPr>
              <a:t> </a:t>
            </a:r>
            <a:r>
              <a:rPr spc="-20" dirty="0">
                <a:solidFill>
                  <a:srgbClr val="521D18"/>
                </a:solidFill>
              </a:rPr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1061" y="2003777"/>
            <a:ext cx="10556875" cy="65309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2590" marR="5080" indent="-390525">
              <a:lnSpc>
                <a:spcPts val="4900"/>
              </a:lnSpc>
              <a:spcBef>
                <a:spcPts val="650"/>
              </a:spcBef>
              <a:buClr>
                <a:srgbClr val="2B8EAE"/>
              </a:buClr>
              <a:buChar char="•"/>
              <a:tabLst>
                <a:tab pos="408305" algn="l"/>
                <a:tab pos="5351780" algn="l"/>
              </a:tabLst>
            </a:pPr>
            <a:r>
              <a:rPr sz="4450" spc="30" dirty="0">
                <a:latin typeface="Times New Roman"/>
                <a:cs typeface="Times New Roman"/>
              </a:rPr>
              <a:t>The</a:t>
            </a:r>
            <a:r>
              <a:rPr sz="4450" spc="275" dirty="0">
                <a:latin typeface="Times New Roman"/>
                <a:cs typeface="Times New Roman"/>
              </a:rPr>
              <a:t> </a:t>
            </a:r>
            <a:r>
              <a:rPr sz="4450" spc="-80" dirty="0">
                <a:latin typeface="Times New Roman"/>
                <a:cs typeface="Times New Roman"/>
              </a:rPr>
              <a:t>most</a:t>
            </a:r>
            <a:r>
              <a:rPr sz="4450" spc="345" dirty="0">
                <a:latin typeface="Times New Roman"/>
                <a:cs typeface="Times New Roman"/>
              </a:rPr>
              <a:t> </a:t>
            </a:r>
            <a:r>
              <a:rPr sz="4450" spc="-20" dirty="0">
                <a:latin typeface="Times New Roman"/>
                <a:cs typeface="Times New Roman"/>
              </a:rPr>
              <a:t>commonly	</a:t>
            </a:r>
            <a:r>
              <a:rPr sz="4450" spc="-35" dirty="0">
                <a:latin typeface="Times New Roman"/>
                <a:cs typeface="Times New Roman"/>
              </a:rPr>
              <a:t>used </a:t>
            </a:r>
            <a:r>
              <a:rPr sz="4450" spc="5" dirty="0">
                <a:latin typeface="Times New Roman"/>
                <a:cs typeface="Times New Roman"/>
              </a:rPr>
              <a:t>operation </a:t>
            </a:r>
            <a:r>
              <a:rPr sz="4450" spc="10" dirty="0">
                <a:latin typeface="Times New Roman"/>
                <a:cs typeface="Times New Roman"/>
              </a:rPr>
              <a:t>on </a:t>
            </a:r>
            <a:r>
              <a:rPr sz="4450" spc="25" dirty="0">
                <a:latin typeface="Times New Roman"/>
                <a:cs typeface="Times New Roman"/>
              </a:rPr>
              <a:t>data  </a:t>
            </a:r>
            <a:r>
              <a:rPr sz="4500" spc="-15" dirty="0">
                <a:latin typeface="Times New Roman"/>
                <a:cs typeface="Times New Roman"/>
              </a:rPr>
              <a:t>structure </a:t>
            </a:r>
            <a:r>
              <a:rPr sz="4500" spc="-35" dirty="0">
                <a:latin typeface="Times New Roman"/>
                <a:cs typeface="Times New Roman"/>
              </a:rPr>
              <a:t>are </a:t>
            </a:r>
            <a:r>
              <a:rPr sz="4500" spc="-55" dirty="0">
                <a:latin typeface="Times New Roman"/>
                <a:cs typeface="Times New Roman"/>
              </a:rPr>
              <a:t>broadly </a:t>
            </a:r>
            <a:r>
              <a:rPr sz="4500" spc="-15" dirty="0">
                <a:latin typeface="Times New Roman"/>
                <a:cs typeface="Times New Roman"/>
              </a:rPr>
              <a:t>categorized into  </a:t>
            </a:r>
            <a:r>
              <a:rPr sz="4550" spc="-35" dirty="0">
                <a:latin typeface="Times New Roman"/>
                <a:cs typeface="Times New Roman"/>
              </a:rPr>
              <a:t>following</a:t>
            </a:r>
            <a:r>
              <a:rPr sz="4550" spc="370" dirty="0">
                <a:latin typeface="Times New Roman"/>
                <a:cs typeface="Times New Roman"/>
              </a:rPr>
              <a:t> </a:t>
            </a:r>
            <a:r>
              <a:rPr sz="4550" spc="-55" dirty="0">
                <a:latin typeface="Times New Roman"/>
                <a:cs typeface="Times New Roman"/>
              </a:rPr>
              <a:t>types:</a:t>
            </a:r>
            <a:endParaRPr sz="4550">
              <a:latin typeface="Times New Roman"/>
              <a:cs typeface="Times New Roman"/>
            </a:endParaRPr>
          </a:p>
          <a:p>
            <a:pPr marL="803910">
              <a:lnSpc>
                <a:spcPct val="100000"/>
              </a:lnSpc>
              <a:spcBef>
                <a:spcPts val="570"/>
              </a:spcBef>
            </a:pPr>
            <a:r>
              <a:rPr sz="3750" spc="50" dirty="0">
                <a:latin typeface="Times New Roman"/>
                <a:cs typeface="Times New Roman"/>
              </a:rPr>
              <a:t>Traversal</a:t>
            </a:r>
            <a:endParaRPr sz="375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  <a:spcBef>
                <a:spcPts val="650"/>
              </a:spcBef>
            </a:pPr>
            <a:r>
              <a:rPr sz="3800" spc="40" dirty="0">
                <a:latin typeface="Times New Roman"/>
                <a:cs typeface="Times New Roman"/>
              </a:rPr>
              <a:t>Insertion</a:t>
            </a:r>
            <a:endParaRPr sz="3800">
              <a:latin typeface="Times New Roman"/>
              <a:cs typeface="Times New Roman"/>
            </a:endParaRPr>
          </a:p>
          <a:p>
            <a:pPr marL="800735" marR="7759065" lvl="1" indent="-327025" algn="just">
              <a:lnSpc>
                <a:spcPct val="110900"/>
              </a:lnSpc>
              <a:spcBef>
                <a:spcPts val="35"/>
              </a:spcBef>
              <a:buClr>
                <a:srgbClr val="6B807E"/>
              </a:buClr>
              <a:tabLst>
                <a:tab pos="801370" algn="l"/>
              </a:tabLst>
            </a:pPr>
            <a:r>
              <a:rPr lang="en-US" sz="3850" spc="20" dirty="0" smtClean="0">
                <a:latin typeface="Times New Roman"/>
                <a:cs typeface="Times New Roman"/>
              </a:rPr>
              <a:t>   </a:t>
            </a:r>
            <a:r>
              <a:rPr sz="3850" spc="20" smtClean="0">
                <a:latin typeface="Times New Roman"/>
                <a:cs typeface="Times New Roman"/>
              </a:rPr>
              <a:t>Selection  </a:t>
            </a:r>
            <a:r>
              <a:rPr sz="3850" spc="20" dirty="0">
                <a:latin typeface="Times New Roman"/>
                <a:cs typeface="Times New Roman"/>
              </a:rPr>
              <a:t>Searching  </a:t>
            </a:r>
            <a:r>
              <a:rPr sz="3850" spc="35" dirty="0">
                <a:latin typeface="Times New Roman"/>
                <a:cs typeface="Times New Roman"/>
              </a:rPr>
              <a:t>Sorting</a:t>
            </a:r>
            <a:endParaRPr sz="3850">
              <a:latin typeface="Times New Roman"/>
              <a:cs typeface="Times New Roman"/>
            </a:endParaRPr>
          </a:p>
          <a:p>
            <a:pPr marL="810895">
              <a:lnSpc>
                <a:spcPct val="100000"/>
              </a:lnSpc>
              <a:spcBef>
                <a:spcPts val="630"/>
              </a:spcBef>
            </a:pPr>
            <a:r>
              <a:rPr sz="3800" spc="25" dirty="0">
                <a:latin typeface="Times New Roman"/>
                <a:cs typeface="Times New Roman"/>
              </a:rPr>
              <a:t>Merging</a:t>
            </a:r>
            <a:endParaRPr sz="3800">
              <a:latin typeface="Times New Roman"/>
              <a:cs typeface="Times New Roman"/>
            </a:endParaRPr>
          </a:p>
          <a:p>
            <a:pPr marL="810260">
              <a:lnSpc>
                <a:spcPct val="100000"/>
              </a:lnSpc>
              <a:spcBef>
                <a:spcPts val="590"/>
              </a:spcBef>
            </a:pPr>
            <a:r>
              <a:rPr sz="3750" spc="60" dirty="0">
                <a:latin typeface="Times New Roman"/>
                <a:cs typeface="Times New Roman"/>
              </a:rPr>
              <a:t>Destroy </a:t>
            </a:r>
            <a:r>
              <a:rPr sz="3750" spc="55" dirty="0">
                <a:latin typeface="Times New Roman"/>
                <a:cs typeface="Times New Roman"/>
              </a:rPr>
              <a:t>or</a:t>
            </a:r>
            <a:r>
              <a:rPr sz="3750" spc="39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Delete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114</TotalTime>
  <Words>499</Words>
  <Application>Microsoft Office PowerPoint</Application>
  <PresentationFormat>Custom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Trek</vt:lpstr>
      <vt:lpstr>     Unit-I            Introduction                        to          Data Structures</vt:lpstr>
      <vt:lpstr>Definition</vt:lpstr>
      <vt:lpstr>Classification of Data Structure</vt:lpstr>
      <vt:lpstr>Classification of Data Structure</vt:lpstr>
      <vt:lpstr>Primitive Data Structure</vt:lpstr>
      <vt:lpstr>Primitive Data Structure</vt:lpstr>
      <vt:lpstr>Non-Primitive Data Structure</vt:lpstr>
      <vt:lpstr>Non-Primitive Data Structure</vt:lpstr>
      <vt:lpstr>Non-Primitive Data Structure</vt:lpstr>
      <vt:lpstr>Description of various Data Structures : Arrays</vt:lpstr>
      <vt:lpstr>Arrays</vt:lpstr>
      <vt:lpstr>Arrays types</vt:lpstr>
      <vt:lpstr>StAck</vt:lpstr>
      <vt:lpstr>Queue</vt:lpstr>
      <vt:lpstr>Linked Lists</vt:lpstr>
      <vt:lpstr>Graph</vt:lpstr>
      <vt:lpstr>Trees</vt:lpstr>
      <vt:lpstr>Graph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c024863c225f3d4c0874c62b5dc29e5c</dc:title>
  <cp:lastModifiedBy>Dell</cp:lastModifiedBy>
  <cp:revision>37</cp:revision>
  <dcterms:created xsi:type="dcterms:W3CDTF">2021-09-21T04:34:30Z</dcterms:created>
  <dcterms:modified xsi:type="dcterms:W3CDTF">2023-07-17T11:52:45Z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LastSaved">
    <vt:filetime>2021-09-21T00:00:00Z</vt:filetime>
  </property>
</Properties>
</file>