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77" r:id="rId9"/>
    <p:sldId id="279" r:id="rId10"/>
    <p:sldId id="280" r:id="rId11"/>
    <p:sldId id="278" r:id="rId12"/>
    <p:sldId id="269" r:id="rId13"/>
    <p:sldId id="282" r:id="rId14"/>
    <p:sldId id="283" r:id="rId15"/>
    <p:sldId id="284" r:id="rId16"/>
    <p:sldId id="285" r:id="rId17"/>
    <p:sldId id="272" r:id="rId18"/>
    <p:sldId id="273" r:id="rId19"/>
    <p:sldId id="274" r:id="rId20"/>
    <p:sldId id="275" r:id="rId21"/>
    <p:sldId id="276" r:id="rId22"/>
  </p:sldIdLst>
  <p:sldSz cx="9144000" cy="5143500" type="screen16x9"/>
  <p:notesSz cx="6858000" cy="9144000"/>
  <p:embeddedFontLst>
    <p:embeddedFont>
      <p:font typeface="Lobster" panose="020B0604020202020204" charset="0"/>
      <p:regular r:id="rId24"/>
    </p:embeddedFont>
    <p:embeddedFont>
      <p:font typeface="Robot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95" autoAdjust="0"/>
    <p:restoredTop sz="94660"/>
  </p:normalViewPr>
  <p:slideViewPr>
    <p:cSldViewPr snapToGrid="0">
      <p:cViewPr varScale="1">
        <p:scale>
          <a:sx n="120" d="100"/>
          <a:sy n="120" d="100"/>
        </p:scale>
        <p:origin x="211"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03974fb7d7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03974fb7d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03974fb7d7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03974fb7d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03974fb7d7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03974fb7d7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03974fb7d7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03974fb7d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03974fb7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03974fb7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03974fb7d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03974fb7d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03974fb7d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03974fb7d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03974fb7d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03974fb7d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03974fb7d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03974fb7d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03974fb7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03974fb7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Capstone Project:</a:t>
            </a:r>
            <a:endParaRPr b="1" dirty="0"/>
          </a:p>
          <a:p>
            <a:pPr marL="0" lvl="0" indent="0" algn="l" rtl="0">
              <a:spcBef>
                <a:spcPts val="0"/>
              </a:spcBef>
              <a:spcAft>
                <a:spcPts val="0"/>
              </a:spcAft>
              <a:buNone/>
            </a:pPr>
            <a:r>
              <a:rPr lang="en"/>
              <a:t>Airbnb Booking Analysis</a:t>
            </a:r>
            <a:endParaRPr dirty="0"/>
          </a:p>
          <a:p>
            <a:pPr marL="0" lvl="0" indent="0" algn="l" rtl="0">
              <a:spcBef>
                <a:spcPts val="0"/>
              </a:spcBef>
              <a:spcAft>
                <a:spcPts val="0"/>
              </a:spcAft>
              <a:buNone/>
            </a:pPr>
            <a:endParaRPr dirty="0"/>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a:t>
            </a:r>
            <a:endParaRPr dirty="0"/>
          </a:p>
          <a:p>
            <a:pPr marL="0" lvl="0" indent="0" algn="l" rtl="0">
              <a:spcBef>
                <a:spcPts val="0"/>
              </a:spcBef>
              <a:spcAft>
                <a:spcPts val="0"/>
              </a:spcAft>
              <a:buNone/>
            </a:pPr>
            <a:r>
              <a:rPr lang="en" dirty="0"/>
              <a:t>Shantanu Bokey</a:t>
            </a:r>
            <a:endParaRPr dirty="0"/>
          </a:p>
          <a:p>
            <a:pPr marL="0" lvl="0" indent="0" algn="l" rtl="0">
              <a:spcBef>
                <a:spcPts val="0"/>
              </a:spcBef>
              <a:spcAft>
                <a:spcPts val="0"/>
              </a:spcAft>
              <a:buNone/>
            </a:pPr>
            <a:r>
              <a:rPr lang="en" dirty="0"/>
              <a:t>Almabetter student</a:t>
            </a:r>
          </a:p>
          <a:p>
            <a:pPr marL="0" lvl="0" indent="0" algn="l" rtl="0">
              <a:spcBef>
                <a:spcPts val="0"/>
              </a:spcBef>
              <a:spcAft>
                <a:spcPts val="0"/>
              </a:spcAft>
              <a:buNone/>
            </a:pPr>
            <a:r>
              <a:rPr lang="en" dirty="0"/>
              <a:t>Cohort –Durban.</a:t>
            </a:r>
            <a:endParaRPr dirty="0"/>
          </a:p>
        </p:txBody>
      </p:sp>
      <p:pic>
        <p:nvPicPr>
          <p:cNvPr id="87" name="Google Shape;87;p13"/>
          <p:cNvPicPr preferRelativeResize="0"/>
          <p:nvPr/>
        </p:nvPicPr>
        <p:blipFill>
          <a:blip r:embed="rId3">
            <a:alphaModFix/>
          </a:blip>
          <a:stretch>
            <a:fillRect/>
          </a:stretch>
        </p:blipFill>
        <p:spPr>
          <a:xfrm>
            <a:off x="4562525" y="3708097"/>
            <a:ext cx="4257675" cy="1076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011E-7A9A-18A0-A5EC-F6D4ED9B939E}"/>
              </a:ext>
            </a:extLst>
          </p:cNvPr>
          <p:cNvSpPr>
            <a:spLocks noGrp="1"/>
          </p:cNvSpPr>
          <p:nvPr>
            <p:ph type="title"/>
          </p:nvPr>
        </p:nvSpPr>
        <p:spPr>
          <a:xfrm>
            <a:off x="0" y="0"/>
            <a:ext cx="8610424" cy="874059"/>
          </a:xfrm>
        </p:spPr>
        <p:txBody>
          <a:bodyPr/>
          <a:lstStyle/>
          <a:p>
            <a:r>
              <a:rPr lang="en-US" sz="2000" dirty="0">
                <a:latin typeface="Roboto" panose="02000000000000000000" pitchFamily="2" charset="0"/>
                <a:ea typeface="Roboto" panose="02000000000000000000" pitchFamily="2" charset="0"/>
                <a:cs typeface="Roboto" panose="02000000000000000000" pitchFamily="2" charset="0"/>
              </a:rPr>
              <a:t>M</a:t>
            </a:r>
            <a:r>
              <a:rPr lang="en-US" sz="2000" i="0" dirty="0">
                <a:effectLst/>
                <a:latin typeface="Roboto" panose="02000000000000000000" pitchFamily="2" charset="0"/>
                <a:ea typeface="Roboto" panose="02000000000000000000" pitchFamily="2" charset="0"/>
                <a:cs typeface="Roboto" panose="02000000000000000000" pitchFamily="2" charset="0"/>
              </a:rPr>
              <a:t>ost of the listings are available only for 0-20 days by host for booking</a:t>
            </a:r>
            <a:r>
              <a:rPr lang="en-US" sz="1600" i="0" dirty="0">
                <a:effectLst/>
                <a:latin typeface="-apple-system"/>
              </a:rPr>
              <a:t>.</a:t>
            </a:r>
            <a:br>
              <a:rPr lang="en-US" sz="1600" i="0" dirty="0">
                <a:effectLst/>
                <a:latin typeface="-apple-system"/>
              </a:rPr>
            </a:br>
            <a:endParaRPr lang="en-IN" sz="1600" dirty="0"/>
          </a:p>
        </p:txBody>
      </p:sp>
      <p:pic>
        <p:nvPicPr>
          <p:cNvPr id="4" name="Picture 3">
            <a:extLst>
              <a:ext uri="{FF2B5EF4-FFF2-40B4-BE49-F238E27FC236}">
                <a16:creationId xmlns:a16="http://schemas.microsoft.com/office/drawing/2014/main" id="{CF62A3A2-29D3-7F8C-B0DE-1F797C93E62A}"/>
              </a:ext>
            </a:extLst>
          </p:cNvPr>
          <p:cNvPicPr>
            <a:picLocks noChangeAspect="1"/>
          </p:cNvPicPr>
          <p:nvPr/>
        </p:nvPicPr>
        <p:blipFill>
          <a:blip r:embed="rId2"/>
          <a:stretch>
            <a:fillRect/>
          </a:stretch>
        </p:blipFill>
        <p:spPr>
          <a:xfrm>
            <a:off x="423581" y="934571"/>
            <a:ext cx="7698443" cy="4007223"/>
          </a:xfrm>
          <a:prstGeom prst="rect">
            <a:avLst/>
          </a:prstGeom>
        </p:spPr>
      </p:pic>
    </p:spTree>
    <p:extLst>
      <p:ext uri="{BB962C8B-B14F-4D97-AF65-F5344CB8AC3E}">
        <p14:creationId xmlns:p14="http://schemas.microsoft.com/office/powerpoint/2010/main" val="201160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280A4-9B60-D63B-552D-7433A6256E7E}"/>
              </a:ext>
            </a:extLst>
          </p:cNvPr>
          <p:cNvSpPr>
            <a:spLocks noGrp="1"/>
          </p:cNvSpPr>
          <p:nvPr>
            <p:ph type="title"/>
          </p:nvPr>
        </p:nvSpPr>
        <p:spPr>
          <a:xfrm>
            <a:off x="311700" y="409999"/>
            <a:ext cx="8610424" cy="746447"/>
          </a:xfrm>
        </p:spPr>
        <p:txBody>
          <a:bodyPr/>
          <a:lstStyle/>
          <a:p>
            <a:r>
              <a:rPr lang="en-US" sz="1800" dirty="0">
                <a:latin typeface="Roboto" panose="02000000000000000000" pitchFamily="2" charset="0"/>
                <a:ea typeface="Roboto" panose="02000000000000000000" pitchFamily="2" charset="0"/>
                <a:cs typeface="Roboto" panose="02000000000000000000" pitchFamily="2" charset="0"/>
              </a:rPr>
              <a:t>H</a:t>
            </a:r>
            <a:r>
              <a:rPr lang="en-US" sz="1800" i="0" dirty="0">
                <a:effectLst/>
                <a:latin typeface="Roboto" panose="02000000000000000000" pitchFamily="2" charset="0"/>
                <a:ea typeface="Roboto" panose="02000000000000000000" pitchFamily="2" charset="0"/>
                <a:cs typeface="Roboto" panose="02000000000000000000" pitchFamily="2" charset="0"/>
              </a:rPr>
              <a:t>ere we can see that highest frequency of listing is in price range of 0 to 1000. Least frequency is in the price range of 1000 to 10000</a:t>
            </a:r>
            <a:r>
              <a:rPr lang="en-US" sz="2400" i="0" dirty="0">
                <a:effectLst/>
                <a:latin typeface="-apple-system"/>
              </a:rPr>
              <a:t>.</a:t>
            </a:r>
            <a:br>
              <a:rPr lang="en-US" sz="2400" i="0" dirty="0">
                <a:effectLst/>
                <a:latin typeface="-apple-system"/>
              </a:rPr>
            </a:br>
            <a:endParaRPr lang="en-IN" dirty="0"/>
          </a:p>
        </p:txBody>
      </p:sp>
      <p:pic>
        <p:nvPicPr>
          <p:cNvPr id="4" name="Picture 3">
            <a:extLst>
              <a:ext uri="{FF2B5EF4-FFF2-40B4-BE49-F238E27FC236}">
                <a16:creationId xmlns:a16="http://schemas.microsoft.com/office/drawing/2014/main" id="{18C6D3FB-E185-7AA4-4EBB-A2E2C93C3906}"/>
              </a:ext>
            </a:extLst>
          </p:cNvPr>
          <p:cNvPicPr>
            <a:picLocks noChangeAspect="1"/>
          </p:cNvPicPr>
          <p:nvPr/>
        </p:nvPicPr>
        <p:blipFill>
          <a:blip r:embed="rId2"/>
          <a:stretch>
            <a:fillRect/>
          </a:stretch>
        </p:blipFill>
        <p:spPr>
          <a:xfrm>
            <a:off x="1397520" y="1384851"/>
            <a:ext cx="6348960" cy="3065929"/>
          </a:xfrm>
          <a:prstGeom prst="rect">
            <a:avLst/>
          </a:prstGeom>
        </p:spPr>
      </p:pic>
    </p:spTree>
    <p:extLst>
      <p:ext uri="{BB962C8B-B14F-4D97-AF65-F5344CB8AC3E}">
        <p14:creationId xmlns:p14="http://schemas.microsoft.com/office/powerpoint/2010/main" val="3356682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556865" y="356991"/>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 sz="1800" dirty="0">
                <a:highlight>
                  <a:srgbClr val="FFFFFF"/>
                </a:highlight>
                <a:latin typeface="Roboto" panose="02000000000000000000" pitchFamily="2" charset="0"/>
                <a:ea typeface="Roboto" panose="02000000000000000000" pitchFamily="2" charset="0"/>
                <a:cs typeface="Roboto" panose="02000000000000000000" pitchFamily="2" charset="0"/>
                <a:sym typeface="Arial"/>
              </a:rPr>
              <a:t>Most rooms are Availability 0-100 days in a year.</a:t>
            </a:r>
            <a:endParaRPr sz="1800" dirty="0">
              <a:highlight>
                <a:srgbClr val="FFFFFF"/>
              </a:highlight>
              <a:latin typeface="Roboto" panose="02000000000000000000" pitchFamily="2" charset="0"/>
              <a:ea typeface="Roboto" panose="02000000000000000000" pitchFamily="2" charset="0"/>
              <a:cs typeface="Roboto" panose="02000000000000000000" pitchFamily="2" charset="0"/>
              <a:sym typeface="Arial"/>
            </a:endParaRPr>
          </a:p>
          <a:p>
            <a:pPr marL="0" lvl="0" indent="0" algn="l" rtl="0">
              <a:spcBef>
                <a:spcPts val="400"/>
              </a:spcBef>
              <a:spcAft>
                <a:spcPts val="0"/>
              </a:spcAft>
              <a:buNone/>
            </a:pPr>
            <a:endParaRPr dirty="0"/>
          </a:p>
        </p:txBody>
      </p:sp>
      <p:pic>
        <p:nvPicPr>
          <p:cNvPr id="173" name="Google Shape;173;p26"/>
          <p:cNvPicPr preferRelativeResize="0"/>
          <p:nvPr/>
        </p:nvPicPr>
        <p:blipFill>
          <a:blip r:embed="rId3">
            <a:alphaModFix/>
          </a:blip>
          <a:stretch>
            <a:fillRect/>
          </a:stretch>
        </p:blipFill>
        <p:spPr>
          <a:xfrm>
            <a:off x="1187375" y="1138850"/>
            <a:ext cx="5857875" cy="3533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790ED-6EA6-6157-1E75-6934E568EB6F}"/>
              </a:ext>
            </a:extLst>
          </p:cNvPr>
          <p:cNvSpPr>
            <a:spLocks noGrp="1"/>
          </p:cNvSpPr>
          <p:nvPr>
            <p:ph type="title"/>
          </p:nvPr>
        </p:nvSpPr>
        <p:spPr/>
        <p:txBody>
          <a:bodyPr/>
          <a:lstStyle/>
          <a:p>
            <a:r>
              <a:rPr lang="en-US" sz="1800" dirty="0">
                <a:latin typeface="Roboto" panose="02000000000000000000" pitchFamily="2" charset="0"/>
                <a:ea typeface="Roboto" panose="02000000000000000000" pitchFamily="2" charset="0"/>
                <a:cs typeface="Roboto" panose="02000000000000000000" pitchFamily="2" charset="0"/>
              </a:rPr>
              <a:t>H</a:t>
            </a:r>
            <a:r>
              <a:rPr lang="en-US" sz="1800" i="0" dirty="0">
                <a:effectLst/>
                <a:latin typeface="Roboto" panose="02000000000000000000" pitchFamily="2" charset="0"/>
                <a:ea typeface="Roboto" panose="02000000000000000000" pitchFamily="2" charset="0"/>
                <a:cs typeface="Roboto" panose="02000000000000000000" pitchFamily="2" charset="0"/>
              </a:rPr>
              <a:t>ere the highest correlation is between the “</a:t>
            </a:r>
            <a:r>
              <a:rPr lang="en-US" sz="1800" dirty="0">
                <a:latin typeface="Roboto" panose="02000000000000000000" pitchFamily="2" charset="0"/>
                <a:ea typeface="Roboto" panose="02000000000000000000" pitchFamily="2" charset="0"/>
                <a:cs typeface="Roboto" panose="02000000000000000000" pitchFamily="2" charset="0"/>
              </a:rPr>
              <a:t>minimum nights” and “revenue”.</a:t>
            </a:r>
            <a:br>
              <a:rPr lang="en-US" sz="1800" dirty="0">
                <a:latin typeface="Roboto" panose="02000000000000000000" pitchFamily="2" charset="0"/>
                <a:ea typeface="Roboto" panose="02000000000000000000" pitchFamily="2" charset="0"/>
                <a:cs typeface="Roboto" panose="02000000000000000000" pitchFamily="2" charset="0"/>
              </a:rPr>
            </a:br>
            <a:r>
              <a:rPr lang="en-US" sz="1800" dirty="0">
                <a:latin typeface="Roboto" panose="02000000000000000000" pitchFamily="2" charset="0"/>
                <a:ea typeface="Roboto" panose="02000000000000000000" pitchFamily="2" charset="0"/>
                <a:cs typeface="Roboto" panose="02000000000000000000" pitchFamily="2" charset="0"/>
              </a:rPr>
              <a:t>And lowest correlation is between “id ” and “ latitude”.</a:t>
            </a:r>
            <a:br>
              <a:rPr lang="en-US" sz="1800" i="0" dirty="0">
                <a:effectLst/>
                <a:latin typeface="Roboto" panose="02000000000000000000" pitchFamily="2" charset="0"/>
                <a:ea typeface="Roboto" panose="02000000000000000000" pitchFamily="2" charset="0"/>
                <a:cs typeface="Roboto" panose="02000000000000000000" pitchFamily="2" charset="0"/>
              </a:rPr>
            </a:br>
            <a:endParaRPr lang="en-IN" sz="1800" dirty="0">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1F0AF2F2-CF8F-1234-B8BC-033460CABE4D}"/>
              </a:ext>
            </a:extLst>
          </p:cNvPr>
          <p:cNvPicPr>
            <a:picLocks noChangeAspect="1"/>
          </p:cNvPicPr>
          <p:nvPr/>
        </p:nvPicPr>
        <p:blipFill>
          <a:blip r:embed="rId2"/>
          <a:stretch>
            <a:fillRect/>
          </a:stretch>
        </p:blipFill>
        <p:spPr>
          <a:xfrm>
            <a:off x="463550" y="1017800"/>
            <a:ext cx="7101677" cy="3982900"/>
          </a:xfrm>
          <a:prstGeom prst="rect">
            <a:avLst/>
          </a:prstGeom>
        </p:spPr>
      </p:pic>
    </p:spTree>
    <p:extLst>
      <p:ext uri="{BB962C8B-B14F-4D97-AF65-F5344CB8AC3E}">
        <p14:creationId xmlns:p14="http://schemas.microsoft.com/office/powerpoint/2010/main" val="1739153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2F60B-01C3-17E1-85CC-314651BFADE2}"/>
              </a:ext>
            </a:extLst>
          </p:cNvPr>
          <p:cNvSpPr>
            <a:spLocks noGrp="1"/>
          </p:cNvSpPr>
          <p:nvPr>
            <p:ph type="title"/>
          </p:nvPr>
        </p:nvSpPr>
        <p:spPr>
          <a:xfrm>
            <a:off x="0" y="-21535"/>
            <a:ext cx="8806070" cy="788504"/>
          </a:xfrm>
        </p:spPr>
        <p:txBody>
          <a:bodyPr/>
          <a:lstStyle/>
          <a:p>
            <a:r>
              <a:rPr lang="en-US" sz="2000" dirty="0">
                <a:latin typeface="-apple-system"/>
              </a:rPr>
              <a:t>I</a:t>
            </a:r>
            <a:r>
              <a:rPr lang="en-US" sz="2000" i="0" dirty="0">
                <a:effectLst/>
                <a:latin typeface="-apple-system"/>
              </a:rPr>
              <a:t>n prices range there is no limit of fixation of the prices by </a:t>
            </a:r>
            <a:r>
              <a:rPr lang="en-US" sz="2000" i="0" dirty="0" err="1">
                <a:effectLst/>
                <a:latin typeface="-apple-system"/>
              </a:rPr>
              <a:t>airbnb</a:t>
            </a:r>
            <a:r>
              <a:rPr lang="en-US" sz="2000" i="0" dirty="0">
                <a:effectLst/>
                <a:latin typeface="-apple-system"/>
              </a:rPr>
              <a:t>. Hence there are so many outliers </a:t>
            </a:r>
            <a:r>
              <a:rPr lang="en-US" sz="2000" i="0" dirty="0" err="1">
                <a:effectLst/>
                <a:latin typeface="-apple-system"/>
              </a:rPr>
              <a:t>occured</a:t>
            </a:r>
            <a:r>
              <a:rPr lang="en-US" sz="2000" i="0" dirty="0">
                <a:effectLst/>
                <a:latin typeface="-apple-system"/>
              </a:rPr>
              <a:t> in the prices.</a:t>
            </a:r>
            <a:br>
              <a:rPr lang="en-US" sz="2000" i="0" dirty="0">
                <a:effectLst/>
                <a:latin typeface="-apple-system"/>
              </a:rPr>
            </a:br>
            <a:endParaRPr lang="en-IN" sz="2000" dirty="0"/>
          </a:p>
        </p:txBody>
      </p:sp>
      <p:pic>
        <p:nvPicPr>
          <p:cNvPr id="4" name="Picture 3">
            <a:extLst>
              <a:ext uri="{FF2B5EF4-FFF2-40B4-BE49-F238E27FC236}">
                <a16:creationId xmlns:a16="http://schemas.microsoft.com/office/drawing/2014/main" id="{ACF47370-C9AE-5F83-5B5B-08E822DE637C}"/>
              </a:ext>
            </a:extLst>
          </p:cNvPr>
          <p:cNvPicPr>
            <a:picLocks noChangeAspect="1"/>
          </p:cNvPicPr>
          <p:nvPr/>
        </p:nvPicPr>
        <p:blipFill>
          <a:blip r:embed="rId2"/>
          <a:stretch>
            <a:fillRect/>
          </a:stretch>
        </p:blipFill>
        <p:spPr>
          <a:xfrm>
            <a:off x="1518271" y="788504"/>
            <a:ext cx="5581852" cy="3982279"/>
          </a:xfrm>
          <a:prstGeom prst="rect">
            <a:avLst/>
          </a:prstGeom>
        </p:spPr>
      </p:pic>
    </p:spTree>
    <p:extLst>
      <p:ext uri="{BB962C8B-B14F-4D97-AF65-F5344CB8AC3E}">
        <p14:creationId xmlns:p14="http://schemas.microsoft.com/office/powerpoint/2010/main" val="3346043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25F2-0047-D28A-863C-30667256D7E8}"/>
              </a:ext>
            </a:extLst>
          </p:cNvPr>
          <p:cNvSpPr>
            <a:spLocks noGrp="1"/>
          </p:cNvSpPr>
          <p:nvPr>
            <p:ph type="title"/>
          </p:nvPr>
        </p:nvSpPr>
        <p:spPr>
          <a:xfrm>
            <a:off x="0" y="-311425"/>
            <a:ext cx="8302487" cy="940904"/>
          </a:xfrm>
        </p:spPr>
        <p:txBody>
          <a:bodyPr/>
          <a:lstStyle/>
          <a:p>
            <a:br>
              <a:rPr lang="en-US" sz="1800" b="1" i="0" dirty="0">
                <a:solidFill>
                  <a:srgbClr val="000000"/>
                </a:solidFill>
                <a:effectLst/>
                <a:latin typeface="var(--jp-content-font-family)"/>
              </a:rPr>
            </a:br>
            <a:r>
              <a:rPr lang="en-US" sz="1800" b="1" i="0" dirty="0">
                <a:solidFill>
                  <a:srgbClr val="000000"/>
                </a:solidFill>
                <a:effectLst/>
                <a:latin typeface="var(--jp-content-font-family)"/>
              </a:rPr>
              <a:t> </a:t>
            </a:r>
            <a:r>
              <a:rPr lang="en-US" sz="1800" i="0" dirty="0">
                <a:solidFill>
                  <a:schemeClr val="accent2">
                    <a:lumMod val="75000"/>
                  </a:schemeClr>
                </a:solidFill>
                <a:effectLst/>
                <a:latin typeface="Roboto" panose="02000000000000000000" pitchFamily="2" charset="0"/>
                <a:ea typeface="Roboto" panose="02000000000000000000" pitchFamily="2" charset="0"/>
                <a:cs typeface="Roboto" panose="02000000000000000000" pitchFamily="2" charset="0"/>
              </a:rPr>
              <a:t>In Queens and Manhattan state private room price contributes equal amount.</a:t>
            </a:r>
            <a:br>
              <a:rPr lang="en-US" sz="1800" i="0" dirty="0">
                <a:solidFill>
                  <a:schemeClr val="accent2">
                    <a:lumMod val="75000"/>
                  </a:schemeClr>
                </a:solidFill>
                <a:effectLst/>
                <a:latin typeface="Roboto" panose="02000000000000000000" pitchFamily="2" charset="0"/>
                <a:ea typeface="Roboto" panose="02000000000000000000" pitchFamily="2" charset="0"/>
                <a:cs typeface="Roboto" panose="02000000000000000000" pitchFamily="2" charset="0"/>
              </a:rPr>
            </a:br>
            <a:br>
              <a:rPr lang="en-US" i="0" dirty="0">
                <a:solidFill>
                  <a:srgbClr val="000000"/>
                </a:solidFill>
                <a:effectLst/>
                <a:latin typeface="Roboto" panose="02000000000000000000" pitchFamily="2" charset="0"/>
                <a:ea typeface="Roboto" panose="02000000000000000000" pitchFamily="2" charset="0"/>
                <a:cs typeface="Roboto" panose="02000000000000000000" pitchFamily="2" charset="0"/>
              </a:rPr>
            </a:br>
            <a:br>
              <a:rPr lang="en-US" b="1" i="0" dirty="0">
                <a:solidFill>
                  <a:srgbClr val="000000"/>
                </a:solidFill>
                <a:effectLst/>
                <a:latin typeface="var(--jp-content-font-family)"/>
              </a:rPr>
            </a:br>
            <a:endParaRPr lang="en-IN" dirty="0"/>
          </a:p>
        </p:txBody>
      </p:sp>
      <p:pic>
        <p:nvPicPr>
          <p:cNvPr id="6" name="Picture 5">
            <a:extLst>
              <a:ext uri="{FF2B5EF4-FFF2-40B4-BE49-F238E27FC236}">
                <a16:creationId xmlns:a16="http://schemas.microsoft.com/office/drawing/2014/main" id="{2958BBEF-ABBB-185A-EC35-2E4C624220F7}"/>
              </a:ext>
            </a:extLst>
          </p:cNvPr>
          <p:cNvPicPr>
            <a:picLocks noChangeAspect="1"/>
          </p:cNvPicPr>
          <p:nvPr/>
        </p:nvPicPr>
        <p:blipFill>
          <a:blip r:embed="rId2"/>
          <a:stretch>
            <a:fillRect/>
          </a:stretch>
        </p:blipFill>
        <p:spPr>
          <a:xfrm>
            <a:off x="159026" y="629478"/>
            <a:ext cx="8633791" cy="4452731"/>
          </a:xfrm>
          <a:prstGeom prst="rect">
            <a:avLst/>
          </a:prstGeom>
        </p:spPr>
      </p:pic>
    </p:spTree>
    <p:extLst>
      <p:ext uri="{BB962C8B-B14F-4D97-AF65-F5344CB8AC3E}">
        <p14:creationId xmlns:p14="http://schemas.microsoft.com/office/powerpoint/2010/main" val="2210274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8DE7-36C1-479A-3BB0-43D253FAD395}"/>
              </a:ext>
            </a:extLst>
          </p:cNvPr>
          <p:cNvSpPr>
            <a:spLocks noGrp="1"/>
          </p:cNvSpPr>
          <p:nvPr>
            <p:ph type="title"/>
          </p:nvPr>
        </p:nvSpPr>
        <p:spPr>
          <a:xfrm>
            <a:off x="47065" y="0"/>
            <a:ext cx="9096935" cy="2319618"/>
          </a:xfrm>
        </p:spPr>
        <p:txBody>
          <a:bodyPr/>
          <a:lstStyle/>
          <a:p>
            <a:pPr algn="l"/>
            <a:r>
              <a:rPr lang="en-US" sz="1800" i="0" dirty="0">
                <a:effectLst/>
                <a:latin typeface="Roboto" panose="02000000000000000000" pitchFamily="2" charset="0"/>
                <a:ea typeface="Roboto" panose="02000000000000000000" pitchFamily="2" charset="0"/>
                <a:cs typeface="Roboto" panose="02000000000000000000" pitchFamily="2" charset="0"/>
              </a:rPr>
              <a:t>As we can see from the bar chart above Manhattan </a:t>
            </a:r>
            <a:r>
              <a:rPr lang="en-US" sz="1800" i="0" dirty="0" err="1">
                <a:effectLst/>
                <a:latin typeface="Roboto" panose="02000000000000000000" pitchFamily="2" charset="0"/>
                <a:ea typeface="Roboto" panose="02000000000000000000" pitchFamily="2" charset="0"/>
                <a:cs typeface="Roboto" panose="02000000000000000000" pitchFamily="2" charset="0"/>
              </a:rPr>
              <a:t>neighbourhood</a:t>
            </a:r>
            <a:r>
              <a:rPr lang="en-US" sz="1800" i="0" dirty="0">
                <a:effectLst/>
                <a:latin typeface="Roboto" panose="02000000000000000000" pitchFamily="2" charset="0"/>
                <a:ea typeface="Roboto" panose="02000000000000000000" pitchFamily="2" charset="0"/>
                <a:cs typeface="Roboto" panose="02000000000000000000" pitchFamily="2" charset="0"/>
              </a:rPr>
              <a:t> has the highest number of </a:t>
            </a:r>
            <a:r>
              <a:rPr lang="en-US" sz="1800" i="0" dirty="0" err="1">
                <a:effectLst/>
                <a:latin typeface="Roboto" panose="02000000000000000000" pitchFamily="2" charset="0"/>
                <a:ea typeface="Roboto" panose="02000000000000000000" pitchFamily="2" charset="0"/>
                <a:cs typeface="Roboto" panose="02000000000000000000" pitchFamily="2" charset="0"/>
              </a:rPr>
              <a:t>AirBnb's</a:t>
            </a:r>
            <a:br>
              <a:rPr lang="en-US" sz="1800" i="0" dirty="0">
                <a:effectLst/>
                <a:latin typeface="Roboto" panose="02000000000000000000" pitchFamily="2" charset="0"/>
                <a:ea typeface="Roboto" panose="02000000000000000000" pitchFamily="2" charset="0"/>
                <a:cs typeface="Roboto" panose="02000000000000000000" pitchFamily="2" charset="0"/>
              </a:rPr>
            </a:br>
            <a:r>
              <a:rPr lang="en-US" sz="1800" i="0" dirty="0">
                <a:effectLst/>
                <a:latin typeface="Roboto" panose="02000000000000000000" pitchFamily="2" charset="0"/>
                <a:ea typeface="Roboto" panose="02000000000000000000" pitchFamily="2" charset="0"/>
                <a:cs typeface="Roboto" panose="02000000000000000000" pitchFamily="2" charset="0"/>
              </a:rPr>
              <a:t>Manhattan</a:t>
            </a:r>
            <a:br>
              <a:rPr lang="en-US" sz="1800" i="0" dirty="0">
                <a:effectLst/>
                <a:latin typeface="Roboto" panose="02000000000000000000" pitchFamily="2" charset="0"/>
                <a:ea typeface="Roboto" panose="02000000000000000000" pitchFamily="2" charset="0"/>
                <a:cs typeface="Roboto" panose="02000000000000000000" pitchFamily="2" charset="0"/>
              </a:rPr>
            </a:br>
            <a:r>
              <a:rPr lang="en-US" sz="1800" i="0" dirty="0">
                <a:effectLst/>
                <a:latin typeface="Roboto" panose="02000000000000000000" pitchFamily="2" charset="0"/>
                <a:ea typeface="Roboto" panose="02000000000000000000" pitchFamily="2" charset="0"/>
                <a:cs typeface="Roboto" panose="02000000000000000000" pitchFamily="2" charset="0"/>
              </a:rPr>
              <a:t>Brooklyn</a:t>
            </a:r>
            <a:br>
              <a:rPr lang="en-US" sz="1800" i="0" dirty="0">
                <a:effectLst/>
                <a:latin typeface="Roboto" panose="02000000000000000000" pitchFamily="2" charset="0"/>
                <a:ea typeface="Roboto" panose="02000000000000000000" pitchFamily="2" charset="0"/>
                <a:cs typeface="Roboto" panose="02000000000000000000" pitchFamily="2" charset="0"/>
              </a:rPr>
            </a:br>
            <a:r>
              <a:rPr lang="en-US" sz="1800" i="0" dirty="0">
                <a:effectLst/>
                <a:latin typeface="Roboto" panose="02000000000000000000" pitchFamily="2" charset="0"/>
                <a:ea typeface="Roboto" panose="02000000000000000000" pitchFamily="2" charset="0"/>
                <a:cs typeface="Roboto" panose="02000000000000000000" pitchFamily="2" charset="0"/>
              </a:rPr>
              <a:t>Queens</a:t>
            </a:r>
            <a:br>
              <a:rPr lang="en-US" sz="1800" i="0" dirty="0">
                <a:effectLst/>
                <a:latin typeface="Roboto" panose="02000000000000000000" pitchFamily="2" charset="0"/>
                <a:ea typeface="Roboto" panose="02000000000000000000" pitchFamily="2" charset="0"/>
                <a:cs typeface="Roboto" panose="02000000000000000000" pitchFamily="2" charset="0"/>
              </a:rPr>
            </a:br>
            <a:r>
              <a:rPr lang="en-US" sz="1800" i="0" dirty="0">
                <a:effectLst/>
                <a:latin typeface="Roboto" panose="02000000000000000000" pitchFamily="2" charset="0"/>
                <a:ea typeface="Roboto" panose="02000000000000000000" pitchFamily="2" charset="0"/>
                <a:cs typeface="Roboto" panose="02000000000000000000" pitchFamily="2" charset="0"/>
              </a:rPr>
              <a:t>Bronx</a:t>
            </a:r>
            <a:br>
              <a:rPr lang="en-US" sz="1800" i="0" dirty="0">
                <a:effectLst/>
                <a:latin typeface="Roboto" panose="02000000000000000000" pitchFamily="2" charset="0"/>
                <a:ea typeface="Roboto" panose="02000000000000000000" pitchFamily="2" charset="0"/>
                <a:cs typeface="Roboto" panose="02000000000000000000" pitchFamily="2" charset="0"/>
              </a:rPr>
            </a:br>
            <a:r>
              <a:rPr lang="en-US" sz="1800" i="0" dirty="0">
                <a:effectLst/>
                <a:latin typeface="Roboto" panose="02000000000000000000" pitchFamily="2" charset="0"/>
                <a:ea typeface="Roboto" panose="02000000000000000000" pitchFamily="2" charset="0"/>
                <a:cs typeface="Roboto" panose="02000000000000000000" pitchFamily="2" charset="0"/>
              </a:rPr>
              <a:t>Staten Island</a:t>
            </a:r>
            <a:br>
              <a:rPr lang="en-US" sz="1800" i="0" dirty="0">
                <a:effectLst/>
                <a:latin typeface="Roboto" panose="02000000000000000000" pitchFamily="2" charset="0"/>
                <a:ea typeface="Roboto" panose="02000000000000000000" pitchFamily="2" charset="0"/>
                <a:cs typeface="Roboto" panose="02000000000000000000" pitchFamily="2" charset="0"/>
              </a:rPr>
            </a:br>
            <a:r>
              <a:rPr lang="en-US" sz="1800" i="0" dirty="0">
                <a:effectLst/>
                <a:latin typeface="Roboto" panose="02000000000000000000" pitchFamily="2" charset="0"/>
                <a:ea typeface="Roboto" panose="02000000000000000000" pitchFamily="2" charset="0"/>
                <a:cs typeface="Roboto" panose="02000000000000000000" pitchFamily="2" charset="0"/>
              </a:rPr>
              <a:t>And Manhattan and Brooklyn has more than 75% of the </a:t>
            </a:r>
            <a:r>
              <a:rPr lang="en-US" sz="1800" i="0" dirty="0" err="1">
                <a:effectLst/>
                <a:latin typeface="Roboto" panose="02000000000000000000" pitchFamily="2" charset="0"/>
                <a:ea typeface="Roboto" panose="02000000000000000000" pitchFamily="2" charset="0"/>
                <a:cs typeface="Roboto" panose="02000000000000000000" pitchFamily="2" charset="0"/>
              </a:rPr>
              <a:t>AirBnb's</a:t>
            </a:r>
            <a:r>
              <a:rPr lang="en-US" sz="1800" i="0" dirty="0">
                <a:effectLst/>
                <a:latin typeface="Roboto" panose="02000000000000000000" pitchFamily="2" charset="0"/>
                <a:ea typeface="Roboto" panose="02000000000000000000" pitchFamily="2" charset="0"/>
                <a:cs typeface="Roboto" panose="02000000000000000000" pitchFamily="2" charset="0"/>
              </a:rPr>
              <a:t>.</a:t>
            </a:r>
            <a:br>
              <a:rPr lang="en-US" sz="1800" i="0" dirty="0">
                <a:effectLst/>
                <a:latin typeface="Roboto" panose="02000000000000000000" pitchFamily="2" charset="0"/>
                <a:ea typeface="Roboto" panose="02000000000000000000" pitchFamily="2" charset="0"/>
                <a:cs typeface="Roboto" panose="02000000000000000000" pitchFamily="2" charset="0"/>
              </a:rPr>
            </a:br>
            <a:br>
              <a:rPr lang="en-US" b="1" i="0" dirty="0">
                <a:effectLst/>
                <a:latin typeface="-apple-system"/>
              </a:rPr>
            </a:br>
            <a:endParaRPr lang="en-IN" dirty="0"/>
          </a:p>
        </p:txBody>
      </p:sp>
      <p:pic>
        <p:nvPicPr>
          <p:cNvPr id="4" name="Picture 3">
            <a:extLst>
              <a:ext uri="{FF2B5EF4-FFF2-40B4-BE49-F238E27FC236}">
                <a16:creationId xmlns:a16="http://schemas.microsoft.com/office/drawing/2014/main" id="{B012FBDA-EF57-17FB-C5C5-357E88210A01}"/>
              </a:ext>
            </a:extLst>
          </p:cNvPr>
          <p:cNvPicPr>
            <a:picLocks noChangeAspect="1"/>
          </p:cNvPicPr>
          <p:nvPr/>
        </p:nvPicPr>
        <p:blipFill>
          <a:blip r:embed="rId2"/>
          <a:stretch>
            <a:fillRect/>
          </a:stretch>
        </p:blipFill>
        <p:spPr>
          <a:xfrm>
            <a:off x="2938182" y="2373406"/>
            <a:ext cx="3294530" cy="2654127"/>
          </a:xfrm>
          <a:prstGeom prst="rect">
            <a:avLst/>
          </a:prstGeom>
        </p:spPr>
      </p:pic>
    </p:spTree>
    <p:extLst>
      <p:ext uri="{BB962C8B-B14F-4D97-AF65-F5344CB8AC3E}">
        <p14:creationId xmlns:p14="http://schemas.microsoft.com/office/powerpoint/2010/main" val="416049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598100" y="460000"/>
            <a:ext cx="8222100" cy="45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t>Limitations &amp; Scope of Improvement</a:t>
            </a:r>
            <a:endParaRPr sz="3500"/>
          </a:p>
        </p:txBody>
      </p:sp>
      <p:sp>
        <p:nvSpPr>
          <p:cNvPr id="191" name="Google Shape;191;p29"/>
          <p:cNvSpPr txBox="1"/>
          <p:nvPr/>
        </p:nvSpPr>
        <p:spPr>
          <a:xfrm>
            <a:off x="773625" y="1327700"/>
            <a:ext cx="758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92" name="Google Shape;192;p29"/>
          <p:cNvSpPr txBox="1"/>
          <p:nvPr/>
        </p:nvSpPr>
        <p:spPr>
          <a:xfrm>
            <a:off x="626550" y="1617450"/>
            <a:ext cx="7890900" cy="28014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lt1"/>
              </a:buClr>
              <a:buSzPts val="1700"/>
              <a:buFont typeface="Roboto"/>
              <a:buAutoNum type="arabicPeriod"/>
            </a:pPr>
            <a:r>
              <a:rPr lang="en" sz="1700">
                <a:solidFill>
                  <a:schemeClr val="lt1"/>
                </a:solidFill>
                <a:latin typeface="Roboto"/>
                <a:ea typeface="Roboto"/>
                <a:cs typeface="Roboto"/>
                <a:sym typeface="Roboto"/>
              </a:rPr>
              <a:t>DataSets have limiting attributes to classify various categories of properties.</a:t>
            </a:r>
            <a:endParaRPr sz="1700">
              <a:solidFill>
                <a:schemeClr val="lt1"/>
              </a:solidFill>
              <a:latin typeface="Roboto"/>
              <a:ea typeface="Roboto"/>
              <a:cs typeface="Roboto"/>
              <a:sym typeface="Roboto"/>
            </a:endParaRPr>
          </a:p>
          <a:p>
            <a:pPr marL="457200" lvl="0" indent="-336550" algn="l" rtl="0">
              <a:spcBef>
                <a:spcPts val="0"/>
              </a:spcBef>
              <a:spcAft>
                <a:spcPts val="0"/>
              </a:spcAft>
              <a:buClr>
                <a:schemeClr val="lt1"/>
              </a:buClr>
              <a:buSzPts val="1700"/>
              <a:buFont typeface="Roboto"/>
              <a:buAutoNum type="arabicPeriod"/>
            </a:pPr>
            <a:r>
              <a:rPr lang="en" sz="1700">
                <a:solidFill>
                  <a:schemeClr val="lt1"/>
                </a:solidFill>
                <a:latin typeface="Roboto"/>
                <a:ea typeface="Roboto"/>
                <a:cs typeface="Roboto"/>
                <a:sym typeface="Roboto"/>
              </a:rPr>
              <a:t>Customer experimental and Category wise ratings for Hosts seemed to be missing which could have played an important role in identifying Star Hosts.</a:t>
            </a:r>
            <a:endParaRPr sz="1700">
              <a:solidFill>
                <a:schemeClr val="lt1"/>
              </a:solidFill>
              <a:latin typeface="Roboto"/>
              <a:ea typeface="Roboto"/>
              <a:cs typeface="Roboto"/>
              <a:sym typeface="Roboto"/>
            </a:endParaRPr>
          </a:p>
          <a:p>
            <a:pPr marL="457200" lvl="0" indent="-336550" algn="l" rtl="0">
              <a:spcBef>
                <a:spcPts val="0"/>
              </a:spcBef>
              <a:spcAft>
                <a:spcPts val="0"/>
              </a:spcAft>
              <a:buClr>
                <a:schemeClr val="lt1"/>
              </a:buClr>
              <a:buSzPts val="1700"/>
              <a:buFont typeface="Roboto"/>
              <a:buAutoNum type="arabicPeriod"/>
            </a:pPr>
            <a:r>
              <a:rPr lang="en" sz="1700">
                <a:solidFill>
                  <a:schemeClr val="lt1"/>
                </a:solidFill>
                <a:latin typeface="Roboto"/>
                <a:ea typeface="Roboto"/>
                <a:cs typeface="Roboto"/>
                <a:sym typeface="Roboto"/>
              </a:rPr>
              <a:t>A lot of guest information were missing like Purpose of Visit, Number of Guests, which could have given a sense of understanding about the relation of customer footfall and neighbourhoods.</a:t>
            </a:r>
            <a:endParaRPr sz="1700">
              <a:solidFill>
                <a:schemeClr val="lt1"/>
              </a:solidFill>
              <a:latin typeface="Roboto"/>
              <a:ea typeface="Roboto"/>
              <a:cs typeface="Roboto"/>
              <a:sym typeface="Roboto"/>
            </a:endParaRPr>
          </a:p>
          <a:p>
            <a:pPr marL="457200" lvl="0" indent="-336550" algn="l" rtl="0">
              <a:spcBef>
                <a:spcPts val="0"/>
              </a:spcBef>
              <a:spcAft>
                <a:spcPts val="0"/>
              </a:spcAft>
              <a:buClr>
                <a:schemeClr val="lt1"/>
              </a:buClr>
              <a:buSzPts val="1700"/>
              <a:buFont typeface="Roboto"/>
              <a:buAutoNum type="arabicPeriod"/>
            </a:pPr>
            <a:r>
              <a:rPr lang="en" sz="1700">
                <a:solidFill>
                  <a:schemeClr val="lt1"/>
                </a:solidFill>
                <a:latin typeface="Roboto"/>
                <a:ea typeface="Roboto"/>
                <a:cs typeface="Roboto"/>
                <a:sym typeface="Roboto"/>
              </a:rPr>
              <a:t>Key attributes of properties like Number of Beds, Closets, Bathrooms, Gym, Sauna, Property Age, Distances from nearest Hospitals, Shopping, Complexes, Airport, Station were missing.</a:t>
            </a:r>
            <a:endParaRPr sz="1700">
              <a:solidFill>
                <a:schemeClr val="lt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598100" y="731803"/>
            <a:ext cx="8222100" cy="55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a:p>
        </p:txBody>
      </p:sp>
      <p:sp>
        <p:nvSpPr>
          <p:cNvPr id="198" name="Google Shape;198;p30"/>
          <p:cNvSpPr txBox="1"/>
          <p:nvPr/>
        </p:nvSpPr>
        <p:spPr>
          <a:xfrm>
            <a:off x="836350" y="1683125"/>
            <a:ext cx="7600200" cy="2770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Roboto"/>
              <a:buAutoNum type="arabicPeriod"/>
            </a:pPr>
            <a:r>
              <a:rPr lang="en" dirty="0">
                <a:solidFill>
                  <a:schemeClr val="lt1"/>
                </a:solidFill>
                <a:latin typeface="Roboto"/>
                <a:ea typeface="Roboto"/>
                <a:cs typeface="Roboto"/>
                <a:sym typeface="Roboto"/>
              </a:rPr>
              <a:t>Manhattan and Brooklyn are the posh areas in New York as there is maximum footfall and properties based on prices and listing are on the higher sides.</a:t>
            </a:r>
            <a:endParaRPr dirty="0">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AutoNum type="arabicPeriod"/>
            </a:pPr>
            <a:r>
              <a:rPr lang="en" dirty="0">
                <a:solidFill>
                  <a:schemeClr val="lt1"/>
                </a:solidFill>
                <a:latin typeface="Roboto"/>
                <a:ea typeface="Roboto"/>
                <a:cs typeface="Roboto"/>
                <a:sym typeface="Roboto"/>
              </a:rPr>
              <a:t>Manhattan and Brooklyn has the highest number of hosts .</a:t>
            </a:r>
            <a:endParaRPr dirty="0">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AutoNum type="arabicPeriod"/>
            </a:pPr>
            <a:r>
              <a:rPr lang="en" dirty="0">
                <a:solidFill>
                  <a:schemeClr val="lt1"/>
                </a:solidFill>
                <a:latin typeface="Roboto"/>
                <a:ea typeface="Roboto"/>
                <a:cs typeface="Roboto"/>
                <a:sym typeface="Roboto"/>
              </a:rPr>
              <a:t>Manhattan has the highest number of Private rooms and Entire house/Apt. In culmination followed by Brooklyn.</a:t>
            </a:r>
            <a:endParaRPr dirty="0">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AutoNum type="arabicPeriod"/>
            </a:pPr>
            <a:r>
              <a:rPr lang="en" dirty="0">
                <a:solidFill>
                  <a:schemeClr val="lt1"/>
                </a:solidFill>
                <a:latin typeface="Roboto"/>
                <a:ea typeface="Roboto"/>
                <a:cs typeface="Roboto"/>
                <a:sym typeface="Roboto"/>
              </a:rPr>
              <a:t>Highest accommodations of 10,000 USD are available in Manhattan, Brooklyn and Queens.</a:t>
            </a:r>
            <a:endParaRPr dirty="0">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AutoNum type="arabicPeriod"/>
            </a:pPr>
            <a:r>
              <a:rPr lang="en" dirty="0">
                <a:solidFill>
                  <a:schemeClr val="lt1"/>
                </a:solidFill>
                <a:latin typeface="Roboto"/>
                <a:ea typeface="Roboto"/>
                <a:cs typeface="Roboto"/>
                <a:sym typeface="Roboto"/>
              </a:rPr>
              <a:t>Most popular hosts are Sonder, Blueground, Kara to name a few based on number of reviews and calculated host listing counts.</a:t>
            </a:r>
            <a:endParaRPr dirty="0">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AutoNum type="arabicPeriod"/>
            </a:pPr>
            <a:r>
              <a:rPr lang="en" dirty="0">
                <a:solidFill>
                  <a:schemeClr val="lt1"/>
                </a:solidFill>
                <a:latin typeface="Roboto"/>
                <a:ea typeface="Roboto"/>
                <a:cs typeface="Roboto"/>
                <a:sym typeface="Roboto"/>
              </a:rPr>
              <a:t>Staten Island seems more available for booking throughout the year compared to other neighboiurhoods.</a:t>
            </a:r>
            <a:endParaRPr dirty="0">
              <a:solidFill>
                <a:schemeClr val="lt1"/>
              </a:solidFill>
              <a:latin typeface="Roboto"/>
              <a:ea typeface="Roboto"/>
              <a:cs typeface="Roboto"/>
              <a:sym typeface="Roboto"/>
            </a:endParaRPr>
          </a:p>
          <a:p>
            <a:pPr marL="457200" lvl="0" indent="0" algn="l" rtl="0">
              <a:spcBef>
                <a:spcPts val="0"/>
              </a:spcBef>
              <a:spcAft>
                <a:spcPts val="0"/>
              </a:spcAft>
              <a:buNone/>
            </a:pPr>
            <a:endParaRPr dirty="0">
              <a:solidFill>
                <a:schemeClr val="l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598100" y="595904"/>
            <a:ext cx="8222100" cy="71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 [Contd.]</a:t>
            </a:r>
            <a:endParaRPr/>
          </a:p>
        </p:txBody>
      </p:sp>
      <p:sp>
        <p:nvSpPr>
          <p:cNvPr id="204" name="Google Shape;204;p31"/>
          <p:cNvSpPr txBox="1"/>
          <p:nvPr/>
        </p:nvSpPr>
        <p:spPr>
          <a:xfrm>
            <a:off x="825875" y="1672675"/>
            <a:ext cx="7464300" cy="3570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1"/>
                </a:solidFill>
                <a:latin typeface="Roboto"/>
                <a:ea typeface="Roboto"/>
                <a:cs typeface="Roboto"/>
                <a:sym typeface="Roboto"/>
              </a:rPr>
              <a:t>7. Sonder, Blueground, Sally are some of the top hosts based on their turn over.</a:t>
            </a:r>
            <a:endParaRPr sz="1600">
              <a:solidFill>
                <a:schemeClr val="lt1"/>
              </a:solidFill>
              <a:latin typeface="Roboto"/>
              <a:ea typeface="Roboto"/>
              <a:cs typeface="Roboto"/>
              <a:sym typeface="Roboto"/>
            </a:endParaRPr>
          </a:p>
          <a:p>
            <a:pPr marL="0" lvl="0" indent="0" algn="l" rtl="0">
              <a:spcBef>
                <a:spcPts val="0"/>
              </a:spcBef>
              <a:spcAft>
                <a:spcPts val="0"/>
              </a:spcAft>
              <a:buNone/>
            </a:pPr>
            <a:r>
              <a:rPr lang="en" sz="1600">
                <a:solidFill>
                  <a:schemeClr val="lt1"/>
                </a:solidFill>
                <a:latin typeface="Roboto"/>
                <a:ea typeface="Roboto"/>
                <a:cs typeface="Roboto"/>
                <a:sym typeface="Roboto"/>
              </a:rPr>
              <a:t>8. Financial districts, Midtown, Chelsea are some of the top neighbourhood based on their turn over.</a:t>
            </a:r>
            <a:endParaRPr sz="1600">
              <a:solidFill>
                <a:schemeClr val="lt1"/>
              </a:solidFill>
              <a:latin typeface="Roboto"/>
              <a:ea typeface="Roboto"/>
              <a:cs typeface="Roboto"/>
              <a:sym typeface="Roboto"/>
            </a:endParaRPr>
          </a:p>
          <a:p>
            <a:pPr marL="0" lvl="0" indent="0" algn="l" rtl="0">
              <a:spcBef>
                <a:spcPts val="0"/>
              </a:spcBef>
              <a:spcAft>
                <a:spcPts val="0"/>
              </a:spcAft>
              <a:buNone/>
            </a:pPr>
            <a:r>
              <a:rPr lang="en" sz="1600">
                <a:solidFill>
                  <a:schemeClr val="lt1"/>
                </a:solidFill>
                <a:latin typeface="Roboto"/>
                <a:ea typeface="Roboto"/>
                <a:cs typeface="Roboto"/>
                <a:sym typeface="Roboto"/>
              </a:rPr>
              <a:t>9. Shared rooms are mostly available over other room types and Entire Home/ Apt which has the highest proportion of room share are mostly on the expensive ends. </a:t>
            </a:r>
            <a:endParaRPr sz="1600">
              <a:solidFill>
                <a:schemeClr val="lt1"/>
              </a:solidFill>
              <a:latin typeface="Roboto"/>
              <a:ea typeface="Roboto"/>
              <a:cs typeface="Roboto"/>
              <a:sym typeface="Roboto"/>
            </a:endParaRPr>
          </a:p>
          <a:p>
            <a:pPr marL="0" lvl="0" indent="0" algn="l" rtl="0">
              <a:spcBef>
                <a:spcPts val="0"/>
              </a:spcBef>
              <a:spcAft>
                <a:spcPts val="0"/>
              </a:spcAft>
              <a:buNone/>
            </a:pPr>
            <a:r>
              <a:rPr lang="en" sz="1600">
                <a:solidFill>
                  <a:schemeClr val="lt1"/>
                </a:solidFill>
                <a:latin typeface="Roboto"/>
                <a:ea typeface="Roboto"/>
                <a:cs typeface="Roboto"/>
                <a:sym typeface="Roboto"/>
              </a:rPr>
              <a:t>10. Fort Wadsworth and Woodrow are expensive neighbourhood based on median listed price belong into Stated Island.</a:t>
            </a:r>
            <a:endParaRPr sz="1600">
              <a:solidFill>
                <a:schemeClr val="lt1"/>
              </a:solidFill>
              <a:latin typeface="Roboto"/>
              <a:ea typeface="Roboto"/>
              <a:cs typeface="Roboto"/>
              <a:sym typeface="Roboto"/>
            </a:endParaRPr>
          </a:p>
          <a:p>
            <a:pPr marL="0" lvl="0" indent="0" algn="l" rtl="0">
              <a:spcBef>
                <a:spcPts val="0"/>
              </a:spcBef>
              <a:spcAft>
                <a:spcPts val="0"/>
              </a:spcAft>
              <a:buNone/>
            </a:pPr>
            <a:r>
              <a:rPr lang="en" sz="1600">
                <a:solidFill>
                  <a:schemeClr val="lt1"/>
                </a:solidFill>
                <a:latin typeface="Roboto"/>
                <a:ea typeface="Roboto"/>
                <a:cs typeface="Roboto"/>
                <a:sym typeface="Roboto"/>
              </a:rPr>
              <a:t>11. Most hosts allow a minimum 5 nights mandatory stay for single booking but the average increases in case of Manhattan, Brooklyn and Queens.</a:t>
            </a:r>
            <a:endParaRPr sz="1600">
              <a:solidFill>
                <a:schemeClr val="lt1"/>
              </a:solidFill>
              <a:latin typeface="Roboto"/>
              <a:ea typeface="Roboto"/>
              <a:cs typeface="Roboto"/>
              <a:sym typeface="Roboto"/>
            </a:endParaRPr>
          </a:p>
          <a:p>
            <a:pPr marL="0" lvl="0" indent="0" algn="l" rtl="0">
              <a:spcBef>
                <a:spcPts val="0"/>
              </a:spcBef>
              <a:spcAft>
                <a:spcPts val="0"/>
              </a:spcAft>
              <a:buNone/>
            </a:pPr>
            <a:r>
              <a:rPr lang="en" sz="1600">
                <a:solidFill>
                  <a:schemeClr val="lt1"/>
                </a:solidFill>
                <a:latin typeface="Roboto"/>
                <a:ea typeface="Roboto"/>
                <a:cs typeface="Roboto"/>
                <a:sym typeface="Roboto"/>
              </a:rPr>
              <a:t>12. Bronx and Staten Island are mostly preferred for shorter visits an onwards and others are for slightly longer stays.</a:t>
            </a:r>
            <a:endParaRPr sz="1600">
              <a:solidFill>
                <a:schemeClr val="lt1"/>
              </a:solidFill>
              <a:latin typeface="Roboto"/>
              <a:ea typeface="Roboto"/>
              <a:cs typeface="Roboto"/>
              <a:sym typeface="Roboto"/>
            </a:endParaRPr>
          </a:p>
          <a:p>
            <a:pPr marL="0" lvl="0" indent="0" algn="l" rtl="0">
              <a:spcBef>
                <a:spcPts val="0"/>
              </a:spcBef>
              <a:spcAft>
                <a:spcPts val="0"/>
              </a:spcAft>
              <a:buNone/>
            </a:pPr>
            <a:endParaRPr sz="28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ctrTitle"/>
          </p:nvPr>
        </p:nvSpPr>
        <p:spPr>
          <a:xfrm>
            <a:off x="598100" y="460002"/>
            <a:ext cx="8222100" cy="101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dirty="0"/>
          </a:p>
        </p:txBody>
      </p:sp>
      <p:sp>
        <p:nvSpPr>
          <p:cNvPr id="94" name="Google Shape;94;p14"/>
          <p:cNvSpPr txBox="1">
            <a:spLocks noGrp="1"/>
          </p:cNvSpPr>
          <p:nvPr>
            <p:ph type="subTitle" idx="1"/>
          </p:nvPr>
        </p:nvSpPr>
        <p:spPr>
          <a:xfrm>
            <a:off x="598100" y="2715977"/>
            <a:ext cx="8222100" cy="228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Airbnb, as in “Air Bed and Breakfast”, is a service that allows property owners to rent out their spaces/condos to travelers looking for a place to stay. </a:t>
            </a:r>
            <a:endParaRPr sz="1900" dirty="0"/>
          </a:p>
          <a:p>
            <a:pPr marL="0" lvl="0" indent="0" algn="l" rtl="0">
              <a:spcBef>
                <a:spcPts val="0"/>
              </a:spcBef>
              <a:spcAft>
                <a:spcPts val="0"/>
              </a:spcAft>
              <a:buNone/>
            </a:pPr>
            <a:endParaRPr sz="1900" dirty="0"/>
          </a:p>
          <a:p>
            <a:pPr marL="0" lvl="0" indent="0" algn="l" rtl="0">
              <a:spcBef>
                <a:spcPts val="0"/>
              </a:spcBef>
              <a:spcAft>
                <a:spcPts val="0"/>
              </a:spcAft>
              <a:buNone/>
            </a:pPr>
            <a:r>
              <a:rPr lang="en" sz="1900"/>
              <a:t>Airbnb was started in 2008 by Brian Chesky &amp; Joe Gebbia, based in San Francisco, California. The platform is accessible via website and mobile app. </a:t>
            </a:r>
            <a:endParaRPr sz="1900" dirty="0"/>
          </a:p>
        </p:txBody>
      </p:sp>
      <p:pic>
        <p:nvPicPr>
          <p:cNvPr id="95" name="Google Shape;95;p14"/>
          <p:cNvPicPr preferRelativeResize="0"/>
          <p:nvPr/>
        </p:nvPicPr>
        <p:blipFill>
          <a:blip r:embed="rId3">
            <a:alphaModFix/>
          </a:blip>
          <a:stretch>
            <a:fillRect/>
          </a:stretch>
        </p:blipFill>
        <p:spPr>
          <a:xfrm>
            <a:off x="6287088" y="375638"/>
            <a:ext cx="2047875" cy="22383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598100" y="135899"/>
            <a:ext cx="8222100" cy="77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Marketing Initiative</a:t>
            </a:r>
            <a:endParaRPr dirty="0"/>
          </a:p>
        </p:txBody>
      </p:sp>
      <p:sp>
        <p:nvSpPr>
          <p:cNvPr id="210" name="Google Shape;210;p32"/>
          <p:cNvSpPr txBox="1"/>
          <p:nvPr/>
        </p:nvSpPr>
        <p:spPr>
          <a:xfrm>
            <a:off x="493575" y="1129025"/>
            <a:ext cx="8040600" cy="351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endParaRPr dirty="0">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Arial" panose="020B0604020202020204" pitchFamily="34" charset="0"/>
              <a:buChar char="•"/>
            </a:pPr>
            <a:r>
              <a:rPr lang="en" dirty="0">
                <a:solidFill>
                  <a:schemeClr val="lt1"/>
                </a:solidFill>
                <a:latin typeface="Roboto"/>
                <a:ea typeface="Roboto"/>
                <a:cs typeface="Roboto"/>
                <a:sym typeface="Roboto"/>
              </a:rPr>
              <a:t>The star hosts should be incentivised to encourage them to maintain the properties and services as per the company standards.</a:t>
            </a:r>
            <a:endParaRPr dirty="0">
              <a:solidFill>
                <a:schemeClr val="lt1"/>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endParaRPr dirty="0">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Arial" panose="020B0604020202020204" pitchFamily="34" charset="0"/>
              <a:buChar char="•"/>
            </a:pPr>
            <a:r>
              <a:rPr lang="en" dirty="0">
                <a:solidFill>
                  <a:schemeClr val="lt1"/>
                </a:solidFill>
                <a:latin typeface="Roboto"/>
                <a:ea typeface="Roboto"/>
                <a:cs typeface="Roboto"/>
                <a:sym typeface="Roboto"/>
              </a:rPr>
              <a:t>Staten Island and Bronx can have discounts  encouraging students to stay for a longer period. It can also have frequent check in cards for people from low income groups visiting regularly by offering good incentives and coupons.</a:t>
            </a:r>
            <a:endParaRPr dirty="0">
              <a:solidFill>
                <a:schemeClr val="lt1"/>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endParaRPr dirty="0">
              <a:solidFill>
                <a:schemeClr val="lt1"/>
              </a:solidFill>
              <a:latin typeface="Roboto"/>
              <a:ea typeface="Roboto"/>
              <a:cs typeface="Roboto"/>
              <a:sym typeface="Roboto"/>
            </a:endParaRPr>
          </a:p>
          <a:p>
            <a:pPr marL="457200" indent="-317500">
              <a:buClr>
                <a:schemeClr val="lt1"/>
              </a:buClr>
              <a:buSzPts val="1400"/>
              <a:buFont typeface="Arial" panose="020B0604020202020204" pitchFamily="34" charset="0"/>
              <a:buChar char="•"/>
            </a:pPr>
            <a:r>
              <a:rPr lang="en" dirty="0">
                <a:solidFill>
                  <a:schemeClr val="lt1"/>
                </a:solidFill>
                <a:latin typeface="Roboto"/>
                <a:ea typeface="Roboto"/>
                <a:cs typeface="Roboto"/>
                <a:sym typeface="Roboto"/>
              </a:rPr>
              <a:t>Some local tours can be clubbed during longer visits encouraging customers to stay longer and prefer their stays.</a:t>
            </a:r>
          </a:p>
          <a:p>
            <a:pPr marL="457200" indent="-317500">
              <a:buClr>
                <a:schemeClr val="lt1"/>
              </a:buClr>
              <a:buSzPts val="1400"/>
              <a:buFont typeface="Arial" panose="020B0604020202020204" pitchFamily="34" charset="0"/>
              <a:buChar char="•"/>
            </a:pPr>
            <a:endParaRPr lang="en" dirty="0">
              <a:solidFill>
                <a:schemeClr val="lt1"/>
              </a:solidFill>
              <a:latin typeface="Roboto"/>
              <a:ea typeface="Roboto"/>
              <a:cs typeface="Roboto"/>
              <a:sym typeface="Roboto"/>
            </a:endParaRPr>
          </a:p>
          <a:p>
            <a:pPr marL="457200" indent="-317500">
              <a:buClr>
                <a:schemeClr val="lt1"/>
              </a:buClr>
              <a:buSzPts val="1400"/>
              <a:buFont typeface="Arial" panose="020B0604020202020204" pitchFamily="34" charset="0"/>
              <a:buChar char="•"/>
            </a:pPr>
            <a:r>
              <a:rPr lang="en-US" dirty="0">
                <a:solidFill>
                  <a:schemeClr val="lt1"/>
                </a:solidFill>
                <a:latin typeface="Roboto"/>
                <a:ea typeface="Roboto"/>
                <a:cs typeface="Roboto"/>
                <a:sym typeface="Roboto"/>
              </a:rPr>
              <a:t> Manhattan being the star </a:t>
            </a:r>
            <a:r>
              <a:rPr lang="en-US" dirty="0" err="1">
                <a:solidFill>
                  <a:schemeClr val="lt1"/>
                </a:solidFill>
                <a:latin typeface="Roboto"/>
                <a:ea typeface="Roboto"/>
                <a:cs typeface="Roboto"/>
                <a:sym typeface="Roboto"/>
              </a:rPr>
              <a:t>neighbourhood</a:t>
            </a:r>
            <a:r>
              <a:rPr lang="en-US" dirty="0">
                <a:solidFill>
                  <a:schemeClr val="lt1"/>
                </a:solidFill>
                <a:latin typeface="Roboto"/>
                <a:ea typeface="Roboto"/>
                <a:cs typeface="Roboto"/>
                <a:sym typeface="Roboto"/>
              </a:rPr>
              <a:t> we can roll down a lot of festive offers. Encouraging longer stays during Christmas and coming up with loyalty cards for frequent visitors which can also work for Brooklyn and Queens. </a:t>
            </a:r>
          </a:p>
          <a:p>
            <a:pPr marL="457200" lvl="0" indent="-317500" algn="l" rtl="0">
              <a:spcBef>
                <a:spcPts val="0"/>
              </a:spcBef>
              <a:spcAft>
                <a:spcPts val="0"/>
              </a:spcAft>
              <a:buClr>
                <a:schemeClr val="lt1"/>
              </a:buClr>
              <a:buSzPts val="1400"/>
              <a:buFont typeface="Roboto"/>
              <a:buAutoNum type="arabicPeriod"/>
            </a:pPr>
            <a:endParaRPr dirty="0">
              <a:solidFill>
                <a:schemeClr val="lt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298175" y="2152347"/>
            <a:ext cx="4850295" cy="107632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Lobster"/>
                <a:ea typeface="Lobster"/>
                <a:cs typeface="Lobster"/>
                <a:sym typeface="Lobster"/>
              </a:rPr>
              <a:t>Thank You</a:t>
            </a:r>
            <a:endParaRPr b="1" dirty="0">
              <a:latin typeface="Lobster"/>
              <a:ea typeface="Lobster"/>
              <a:cs typeface="Lobster"/>
              <a:sym typeface="Lobster"/>
            </a:endParaRPr>
          </a:p>
          <a:p>
            <a:pPr marL="0" lvl="0" indent="0" algn="l" rtl="0">
              <a:spcBef>
                <a:spcPts val="0"/>
              </a:spcBef>
              <a:spcAft>
                <a:spcPts val="0"/>
              </a:spcAft>
              <a:buNone/>
            </a:pPr>
            <a:endParaRPr dirty="0"/>
          </a:p>
          <a:p>
            <a:pPr marL="0" lvl="0" indent="0" algn="l" rtl="0">
              <a:spcBef>
                <a:spcPts val="0"/>
              </a:spcBef>
              <a:spcAft>
                <a:spcPts val="0"/>
              </a:spcAft>
              <a:buNone/>
            </a:pPr>
            <a:r>
              <a:rPr lang="en-US" sz="3200" dirty="0"/>
              <a:t>By-Shantanu</a:t>
            </a:r>
            <a:br>
              <a:rPr lang="en-US" sz="3200" dirty="0"/>
            </a:br>
            <a:r>
              <a:rPr lang="en-US" sz="3200" dirty="0"/>
              <a:t>Bokey</a:t>
            </a:r>
            <a:r>
              <a:rPr lang="en-US" dirty="0"/>
              <a:t>.</a:t>
            </a:r>
            <a:endParaRPr dirty="0"/>
          </a:p>
          <a:p>
            <a:pPr marL="0" lvl="0" indent="0" algn="l" rtl="0">
              <a:spcBef>
                <a:spcPts val="0"/>
              </a:spcBef>
              <a:spcAft>
                <a:spcPts val="0"/>
              </a:spcAft>
              <a:buNone/>
            </a:pPr>
            <a:r>
              <a:rPr lang="en" sz="3000" dirty="0"/>
              <a:t>EDA Capstone Project.</a:t>
            </a:r>
            <a:endParaRPr sz="3000" dirty="0"/>
          </a:p>
          <a:p>
            <a:pPr marL="0" lvl="0" indent="0" algn="l" rtl="0">
              <a:spcBef>
                <a:spcPts val="0"/>
              </a:spcBef>
              <a:spcAft>
                <a:spcPts val="0"/>
              </a:spcAft>
              <a:buNone/>
            </a:pPr>
            <a:endParaRPr dirty="0"/>
          </a:p>
        </p:txBody>
      </p:sp>
      <p:pic>
        <p:nvPicPr>
          <p:cNvPr id="216" name="Google Shape;216;p33"/>
          <p:cNvPicPr preferRelativeResize="0"/>
          <p:nvPr/>
        </p:nvPicPr>
        <p:blipFill>
          <a:blip r:embed="rId3">
            <a:alphaModFix/>
          </a:blip>
          <a:stretch>
            <a:fillRect/>
          </a:stretch>
        </p:blipFill>
        <p:spPr>
          <a:xfrm>
            <a:off x="7096125" y="-16867"/>
            <a:ext cx="2047875" cy="2238375"/>
          </a:xfrm>
          <a:prstGeom prst="rect">
            <a:avLst/>
          </a:prstGeom>
          <a:noFill/>
          <a:ln>
            <a:noFill/>
          </a:ln>
        </p:spPr>
      </p:pic>
      <p:pic>
        <p:nvPicPr>
          <p:cNvPr id="217" name="Google Shape;217;p33"/>
          <p:cNvPicPr preferRelativeResize="0"/>
          <p:nvPr/>
        </p:nvPicPr>
        <p:blipFill>
          <a:blip r:embed="rId4">
            <a:alphaModFix/>
          </a:blip>
          <a:stretch>
            <a:fillRect/>
          </a:stretch>
        </p:blipFill>
        <p:spPr>
          <a:xfrm>
            <a:off x="4485487" y="4141304"/>
            <a:ext cx="4652262" cy="100219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0" y="0"/>
            <a:ext cx="8629650" cy="7302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Problem Statement</a:t>
            </a:r>
            <a:endParaRPr b="1" dirty="0"/>
          </a:p>
        </p:txBody>
      </p:sp>
      <p:sp>
        <p:nvSpPr>
          <p:cNvPr id="101" name="Google Shape;101;p15"/>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Company</a:t>
            </a:r>
            <a:endParaRPr dirty="0">
              <a:solidFill>
                <a:schemeClr val="lt1"/>
              </a:solidFill>
            </a:endParaRPr>
          </a:p>
        </p:txBody>
      </p:sp>
      <p:sp>
        <p:nvSpPr>
          <p:cNvPr id="104" name="Google Shape;104;p15"/>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Problem statement</a:t>
            </a:r>
            <a:endParaRPr dirty="0">
              <a:solidFill>
                <a:schemeClr val="lt1"/>
              </a:solidFill>
            </a:endParaRPr>
          </a:p>
        </p:txBody>
      </p:sp>
      <p:sp>
        <p:nvSpPr>
          <p:cNvPr id="105" name="Google Shape;105;p15"/>
          <p:cNvSpPr txBox="1">
            <a:spLocks noGrp="1"/>
          </p:cNvSpPr>
          <p:nvPr>
            <p:ph type="body" idx="4294967295"/>
          </p:nvPr>
        </p:nvSpPr>
        <p:spPr>
          <a:xfrm>
            <a:off x="0" y="730250"/>
            <a:ext cx="8766975" cy="28610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Since 2008, guests and hosts have used Airbnb to expand on travelling possibilities and present   a more unique, personalised way of experiencing the world. </a:t>
            </a:r>
            <a:endParaRPr sz="1600" dirty="0"/>
          </a:p>
          <a:p>
            <a:pPr marL="0" lvl="0" indent="0" algn="l" rtl="0">
              <a:spcBef>
                <a:spcPts val="1600"/>
              </a:spcBef>
              <a:spcAft>
                <a:spcPts val="1600"/>
              </a:spcAft>
              <a:buNone/>
            </a:pPr>
            <a:r>
              <a:rPr lang="en" sz="1600" dirty="0"/>
              <a:t>This millions of listings generate a lot of data- data that can be analyzed and used for security, business decisions, understanding of customers’ and providers’ (hosts) behaviour and performance on the platform, guiding marketing initiatives, implementation of innovation additional services.</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ctrTitle"/>
          </p:nvPr>
        </p:nvSpPr>
        <p:spPr>
          <a:xfrm>
            <a:off x="0" y="114300"/>
            <a:ext cx="8820200" cy="84764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Datasets</a:t>
            </a:r>
            <a:endParaRPr dirty="0"/>
          </a:p>
        </p:txBody>
      </p:sp>
      <p:sp>
        <p:nvSpPr>
          <p:cNvPr id="111" name="Google Shape;111;p16"/>
          <p:cNvSpPr txBox="1">
            <a:spLocks noGrp="1"/>
          </p:cNvSpPr>
          <p:nvPr>
            <p:ph type="subTitle" idx="1"/>
          </p:nvPr>
        </p:nvSpPr>
        <p:spPr>
          <a:xfrm>
            <a:off x="267900" y="961949"/>
            <a:ext cx="8222100" cy="382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000000"/>
                </a:solidFill>
                <a:highlight>
                  <a:srgbClr val="FFFFFF"/>
                </a:highlight>
                <a:latin typeface="Arial"/>
                <a:ea typeface="Arial"/>
                <a:cs typeface="Arial"/>
                <a:sym typeface="Arial"/>
              </a:rPr>
              <a:t>i</a:t>
            </a:r>
            <a:r>
              <a:rPr lang="en" sz="1500" dirty="0">
                <a:solidFill>
                  <a:srgbClr val="000000"/>
                </a:solidFill>
                <a:highlight>
                  <a:srgbClr val="FFFFFF"/>
                </a:highlight>
              </a:rPr>
              <a:t>d                                  = Unique listing id</a:t>
            </a:r>
            <a:endParaRPr sz="1500" dirty="0">
              <a:solidFill>
                <a:srgbClr val="000000"/>
              </a:solidFill>
              <a:highlight>
                <a:srgbClr val="FFFFFF"/>
              </a:highlight>
            </a:endParaRPr>
          </a:p>
          <a:p>
            <a:pPr marL="0" lvl="0" indent="0" algn="l" rtl="0">
              <a:spcBef>
                <a:spcPts val="0"/>
              </a:spcBef>
              <a:spcAft>
                <a:spcPts val="0"/>
              </a:spcAft>
              <a:buNone/>
            </a:pPr>
            <a:r>
              <a:rPr lang="en" sz="1500" dirty="0">
                <a:solidFill>
                  <a:srgbClr val="000000"/>
                </a:solidFill>
                <a:highlight>
                  <a:srgbClr val="FFFFFF"/>
                </a:highlight>
              </a:rPr>
              <a:t>name                             = represents accommodation</a:t>
            </a:r>
            <a:endParaRPr sz="1500" dirty="0">
              <a:solidFill>
                <a:srgbClr val="000000"/>
              </a:solidFill>
              <a:highlight>
                <a:srgbClr val="FFFFFF"/>
              </a:highlight>
            </a:endParaRPr>
          </a:p>
          <a:p>
            <a:pPr marL="0" lvl="0" indent="0" algn="l" rtl="0">
              <a:spcBef>
                <a:spcPts val="0"/>
              </a:spcBef>
              <a:spcAft>
                <a:spcPts val="0"/>
              </a:spcAft>
              <a:buNone/>
            </a:pPr>
            <a:r>
              <a:rPr lang="en" sz="1500" dirty="0">
                <a:solidFill>
                  <a:srgbClr val="000000"/>
                </a:solidFill>
                <a:highlight>
                  <a:srgbClr val="FFFFFF"/>
                </a:highlight>
              </a:rPr>
              <a:t>host_id                             = unique id for hosts</a:t>
            </a:r>
            <a:endParaRPr sz="1500" dirty="0">
              <a:solidFill>
                <a:srgbClr val="000000"/>
              </a:solidFill>
              <a:highlight>
                <a:srgbClr val="FFFFFF"/>
              </a:highlight>
            </a:endParaRPr>
          </a:p>
          <a:p>
            <a:pPr marL="0" lvl="0" indent="0" algn="l" rtl="0">
              <a:spcBef>
                <a:spcPts val="0"/>
              </a:spcBef>
              <a:spcAft>
                <a:spcPts val="0"/>
              </a:spcAft>
              <a:buNone/>
            </a:pPr>
            <a:r>
              <a:rPr lang="en" sz="1500" dirty="0">
                <a:solidFill>
                  <a:srgbClr val="000000"/>
                </a:solidFill>
                <a:highlight>
                  <a:srgbClr val="FFFFFF"/>
                </a:highlight>
              </a:rPr>
              <a:t>host_name                          = registered name for hosts</a:t>
            </a:r>
            <a:endParaRPr sz="1500" dirty="0">
              <a:solidFill>
                <a:srgbClr val="000000"/>
              </a:solidFill>
              <a:highlight>
                <a:srgbClr val="FFFFFF"/>
              </a:highlight>
            </a:endParaRPr>
          </a:p>
          <a:p>
            <a:pPr marL="0" lvl="0" indent="0" algn="l" rtl="0">
              <a:spcBef>
                <a:spcPts val="0"/>
              </a:spcBef>
              <a:spcAft>
                <a:spcPts val="0"/>
              </a:spcAft>
              <a:buNone/>
            </a:pPr>
            <a:r>
              <a:rPr lang="en" sz="1500" dirty="0">
                <a:solidFill>
                  <a:srgbClr val="000000"/>
                </a:solidFill>
                <a:highlight>
                  <a:srgbClr val="FFFFFF"/>
                </a:highlight>
              </a:rPr>
              <a:t>neighbourhood_group                = group of area</a:t>
            </a:r>
            <a:endParaRPr sz="1500" dirty="0">
              <a:solidFill>
                <a:srgbClr val="000000"/>
              </a:solidFill>
              <a:highlight>
                <a:srgbClr val="FFFFFF"/>
              </a:highlight>
            </a:endParaRPr>
          </a:p>
          <a:p>
            <a:pPr marL="0" lvl="0" indent="0" algn="l" rtl="0">
              <a:spcBef>
                <a:spcPts val="0"/>
              </a:spcBef>
              <a:spcAft>
                <a:spcPts val="0"/>
              </a:spcAft>
              <a:buNone/>
            </a:pPr>
            <a:r>
              <a:rPr lang="en" sz="1500" dirty="0">
                <a:solidFill>
                  <a:srgbClr val="000000"/>
                </a:solidFill>
                <a:highlight>
                  <a:srgbClr val="FFFFFF"/>
                </a:highlight>
              </a:rPr>
              <a:t>neighbourhood                      = area under neighbourhood group</a:t>
            </a:r>
            <a:endParaRPr sz="1500" dirty="0">
              <a:solidFill>
                <a:srgbClr val="000000"/>
              </a:solidFill>
              <a:highlight>
                <a:srgbClr val="FFFFFF"/>
              </a:highlight>
            </a:endParaRPr>
          </a:p>
          <a:p>
            <a:pPr marL="0" lvl="0" indent="0" algn="l" rtl="0">
              <a:spcBef>
                <a:spcPts val="0"/>
              </a:spcBef>
              <a:spcAft>
                <a:spcPts val="0"/>
              </a:spcAft>
              <a:buNone/>
            </a:pPr>
            <a:r>
              <a:rPr lang="en" sz="1500" dirty="0">
                <a:solidFill>
                  <a:srgbClr val="000000"/>
                </a:solidFill>
                <a:highlight>
                  <a:srgbClr val="FFFFFF"/>
                </a:highlight>
              </a:rPr>
              <a:t>latitude                          = location of listing</a:t>
            </a:r>
            <a:endParaRPr sz="1500" dirty="0">
              <a:solidFill>
                <a:srgbClr val="000000"/>
              </a:solidFill>
              <a:highlight>
                <a:srgbClr val="FFFFFF"/>
              </a:highlight>
            </a:endParaRPr>
          </a:p>
          <a:p>
            <a:pPr marL="0" lvl="0" indent="0" algn="l" rtl="0">
              <a:spcBef>
                <a:spcPts val="0"/>
              </a:spcBef>
              <a:spcAft>
                <a:spcPts val="0"/>
              </a:spcAft>
              <a:buNone/>
            </a:pPr>
            <a:r>
              <a:rPr lang="en" sz="1500" dirty="0">
                <a:solidFill>
                  <a:srgbClr val="000000"/>
                </a:solidFill>
                <a:highlight>
                  <a:srgbClr val="FFFFFF"/>
                </a:highlight>
              </a:rPr>
              <a:t>longitude                         = location of listing</a:t>
            </a:r>
            <a:endParaRPr sz="1500" dirty="0">
              <a:solidFill>
                <a:srgbClr val="000000"/>
              </a:solidFill>
              <a:highlight>
                <a:srgbClr val="FFFFFF"/>
              </a:highlight>
            </a:endParaRPr>
          </a:p>
          <a:p>
            <a:pPr marL="0" lvl="0" indent="0" algn="l" rtl="0">
              <a:spcBef>
                <a:spcPts val="0"/>
              </a:spcBef>
              <a:spcAft>
                <a:spcPts val="0"/>
              </a:spcAft>
              <a:buNone/>
            </a:pPr>
            <a:r>
              <a:rPr lang="en" sz="1500" dirty="0">
                <a:solidFill>
                  <a:srgbClr val="000000"/>
                </a:solidFill>
                <a:highlight>
                  <a:srgbClr val="FFFFFF"/>
                </a:highlight>
              </a:rPr>
              <a:t>room_type                          = 3 unique rooms</a:t>
            </a:r>
            <a:endParaRPr sz="1500" dirty="0">
              <a:solidFill>
                <a:srgbClr val="000000"/>
              </a:solidFill>
              <a:highlight>
                <a:srgbClr val="FFFFFF"/>
              </a:highlight>
            </a:endParaRPr>
          </a:p>
          <a:p>
            <a:pPr marL="0" lvl="0" indent="0" algn="l" rtl="0">
              <a:spcBef>
                <a:spcPts val="0"/>
              </a:spcBef>
              <a:spcAft>
                <a:spcPts val="0"/>
              </a:spcAft>
              <a:buNone/>
            </a:pPr>
            <a:r>
              <a:rPr lang="en" sz="1500" dirty="0">
                <a:solidFill>
                  <a:srgbClr val="000000"/>
                </a:solidFill>
                <a:highlight>
                  <a:srgbClr val="FFFFFF"/>
                </a:highlight>
              </a:rPr>
              <a:t>price                               = price of listing</a:t>
            </a:r>
            <a:endParaRPr sz="1500" dirty="0">
              <a:solidFill>
                <a:srgbClr val="000000"/>
              </a:solidFill>
              <a:highlight>
                <a:srgbClr val="FFFFFF"/>
              </a:highlight>
            </a:endParaRPr>
          </a:p>
          <a:p>
            <a:pPr marL="0" lvl="0" indent="0" algn="l" rtl="0">
              <a:spcBef>
                <a:spcPts val="0"/>
              </a:spcBef>
              <a:spcAft>
                <a:spcPts val="0"/>
              </a:spcAft>
              <a:buNone/>
            </a:pPr>
            <a:r>
              <a:rPr lang="en" sz="1500" dirty="0">
                <a:solidFill>
                  <a:srgbClr val="000000"/>
                </a:solidFill>
                <a:highlight>
                  <a:srgbClr val="FFFFFF"/>
                </a:highlight>
              </a:rPr>
              <a:t>minimum_nights                       = minimum nights stay required for single visit</a:t>
            </a:r>
            <a:endParaRPr sz="1500" dirty="0">
              <a:solidFill>
                <a:srgbClr val="000000"/>
              </a:solidFill>
              <a:highlight>
                <a:srgbClr val="FFFFFF"/>
              </a:highlight>
            </a:endParaRPr>
          </a:p>
          <a:p>
            <a:pPr marL="0" lvl="0" indent="0" algn="l" rtl="0">
              <a:spcBef>
                <a:spcPts val="0"/>
              </a:spcBef>
              <a:spcAft>
                <a:spcPts val="0"/>
              </a:spcAft>
              <a:buNone/>
            </a:pPr>
            <a:r>
              <a:rPr lang="en" sz="1500" dirty="0">
                <a:solidFill>
                  <a:srgbClr val="000000"/>
                </a:solidFill>
                <a:highlight>
                  <a:srgbClr val="FFFFFF"/>
                </a:highlight>
              </a:rPr>
              <a:t>number_of_reviews                   = total rating count of listings</a:t>
            </a:r>
            <a:endParaRPr sz="1500" dirty="0">
              <a:solidFill>
                <a:srgbClr val="000000"/>
              </a:solidFill>
              <a:highlight>
                <a:srgbClr val="FFFFFF"/>
              </a:highlight>
            </a:endParaRPr>
          </a:p>
          <a:p>
            <a:pPr marL="0" lvl="0" indent="0" algn="l" rtl="0">
              <a:spcBef>
                <a:spcPts val="0"/>
              </a:spcBef>
              <a:spcAft>
                <a:spcPts val="0"/>
              </a:spcAft>
              <a:buNone/>
            </a:pPr>
            <a:r>
              <a:rPr lang="en" sz="1500" dirty="0">
                <a:solidFill>
                  <a:srgbClr val="000000"/>
                </a:solidFill>
                <a:highlight>
                  <a:srgbClr val="FFFFFF"/>
                </a:highlight>
              </a:rPr>
              <a:t>last_review                        = last review given</a:t>
            </a:r>
            <a:endParaRPr sz="1500" dirty="0">
              <a:solidFill>
                <a:srgbClr val="000000"/>
              </a:solidFill>
              <a:highlight>
                <a:srgbClr val="FFFFFF"/>
              </a:highlight>
            </a:endParaRPr>
          </a:p>
          <a:p>
            <a:pPr marL="0" lvl="0" indent="0" algn="l" rtl="0">
              <a:spcBef>
                <a:spcPts val="0"/>
              </a:spcBef>
              <a:spcAft>
                <a:spcPts val="0"/>
              </a:spcAft>
              <a:buNone/>
            </a:pPr>
            <a:r>
              <a:rPr lang="en" sz="1500" dirty="0">
                <a:solidFill>
                  <a:srgbClr val="000000"/>
                </a:solidFill>
                <a:highlight>
                  <a:srgbClr val="FFFFFF"/>
                </a:highlight>
              </a:rPr>
              <a:t>reviews_per_month                 = ratings received per month</a:t>
            </a:r>
            <a:endParaRPr sz="1500" dirty="0">
              <a:solidFill>
                <a:srgbClr val="000000"/>
              </a:solidFill>
              <a:highlight>
                <a:srgbClr val="FFFFFF"/>
              </a:highlight>
            </a:endParaRPr>
          </a:p>
          <a:p>
            <a:pPr marL="0" lvl="0" indent="0" algn="l" rtl="0">
              <a:spcBef>
                <a:spcPts val="0"/>
              </a:spcBef>
              <a:spcAft>
                <a:spcPts val="0"/>
              </a:spcAft>
              <a:buNone/>
            </a:pPr>
            <a:r>
              <a:rPr lang="en" sz="1500" dirty="0">
                <a:solidFill>
                  <a:srgbClr val="000000"/>
                </a:solidFill>
                <a:highlight>
                  <a:srgbClr val="FFFFFF"/>
                </a:highlight>
              </a:rPr>
              <a:t>calculated_host_listings_count      = total number of listings registered under hosts</a:t>
            </a:r>
            <a:endParaRPr sz="1500" dirty="0">
              <a:solidFill>
                <a:srgbClr val="000000"/>
              </a:solidFill>
              <a:highlight>
                <a:srgbClr val="FFFFFF"/>
              </a:highlight>
            </a:endParaRPr>
          </a:p>
          <a:p>
            <a:pPr marL="0" lvl="0" indent="0" algn="l" rtl="0">
              <a:lnSpc>
                <a:spcPct val="110795"/>
              </a:lnSpc>
              <a:spcBef>
                <a:spcPts val="0"/>
              </a:spcBef>
              <a:spcAft>
                <a:spcPts val="0"/>
              </a:spcAft>
              <a:buNone/>
            </a:pPr>
            <a:r>
              <a:rPr lang="en" sz="1500" dirty="0">
                <a:solidFill>
                  <a:srgbClr val="000000"/>
                </a:solidFill>
                <a:highlight>
                  <a:srgbClr val="FFFFFF"/>
                </a:highlight>
              </a:rPr>
              <a:t>availability_365                    = Number of days for which host is available in a year</a:t>
            </a:r>
            <a:endParaRPr sz="1500" dirty="0">
              <a:solidFill>
                <a:srgbClr val="000000"/>
              </a:solidFill>
              <a:highlight>
                <a:srgbClr val="FFFFFF"/>
              </a:highlight>
            </a:endParaRPr>
          </a:p>
          <a:p>
            <a:pPr marL="0" lvl="0" indent="0" algn="l" rtl="0">
              <a:spcBef>
                <a:spcPts val="0"/>
              </a:spcBef>
              <a:spcAft>
                <a:spcPts val="0"/>
              </a:spcAft>
              <a:buNone/>
            </a:pPr>
            <a:endParaRPr sz="1500"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0" y="0"/>
            <a:ext cx="8832300" cy="6559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New York City Map</a:t>
            </a:r>
            <a:endParaRPr b="1" dirty="0"/>
          </a:p>
        </p:txBody>
      </p:sp>
      <p:pic>
        <p:nvPicPr>
          <p:cNvPr id="117" name="Google Shape;117;p17"/>
          <p:cNvPicPr preferRelativeResize="0"/>
          <p:nvPr/>
        </p:nvPicPr>
        <p:blipFill>
          <a:blip r:embed="rId3">
            <a:alphaModFix/>
          </a:blip>
          <a:stretch>
            <a:fillRect/>
          </a:stretch>
        </p:blipFill>
        <p:spPr>
          <a:xfrm>
            <a:off x="4835925" y="655983"/>
            <a:ext cx="3863400" cy="4293295"/>
          </a:xfrm>
          <a:prstGeom prst="rect">
            <a:avLst/>
          </a:prstGeom>
          <a:noFill/>
          <a:ln>
            <a:noFill/>
          </a:ln>
        </p:spPr>
      </p:pic>
      <p:pic>
        <p:nvPicPr>
          <p:cNvPr id="118" name="Google Shape;118;p17"/>
          <p:cNvPicPr preferRelativeResize="0"/>
          <p:nvPr/>
        </p:nvPicPr>
        <p:blipFill>
          <a:blip r:embed="rId4">
            <a:alphaModFix/>
          </a:blip>
          <a:stretch>
            <a:fillRect/>
          </a:stretch>
        </p:blipFill>
        <p:spPr>
          <a:xfrm>
            <a:off x="59635" y="576471"/>
            <a:ext cx="4585251" cy="44146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ctrTitle"/>
          </p:nvPr>
        </p:nvSpPr>
        <p:spPr>
          <a:xfrm>
            <a:off x="0" y="0"/>
            <a:ext cx="8309113" cy="51683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t>Objectives</a:t>
            </a:r>
            <a:endParaRPr sz="2400" b="1" dirty="0"/>
          </a:p>
        </p:txBody>
      </p:sp>
      <p:sp>
        <p:nvSpPr>
          <p:cNvPr id="124" name="Google Shape;124;p18"/>
          <p:cNvSpPr txBox="1">
            <a:spLocks noGrp="1"/>
          </p:cNvSpPr>
          <p:nvPr>
            <p:ph type="subTitle" idx="1"/>
          </p:nvPr>
        </p:nvSpPr>
        <p:spPr>
          <a:xfrm>
            <a:off x="0" y="424070"/>
            <a:ext cx="8760279" cy="4123437"/>
          </a:xfrm>
          <a:prstGeom prst="rect">
            <a:avLst/>
          </a:prstGeom>
        </p:spPr>
        <p:txBody>
          <a:bodyPr spcFirstLastPara="1" wrap="square" lIns="91425" tIns="91425" rIns="91425" bIns="91425" anchor="t" anchorCtr="0">
            <a:noAutofit/>
          </a:bodyPr>
          <a:lstStyle/>
          <a:p>
            <a:pPr>
              <a:buSzPts val="18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rPr>
              <a:t>Which Host has </a:t>
            </a:r>
            <a:r>
              <a:rPr lang="en-US" sz="1800" i="0" dirty="0">
                <a:effectLst/>
                <a:latin typeface="Roboto" panose="02000000000000000000" pitchFamily="2" charset="0"/>
                <a:ea typeface="Roboto" panose="02000000000000000000" pitchFamily="2" charset="0"/>
                <a:cs typeface="Roboto" panose="02000000000000000000" pitchFamily="2" charset="0"/>
              </a:rPr>
              <a:t>maximum number of listings  and from which created    </a:t>
            </a:r>
            <a:r>
              <a:rPr lang="en-US" sz="1800" i="0" dirty="0" err="1">
                <a:effectLst/>
                <a:latin typeface="Roboto" panose="02000000000000000000" pitchFamily="2" charset="0"/>
                <a:ea typeface="Roboto" panose="02000000000000000000" pitchFamily="2" charset="0"/>
                <a:cs typeface="Roboto" panose="02000000000000000000" pitchFamily="2" charset="0"/>
              </a:rPr>
              <a:t>neighbourhood</a:t>
            </a:r>
            <a:r>
              <a:rPr lang="en-US" sz="1800" i="0" dirty="0">
                <a:effectLst/>
                <a:latin typeface="Roboto" panose="02000000000000000000" pitchFamily="2" charset="0"/>
                <a:ea typeface="Roboto" panose="02000000000000000000" pitchFamily="2" charset="0"/>
                <a:cs typeface="Roboto" panose="02000000000000000000" pitchFamily="2" charset="0"/>
              </a:rPr>
              <a:t> group</a:t>
            </a:r>
            <a:r>
              <a:rPr lang="en" sz="1800" dirty="0"/>
              <a:t>?</a:t>
            </a:r>
            <a:endParaRPr sz="1800" dirty="0"/>
          </a:p>
          <a:p>
            <a:pPr lvl="0" algn="l" rtl="0">
              <a:spcBef>
                <a:spcPts val="0"/>
              </a:spcBef>
              <a:spcAft>
                <a:spcPts val="0"/>
              </a:spcAft>
              <a:buSzPts val="1800"/>
              <a:buFont typeface="Arial" panose="020B0604020202020204" pitchFamily="34" charset="0"/>
              <a:buChar char="•"/>
            </a:pPr>
            <a:r>
              <a:rPr lang="en" sz="1800" dirty="0"/>
              <a:t>Which location has maximum number of reviews and conclusion can we draw </a:t>
            </a:r>
          </a:p>
          <a:p>
            <a:pPr marL="114300" lvl="0" indent="0" algn="l" rtl="0">
              <a:spcBef>
                <a:spcPts val="0"/>
              </a:spcBef>
              <a:spcAft>
                <a:spcPts val="0"/>
              </a:spcAft>
              <a:buSzPts val="1800"/>
            </a:pPr>
            <a:r>
              <a:rPr lang="en-IN" sz="1800" dirty="0"/>
              <a:t>        F</a:t>
            </a:r>
            <a:r>
              <a:rPr lang="en" sz="1800" dirty="0"/>
              <a:t>rom it ?</a:t>
            </a:r>
          </a:p>
          <a:p>
            <a:pPr marL="400050" lvl="0" indent="-285750" algn="l" rtl="0">
              <a:spcBef>
                <a:spcPts val="0"/>
              </a:spcBef>
              <a:spcAft>
                <a:spcPts val="0"/>
              </a:spcAft>
              <a:buSzPts val="1800"/>
              <a:buFont typeface="Arial" panose="020B0604020202020204" pitchFamily="34" charset="0"/>
              <a:buChar char="•"/>
            </a:pPr>
            <a:r>
              <a:rPr lang="en" sz="1800" dirty="0"/>
              <a:t>  </a:t>
            </a:r>
            <a:r>
              <a:rPr lang="en-US" sz="1800" dirty="0"/>
              <a:t>Which is the  Highest Earning </a:t>
            </a:r>
            <a:r>
              <a:rPr lang="en-US" sz="1800" dirty="0" err="1"/>
              <a:t>neighbourhood</a:t>
            </a:r>
            <a:r>
              <a:rPr lang="en-US" sz="1800" dirty="0"/>
              <a:t> group and  lowest earning                </a:t>
            </a:r>
            <a:r>
              <a:rPr lang="en-US" sz="1800" dirty="0" err="1"/>
              <a:t>neighbourhood</a:t>
            </a:r>
            <a:r>
              <a:rPr lang="en-US" sz="1800" dirty="0"/>
              <a:t> group.</a:t>
            </a:r>
          </a:p>
          <a:p>
            <a:pPr lvl="0" algn="l" rtl="0">
              <a:spcBef>
                <a:spcPts val="0"/>
              </a:spcBef>
              <a:spcAft>
                <a:spcPts val="0"/>
              </a:spcAft>
              <a:buSzPts val="1800"/>
              <a:buFont typeface="Arial" panose="020B0604020202020204" pitchFamily="34" charset="0"/>
              <a:buChar char="•"/>
            </a:pPr>
            <a:r>
              <a:rPr lang="en-US" sz="1800" dirty="0" err="1"/>
              <a:t>Availibilty</a:t>
            </a:r>
            <a:r>
              <a:rPr lang="en-US" sz="1800" dirty="0"/>
              <a:t> of different type of rooms per year.</a:t>
            </a:r>
          </a:p>
          <a:p>
            <a:pPr lvl="0" algn="l" rtl="0">
              <a:spcBef>
                <a:spcPts val="0"/>
              </a:spcBef>
              <a:spcAft>
                <a:spcPts val="0"/>
              </a:spcAft>
              <a:buSzPts val="18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rPr>
              <a:t>H</a:t>
            </a:r>
            <a:r>
              <a:rPr lang="en-US" sz="1800" i="0" dirty="0">
                <a:effectLst/>
                <a:latin typeface="Roboto" panose="02000000000000000000" pitchFamily="2" charset="0"/>
                <a:ea typeface="Roboto" panose="02000000000000000000" pitchFamily="2" charset="0"/>
                <a:cs typeface="Roboto" panose="02000000000000000000" pitchFamily="2" charset="0"/>
              </a:rPr>
              <a:t>ighest and least frequency of listing is in which price range.</a:t>
            </a:r>
          </a:p>
          <a:p>
            <a:pPr lvl="0" algn="l" rtl="0">
              <a:spcBef>
                <a:spcPts val="0"/>
              </a:spcBef>
              <a:spcAft>
                <a:spcPts val="0"/>
              </a:spcAft>
              <a:buSzPts val="1800"/>
              <a:buFont typeface="Arial" panose="020B0604020202020204" pitchFamily="34" charset="0"/>
              <a:buChar char="•"/>
            </a:pPr>
            <a:r>
              <a:rPr lang="en-US" sz="1800" i="0" dirty="0">
                <a:effectLst/>
                <a:latin typeface="Roboto" panose="02000000000000000000" pitchFamily="2" charset="0"/>
                <a:ea typeface="Roboto" panose="02000000000000000000" pitchFamily="2" charset="0"/>
                <a:cs typeface="Roboto" panose="02000000000000000000" pitchFamily="2" charset="0"/>
              </a:rPr>
              <a:t>Which </a:t>
            </a:r>
            <a:r>
              <a:rPr lang="en-US" sz="1800" i="0" dirty="0" err="1">
                <a:effectLst/>
                <a:latin typeface="Roboto" panose="02000000000000000000" pitchFamily="2" charset="0"/>
                <a:ea typeface="Roboto" panose="02000000000000000000" pitchFamily="2" charset="0"/>
                <a:cs typeface="Roboto" panose="02000000000000000000" pitchFamily="2" charset="0"/>
              </a:rPr>
              <a:t>neighbourhood</a:t>
            </a:r>
            <a:r>
              <a:rPr lang="en-US" sz="1800" i="0" dirty="0">
                <a:effectLst/>
                <a:latin typeface="Roboto" panose="02000000000000000000" pitchFamily="2" charset="0"/>
                <a:ea typeface="Roboto" panose="02000000000000000000" pitchFamily="2" charset="0"/>
                <a:cs typeface="Roboto" panose="02000000000000000000" pitchFamily="2" charset="0"/>
              </a:rPr>
              <a:t> has the highest number of </a:t>
            </a:r>
            <a:r>
              <a:rPr lang="en-US" sz="1800" i="0" dirty="0" err="1">
                <a:effectLst/>
                <a:latin typeface="Roboto" panose="02000000000000000000" pitchFamily="2" charset="0"/>
                <a:ea typeface="Roboto" panose="02000000000000000000" pitchFamily="2" charset="0"/>
                <a:cs typeface="Roboto" panose="02000000000000000000" pitchFamily="2" charset="0"/>
              </a:rPr>
              <a:t>AirBnb’s</a:t>
            </a:r>
            <a:r>
              <a:rPr lang="en-US" sz="1800" i="0" dirty="0">
                <a:effectLst/>
                <a:latin typeface="Roboto" panose="02000000000000000000" pitchFamily="2" charset="0"/>
                <a:ea typeface="Roboto" panose="02000000000000000000" pitchFamily="2" charset="0"/>
                <a:cs typeface="Roboto" panose="02000000000000000000" pitchFamily="2" charset="0"/>
              </a:rPr>
              <a:t>.</a:t>
            </a:r>
          </a:p>
          <a:p>
            <a:pPr lvl="0" algn="l" rtl="0">
              <a:spcBef>
                <a:spcPts val="0"/>
              </a:spcBef>
              <a:spcAft>
                <a:spcPts val="0"/>
              </a:spcAft>
              <a:buSzPts val="18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rPr>
              <a:t>By How </a:t>
            </a:r>
            <a:r>
              <a:rPr lang="en-US" sz="1800" dirty="0">
                <a:solidFill>
                  <a:schemeClr val="bg1"/>
                </a:solidFill>
                <a:latin typeface="Roboto" panose="02000000000000000000" pitchFamily="2" charset="0"/>
                <a:ea typeface="Roboto" panose="02000000000000000000" pitchFamily="2" charset="0"/>
                <a:cs typeface="Roboto" panose="02000000000000000000" pitchFamily="2" charset="0"/>
              </a:rPr>
              <a:t>much does the amount generated by </a:t>
            </a:r>
            <a:r>
              <a:rPr lang="en-US" sz="1800" i="0" dirty="0">
                <a:solidFill>
                  <a:schemeClr val="bg1"/>
                </a:solidFill>
                <a:effectLst/>
                <a:latin typeface="Roboto" panose="02000000000000000000" pitchFamily="2" charset="0"/>
                <a:ea typeface="Roboto" panose="02000000000000000000" pitchFamily="2" charset="0"/>
                <a:cs typeface="Roboto" panose="02000000000000000000" pitchFamily="2" charset="0"/>
              </a:rPr>
              <a:t>Queens and Manhattan state private room differs.</a:t>
            </a:r>
          </a:p>
          <a:p>
            <a:pPr lvl="0" algn="l" rtl="0">
              <a:spcBef>
                <a:spcPts val="0"/>
              </a:spcBef>
              <a:spcAft>
                <a:spcPts val="0"/>
              </a:spcAft>
              <a:buSzPts val="18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rPr>
              <a:t>I</a:t>
            </a:r>
            <a:r>
              <a:rPr lang="en-US" sz="1800" i="0" dirty="0">
                <a:effectLst/>
                <a:latin typeface="Roboto" panose="02000000000000000000" pitchFamily="2" charset="0"/>
                <a:ea typeface="Roboto" panose="02000000000000000000" pitchFamily="2" charset="0"/>
                <a:cs typeface="Roboto" panose="02000000000000000000" pitchFamily="2" charset="0"/>
              </a:rPr>
              <a:t>n prices range what is limit of the fixation of prices by in different </a:t>
            </a:r>
            <a:r>
              <a:rPr lang="en-US" sz="1800" i="0" dirty="0" err="1">
                <a:effectLst/>
                <a:latin typeface="Roboto" panose="02000000000000000000" pitchFamily="2" charset="0"/>
                <a:ea typeface="Roboto" panose="02000000000000000000" pitchFamily="2" charset="0"/>
                <a:cs typeface="Roboto" panose="02000000000000000000" pitchFamily="2" charset="0"/>
              </a:rPr>
              <a:t>neighbourhood</a:t>
            </a:r>
            <a:r>
              <a:rPr lang="en-US" sz="1800" i="0" dirty="0">
                <a:effectLst/>
                <a:latin typeface="Roboto" panose="02000000000000000000" pitchFamily="2" charset="0"/>
                <a:ea typeface="Roboto" panose="02000000000000000000" pitchFamily="2" charset="0"/>
                <a:cs typeface="Roboto" panose="02000000000000000000" pitchFamily="2" charset="0"/>
              </a:rPr>
              <a:t> groups by </a:t>
            </a:r>
            <a:r>
              <a:rPr lang="en-US" sz="1800" dirty="0">
                <a:latin typeface="Roboto" panose="02000000000000000000" pitchFamily="2" charset="0"/>
                <a:ea typeface="Roboto" panose="02000000000000000000" pitchFamily="2" charset="0"/>
                <a:cs typeface="Roboto" panose="02000000000000000000" pitchFamily="2" charset="0"/>
              </a:rPr>
              <a:t>A</a:t>
            </a:r>
            <a:r>
              <a:rPr lang="en-US" sz="1800" i="0" dirty="0">
                <a:effectLst/>
                <a:latin typeface="Roboto" panose="02000000000000000000" pitchFamily="2" charset="0"/>
                <a:ea typeface="Roboto" panose="02000000000000000000" pitchFamily="2" charset="0"/>
                <a:cs typeface="Roboto" panose="02000000000000000000" pitchFamily="2" charset="0"/>
              </a:rPr>
              <a:t>irbnb</a:t>
            </a:r>
            <a:r>
              <a:rPr lang="en-US" sz="1800" i="0" dirty="0">
                <a:effectLst/>
                <a:latin typeface="-apple-system"/>
              </a:rPr>
              <a:t>. </a:t>
            </a:r>
          </a:p>
          <a:p>
            <a:pPr marL="400050" lvl="0" indent="-285750" algn="l" rtl="0">
              <a:spcBef>
                <a:spcPts val="0"/>
              </a:spcBef>
              <a:spcAft>
                <a:spcPts val="0"/>
              </a:spcAft>
              <a:buSzPts val="1800"/>
              <a:buFont typeface="Arial" panose="020B0604020202020204" pitchFamily="34" charset="0"/>
              <a:buChar char="•"/>
            </a:pPr>
            <a:r>
              <a:rPr lang="en-US" sz="1800" dirty="0">
                <a:latin typeface="-apple-system"/>
                <a:ea typeface="Roboto" panose="02000000000000000000" pitchFamily="2" charset="0"/>
                <a:cs typeface="Roboto" panose="02000000000000000000" pitchFamily="2" charset="0"/>
              </a:rPr>
              <a:t> </a:t>
            </a:r>
            <a:r>
              <a:rPr lang="en-US" sz="1800" dirty="0">
                <a:latin typeface="Roboto" panose="02000000000000000000" pitchFamily="2" charset="0"/>
                <a:ea typeface="Roboto" panose="02000000000000000000" pitchFamily="2" charset="0"/>
                <a:cs typeface="Roboto" panose="02000000000000000000" pitchFamily="2" charset="0"/>
              </a:rPr>
              <a:t>H</a:t>
            </a:r>
            <a:r>
              <a:rPr lang="en-US" sz="1800" i="0" dirty="0">
                <a:effectLst/>
                <a:latin typeface="Roboto" panose="02000000000000000000" pitchFamily="2" charset="0"/>
                <a:ea typeface="Roboto" panose="02000000000000000000" pitchFamily="2" charset="0"/>
                <a:cs typeface="Roboto" panose="02000000000000000000" pitchFamily="2" charset="0"/>
              </a:rPr>
              <a:t>ere the highest correlation is between the </a:t>
            </a:r>
            <a:r>
              <a:rPr lang="en-US" sz="1800" dirty="0">
                <a:latin typeface="Roboto" panose="02000000000000000000" pitchFamily="2" charset="0"/>
                <a:ea typeface="Roboto" panose="02000000000000000000" pitchFamily="2" charset="0"/>
                <a:cs typeface="Roboto" panose="02000000000000000000" pitchFamily="2" charset="0"/>
              </a:rPr>
              <a:t>minimum nights and revenue.</a:t>
            </a:r>
          </a:p>
          <a:p>
            <a:pPr lvl="0" algn="l" rtl="0">
              <a:spcBef>
                <a:spcPts val="0"/>
              </a:spcBef>
              <a:spcAft>
                <a:spcPts val="0"/>
              </a:spcAft>
              <a:buSzPts val="1800"/>
              <a:buFont typeface="Arial" panose="020B0604020202020204" pitchFamily="34" charset="0"/>
              <a:buChar char="•"/>
            </a:pPr>
            <a:endParaRPr lang="en-US" sz="1800" i="0" dirty="0">
              <a:effectLst/>
              <a:latin typeface="Roboto" panose="02000000000000000000" pitchFamily="2" charset="0"/>
              <a:ea typeface="Roboto" panose="02000000000000000000" pitchFamily="2" charset="0"/>
              <a:cs typeface="Roboto" panose="02000000000000000000" pitchFamily="2" charset="0"/>
            </a:endParaRPr>
          </a:p>
          <a:p>
            <a:pPr lvl="0" algn="l" rtl="0">
              <a:spcBef>
                <a:spcPts val="0"/>
              </a:spcBef>
              <a:spcAft>
                <a:spcPts val="0"/>
              </a:spcAft>
              <a:buSzPts val="1800"/>
              <a:buFont typeface="Arial" panose="020B0604020202020204" pitchFamily="34" charset="0"/>
              <a:buChar char="•"/>
            </a:pPr>
            <a:r>
              <a:rPr lang="en-US" sz="1800" dirty="0">
                <a:latin typeface="Roboto" panose="02000000000000000000" pitchFamily="2" charset="0"/>
                <a:ea typeface="Roboto" panose="02000000000000000000" pitchFamily="2" charset="0"/>
                <a:cs typeface="Roboto" panose="02000000000000000000" pitchFamily="2" charset="0"/>
              </a:rPr>
              <a:t> </a:t>
            </a:r>
            <a:r>
              <a:rPr lang="en-US" sz="1800" dirty="0" err="1">
                <a:latin typeface="Roboto" panose="02000000000000000000" pitchFamily="2" charset="0"/>
                <a:ea typeface="Roboto" panose="02000000000000000000" pitchFamily="2" charset="0"/>
                <a:cs typeface="Roboto" panose="02000000000000000000" pitchFamily="2" charset="0"/>
              </a:rPr>
              <a:t>Availibility</a:t>
            </a:r>
            <a:r>
              <a:rPr lang="en-US" sz="1800" dirty="0">
                <a:latin typeface="Roboto" panose="02000000000000000000" pitchFamily="2" charset="0"/>
                <a:ea typeface="Roboto" panose="02000000000000000000" pitchFamily="2" charset="0"/>
                <a:cs typeface="Roboto" panose="02000000000000000000" pitchFamily="2" charset="0"/>
              </a:rPr>
              <a:t> of room in a year.</a:t>
            </a:r>
            <a:br>
              <a:rPr lang="en-US" sz="1800" i="0" dirty="0">
                <a:effectLst/>
                <a:latin typeface="Roboto" panose="02000000000000000000" pitchFamily="2" charset="0"/>
                <a:ea typeface="Roboto" panose="02000000000000000000" pitchFamily="2" charset="0"/>
                <a:cs typeface="Roboto" panose="02000000000000000000" pitchFamily="2" charset="0"/>
              </a:rPr>
            </a:br>
            <a:br>
              <a:rPr lang="en-US" sz="1800" i="0" dirty="0">
                <a:effectLst/>
                <a:latin typeface="-apple-system"/>
              </a:rPr>
            </a:br>
            <a:br>
              <a:rPr lang="en-US" sz="1800" i="0" dirty="0">
                <a:solidFill>
                  <a:schemeClr val="bg1"/>
                </a:solidFill>
                <a:effectLst/>
                <a:latin typeface="Roboto" panose="02000000000000000000" pitchFamily="2" charset="0"/>
                <a:ea typeface="Roboto" panose="02000000000000000000" pitchFamily="2" charset="0"/>
                <a:cs typeface="Roboto" panose="02000000000000000000" pitchFamily="2" charset="0"/>
              </a:rPr>
            </a:br>
            <a:br>
              <a:rPr lang="en-US" sz="2400" i="0" dirty="0">
                <a:solidFill>
                  <a:srgbClr val="000000"/>
                </a:solidFill>
                <a:effectLst/>
                <a:latin typeface="Roboto" panose="02000000000000000000" pitchFamily="2" charset="0"/>
                <a:ea typeface="Roboto" panose="02000000000000000000" pitchFamily="2" charset="0"/>
                <a:cs typeface="Roboto" panose="02000000000000000000" pitchFamily="2" charset="0"/>
              </a:rPr>
            </a:br>
            <a:br>
              <a:rPr lang="en-US" sz="1800" i="0" dirty="0">
                <a:effectLst/>
                <a:latin typeface="Roboto" panose="02000000000000000000" pitchFamily="2" charset="0"/>
                <a:ea typeface="Roboto" panose="02000000000000000000" pitchFamily="2" charset="0"/>
                <a:cs typeface="Roboto" panose="02000000000000000000" pitchFamily="2" charset="0"/>
              </a:rPr>
            </a:br>
            <a:endParaRPr lang="en-US" sz="1800" i="0" dirty="0">
              <a:effectLst/>
              <a:latin typeface="Roboto" panose="02000000000000000000" pitchFamily="2" charset="0"/>
              <a:ea typeface="Roboto" panose="02000000000000000000" pitchFamily="2" charset="0"/>
              <a:cs typeface="Roboto" panose="02000000000000000000" pitchFamily="2" charset="0"/>
            </a:endParaRPr>
          </a:p>
          <a:p>
            <a:pPr marL="114300" lvl="0" indent="0" algn="l" rtl="0">
              <a:spcBef>
                <a:spcPts val="0"/>
              </a:spcBef>
              <a:spcAft>
                <a:spcPts val="0"/>
              </a:spcAft>
              <a:buSzPts val="1800"/>
            </a:pPr>
            <a:br>
              <a:rPr lang="en-US" sz="2400" i="0" dirty="0">
                <a:effectLst/>
                <a:latin typeface="-apple-system"/>
              </a:rPr>
            </a:br>
            <a:br>
              <a:rPr lang="en-US" sz="1800" dirty="0"/>
            </a:br>
            <a:endParaRPr lang="en" sz="1800" dirty="0"/>
          </a:p>
          <a:p>
            <a:pPr marL="114300" lvl="0" indent="0" algn="l" rtl="0">
              <a:spcBef>
                <a:spcPts val="0"/>
              </a:spcBef>
              <a:spcAft>
                <a:spcPts val="0"/>
              </a:spcAft>
              <a:buSzPts val="1800"/>
            </a:pPr>
            <a:r>
              <a:rPr lang="en" sz="1800" dirty="0"/>
              <a:t>         </a:t>
            </a:r>
            <a:endParaRPr sz="1800" dirty="0"/>
          </a:p>
          <a:p>
            <a:pPr marL="114300" lvl="0" indent="0" algn="l" rtl="0">
              <a:spcBef>
                <a:spcPts val="0"/>
              </a:spcBef>
              <a:spcAft>
                <a:spcPts val="0"/>
              </a:spcAft>
              <a:buSzPts val="1800"/>
            </a:pPr>
            <a:endParaRPr lang="en"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311700" y="410000"/>
            <a:ext cx="8520600" cy="4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Hosts with the most listings is NYC(Manhattan)</a:t>
            </a:r>
            <a:br>
              <a:rPr lang="en" sz="1800" dirty="0"/>
            </a:br>
            <a:endParaRPr sz="1800" dirty="0"/>
          </a:p>
        </p:txBody>
      </p:sp>
      <p:pic>
        <p:nvPicPr>
          <p:cNvPr id="3" name="Picture 2">
            <a:extLst>
              <a:ext uri="{FF2B5EF4-FFF2-40B4-BE49-F238E27FC236}">
                <a16:creationId xmlns:a16="http://schemas.microsoft.com/office/drawing/2014/main" id="{A77FFC1F-1D0D-2BD8-B913-75F2B646C167}"/>
              </a:ext>
            </a:extLst>
          </p:cNvPr>
          <p:cNvPicPr>
            <a:picLocks noChangeAspect="1"/>
          </p:cNvPicPr>
          <p:nvPr/>
        </p:nvPicPr>
        <p:blipFill>
          <a:blip r:embed="rId3"/>
          <a:stretch>
            <a:fillRect/>
          </a:stretch>
        </p:blipFill>
        <p:spPr>
          <a:xfrm>
            <a:off x="1155795" y="934571"/>
            <a:ext cx="6509029" cy="39467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C82B6-9BC4-E55A-75DF-F2AC939F3E1A}"/>
              </a:ext>
            </a:extLst>
          </p:cNvPr>
          <p:cNvSpPr>
            <a:spLocks noGrp="1"/>
          </p:cNvSpPr>
          <p:nvPr>
            <p:ph type="title"/>
          </p:nvPr>
        </p:nvSpPr>
        <p:spPr>
          <a:xfrm>
            <a:off x="311700" y="100852"/>
            <a:ext cx="8520600" cy="715242"/>
          </a:xfrm>
        </p:spPr>
        <p:txBody>
          <a:bodyPr/>
          <a:lstStyle/>
          <a:p>
            <a:r>
              <a:rPr lang="en-US" sz="2000" dirty="0"/>
              <a:t>“Queens” has maximum number of reviews and “Bronx” has minimum number of reviews</a:t>
            </a:r>
            <a:r>
              <a:rPr lang="en-US" sz="1600" dirty="0"/>
              <a:t>.</a:t>
            </a:r>
            <a:endParaRPr lang="en-IN" sz="1600" dirty="0"/>
          </a:p>
        </p:txBody>
      </p:sp>
      <p:pic>
        <p:nvPicPr>
          <p:cNvPr id="4" name="Picture 3">
            <a:extLst>
              <a:ext uri="{FF2B5EF4-FFF2-40B4-BE49-F238E27FC236}">
                <a16:creationId xmlns:a16="http://schemas.microsoft.com/office/drawing/2014/main" id="{07F1CF97-DE2D-DF8B-52F3-9943EB8B9D8E}"/>
              </a:ext>
            </a:extLst>
          </p:cNvPr>
          <p:cNvPicPr>
            <a:picLocks noChangeAspect="1"/>
          </p:cNvPicPr>
          <p:nvPr/>
        </p:nvPicPr>
        <p:blipFill>
          <a:blip r:embed="rId2"/>
          <a:stretch>
            <a:fillRect/>
          </a:stretch>
        </p:blipFill>
        <p:spPr>
          <a:xfrm>
            <a:off x="961748" y="863159"/>
            <a:ext cx="6511036" cy="3960160"/>
          </a:xfrm>
          <a:prstGeom prst="rect">
            <a:avLst/>
          </a:prstGeom>
        </p:spPr>
      </p:pic>
    </p:spTree>
    <p:extLst>
      <p:ext uri="{BB962C8B-B14F-4D97-AF65-F5344CB8AC3E}">
        <p14:creationId xmlns:p14="http://schemas.microsoft.com/office/powerpoint/2010/main" val="1822888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5C1A5-3954-57DE-83F0-2D123360D031}"/>
              </a:ext>
            </a:extLst>
          </p:cNvPr>
          <p:cNvSpPr>
            <a:spLocks noGrp="1"/>
          </p:cNvSpPr>
          <p:nvPr>
            <p:ph type="title"/>
          </p:nvPr>
        </p:nvSpPr>
        <p:spPr>
          <a:xfrm>
            <a:off x="412304" y="74700"/>
            <a:ext cx="8520600" cy="759894"/>
          </a:xfrm>
        </p:spPr>
        <p:txBody>
          <a:bodyPr/>
          <a:lstStyle/>
          <a:p>
            <a:r>
              <a:rPr lang="en-US" sz="2000" dirty="0"/>
              <a:t>“Manhattan” is Highest Earning </a:t>
            </a:r>
            <a:r>
              <a:rPr lang="en-US" sz="2000" dirty="0" err="1"/>
              <a:t>neighbourhood</a:t>
            </a:r>
            <a:r>
              <a:rPr lang="en-US" sz="2000" dirty="0"/>
              <a:t> group and</a:t>
            </a:r>
            <a:br>
              <a:rPr lang="en-US" sz="2000" dirty="0"/>
            </a:br>
            <a:r>
              <a:rPr lang="en-US" sz="2000" dirty="0"/>
              <a:t>“Bronx” is lowest earning </a:t>
            </a:r>
            <a:r>
              <a:rPr lang="en-US" sz="2000" dirty="0" err="1"/>
              <a:t>neighbourhood</a:t>
            </a:r>
            <a:r>
              <a:rPr lang="en-US" sz="2000" dirty="0"/>
              <a:t> group.</a:t>
            </a:r>
            <a:br>
              <a:rPr lang="en-US" sz="2000" dirty="0"/>
            </a:br>
            <a:endParaRPr lang="en-IN" sz="2000" dirty="0"/>
          </a:p>
        </p:txBody>
      </p:sp>
      <p:pic>
        <p:nvPicPr>
          <p:cNvPr id="4" name="Picture 3">
            <a:extLst>
              <a:ext uri="{FF2B5EF4-FFF2-40B4-BE49-F238E27FC236}">
                <a16:creationId xmlns:a16="http://schemas.microsoft.com/office/drawing/2014/main" id="{4E9D8A0F-9638-7ABA-A856-9F2D5BA430A8}"/>
              </a:ext>
            </a:extLst>
          </p:cNvPr>
          <p:cNvPicPr>
            <a:picLocks noChangeAspect="1"/>
          </p:cNvPicPr>
          <p:nvPr/>
        </p:nvPicPr>
        <p:blipFill>
          <a:blip r:embed="rId2"/>
          <a:stretch>
            <a:fillRect/>
          </a:stretch>
        </p:blipFill>
        <p:spPr>
          <a:xfrm>
            <a:off x="320842" y="894229"/>
            <a:ext cx="8520600" cy="3872753"/>
          </a:xfrm>
          <a:prstGeom prst="rect">
            <a:avLst/>
          </a:prstGeom>
        </p:spPr>
      </p:pic>
    </p:spTree>
    <p:extLst>
      <p:ext uri="{BB962C8B-B14F-4D97-AF65-F5344CB8AC3E}">
        <p14:creationId xmlns:p14="http://schemas.microsoft.com/office/powerpoint/2010/main" val="2549795726"/>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1148</Words>
  <Application>Microsoft Office PowerPoint</Application>
  <PresentationFormat>On-screen Show (16:9)</PresentationFormat>
  <Paragraphs>90</Paragraphs>
  <Slides>21</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var(--jp-content-font-family)</vt:lpstr>
      <vt:lpstr>Arial</vt:lpstr>
      <vt:lpstr>Lobster</vt:lpstr>
      <vt:lpstr>Roboto</vt:lpstr>
      <vt:lpstr>Geometric</vt:lpstr>
      <vt:lpstr>Capstone Project: Airbnb Booking Analysis </vt:lpstr>
      <vt:lpstr>Introduction</vt:lpstr>
      <vt:lpstr>Problem Statement</vt:lpstr>
      <vt:lpstr>Datasets</vt:lpstr>
      <vt:lpstr>New York City Map</vt:lpstr>
      <vt:lpstr>Objectives</vt:lpstr>
      <vt:lpstr>Hosts with the most listings is NYC(Manhattan) </vt:lpstr>
      <vt:lpstr>“Queens” has maximum number of reviews and “Bronx” has minimum number of reviews.</vt:lpstr>
      <vt:lpstr>“Manhattan” is Highest Earning neighbourhood group and “Bronx” is lowest earning neighbourhood group. </vt:lpstr>
      <vt:lpstr>Most of the listings are available only for 0-20 days by host for booking. </vt:lpstr>
      <vt:lpstr>Here we can see that highest frequency of listing is in price range of 0 to 1000. Least frequency is in the price range of 1000 to 10000. </vt:lpstr>
      <vt:lpstr>Most rooms are Availability 0-100 days in a year. </vt:lpstr>
      <vt:lpstr>Here the highest correlation is between the “minimum nights” and “revenue”. And lowest correlation is between “id ” and “ latitude”. </vt:lpstr>
      <vt:lpstr>In prices range there is no limit of fixation of the prices by airbnb. Hence there are so many outliers occured in the prices. </vt:lpstr>
      <vt:lpstr>  In Queens and Manhattan state private room price contributes equal amount.   </vt:lpstr>
      <vt:lpstr>As we can see from the bar chart above Manhattan neighbourhood has the highest number of AirBnb's Manhattan Brooklyn Queens Bronx Staten Island And Manhattan and Brooklyn has more than 75% of the AirBnb's.  </vt:lpstr>
      <vt:lpstr>Limitations &amp; Scope of Improvement</vt:lpstr>
      <vt:lpstr>Conclusion</vt:lpstr>
      <vt:lpstr>Conclusion [Contd.]</vt:lpstr>
      <vt:lpstr>Marketing Initiative</vt:lpstr>
      <vt:lpstr>Thank You  By-Shantanu Bokey. EDA Capstone 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Airbnb Booking Analysis</dc:title>
  <dc:creator>shantanu</dc:creator>
  <cp:lastModifiedBy>shantanu bokey</cp:lastModifiedBy>
  <cp:revision>3</cp:revision>
  <dcterms:modified xsi:type="dcterms:W3CDTF">2023-05-22T10:59:56Z</dcterms:modified>
</cp:coreProperties>
</file>