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3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2"/>
  </p:sldMasterIdLst>
  <p:notesMasterIdLst>
    <p:notesMasterId r:id="rId3"/>
  </p:notesMasterIdLst>
  <p:sldIdLst>
    <p:sldId id="31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1" name="bhanu prakash" initials="bp" lastIdx="0" clrIdx="0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1" d="100"/>
          <a:sy n="51" d="100"/>
        </p:scale>
        <p:origin x="69" y="79"/>
      </p:cViewPr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tags" Target="tags/tag1.xml" /><Relationship Id="rId17" Type="http://schemas.openxmlformats.org/officeDocument/2006/relationships/presProps" Target="presProps.xml" /><Relationship Id="rId18" Type="http://schemas.openxmlformats.org/officeDocument/2006/relationships/viewProps" Target="viewProps.xml" /><Relationship Id="rId19" Type="http://schemas.openxmlformats.org/officeDocument/2006/relationships/theme" Target="theme/theme1.xml" /><Relationship Id="rId2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3" Type="http://schemas.openxmlformats.org/officeDocument/2006/relationships/notesMaster" Target="notesMasters/notesMaster1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diagrams/colors1.xml><?xml version="1.0" encoding="utf-8"?>
<dgm:colorsDef xmlns:a="http://schemas.openxmlformats.org/drawingml/2006/main" xmlns:dgm="http://schemas.openxmlformats.org/drawingml/2006/diagram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dgm="http://schemas.openxmlformats.org/drawingml/2006/diagram">
  <dgm:ptLst>
    <dgm:pt modelId="{715C031A-BCBE-4552-94C0-DF422991B2B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>
          <a:defPPr/>
        </a:lstStyle>
        <a:p>
          <a:pPr/>
          <a:endParaRPr lang="en-US"/>
        </a:p>
      </dgm:t>
    </dgm:pt>
    <dgm:pt modelId="{76E65D15-BAB8-4346-BF29-EB13BD2759FF}" type="parTrans" cxnId="{81C3A279-0F69-4A76-9C2B-E8CA55AA0047}">
      <dgm:prSet/>
      <dgm:spPr/>
      <dgm:t>
        <a:bodyPr/>
        <a:lstStyle>
          <a:defPPr/>
        </a:lstStyle>
        <a:p>
          <a:pPr/>
          <a:endParaRPr lang="en-US"/>
        </a:p>
      </dgm:t>
    </dgm:pt>
    <dgm:pt modelId="{508AFCC3-0C3C-4BBE-9DFB-D74626EF6647}">
      <dgm:prSet/>
      <dgm:spPr/>
      <dgm:t>
        <a:bodyPr/>
        <a:lstStyle>
          <a:defPPr/>
        </a:lstStyle>
        <a:p>
          <a:pPr/>
          <a:r>
            <a:rPr lang="en-US" b="0" i="0"/>
            <a:t>DATA PREPROCESSING</a:t>
          </a:r>
          <a:endParaRPr lang="en-US"/>
        </a:p>
      </dgm:t>
    </dgm:pt>
    <dgm:pt modelId="{B296819B-A222-423E-99BE-3D1F2EDD188F}" type="parTrans" cxnId="{B5917B1C-ADB4-459C-844B-645B58F97864}">
      <dgm:prSet/>
      <dgm:spPr/>
      <dgm:t>
        <a:bodyPr/>
        <a:lstStyle>
          <a:defPPr/>
        </a:lstStyle>
        <a:p>
          <a:pPr/>
          <a:endParaRPr lang="en-US"/>
        </a:p>
      </dgm:t>
    </dgm:pt>
    <dgm:pt modelId="{70EFF505-CE6D-4956-A255-B1E3D3A720C9}">
      <dgm:prSet/>
      <dgm:spPr/>
      <dgm:t>
        <a:bodyPr/>
        <a:lstStyle>
          <a:defPPr/>
        </a:lstStyle>
        <a:p>
          <a:pPr/>
          <a:r>
            <a:rPr lang="en-US" b="0" i="0"/>
            <a:t>DATA ANALYSIS</a:t>
          </a:r>
          <a:endParaRPr lang="en-US"/>
        </a:p>
      </dgm:t>
    </dgm:pt>
    <dgm:pt modelId="{CA079D51-9A52-4236-AE7D-D99D34F9D41D}" type="sibTrans" cxnId="{B5917B1C-ADB4-459C-844B-645B58F97864}">
      <dgm:prSet/>
      <dgm:spPr/>
      <dgm:t>
        <a:bodyPr/>
        <a:lstStyle>
          <a:defPPr/>
        </a:lstStyle>
        <a:p>
          <a:pPr/>
          <a:endParaRPr lang="en-US"/>
        </a:p>
      </dgm:t>
    </dgm:pt>
    <dgm:pt modelId="{A51ADA1F-4739-4295-81DE-90FD1997114D}" type="parTrans" cxnId="{A9249095-62FF-4CD9-8E4D-F7B76D8ED3F8}">
      <dgm:prSet/>
      <dgm:spPr/>
      <dgm:t>
        <a:bodyPr/>
        <a:lstStyle>
          <a:defPPr/>
        </a:lstStyle>
        <a:p>
          <a:pPr/>
          <a:endParaRPr lang="en-US"/>
        </a:p>
      </dgm:t>
    </dgm:pt>
    <dgm:pt modelId="{C6D7DFE1-2282-4A4E-A014-78B07CB0AA52}">
      <dgm:prSet/>
      <dgm:spPr/>
      <dgm:t>
        <a:bodyPr/>
        <a:lstStyle>
          <a:defPPr/>
        </a:lstStyle>
        <a:p>
          <a:pPr/>
          <a:r>
            <a:rPr lang="en-US" b="0" i="0"/>
            <a:t>NORMALISATION</a:t>
          </a:r>
          <a:endParaRPr lang="en-US"/>
        </a:p>
      </dgm:t>
    </dgm:pt>
    <dgm:pt modelId="{C7F4C74C-08BD-416A-9571-1CBB8165727C}" type="sibTrans" cxnId="{A9249095-62FF-4CD9-8E4D-F7B76D8ED3F8}">
      <dgm:prSet/>
      <dgm:spPr/>
      <dgm:t>
        <a:bodyPr/>
        <a:lstStyle>
          <a:defPPr/>
        </a:lstStyle>
        <a:p>
          <a:pPr/>
          <a:endParaRPr lang="en-US"/>
        </a:p>
      </dgm:t>
    </dgm:pt>
    <dgm:pt modelId="{073D66D0-236E-4DD6-848D-FB1968D9E787}" type="sibTrans" cxnId="{81C3A279-0F69-4A76-9C2B-E8CA55AA0047}">
      <dgm:prSet/>
      <dgm:spPr/>
      <dgm:t>
        <a:bodyPr/>
        <a:lstStyle>
          <a:defPPr/>
        </a:lstStyle>
        <a:p>
          <a:pPr/>
          <a:endParaRPr lang="en-US"/>
        </a:p>
      </dgm:t>
    </dgm:pt>
    <dgm:pt modelId="{3E9E0D34-7F04-454B-BE3D-EB109AFF97A4}" type="parTrans" cxnId="{E52C9039-34EB-4254-931F-3DF9AC664E64}">
      <dgm:prSet/>
      <dgm:spPr/>
      <dgm:t>
        <a:bodyPr/>
        <a:lstStyle>
          <a:defPPr/>
        </a:lstStyle>
        <a:p>
          <a:pPr/>
          <a:endParaRPr lang="en-US"/>
        </a:p>
      </dgm:t>
    </dgm:pt>
    <dgm:pt modelId="{24375289-F670-4D6F-AD16-6DA649E86DD8}">
      <dgm:prSet/>
      <dgm:spPr/>
      <dgm:t>
        <a:bodyPr/>
        <a:lstStyle>
          <a:defPPr/>
        </a:lstStyle>
        <a:p>
          <a:pPr/>
          <a:r>
            <a:rPr lang="en-US" b="0" i="0"/>
            <a:t>IMPLEMENTATION</a:t>
          </a:r>
          <a:endParaRPr lang="en-US"/>
        </a:p>
      </dgm:t>
    </dgm:pt>
    <dgm:pt modelId="{E9EE6F33-C241-4F19-A29B-FA6AE162D48F}" type="parTrans" cxnId="{F084C707-0DB7-4B1D-B4A1-E812581F29FA}">
      <dgm:prSet/>
      <dgm:spPr/>
      <dgm:t>
        <a:bodyPr/>
        <a:lstStyle>
          <a:defPPr/>
        </a:lstStyle>
        <a:p>
          <a:pPr/>
          <a:endParaRPr lang="en-US"/>
        </a:p>
      </dgm:t>
    </dgm:pt>
    <dgm:pt modelId="{7A46BB92-F69B-410C-95F6-B2AC006021C1}">
      <dgm:prSet/>
      <dgm:spPr/>
      <dgm:t>
        <a:bodyPr/>
        <a:lstStyle>
          <a:defPPr/>
        </a:lstStyle>
        <a:p>
          <a:pPr/>
          <a:r>
            <a:rPr lang="en-US" b="0" i="0"/>
            <a:t>SPLITTING DATA</a:t>
          </a:r>
          <a:endParaRPr lang="en-US"/>
        </a:p>
      </dgm:t>
    </dgm:pt>
    <dgm:pt modelId="{DE4B3C66-D016-4FF2-B290-60122F73F009}" type="sibTrans" cxnId="{F084C707-0DB7-4B1D-B4A1-E812581F29FA}">
      <dgm:prSet/>
      <dgm:spPr/>
      <dgm:t>
        <a:bodyPr/>
        <a:lstStyle>
          <a:defPPr/>
        </a:lstStyle>
        <a:p>
          <a:pPr/>
          <a:endParaRPr lang="en-US"/>
        </a:p>
      </dgm:t>
    </dgm:pt>
    <dgm:pt modelId="{241EAE02-C55A-4E49-8D28-E3E277968794}" type="parTrans" cxnId="{A3DC2388-0690-4578-AB71-BDE35F667678}">
      <dgm:prSet/>
      <dgm:spPr/>
      <dgm:t>
        <a:bodyPr/>
        <a:lstStyle>
          <a:defPPr/>
        </a:lstStyle>
        <a:p>
          <a:pPr/>
          <a:endParaRPr lang="en-US"/>
        </a:p>
      </dgm:t>
    </dgm:pt>
    <dgm:pt modelId="{1953818C-5181-4730-886F-A698D7C2FBB7}">
      <dgm:prSet/>
      <dgm:spPr/>
      <dgm:t>
        <a:bodyPr/>
        <a:lstStyle>
          <a:defPPr/>
        </a:lstStyle>
        <a:p>
          <a:pPr/>
          <a:r>
            <a:rPr lang="en-US" b="0" i="0"/>
            <a:t>CREATING TRAINING &amp;amp;amp;amp; PREDICTION PIPELINE</a:t>
          </a:r>
          <a:endParaRPr lang="en-US"/>
        </a:p>
      </dgm:t>
    </dgm:pt>
    <dgm:pt modelId="{1C210919-9139-4E25-8BA4-C73B6BB9CFC4}" type="sibTrans" cxnId="{A3DC2388-0690-4578-AB71-BDE35F667678}">
      <dgm:prSet/>
      <dgm:spPr/>
      <dgm:t>
        <a:bodyPr/>
        <a:lstStyle>
          <a:defPPr/>
        </a:lstStyle>
        <a:p>
          <a:pPr/>
          <a:endParaRPr lang="en-US"/>
        </a:p>
      </dgm:t>
    </dgm:pt>
    <dgm:pt modelId="{7009E48D-F889-406B-B5C0-B6071CC464D6}" type="parTrans" cxnId="{75B6E76A-C943-44B3-ADBF-DEFE100EED6B}">
      <dgm:prSet/>
      <dgm:spPr/>
      <dgm:t>
        <a:bodyPr/>
        <a:lstStyle>
          <a:defPPr/>
        </a:lstStyle>
        <a:p>
          <a:pPr/>
          <a:endParaRPr lang="en-US"/>
        </a:p>
      </dgm:t>
    </dgm:pt>
    <dgm:pt modelId="{8064494E-EA61-4FE9-A053-F727FD512B49}">
      <dgm:prSet/>
      <dgm:spPr/>
      <dgm:t>
        <a:bodyPr/>
        <a:lstStyle>
          <a:defPPr/>
        </a:lstStyle>
        <a:p>
          <a:pPr/>
          <a:r>
            <a:rPr lang="en-US" b="0" i="0"/>
            <a:t>REFINEMENT</a:t>
          </a:r>
          <a:endParaRPr lang="en-US"/>
        </a:p>
      </dgm:t>
    </dgm:pt>
    <dgm:pt modelId="{7966DB85-A713-4471-91A3-20D7962C5F3F}" type="sibTrans" cxnId="{75B6E76A-C943-44B3-ADBF-DEFE100EED6B}">
      <dgm:prSet/>
      <dgm:spPr/>
      <dgm:t>
        <a:bodyPr/>
        <a:lstStyle>
          <a:defPPr/>
        </a:lstStyle>
        <a:p>
          <a:pPr/>
          <a:endParaRPr lang="en-US"/>
        </a:p>
      </dgm:t>
    </dgm:pt>
    <dgm:pt modelId="{88302F9A-B4EF-49DF-9A31-C153BDD9FC34}" type="parTrans" cxnId="{3D5E169A-F40A-47A6-92FF-141D7AD669A9}">
      <dgm:prSet/>
      <dgm:spPr/>
      <dgm:t>
        <a:bodyPr/>
        <a:lstStyle>
          <a:defPPr/>
        </a:lstStyle>
        <a:p>
          <a:pPr/>
          <a:endParaRPr lang="en-US"/>
        </a:p>
      </dgm:t>
    </dgm:pt>
    <dgm:pt modelId="{69BD1FB7-82DF-4729-A2F3-0B8F9509167B}">
      <dgm:prSet/>
      <dgm:spPr/>
      <dgm:t>
        <a:bodyPr/>
        <a:lstStyle>
          <a:defPPr/>
        </a:lstStyle>
        <a:p>
          <a:pPr/>
          <a:r>
            <a:rPr lang="en-US" b="0" i="0"/>
            <a:t>FEATURE IMPORTANCE</a:t>
          </a:r>
          <a:endParaRPr lang="en-US"/>
        </a:p>
      </dgm:t>
    </dgm:pt>
    <dgm:pt modelId="{83498712-C3A1-4CB5-9F15-367CA39E9BAA}" type="sibTrans" cxnId="{3D5E169A-F40A-47A6-92FF-141D7AD669A9}">
      <dgm:prSet/>
      <dgm:spPr/>
      <dgm:t>
        <a:bodyPr/>
        <a:lstStyle>
          <a:defPPr/>
        </a:lstStyle>
        <a:p>
          <a:pPr/>
          <a:endParaRPr lang="en-US"/>
        </a:p>
      </dgm:t>
    </dgm:pt>
    <dgm:pt modelId="{0277AD74-C10C-4AD5-B21C-5AE057CFC53A}" type="sibTrans" cxnId="{E52C9039-34EB-4254-931F-3DF9AC664E64}">
      <dgm:prSet/>
      <dgm:spPr/>
      <dgm:t>
        <a:bodyPr/>
        <a:lstStyle>
          <a:defPPr/>
        </a:lstStyle>
        <a:p>
          <a:pPr/>
          <a:endParaRPr lang="en-US"/>
        </a:p>
      </dgm:t>
    </dgm:pt>
    <dgm:pt modelId="{CFD712B6-7813-4609-89E7-75A804EE214C}" type="pres">
      <dgm:prSet presAssocID="{715C031A-BCBE-4552-94C0-DF422991B2B8}" presName="linear">
        <dgm:presLayoutVars>
          <dgm:dir/>
          <dgm:animLvl val="lvl"/>
          <dgm:resizeHandles val="exact"/>
        </dgm:presLayoutVars>
      </dgm:prSet>
      <dgm:spPr/>
      <dgm:t>
        <a:bodyPr/>
        <a:lstStyle>
          <a:defPPr/>
        </a:lstStyle>
        <a:p>
          <a:pPr/>
        </a:p>
      </dgm:t>
    </dgm:pt>
    <dgm:pt modelId="{8395CA35-BEBC-479D-A2AA-8E73602447A0}" type="pres">
      <dgm:prSet presAssocID="{508AFCC3-0C3C-4BBE-9DFB-D74626EF6647}" presName="parentLin"/>
      <dgm:spPr/>
      <dgm:t>
        <a:bodyPr/>
        <a:lstStyle>
          <a:defPPr/>
        </a:lstStyle>
        <a:p>
          <a:pPr/>
        </a:p>
      </dgm:t>
    </dgm:pt>
    <dgm:pt modelId="{D2C32A9A-F1E9-42D9-B060-A80CCF07E944}" type="pres">
      <dgm:prSet presAssocID="{508AFCC3-0C3C-4BBE-9DFB-D74626EF6647}" presName="parentLeftMargin" presStyleLbl="node1" presStyleCnt="2"/>
      <dgm:spPr/>
      <dgm:t>
        <a:bodyPr/>
        <a:lstStyle>
          <a:defPPr/>
        </a:lstStyle>
        <a:p>
          <a:pPr/>
        </a:p>
      </dgm:t>
    </dgm:pt>
    <dgm:pt modelId="{7B66C67F-D78C-43C6-AE23-F99D9F5021E1}" type="pres">
      <dgm:prSet presAssocID="{508AFCC3-0C3C-4BBE-9DFB-D74626EF6647}" presName="parentText" presStyleLbl="node1" presStyleCnt="2" custLinFactNeighborX="25465" custLinFactNeighborY="-10536">
        <dgm:presLayoutVars>
          <dgm:chMax val="0"/>
          <dgm:bulletEnabled val="1"/>
        </dgm:presLayoutVars>
      </dgm:prSet>
      <dgm:spPr/>
      <dgm:t>
        <a:bodyPr/>
        <a:lstStyle>
          <a:defPPr/>
        </a:lstStyle>
        <a:p>
          <a:pPr/>
        </a:p>
      </dgm:t>
    </dgm:pt>
    <dgm:pt modelId="{C99DBFB2-D879-4C0E-90BB-78CBB325522C}" type="pres">
      <dgm:prSet presAssocID="{508AFCC3-0C3C-4BBE-9DFB-D74626EF6647}" presName="negativeSpace"/>
      <dgm:spPr/>
      <dgm:t>
        <a:bodyPr/>
        <a:lstStyle>
          <a:defPPr/>
        </a:lstStyle>
        <a:p>
          <a:pPr/>
        </a:p>
      </dgm:t>
    </dgm:pt>
    <dgm:pt modelId="{975E07D8-64EB-41DF-B307-4576B57B0063}" type="pres">
      <dgm:prSet presAssocID="{508AFCC3-0C3C-4BBE-9DFB-D74626EF6647}" presName="childText" presStyleLbl="conFgAcc1" presStyleCnt="2">
        <dgm:presLayoutVars>
          <dgm:bulletEnabled val="1"/>
        </dgm:presLayoutVars>
      </dgm:prSet>
      <dgm:spPr/>
      <dgm:t>
        <a:bodyPr/>
        <a:lstStyle>
          <a:defPPr/>
        </a:lstStyle>
        <a:p>
          <a:pPr/>
        </a:p>
      </dgm:t>
    </dgm:pt>
    <dgm:pt modelId="{32CFF52E-D795-477B-A512-F0D4ADEA3100}" type="pres">
      <dgm:prSet presAssocID="{073D66D0-236E-4DD6-848D-FB1968D9E787}" presName="spaceBetweenRectangles"/>
      <dgm:spPr/>
      <dgm:t>
        <a:bodyPr/>
        <a:lstStyle>
          <a:defPPr/>
        </a:lstStyle>
        <a:p>
          <a:pPr/>
        </a:p>
      </dgm:t>
    </dgm:pt>
    <dgm:pt modelId="{5A124DD1-2F68-4DDC-A553-EBDE5A64A931}" type="pres">
      <dgm:prSet presAssocID="{24375289-F670-4D6F-AD16-6DA649E86DD8}" presName="parentLin"/>
      <dgm:spPr/>
      <dgm:t>
        <a:bodyPr/>
        <a:lstStyle>
          <a:defPPr/>
        </a:lstStyle>
        <a:p>
          <a:pPr/>
        </a:p>
      </dgm:t>
    </dgm:pt>
    <dgm:pt modelId="{831AC835-B62B-4815-9B17-A692FDB495AC}" type="pres">
      <dgm:prSet presAssocID="{24375289-F670-4D6F-AD16-6DA649E86DD8}" presName="parentLeftMargin" presStyleLbl="node1" presStyleIdx="1" presStyleCnt="2"/>
      <dgm:spPr/>
      <dgm:t>
        <a:bodyPr/>
        <a:lstStyle>
          <a:defPPr/>
        </a:lstStyle>
        <a:p>
          <a:pPr/>
        </a:p>
      </dgm:t>
    </dgm:pt>
    <dgm:pt modelId="{D7E7A7DD-B803-4565-A701-D008B55C4EA9}" type="pres">
      <dgm:prSet presAssocID="{24375289-F670-4D6F-AD16-6DA649E86DD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>
          <a:defPPr/>
        </a:lstStyle>
        <a:p>
          <a:pPr/>
        </a:p>
      </dgm:t>
    </dgm:pt>
    <dgm:pt modelId="{FFD410C3-9BEC-4933-9A7F-A54CE3058BD0}" type="pres">
      <dgm:prSet presAssocID="{24375289-F670-4D6F-AD16-6DA649E86DD8}" presName="negativeSpace"/>
      <dgm:spPr/>
      <dgm:t>
        <a:bodyPr/>
        <a:lstStyle>
          <a:defPPr/>
        </a:lstStyle>
        <a:p>
          <a:pPr/>
        </a:p>
      </dgm:t>
    </dgm:pt>
    <dgm:pt modelId="{5D6A147D-D8F1-44B4-A5F9-9971A0B7FE3F}" type="pres">
      <dgm:prSet presAssocID="{24375289-F670-4D6F-AD16-6DA649E86DD8}" presName="childText" presStyleLbl="conFgAcc1" presStyleIdx="1" presStyleCnt="2">
        <dgm:presLayoutVars>
          <dgm:bulletEnabled val="1"/>
        </dgm:presLayoutVars>
      </dgm:prSet>
      <dgm:spPr/>
      <dgm:t>
        <a:bodyPr/>
        <a:lstStyle>
          <a:defPPr/>
        </a:lstStyle>
        <a:p>
          <a:pPr/>
        </a:p>
      </dgm:t>
    </dgm:pt>
  </dgm:ptLst>
  <dgm:cxnLst>
    <dgm:cxn modelId="{81C3A279-0F69-4A76-9C2B-E8CA55AA0047}" srcId="{715C031A-BCBE-4552-94C0-DF422991B2B8}" destId="{508AFCC3-0C3C-4BBE-9DFB-D74626EF6647}" srcOrd="0" destOrd="0" parTransId="{76E65D15-BAB8-4346-BF29-EB13BD2759FF}" sibTransId="{073D66D0-236E-4DD6-848D-FB1968D9E787}"/>
    <dgm:cxn modelId="{B5917B1C-ADB4-459C-844B-645B58F97864}" srcId="{508AFCC3-0C3C-4BBE-9DFB-D74626EF6647}" destId="{70EFF505-CE6D-4956-A255-B1E3D3A720C9}" srcOrd="0" destOrd="0" parTransId="{B296819B-A222-423E-99BE-3D1F2EDD188F}" sibTransId="{CA079D51-9A52-4236-AE7D-D99D34F9D41D}"/>
    <dgm:cxn modelId="{A9249095-62FF-4CD9-8E4D-F7B76D8ED3F8}" srcId="{508AFCC3-0C3C-4BBE-9DFB-D74626EF6647}" destId="{C6D7DFE1-2282-4A4E-A014-78B07CB0AA52}" srcOrd="1" destOrd="0" parTransId="{A51ADA1F-4739-4295-81DE-90FD1997114D}" sibTransId="{C7F4C74C-08BD-416A-9571-1CBB8165727C}"/>
    <dgm:cxn modelId="{E52C9039-34EB-4254-931F-3DF9AC664E64}" srcId="{715C031A-BCBE-4552-94C0-DF422991B2B8}" destId="{24375289-F670-4D6F-AD16-6DA649E86DD8}" srcOrd="1" destOrd="0" parTransId="{3E9E0D34-7F04-454B-BE3D-EB109AFF97A4}" sibTransId="{0277AD74-C10C-4AD5-B21C-5AE057CFC53A}"/>
    <dgm:cxn modelId="{F084C707-0DB7-4B1D-B4A1-E812581F29FA}" srcId="{24375289-F670-4D6F-AD16-6DA649E86DD8}" destId="{7A46BB92-F69B-410C-95F6-B2AC006021C1}" srcOrd="0" destOrd="0" parTransId="{E9EE6F33-C241-4F19-A29B-FA6AE162D48F}" sibTransId="{DE4B3C66-D016-4FF2-B290-60122F73F009}"/>
    <dgm:cxn modelId="{A3DC2388-0690-4578-AB71-BDE35F667678}" srcId="{24375289-F670-4D6F-AD16-6DA649E86DD8}" destId="{1953818C-5181-4730-886F-A698D7C2FBB7}" srcOrd="1" destOrd="0" parTransId="{241EAE02-C55A-4E49-8D28-E3E277968794}" sibTransId="{1C210919-9139-4E25-8BA4-C73B6BB9CFC4}"/>
    <dgm:cxn modelId="{75B6E76A-C943-44B3-ADBF-DEFE100EED6B}" srcId="{24375289-F670-4D6F-AD16-6DA649E86DD8}" destId="{8064494E-EA61-4FE9-A053-F727FD512B49}" srcOrd="2" destOrd="0" parTransId="{7009E48D-F889-406B-B5C0-B6071CC464D6}" sibTransId="{7966DB85-A713-4471-91A3-20D7962C5F3F}"/>
    <dgm:cxn modelId="{3D5E169A-F40A-47A6-92FF-141D7AD669A9}" srcId="{24375289-F670-4D6F-AD16-6DA649E86DD8}" destId="{69BD1FB7-82DF-4729-A2F3-0B8F9509167B}" srcOrd="3" destOrd="0" parTransId="{88302F9A-B4EF-49DF-9A31-C153BDD9FC34}" sibTransId="{83498712-C3A1-4CB5-9F15-367CA39E9BAA}"/>
    <dgm:cxn modelId="{3CF5E60C-BA99-4F5D-B80A-D35ACCE20876}" type="presOf" srcId="{715C031A-BCBE-4552-94C0-DF422991B2B8}" destId="{CFD712B6-7813-4609-89E7-75A804EE214C}" srcOrd="0" destOrd="0" presId="urn:microsoft.com/office/officeart/2005/8/layout/list1"/>
    <dgm:cxn modelId="{28D953BE-C30F-4CB5-BC07-6370887047E2}" type="presParOf" srcId="{CFD712B6-7813-4609-89E7-75A804EE214C}" destId="{8395CA35-BEBC-479D-A2AA-8E73602447A0}" srcOrd="0" destOrd="0" presId="urn:microsoft.com/office/officeart/2005/8/layout/list1"/>
    <dgm:cxn modelId="{7A10A02B-F804-4D3A-9280-1CEA4327BA21}" type="presParOf" srcId="{8395CA35-BEBC-479D-A2AA-8E73602447A0}" destId="{D2C32A9A-F1E9-42D9-B060-A80CCF07E944}" srcOrd="0" destOrd="0" presId="urn:microsoft.com/office/officeart/2005/8/layout/list1"/>
    <dgm:cxn modelId="{E85EB4A8-A87E-4BEB-AF60-CD8686548DB2}" type="presOf" srcId="{508AFCC3-0C3C-4BBE-9DFB-D74626EF6647}" destId="{D2C32A9A-F1E9-42D9-B060-A80CCF07E944}" srcOrd="0" destOrd="0" presId="urn:microsoft.com/office/officeart/2005/8/layout/list1"/>
    <dgm:cxn modelId="{B3B7548B-7297-4353-89B4-24E874EE924B}" type="presParOf" srcId="{8395CA35-BEBC-479D-A2AA-8E73602447A0}" destId="{7B66C67F-D78C-43C6-AE23-F99D9F5021E1}" srcOrd="1" destOrd="0" presId="urn:microsoft.com/office/officeart/2005/8/layout/list1"/>
    <dgm:cxn modelId="{2BA6A354-E6F1-4AB7-98DD-615AC34ED8EA}" type="presOf" srcId="{508AFCC3-0C3C-4BBE-9DFB-D74626EF6647}" destId="{7B66C67F-D78C-43C6-AE23-F99D9F5021E1}" srcOrd="1" destOrd="0" presId="urn:microsoft.com/office/officeart/2005/8/layout/list1"/>
    <dgm:cxn modelId="{D2B59F87-CC4A-4B4E-A37F-C1121F1CD601}" type="presParOf" srcId="{CFD712B6-7813-4609-89E7-75A804EE214C}" destId="{C99DBFB2-D879-4C0E-90BB-78CBB325522C}" srcOrd="1" destOrd="0" presId="urn:microsoft.com/office/officeart/2005/8/layout/list1"/>
    <dgm:cxn modelId="{93CC67A8-AFE0-4FDE-B9FB-DCBAA80B084B}" type="presParOf" srcId="{CFD712B6-7813-4609-89E7-75A804EE214C}" destId="{975E07D8-64EB-41DF-B307-4576B57B0063}" srcOrd="2" destOrd="0" presId="urn:microsoft.com/office/officeart/2005/8/layout/list1"/>
    <dgm:cxn modelId="{775C5112-13EB-442A-AA37-A419B58B1AA6}" type="presOf" srcId="{70EFF505-CE6D-4956-A255-B1E3D3A720C9}" destId="{975E07D8-64EB-41DF-B307-4576B57B0063}" srcOrd="0" destOrd="0" presId="urn:microsoft.com/office/officeart/2005/8/layout/list1"/>
    <dgm:cxn modelId="{953A223F-A699-4AA8-9D92-5CC1E9AE6C49}" type="presOf" srcId="{C6D7DFE1-2282-4A4E-A014-78B07CB0AA52}" destId="{975E07D8-64EB-41DF-B307-4576B57B0063}" srcOrd="0" destOrd="1" presId="urn:microsoft.com/office/officeart/2005/8/layout/list1"/>
    <dgm:cxn modelId="{7E575354-16BF-4B9E-880B-2612A6E5748A}" type="presParOf" srcId="{CFD712B6-7813-4609-89E7-75A804EE214C}" destId="{32CFF52E-D795-477B-A512-F0D4ADEA3100}" srcOrd="3" destOrd="0" presId="urn:microsoft.com/office/officeart/2005/8/layout/list1"/>
    <dgm:cxn modelId="{B8AEE555-E4A0-4C66-ACF2-5A2770AE43CE}" type="presParOf" srcId="{CFD712B6-7813-4609-89E7-75A804EE214C}" destId="{5A124DD1-2F68-4DDC-A553-EBDE5A64A931}" srcOrd="4" destOrd="0" presId="urn:microsoft.com/office/officeart/2005/8/layout/list1"/>
    <dgm:cxn modelId="{1485FA8C-70A1-4354-BE6B-5834F8CB7D4C}" type="presParOf" srcId="{5A124DD1-2F68-4DDC-A553-EBDE5A64A931}" destId="{831AC835-B62B-4815-9B17-A692FDB495AC}" srcOrd="0" destOrd="0" presId="urn:microsoft.com/office/officeart/2005/8/layout/list1"/>
    <dgm:cxn modelId="{CABBC1AE-6AC4-4F3D-A9C9-E114DF80B415}" type="presOf" srcId="{24375289-F670-4D6F-AD16-6DA649E86DD8}" destId="{831AC835-B62B-4815-9B17-A692FDB495AC}" srcOrd="0" destOrd="0" presId="urn:microsoft.com/office/officeart/2005/8/layout/list1"/>
    <dgm:cxn modelId="{6A33C2C1-B553-4837-A628-24F94E8CF848}" type="presParOf" srcId="{5A124DD1-2F68-4DDC-A553-EBDE5A64A931}" destId="{D7E7A7DD-B803-4565-A701-D008B55C4EA9}" srcOrd="1" destOrd="0" presId="urn:microsoft.com/office/officeart/2005/8/layout/list1"/>
    <dgm:cxn modelId="{6975FDE4-B326-4B60-9367-9248EFEEAD2F}" type="presOf" srcId="{24375289-F670-4D6F-AD16-6DA649E86DD8}" destId="{D7E7A7DD-B803-4565-A701-D008B55C4EA9}" srcOrd="1" destOrd="0" presId="urn:microsoft.com/office/officeart/2005/8/layout/list1"/>
    <dgm:cxn modelId="{FFDE8FFF-8E79-4BBC-8900-1DF88D5C74C1}" type="presParOf" srcId="{CFD712B6-7813-4609-89E7-75A804EE214C}" destId="{FFD410C3-9BEC-4933-9A7F-A54CE3058BD0}" srcOrd="5" destOrd="0" presId="urn:microsoft.com/office/officeart/2005/8/layout/list1"/>
    <dgm:cxn modelId="{F6802535-49D1-4A57-BF0B-89C25043E350}" type="presParOf" srcId="{CFD712B6-7813-4609-89E7-75A804EE214C}" destId="{5D6A147D-D8F1-44B4-A5F9-9971A0B7FE3F}" srcOrd="6" destOrd="0" presId="urn:microsoft.com/office/officeart/2005/8/layout/list1"/>
    <dgm:cxn modelId="{3A526197-3D23-4CC6-9418-3C7A0B14975E}" type="presOf" srcId="{7A46BB92-F69B-410C-95F6-B2AC006021C1}" destId="{5D6A147D-D8F1-44B4-A5F9-9971A0B7FE3F}" srcOrd="0" destOrd="0" presId="urn:microsoft.com/office/officeart/2005/8/layout/list1"/>
    <dgm:cxn modelId="{6D6FFA4B-144D-4733-8B6D-DDF20FD9CCE9}" type="presOf" srcId="{1953818C-5181-4730-886F-A698D7C2FBB7}" destId="{5D6A147D-D8F1-44B4-A5F9-9971A0B7FE3F}" srcOrd="0" destOrd="1" presId="urn:microsoft.com/office/officeart/2005/8/layout/list1"/>
    <dgm:cxn modelId="{0345B4F0-57E4-41F9-8351-56ECFE4BE65B}" type="presOf" srcId="{8064494E-EA61-4FE9-A053-F727FD512B49}" destId="{5D6A147D-D8F1-44B4-A5F9-9971A0B7FE3F}" srcOrd="0" destOrd="2" presId="urn:microsoft.com/office/officeart/2005/8/layout/list1"/>
    <dgm:cxn modelId="{7842FA68-6D02-45BC-A91B-C85D5F023707}" type="presOf" srcId="{69BD1FB7-82DF-4729-A2F3-0B8F9509167B}" destId="{5D6A147D-D8F1-44B4-A5F9-9971A0B7FE3F}" srcOrd="0" destOrd="3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" minVer="http://schemas.openxmlformats.org/drawingml/2006/main"/>
    </a:ext>
  </dgm:extLst>
</dgm:dataModel>
</file>

<file path=ppt/diagrams/drawing1.xml><?xml version="1.0" encoding="utf-8"?>
<dsp:drawing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="http://schemas.openxmlformats.org/presentationml/2006/main" xmlns:dsp="http://schemas.microsoft.com/office/drawing/2008/diagram">
  <dsp:spTree>
    <dsp:nvGrpSpPr>
      <dsp:cNvPr id="4194305" name=""/>
      <dsp:cNvGrpSpPr/>
    </dsp:nvGrpSpPr>
    <dsp:grpSpPr/>
    <dsp:sp modelId="{975E07D8-64EB-41DF-B307-4576B57B0063}">
      <dsp:nvSpPr>
        <dsp:cNvPr id="4194306" name=""/>
        <dsp:cNvSpPr/>
      </dsp:nvSpPr>
      <dsp:spPr>
        <a:xfrm>
          <a:off x="0" y="497923"/>
          <a:ext cx="9364662" cy="163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802" tIns="583184" rIns="726802" bIns="199136" numCol="1" spcCol="1270" anchor="t" anchorCtr="0">
          <a:noAutofit/>
        </a:bodyPr>
        <a:lstStyle>
          <a:defPPr/>
        </a:lstStyle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/>
            <a:t>DATA ANALYSIS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/>
            <a:t>NORMALISATION</a:t>
          </a:r>
          <a:endParaRPr lang="en-US" sz="2800" kern="1200"/>
        </a:p>
      </dsp:txBody>
      <dsp:txXfrm>
        <a:off x="0" y="497923"/>
        <a:ext cx="9364662" cy="1631700"/>
      </dsp:txXfrm>
    </dsp:sp>
    <dsp:sp modelId="{7B66C67F-D78C-43C6-AE23-F99D9F5021E1}">
      <dsp:nvSpPr>
        <dsp:cNvPr id="4194307" name=""/>
        <dsp:cNvSpPr/>
      </dsp:nvSpPr>
      <dsp:spPr>
        <a:xfrm>
          <a:off x="587468" y="0"/>
          <a:ext cx="6555264" cy="826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773" tIns="0" rIns="247773" bIns="0" numCol="1" spcCol="1270" anchor="ctr" anchorCtr="0">
          <a:noAutofit/>
        </a:bodyPr>
        <a:lstStyle>
          <a:defPPr/>
        </a:lstStyle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DATA PREPROCESSING</a:t>
          </a:r>
          <a:endParaRPr lang="en-US" sz="2800" kern="1200"/>
        </a:p>
      </dsp:txBody>
      <dsp:txXfrm>
        <a:off x="627817" y="40349"/>
        <a:ext cx="6474566" cy="745862"/>
      </dsp:txXfrm>
    </dsp:sp>
    <dsp:sp modelId="{5D6A147D-D8F1-44B4-A5F9-9971A0B7FE3F}">
      <dsp:nvSpPr>
        <dsp:cNvPr id="4194308" name=""/>
        <dsp:cNvSpPr/>
      </dsp:nvSpPr>
      <dsp:spPr>
        <a:xfrm>
          <a:off x="0" y="2694103"/>
          <a:ext cx="9364662" cy="255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802" tIns="583184" rIns="726802" bIns="199136" numCol="1" spcCol="1270" anchor="t" anchorCtr="0">
          <a:noAutofit/>
        </a:bodyPr>
        <a:lstStyle>
          <a:defPPr/>
        </a:lstStyle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/>
            <a:t>SPLITTING DATA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/>
            <a:t>CREATING TRAINING &amp; PREDICTION PIPELINE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/>
            <a:t>REFINEMENT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/>
            <a:t>FEATURE IMPORTANCE</a:t>
          </a:r>
          <a:endParaRPr lang="en-US" sz="2800" kern="1200"/>
        </a:p>
      </dsp:txBody>
      <dsp:txXfrm>
        <a:off x="0" y="2694103"/>
        <a:ext cx="9364662" cy="2557800"/>
      </dsp:txXfrm>
    </dsp:sp>
    <dsp:sp modelId="{D7E7A7DD-B803-4565-A701-D008B55C4EA9}">
      <dsp:nvSpPr>
        <dsp:cNvPr id="4194309" name=""/>
        <dsp:cNvSpPr/>
      </dsp:nvSpPr>
      <dsp:spPr>
        <a:xfrm>
          <a:off x="468233" y="2280823"/>
          <a:ext cx="6555264" cy="8265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773" tIns="0" rIns="247773" bIns="0" numCol="1" spcCol="1270" anchor="ctr" anchorCtr="0">
          <a:noAutofit/>
        </a:bodyPr>
        <a:lstStyle>
          <a:defPPr/>
        </a:lstStyle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IMPLEMENTATION</a:t>
          </a:r>
          <a:endParaRPr lang="en-US" sz="2800" kern="1200"/>
        </a:p>
      </dsp:txBody>
      <dsp:txXfrm>
        <a:off x="508582" y="2321172"/>
        <a:ext cx="6474566" cy="745862"/>
      </dsp:txXfrm>
    </dsp:sp>
  </dsp:spTree>
</dsp:drawing>
</file>

<file path=ppt/diagrams/layout1.xml><?xml version="1.0" encoding="utf-8"?>
<dgm:layoutDef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dgm="http://schemas.openxmlformats.org/drawingml/2006/diagram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r:blip="">
          <dgm:adjLst/>
        </dgm:shape>
        <dgm:presOf/>
        <dgm:constrLst/>
        <dgm:ruleLst/>
        <dgm:layoutNode name="parentLeftMargin">
          <dgm:alg type="sp"/>
          <dgm:shape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/>
        </dgm:ruleLst>
      </dgm:layoutNode>
      <dgm:forEach name="Name10" axis="followSib" ptType="sibTrans" cnt="1">
        <dgm:layoutNode name="spaceBetweenRectangles">
          <dgm:alg type="sp"/>
          <dgm:shape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a="http://schemas.openxmlformats.org/drawingml/2006/main" xmlns:dgm="http://schemas.openxmlformats.org/drawingml/2006/diagram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</a:xfrm>
      </p:grpSpPr>
      <p:sp>
        <p:nvSpPr>
          <p:cNvPr id="10486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defPPr/>
            <a:lvl1pPr algn="l">
              <a:defRPr sz="1100"/>
            </a:lvl1pPr>
          </a:lstStyle>
          <a:p>
            <a:pPr/>
            <a:endParaRPr lang="en-US"/>
          </a:p>
        </p:txBody>
      </p:sp>
      <p:sp>
        <p:nvSpPr>
          <p:cNvPr id="10486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defPPr/>
            <a:lvl1pPr algn="r">
              <a:defRPr sz="1100"/>
            </a:lvl1pPr>
          </a:lstStyle>
          <a:p>
            <a:pPr/>
            <a:endParaRPr lang="en-US"/>
          </a:p>
        </p:txBody>
      </p:sp>
      <p:sp>
        <p:nvSpPr>
          <p:cNvPr id="10486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6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defPPr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defPPr/>
            <a:lvl1pPr algn="l">
              <a:defRPr sz="1100"/>
            </a:lvl1pPr>
          </a:lstStyle>
          <a:p>
            <a:pPr/>
            <a:endParaRPr lang="en-US"/>
          </a:p>
        </p:txBody>
      </p:sp>
      <p:sp>
        <p:nvSpPr>
          <p:cNvPr id="10486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defPPr/>
            <a:lvl1pPr algn="r">
              <a:defRPr sz="1100"/>
            </a:lvl1pPr>
          </a:lstStyle>
          <a:p>
            <a:pPr/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defPPr/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24" name=""/>
        <p:cNvGrpSpPr/>
        <p:nvPr/>
      </p:nvGrpSpPr>
      <p:grpSpPr>
        <a:xfrm>
          <a:off x="0" y="0"/>
          <a: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/>
            <a:r>
              <a:rPr lang="en-US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7AD66177-0393-48BD-9B58-C5725C7DE86B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5AED2C05-1B8F-419D-A52F-FA0F1D22AF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42" name=""/>
        <p:cNvGrpSpPr/>
        <p:nvPr/>
      </p:nvGrpSpPr>
      <p:grpSpPr>
        <a:xfrm>
          <a:off x="0" y="0"/>
          <a: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104863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7AD66177-0393-48BD-9B58-C5725C7DE86B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5AED2C05-1B8F-419D-A52F-FA0F1D22AF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39" name=""/>
        <p:cNvGrpSpPr/>
        <p:nvPr/>
      </p:nvGrpSpPr>
      <p:grpSpPr>
        <a:xfrm>
          <a:off x="0" y="0"/>
          <a:ext cx="0" cy="0"/>
        </a:xfrm>
      </p:grpSpPr>
      <p:sp>
        <p:nvSpPr>
          <p:cNvPr id="1048616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104861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7AD66177-0393-48BD-9B58-C5725C7DE86B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10486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10486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5AED2C05-1B8F-419D-A52F-FA0F1D22AF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40" name=""/>
        <p:cNvGrpSpPr/>
        <p:nvPr/>
      </p:nvGrpSpPr>
      <p:grpSpPr>
        <a:xfrm>
          <a:off x="0" y="0"/>
          <a: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10486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7AD66177-0393-48BD-9B58-C5725C7DE86B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10486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10486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5AED2C05-1B8F-419D-A52F-FA0F1D22AF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43" name=""/>
        <p:cNvGrpSpPr/>
        <p:nvPr/>
      </p:nvGrpSpPr>
      <p:grpSpPr>
        <a:xfrm>
          <a:off x="0" y="0"/>
          <a: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defPPr/>
            <a:lvl1pPr>
              <a:defRPr sz="6000"/>
            </a:lvl1pPr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1048638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defPPr/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7AD66177-0393-48BD-9B58-C5725C7DE86B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5AED2C05-1B8F-419D-A52F-FA0F1D22AF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44" name=""/>
        <p:cNvGrpSpPr/>
        <p:nvPr/>
      </p:nvGrpSpPr>
      <p:grpSpPr>
        <a:xfrm>
          <a:off x="0" y="0"/>
          <a: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104864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7AD66177-0393-48BD-9B58-C5725C7DE86B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104864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104864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5AED2C05-1B8F-419D-A52F-FA0F1D22AF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45" name=""/>
        <p:cNvGrpSpPr/>
        <p:nvPr/>
      </p:nvGrpSpPr>
      <p:grpSpPr>
        <a:xfrm>
          <a:off x="0" y="0"/>
          <a: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1048649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7AD66177-0393-48BD-9B58-C5725C7DE86B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104865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104865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5AED2C05-1B8F-419D-A52F-FA0F1D22AF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38" name=""/>
        <p:cNvGrpSpPr/>
        <p:nvPr/>
      </p:nvGrpSpPr>
      <p:grpSpPr>
        <a:xfrm>
          <a:off x="0" y="0"/>
          <a: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104861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7AD66177-0393-48BD-9B58-C5725C7DE86B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10486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10486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5AED2C05-1B8F-419D-A52F-FA0F1D22AF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27" name=""/>
        <p:cNvGrpSpPr/>
        <p:nvPr/>
      </p:nvGrpSpPr>
      <p:grpSpPr>
        <a:xfrm>
          <a:off x="0" y="0"/>
          <a:ext cx="0" cy="0"/>
        </a:xfrm>
      </p:grpSpPr>
      <p:sp>
        <p:nvSpPr>
          <p:cNvPr id="104858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7AD66177-0393-48BD-9B58-C5725C7DE86B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104859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104859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5AED2C05-1B8F-419D-A52F-FA0F1D22AF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46" name=""/>
        <p:cNvGrpSpPr/>
        <p:nvPr/>
      </p:nvGrpSpPr>
      <p:grpSpPr>
        <a:xfrm>
          <a:off x="0" y="0"/>
          <a: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defPPr/>
            <a:lvl1pPr>
              <a:defRPr sz="3200"/>
            </a:lvl1pPr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1048657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defPPr/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defPPr/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7AD66177-0393-48BD-9B58-C5725C7DE86B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104866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104866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5AED2C05-1B8F-419D-A52F-FA0F1D22AF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41" name=""/>
        <p:cNvGrpSpPr/>
        <p:nvPr/>
      </p:nvGrpSpPr>
      <p:grpSpPr>
        <a:xfrm>
          <a:off x="0" y="0"/>
          <a: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defPPr/>
            <a:lvl1pPr>
              <a:defRPr sz="3200"/>
            </a:lvl1pPr>
          </a:lstStyle>
          <a:p>
            <a:pPr/>
            <a:r>
              <a:rPr lang="en-US"/>
              <a:t>Click to edit Master title style</a:t>
            </a:r>
          </a:p>
        </p:txBody>
      </p:sp>
      <p:sp>
        <p:nvSpPr>
          <p:cNvPr id="1048627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defPPr/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endParaRPr lang="en-US"/>
          </a:p>
        </p:txBody>
      </p:sp>
      <p:sp>
        <p:nvSpPr>
          <p:cNvPr id="104862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defPPr/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7AD66177-0393-48BD-9B58-C5725C7DE86B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104863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10486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5AED2C05-1B8F-419D-A52F-FA0F1D22AF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/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7AD66177-0393-48BD-9B58-C5725C7DE86B}" type="datetimeFigureOut">
              <a:rPr lang="en-US" smtClean="0"/>
              <a:pPr/>
              <a:t>4/10/2021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/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/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5AED2C05-1B8F-419D-A52F-FA0F1D22AF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2.png" /><Relationship Id="rId3" Type="http://schemas.openxmlformats.org/officeDocument/2006/relationships/image" Target="../media/image13.png" /><Relationship Id="rId4" Type="http://schemas.openxmlformats.org/officeDocument/2006/relationships/image" Target="../media/image14.jpe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5.png" /><Relationship Id="rId3" Type="http://schemas.openxmlformats.org/officeDocument/2006/relationships/image" Target="../media/image16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7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jpeg" /><Relationship Id="rId3" Type="http://schemas.openxmlformats.org/officeDocument/2006/relationships/image" Target="../media/image2.jpe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jpe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jpe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jpe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microsoft.com/office/2007/relationships/diagramDrawing" Target="../diagrams/drawing1.xml" /><Relationship Id="rId3" Type="http://schemas.openxmlformats.org/officeDocument/2006/relationships/diagramData" Target="../diagrams/data1.xml" /><Relationship Id="rId4" Type="http://schemas.openxmlformats.org/officeDocument/2006/relationships/diagramLayout" Target="../diagrams/layout1.xml" /><Relationship Id="rId5" Type="http://schemas.openxmlformats.org/officeDocument/2006/relationships/diagramQuickStyle" Target="../diagrams/quickStyle1.xml" /><Relationship Id="rId6" Type="http://schemas.openxmlformats.org/officeDocument/2006/relationships/diagramColors" Target="../diagrams/colors1.xml" /><Relationship Id="rId7" Type="http://schemas.openxmlformats.org/officeDocument/2006/relationships/image" Target="../media/image6.jpe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8.png" /><Relationship Id="rId3" Type="http://schemas.openxmlformats.org/officeDocument/2006/relationships/image" Target="../media/image9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0.png" /><Relationship Id="rId3" Type="http://schemas.openxmlformats.org/officeDocument/2006/relationships/image" Target="../media/image11.png" /><Relationship Id="rId4" Type="http://schemas.openxmlformats.org/officeDocument/2006/relationships/image" Target="../media/image5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4" name=""/>
          <p:cNvGrpSpPr/>
          <p:nvPr/>
        </p:nvGrpSpPr>
        <p:grpSpPr>
          <a:xfrm>
            <a:off x="0" y="-355600"/>
            <a:ext cx="12217400" cy="7213600"/>
            <a:chOff x="-635000" y="-990600"/>
            <a:chExt cx="12217400" cy="7213600"/>
          </a:xfrm>
        </p:grpSpPr>
        <p:sp>
          <p:nvSpPr>
            <p:cNvPr id="5" name="New shape"/>
            <p:cNvSpPr/>
            <p:nvPr/>
          </p:nvSpPr>
          <p:spPr>
            <a:xfrm>
              <a:off x="-635000" y="-635000"/>
              <a:ext cx="12192000" cy="6858000"/>
            </a:xfrm>
            <a:custGeom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 rtlCol="0" anchor="ctr"/>
            <a:lstStyle>
              <a:defPPr/>
            </a:lstStyle>
            <a:p>
              <a:pPr algn="ctr"/>
            </a:p>
          </p:txBody>
        </p:sp>
        <p:sp>
          <p:nvSpPr>
            <p:cNvPr id="6" name="New shape"/>
            <p:cNvSpPr/>
            <p:nvPr/>
          </p:nvSpPr>
          <p:spPr>
            <a:xfrm>
              <a:off x="921088" y="1856818"/>
              <a:ext cx="9208933" cy="1005840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>
              <a:defPPr/>
            </a:lstStyle>
            <a:p>
              <a:pPr algn="l"/>
              <a:r>
                <a:rPr sz="6000" spc="0">
                  <a:solidFill>
                    <a:srgbClr val="000000"/>
                  </a:solidFill>
                  <a:latin typeface="Calibri"/>
                </a:rPr>
                <a:t>Click to edit Master title style</a:t>
              </a:r>
            </a:p>
          </p:txBody>
        </p:sp>
        <p:sp>
          <p:nvSpPr>
            <p:cNvPr id="7" name="New shape"/>
            <p:cNvSpPr/>
            <p:nvPr/>
          </p:nvSpPr>
          <p:spPr>
            <a:xfrm>
              <a:off x="3347953" y="2933586"/>
              <a:ext cx="4226094" cy="457200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>
              <a:defPPr/>
            </a:lstStyle>
            <a:p>
              <a:pPr algn="l"/>
              <a:r>
                <a:rPr sz="2400" spc="0">
                  <a:solidFill>
                    <a:srgbClr val="000000"/>
                  </a:solidFill>
                  <a:latin typeface="Calibri"/>
                </a:rPr>
                <a:t>Click to edit Master subtitle style</a:t>
              </a:r>
            </a:p>
          </p:txBody>
        </p:sp>
        <p:sp>
          <p:nvSpPr>
            <p:cNvPr id="8" name="New shape"/>
            <p:cNvSpPr/>
            <p:nvPr/>
          </p:nvSpPr>
          <p:spPr>
            <a:xfrm>
              <a:off x="-609600" y="-990600"/>
              <a:ext cx="12192000" cy="6858000"/>
            </a:xfrm>
            <a:custGeom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 rtlCol="0" anchor="ctr"/>
            <a:lstStyle>
              <a:defPPr/>
            </a:lstStyle>
            <a:p>
              <a:pPr algn="ctr"/>
            </a:p>
          </p:txBody>
        </p:sp>
        <p:sp>
          <p:nvSpPr>
            <p:cNvPr id="9" name="New shape"/>
            <p:cNvSpPr/>
            <p:nvPr/>
          </p:nvSpPr>
          <p:spPr>
            <a:xfrm>
              <a:off x="-609600" y="-990600"/>
              <a:ext cx="12192000" cy="6858000"/>
            </a:xfrm>
            <a:custGeom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ln w="9525">
              <a:solidFill>
                <a:srgbClr val="B93E3E">
                  <a:alpha val="100000"/>
                </a:srgbClr>
              </a:solidFill>
            </a:ln>
          </p:spPr>
          <p:txBody>
            <a:bodyPr rtlCol="0" anchor="ctr"/>
            <a:lstStyle>
              <a:defPPr/>
            </a:lstStyle>
            <a:p>
              <a:pPr algn="ctr"/>
            </a:p>
          </p:txBody>
        </p:sp>
        <p:sp>
          <p:nvSpPr>
            <p:cNvPr id="10" name="New shape"/>
            <p:cNvSpPr/>
            <p:nvPr/>
          </p:nvSpPr>
          <p:spPr>
            <a:xfrm>
              <a:off x="3346129" y="224449"/>
              <a:ext cx="4331092" cy="1005840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>
              <a:defPPr/>
            </a:lstStyle>
            <a:p>
              <a:pPr algn="l"/>
              <a:r>
                <a:rPr sz="6000" b="1" spc="0">
                  <a:solidFill>
                    <a:srgbClr val="666666"/>
                  </a:solidFill>
                  <a:latin typeface="Calibri"/>
                </a:rPr>
                <a:t>DSC PROJECT</a:t>
              </a:r>
            </a:p>
          </p:txBody>
        </p:sp>
        <p:sp>
          <p:nvSpPr>
            <p:cNvPr id="11" name="New shape"/>
            <p:cNvSpPr/>
            <p:nvPr/>
          </p:nvSpPr>
          <p:spPr>
            <a:xfrm>
              <a:off x="3346129" y="224449"/>
              <a:ext cx="4331092" cy="1005840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>
              <a:defPPr/>
            </a:lstStyle>
            <a:p>
              <a:pPr algn="l"/>
              <a:r>
                <a:rPr sz="6000" b="1" spc="0">
                  <a:solidFill>
                    <a:srgbClr val="000000"/>
                  </a:solidFill>
                  <a:latin typeface="Calibri"/>
                </a:rPr>
                <a:t>DSC PROJECT</a:t>
              </a:r>
            </a:p>
          </p:txBody>
        </p:sp>
        <p:sp>
          <p:nvSpPr>
            <p:cNvPr id="12" name="New shape"/>
            <p:cNvSpPr/>
            <p:nvPr/>
          </p:nvSpPr>
          <p:spPr>
            <a:xfrm>
              <a:off x="3348102" y="226422"/>
              <a:ext cx="4331092" cy="1005840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>
              <a:defPPr/>
            </a:lstStyle>
            <a:p>
              <a:pPr algn="l"/>
              <a:r>
                <a:rPr sz="6000" b="1" spc="0">
                  <a:ln w="9525">
                    <a:solidFill>
                      <a:srgbClr val="D0021B"/>
                    </a:solidFill>
                  </a:ln>
                  <a:solidFill>
                    <a:srgbClr val="C90E0E"/>
                  </a:solidFill>
                  <a:latin typeface="Calibri"/>
                </a:rPr>
                <a:t>DSC PROJECT</a:t>
              </a:r>
            </a:p>
          </p:txBody>
        </p:sp>
        <p:sp>
          <p:nvSpPr>
            <p:cNvPr id="13" name="New shape"/>
            <p:cNvSpPr/>
            <p:nvPr/>
          </p:nvSpPr>
          <p:spPr>
            <a:xfrm>
              <a:off x="3774122" y="1049382"/>
              <a:ext cx="3453006" cy="1005840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>
              <a:defPPr/>
            </a:lstStyle>
            <a:p>
              <a:pPr algn="l"/>
              <a:r>
                <a:rPr sz="6000" b="1" spc="0">
                  <a:solidFill>
                    <a:srgbClr val="940A0A"/>
                  </a:solidFill>
                  <a:latin typeface="Calibri"/>
                </a:rPr>
                <a:t>GROUP 12</a:t>
              </a:r>
            </a:p>
          </p:txBody>
        </p:sp>
        <p:sp>
          <p:nvSpPr>
            <p:cNvPr id="14" name="New shape"/>
            <p:cNvSpPr/>
            <p:nvPr/>
          </p:nvSpPr>
          <p:spPr>
            <a:xfrm>
              <a:off x="4377447" y="2309989"/>
              <a:ext cx="2845415" cy="365760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>
              <a:defPPr/>
            </a:lstStyle>
            <a:p>
              <a:pPr algn="l"/>
              <a:r>
                <a:rPr sz="1800" b="1" spc="0">
                  <a:solidFill>
                    <a:srgbClr val="000000"/>
                  </a:solidFill>
                  <a:latin typeface="Calibri"/>
                </a:rPr>
                <a:t>Name1 :Nehal Singh Parmar</a:t>
              </a:r>
            </a:p>
          </p:txBody>
        </p:sp>
        <p:sp>
          <p:nvSpPr>
            <p:cNvPr id="15" name="New shape"/>
            <p:cNvSpPr/>
            <p:nvPr/>
          </p:nvSpPr>
          <p:spPr>
            <a:xfrm>
              <a:off x="4658323" y="2629013"/>
              <a:ext cx="1625074" cy="365760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>
              <a:defPPr/>
            </a:lstStyle>
            <a:p>
              <a:pPr algn="l"/>
              <a:r>
                <a:rPr sz="1800" b="1" spc="0">
                  <a:solidFill>
                    <a:srgbClr val="000000"/>
                  </a:solidFill>
                  <a:latin typeface="Calibri"/>
                </a:rPr>
                <a:t>Roll No:187141</a:t>
              </a:r>
            </a:p>
          </p:txBody>
        </p:sp>
        <p:sp>
          <p:nvSpPr>
            <p:cNvPr id="16" name="New shape"/>
            <p:cNvSpPr/>
            <p:nvPr/>
          </p:nvSpPr>
          <p:spPr>
            <a:xfrm>
              <a:off x="4393111" y="2948037"/>
              <a:ext cx="2173989" cy="365760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>
              <a:defPPr/>
            </a:lstStyle>
            <a:p>
              <a:pPr algn="l"/>
              <a:r>
                <a:rPr sz="1800" b="1" spc="0">
                  <a:solidFill>
                    <a:srgbClr val="000000"/>
                  </a:solidFill>
                  <a:latin typeface="Calibri"/>
                </a:rPr>
                <a:t>Name2:Shanu kumar</a:t>
              </a:r>
            </a:p>
          </p:txBody>
        </p:sp>
        <p:sp>
          <p:nvSpPr>
            <p:cNvPr id="17" name="New shape"/>
            <p:cNvSpPr/>
            <p:nvPr/>
          </p:nvSpPr>
          <p:spPr>
            <a:xfrm>
              <a:off x="4658323" y="3267061"/>
              <a:ext cx="1625074" cy="365760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>
              <a:defPPr/>
            </a:lstStyle>
            <a:p>
              <a:pPr algn="l"/>
              <a:r>
                <a:rPr sz="1800" b="1" spc="0">
                  <a:solidFill>
                    <a:srgbClr val="000000"/>
                  </a:solidFill>
                  <a:latin typeface="Calibri"/>
                </a:rPr>
                <a:t>Roll No:187159</a:t>
              </a:r>
            </a:p>
          </p:txBody>
        </p:sp>
        <p:sp>
          <p:nvSpPr>
            <p:cNvPr id="18" name="New shape"/>
            <p:cNvSpPr/>
            <p:nvPr/>
          </p:nvSpPr>
          <p:spPr>
            <a:xfrm>
              <a:off x="4378861" y="3586085"/>
              <a:ext cx="3018663" cy="365760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>
              <a:defPPr/>
            </a:lstStyle>
            <a:p>
              <a:pPr algn="l"/>
              <a:r>
                <a:rPr sz="1800" b="1" spc="0">
                  <a:solidFill>
                    <a:srgbClr val="000000"/>
                  </a:solidFill>
                  <a:latin typeface="Calibri"/>
                </a:rPr>
                <a:t>Name3:Bhanuprakash kasibisi</a:t>
              </a:r>
            </a:p>
          </p:txBody>
        </p:sp>
        <p:sp>
          <p:nvSpPr>
            <p:cNvPr id="19" name="New shape"/>
            <p:cNvSpPr/>
            <p:nvPr/>
          </p:nvSpPr>
          <p:spPr>
            <a:xfrm>
              <a:off x="4658323" y="3905109"/>
              <a:ext cx="1625074" cy="365760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>
              <a:defPPr/>
            </a:lstStyle>
            <a:p>
              <a:pPr algn="l"/>
              <a:r>
                <a:rPr sz="1800" b="1" spc="0">
                  <a:solidFill>
                    <a:srgbClr val="000000"/>
                  </a:solidFill>
                  <a:latin typeface="Calibri"/>
                </a:rPr>
                <a:t>Roll No:187128</a:t>
              </a:r>
            </a:p>
          </p:txBody>
        </p:sp>
        <p:sp>
          <p:nvSpPr>
            <p:cNvPr id="20" name="New shape"/>
            <p:cNvSpPr/>
            <p:nvPr/>
          </p:nvSpPr>
          <p:spPr>
            <a:xfrm>
              <a:off x="4365057" y="4224133"/>
              <a:ext cx="3421752" cy="365760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>
              <a:defPPr/>
            </a:lstStyle>
            <a:p>
              <a:pPr algn="l"/>
              <a:r>
                <a:rPr sz="1800" b="1" spc="0">
                  <a:solidFill>
                    <a:srgbClr val="000000"/>
                  </a:solidFill>
                  <a:latin typeface="Calibri"/>
                </a:rPr>
                <a:t>Name4:Hitender Singh Shekhawat</a:t>
              </a:r>
            </a:p>
          </p:txBody>
        </p:sp>
        <p:sp>
          <p:nvSpPr>
            <p:cNvPr id="21" name="New shape"/>
            <p:cNvSpPr/>
            <p:nvPr/>
          </p:nvSpPr>
          <p:spPr>
            <a:xfrm>
              <a:off x="4603554" y="4543157"/>
              <a:ext cx="1737787" cy="365760"/>
            </a:xfrm>
            <a:prstGeom prst="rect">
              <a:avLst/>
            </a:prstGeom>
          </p:spPr>
          <p:txBody>
            <a:bodyPr wrap="none" rtlCol="0" anchor="t">
              <a:spAutoFit/>
            </a:bodyPr>
            <a:lstStyle>
              <a:defPPr/>
            </a:lstStyle>
            <a:p>
              <a:pPr algn="l"/>
              <a:r>
                <a:rPr sz="1800" b="1" spc="0">
                  <a:solidFill>
                    <a:srgbClr val="000000"/>
                  </a:solidFill>
                  <a:latin typeface="Calibri"/>
                </a:rPr>
                <a:t>Roll No. :187122</a:t>
              </a:r>
            </a:p>
          </p:txBody>
        </p:sp>
      </p:grp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>
          <a:blip r:embed="rId4"/>
          <a:tile tx="0" ty="0" sx="100000" sy="100000" flip="none" algn="tl"/>
        </a:blipFill>
      </p:bgPr>
    </p:bg>
    <p:spTree>
      <p:nvGrpSpPr>
        <p:cNvPr id="35" name=""/>
        <p:cNvGrpSpPr/>
        <p:nvPr/>
      </p:nvGrpSpPr>
      <p:grpSpPr>
        <a:xfrm>
          <a:off x="0" y="0"/>
          <a:ext cx="0" cy="0"/>
        </a:xfrm>
      </p:grpSpPr>
      <p:sp>
        <p:nvSpPr>
          <p:cNvPr id="1048604" name="TextBox 1"/>
          <p:cNvSpPr txBox="1"/>
          <p:nvPr/>
        </p:nvSpPr>
        <p:spPr>
          <a:xfrm>
            <a:off x="376518" y="451821"/>
            <a:ext cx="6497618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/>
          </a:lstStyle>
          <a:p>
            <a:pPr/>
            <a:r>
              <a:rPr lang="en-US" sz="2100" b="1" u="sng">
                <a:latin typeface="Algerian" panose="04020705040a02060702" pitchFamily="82" charset="0"/>
              </a:rPr>
              <a:t>MODEL TRAINING USING K-MEANS CLUSTERING</a:t>
            </a:r>
            <a:endParaRPr lang="en-IN" sz="2100" b="1" u="sng">
              <a:latin typeface="Algerian" panose="04020705040a02060702" pitchFamily="82" charset="0"/>
            </a:endParaRPr>
          </a:p>
        </p:txBody>
      </p:sp>
      <p:pic>
        <p:nvPicPr>
          <p:cNvPr id="2097161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584" y="2008164"/>
            <a:ext cx="4977778" cy="3530159"/>
          </a:xfrm>
          <a:prstGeom prst="rect">
            <a:avLst/>
          </a:prstGeom>
        </p:spPr>
      </p:pic>
      <p:pic>
        <p:nvPicPr>
          <p:cNvPr id="2097162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86" y="2008165"/>
            <a:ext cx="4901587" cy="3530159"/>
          </a:xfrm>
          <a:prstGeom prst="rect">
            <a:avLst/>
          </a:prstGeom>
        </p:spPr>
      </p:pic>
      <p:sp>
        <p:nvSpPr>
          <p:cNvPr id="1048605" name="TextBox 6"/>
          <p:cNvSpPr txBox="1"/>
          <p:nvPr/>
        </p:nvSpPr>
        <p:spPr>
          <a:xfrm>
            <a:off x="666974" y="1398494"/>
            <a:ext cx="4901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/>
          </a:lstStyle>
          <a:p>
            <a:pPr/>
            <a:r>
              <a:rPr lang="en-US">
                <a:latin typeface="Algerian" panose="04020705040a02060702" pitchFamily="82" charset="0"/>
              </a:rPr>
              <a:t>DECIDING NO.OF CLUSTERS USING ELBOW METHOD AND SILHOUTTE SCORE</a:t>
            </a:r>
            <a:endParaRPr lang="en-IN">
              <a:latin typeface="Algerian" panose="04020705040a02060702" pitchFamily="82" charset="0"/>
            </a:endParaRPr>
          </a:p>
        </p:txBody>
      </p:sp>
      <p:sp>
        <p:nvSpPr>
          <p:cNvPr id="1048606" name="TextBox 7"/>
          <p:cNvSpPr txBox="1"/>
          <p:nvPr/>
        </p:nvSpPr>
        <p:spPr>
          <a:xfrm>
            <a:off x="7261412" y="5992009"/>
            <a:ext cx="4195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/>
          </a:lstStyle>
          <a:p>
            <a:pPr/>
            <a:r>
              <a:rPr lang="en-US"/>
              <a:t>N=2 has high silhouette score than other 2 alternatives</a:t>
            </a:r>
          </a:p>
        </p:txBody>
      </p:sp>
      <p:sp>
        <p:nvSpPr>
          <p:cNvPr id="1048607" name="TextBox 8"/>
          <p:cNvSpPr txBox="1"/>
          <p:nvPr/>
        </p:nvSpPr>
        <p:spPr>
          <a:xfrm>
            <a:off x="735106" y="5992009"/>
            <a:ext cx="5127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/>
          </a:lstStyle>
          <a:p>
            <a:pPr/>
            <a:r>
              <a:rPr lang="en-US"/>
              <a:t>Elbow is around 2,3,4 so using silhouette score for more accurately deciding on no.of clusters</a:t>
            </a:r>
            <a:endParaRPr lang="en-IN"/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</a:xfrm>
      </p:grpSpPr>
      <p:sp>
        <p:nvSpPr>
          <p:cNvPr id="1048608" name="TextBox 1"/>
          <p:cNvSpPr txBox="1"/>
          <p:nvPr/>
        </p:nvSpPr>
        <p:spPr>
          <a:xfrm>
            <a:off x="322729" y="365760"/>
            <a:ext cx="53680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/>
          </a:lstStyle>
          <a:p>
            <a:pPr/>
            <a:r>
              <a:rPr lang="en-IN" sz="2400" b="0" i="0">
                <a:solidFill>
                  <a:srgbClr val="000000"/>
                </a:solidFill>
                <a:effectLst/>
                <a:latin typeface="Haettenschweiler" panose="020b0706040902060204" pitchFamily="34" charset="0"/>
              </a:rPr>
              <a:t>Model Evaluation and Inference.</a:t>
            </a:r>
          </a:p>
          <a:p>
            <a:pPr/>
            <a:endParaRPr lang="en-IN"/>
          </a:p>
        </p:txBody>
      </p:sp>
      <p:pic>
        <p:nvPicPr>
          <p:cNvPr id="209716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8" y="735091"/>
            <a:ext cx="5833188" cy="1887594"/>
          </a:xfrm>
          <a:prstGeom prst="rect">
            <a:avLst/>
          </a:prstGeom>
        </p:spPr>
      </p:pic>
      <p:sp>
        <p:nvSpPr>
          <p:cNvPr id="1048609" name="TextBox 4"/>
          <p:cNvSpPr txBox="1"/>
          <p:nvPr/>
        </p:nvSpPr>
        <p:spPr>
          <a:xfrm flipH="1">
            <a:off x="7209022" y="1986043"/>
            <a:ext cx="456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/>
          </a:lstStyle>
          <a:p>
            <a:pPr/>
            <a:r>
              <a:rPr lang="en-US">
                <a:latin typeface="Algerian" panose="04020705040a02060702" pitchFamily="82" charset="0"/>
              </a:rPr>
              <a:t>RESULTS</a:t>
            </a:r>
            <a:endParaRPr lang="en-IN">
              <a:latin typeface="Algerian" panose="04020705040a02060702" pitchFamily="82" charset="0"/>
            </a:endParaRPr>
          </a:p>
        </p:txBody>
      </p:sp>
      <p:pic>
        <p:nvPicPr>
          <p:cNvPr id="2097164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149" y="2734228"/>
            <a:ext cx="7936508" cy="4308438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</a:xfrm>
      </p:grpSpPr>
      <p:pic>
        <p:nvPicPr>
          <p:cNvPr id="209716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188" y="320048"/>
            <a:ext cx="7247708" cy="4499377"/>
          </a:xfrm>
          <a:prstGeom prst="rect">
            <a:avLst/>
          </a:prstGeom>
        </p:spPr>
      </p:pic>
      <p:sp>
        <p:nvSpPr>
          <p:cNvPr id="1048610" name="TextBox 3"/>
          <p:cNvSpPr txBox="1"/>
          <p:nvPr/>
        </p:nvSpPr>
        <p:spPr>
          <a:xfrm>
            <a:off x="193638" y="602428"/>
            <a:ext cx="4507454" cy="142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/>
          </a:lstStyle>
          <a:p>
            <a:pPr/>
            <a:r>
              <a:rPr lang="en-US" b="0" i="0">
                <a:effectLst/>
                <a:latin typeface="Inter"/>
              </a:rPr>
              <a:t>-&gt;Looking at the  2 plots </a:t>
            </a:r>
            <a:r>
              <a:rPr lang="en-US">
                <a:latin typeface="Inter"/>
              </a:rPr>
              <a:t>it can be concluded that </a:t>
            </a:r>
            <a:r>
              <a:rPr lang="en-US" b="0" i="0">
                <a:effectLst/>
                <a:latin typeface="Inter"/>
              </a:rPr>
              <a:t>our model has clustered customers with (low usage of credit card in one cluster )and </a:t>
            </a:r>
            <a:r>
              <a:rPr lang="en-US">
                <a:latin typeface="Inter"/>
              </a:rPr>
              <a:t>customers </a:t>
            </a:r>
            <a:r>
              <a:rPr lang="en-US" b="0" i="0">
                <a:effectLst/>
                <a:latin typeface="Inter"/>
              </a:rPr>
              <a:t>with (higher usage) of clusters in other.</a:t>
            </a:r>
            <a:endParaRPr lang="en-IN"/>
          </a:p>
        </p:txBody>
      </p:sp>
      <p:sp>
        <p:nvSpPr>
          <p:cNvPr id="1048611" name="TextBox 5"/>
          <p:cNvSpPr txBox="1"/>
          <p:nvPr/>
        </p:nvSpPr>
        <p:spPr>
          <a:xfrm>
            <a:off x="193638" y="5013064"/>
            <a:ext cx="10542494" cy="142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/>
          </a:lstStyle>
          <a:p>
            <a:pPr/>
            <a:r>
              <a:rPr lang="en-US" u="sng">
                <a:latin typeface="Algerian" panose="04020705040a02060702" pitchFamily="82" charset="0"/>
              </a:rPr>
              <a:t>Conclusion</a:t>
            </a:r>
            <a:r>
              <a:rPr lang="en-US" b="1" u="sng">
                <a:latin typeface="Algerian" panose="04020705040a02060702" pitchFamily="82" charset="0"/>
              </a:rPr>
              <a:t>s</a:t>
            </a:r>
            <a:r>
              <a:rPr lang="en-US"/>
              <a:t> </a:t>
            </a:r>
            <a:endParaRPr lang="zh-CN" altLang="en-US"/>
          </a:p>
          <a:p>
            <a:pPr/>
            <a:r>
              <a:rPr lang="en-US"/>
              <a:t> </a:t>
            </a:r>
            <a:r>
              <a:rPr lang="en-US">
                <a:latin typeface="Bahnschrift Condensed" panose="020b0502040204020203" pitchFamily="34" charset="0"/>
              </a:rPr>
              <a:t>our clustering model  will be able to segment our credit card users into distinctive groups. Some of these will be fairly classical such as the prime segment, revolvers and transactors . Understanding the behaviour of customers at this level of granularity is key to tailoring offers which improve customer retention and drive revenues</a:t>
            </a:r>
            <a:endParaRPr lang="en-IN"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defPPr/>
          </a:lstStyle>
          <a:p>
            <a:pPr/>
            <a:r>
              <a:rPr lang="en-US"/>
              <a:t>     </a:t>
            </a: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524000" y="1122363"/>
            <a:ext cx="9144000" cy="4135437"/>
          </a:xfrm>
        </p:spPr>
        <p:txBody>
          <a:bodyPr/>
          <a:lstStyle>
            <a:defPPr/>
          </a:lstStyle>
          <a:p>
            <a:pPr/>
            <a:endParaRPr lang="en-US" b="1" i="1">
              <a:solidFill>
                <a:srgbClr val="92D050"/>
              </a:solidFill>
            </a:endParaRPr>
          </a:p>
        </p:txBody>
      </p:sp>
      <p:pic>
        <p:nvPicPr>
          <p:cNvPr id="209715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1600200"/>
            <a:ext cx="6744641" cy="2962274"/>
          </a:xfrm>
          <a:prstGeom prst="rect">
            <a:avLst/>
          </a:prstGeom>
        </p:spPr>
      </p:pic>
      <p:pic>
        <p:nvPicPr>
          <p:cNvPr id="2097153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2100" y="-171450"/>
            <a:ext cx="13882625" cy="68688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sp>
        <p:nvSpPr>
          <p:cNvPr id="1048588" name="TextBox 9"/>
          <p:cNvSpPr txBox="1"/>
          <p:nvPr/>
        </p:nvSpPr>
        <p:spPr>
          <a:xfrm>
            <a:off x="403931" y="776924"/>
            <a:ext cx="12601575" cy="15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/>
          </a:lstStyle>
          <a:p>
            <a:pPr/>
            <a:r>
              <a:rPr lang="en-US" sz="3600" i="1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      </a:t>
            </a:r>
            <a:r>
              <a:rPr lang="en-US" sz="4800" i="1">
                <a:solidFill>
                  <a:schemeClr val="tx2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Credit card  customer clustering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tx2">
            <a:lumMod val="50000"/>
            <a:alpha val="81000"/>
          </a:schemeClr>
        </a:solidFill>
      </p:bgPr>
    </p:bg>
    <p:spTree>
      <p:nvGrpSpPr>
        <p:cNvPr id="28" name=""/>
        <p:cNvGrpSpPr/>
        <p:nvPr/>
      </p:nvGrpSpPr>
      <p:grpSpPr>
        <a:xfrm>
          <a:off x="0" y="0"/>
          <a:ext cx="0" cy="0"/>
        </a:xfrm>
      </p:grpSpPr>
      <p:pic>
        <p:nvPicPr>
          <p:cNvPr id="2097154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86375" cy="6858000"/>
          </a:xfrm>
          <a:prstGeom prst="rect">
            <a:avLst/>
          </a:prstGeom>
        </p:spPr>
      </p:pic>
      <p:sp>
        <p:nvSpPr>
          <p:cNvPr id="1048592" name="TextBox 8"/>
          <p:cNvSpPr txBox="1"/>
          <p:nvPr/>
        </p:nvSpPr>
        <p:spPr>
          <a:xfrm>
            <a:off x="5694761" y="711785"/>
            <a:ext cx="6111477" cy="47142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/>
          </a:lstStyle>
          <a:p>
            <a:pPr/>
            <a:r>
              <a:rPr lang="en-US" sz="2400" b="1">
                <a:sym typeface="Wingdings" panose="05000000000000000000" pitchFamily="2" charset="2"/>
              </a:rPr>
              <a:t> </a:t>
            </a:r>
            <a:r>
              <a:rPr lang="en-US" sz="2400" b="1"/>
              <a:t>The number one challenge faced by marketers is to understand</a:t>
            </a:r>
          </a:p>
          <a:p>
            <a:pPr/>
            <a:r>
              <a:rPr lang="en-US" sz="2400" b="1"/>
              <a:t>who they are selling to.</a:t>
            </a:r>
          </a:p>
          <a:p>
            <a:pPr/>
            <a:r>
              <a:rPr lang="en-US" sz="2400" b="1">
                <a:sym typeface="Wingdings" panose="05000000000000000000" pitchFamily="2" charset="2"/>
              </a:rPr>
              <a:t></a:t>
            </a:r>
            <a:r>
              <a:rPr lang="en-US" sz="2400" b="1"/>
              <a:t> When you know your buyers’ personas</a:t>
            </a:r>
          </a:p>
          <a:p>
            <a:pPr/>
            <a:r>
              <a:rPr lang="en-US" sz="2400" b="1"/>
              <a:t>you can tailor your targeting and offerings to increase their satisfaction and your revenue as a result.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b="1"/>
              <a:t>When you already have a pool of customers and enough data on them, it can be very useful to segment them.</a:t>
            </a:r>
          </a:p>
          <a:p>
            <a:pPr/>
            <a:r>
              <a:rPr lang="en-US" sz="2400" b="1"/>
              <a:t> </a:t>
            </a:r>
            <a:r>
              <a:rPr lang="en-US" sz="2400" b="1">
                <a:sym typeface="Wingdings" panose="05000000000000000000" pitchFamily="2" charset="2"/>
              </a:rPr>
              <a:t></a:t>
            </a:r>
            <a:r>
              <a:rPr lang="en-US" sz="2400" b="1"/>
              <a:t>Here, we are going to see how we</a:t>
            </a:r>
          </a:p>
          <a:p>
            <a:pPr/>
            <a:r>
              <a:rPr lang="en-US" sz="2400" b="1"/>
              <a:t>can use clustering to segment some credit card customers</a:t>
            </a:r>
            <a:r>
              <a:rPr lang="en-US"/>
              <a:t>.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2">
            <a:lumMod val="50000"/>
          </a:schemeClr>
        </a:solidFill>
      </p:bgPr>
    </p:bg>
    <p:spTree>
      <p:nvGrpSpPr>
        <p:cNvPr id="29" name=""/>
        <p:cNvGrpSpPr/>
        <p:nvPr/>
      </p:nvGrpSpPr>
      <p:grpSpPr>
        <a:xfrm>
          <a:off x="0" y="0"/>
          <a:ext cx="0" cy="0"/>
        </a:xfrm>
      </p:grpSpPr>
      <p:pic>
        <p:nvPicPr>
          <p:cNvPr id="209715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457825" cy="6858000"/>
          </a:xfrm>
          <a:prstGeom prst="rect">
            <a:avLst/>
          </a:prstGeom>
        </p:spPr>
      </p:pic>
      <p:sp>
        <p:nvSpPr>
          <p:cNvPr id="1048593" name="TextBox 4"/>
          <p:cNvSpPr txBox="1"/>
          <p:nvPr/>
        </p:nvSpPr>
        <p:spPr>
          <a:xfrm>
            <a:off x="6098382" y="200739"/>
            <a:ext cx="6093618" cy="31140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/>
          </a:lstStyle>
          <a:p>
            <a:pPr/>
            <a:r>
              <a:rPr lang="en-US" sz="2900" b="1">
                <a:solidFill>
                  <a:srgbClr val="002060"/>
                </a:solidFill>
                <a:latin typeface="Agency FB" panose="020b0503020202020204" pitchFamily="34" charset="0"/>
              </a:rPr>
              <a:t>-&gt;The problem described in this dataset requires us to extract segments of customers depending on their behaviour patterns provided in the dataset, to focus marketing strategy of the company on a particular segment.</a:t>
            </a:r>
            <a:endParaRPr lang="en-US" sz="2900" b="1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  <p:sp>
        <p:nvSpPr>
          <p:cNvPr id="1048594" name="TextBox 7"/>
          <p:cNvSpPr txBox="1"/>
          <p:nvPr/>
        </p:nvSpPr>
        <p:spPr>
          <a:xfrm>
            <a:off x="6096000" y="3304530"/>
            <a:ext cx="5457825" cy="2225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/>
          </a:lstStyle>
          <a:p>
            <a:pPr/>
            <a:r>
              <a:rPr lang="en-US">
                <a:latin typeface="Arial Black" panose="020b0a04020102020204" pitchFamily="34" charset="0"/>
              </a:rPr>
              <a:t>-&gt;DATA:-The credit card data has 17 attributres for each customer which</a:t>
            </a:r>
          </a:p>
          <a:p>
            <a:pPr/>
            <a:r>
              <a:rPr lang="en-US">
                <a:latin typeface="Arial Black" panose="020b0a04020102020204" pitchFamily="34" charset="0"/>
              </a:rPr>
              <a:t>include the balance (credit owed by the customer), cash</a:t>
            </a:r>
          </a:p>
          <a:p>
            <a:pPr/>
            <a:r>
              <a:rPr lang="en-US">
                <a:latin typeface="Arial Black" panose="020b0a04020102020204" pitchFamily="34" charset="0"/>
              </a:rPr>
              <a:t>advance (when a customer withdraws cash using the credit</a:t>
            </a:r>
          </a:p>
          <a:p>
            <a:pPr/>
            <a:r>
              <a:rPr lang="en-US">
                <a:latin typeface="Arial Black" panose="020b0a04020102020204" pitchFamily="34" charset="0"/>
              </a:rPr>
              <a:t>card), the customer’s credit limit, minimum payment,</a:t>
            </a:r>
          </a:p>
          <a:p>
            <a:pPr/>
            <a:r>
              <a:rPr lang="en-US">
                <a:latin typeface="Arial Black" panose="020b0a04020102020204" pitchFamily="34" charset="0"/>
              </a:rPr>
              <a:t>percentage of full payments and tenure.</a:t>
            </a: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>
          <a:blip r:embed="rId2"/>
          <a:tile tx="0" ty="0" sx="100000" sy="100000" flip="none" algn="tl"/>
        </a:blipFill>
      </p:bgPr>
    </p:bg>
    <p:spTree>
      <p:nvGrpSpPr>
        <p:cNvPr id="30" name=""/>
        <p:cNvGrpSpPr/>
        <p:nvPr/>
      </p:nvGrpSpPr>
      <p:grpSpPr>
        <a:xfrm>
          <a:off x="0" y="0"/>
          <a:ext cx="0" cy="0"/>
        </a:xfrm>
      </p:grpSpPr>
      <p:sp>
        <p:nvSpPr>
          <p:cNvPr id="1048595" name="Title 1"/>
          <p:cNvSpPr txBox="1"/>
          <p:nvPr/>
        </p:nvSpPr>
        <p:spPr>
          <a:xfrm>
            <a:off x="653143" y="1645920"/>
            <a:ext cx="3522879" cy="4470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>
                <a:solidFill>
                  <a:srgbClr val="800000"/>
                </a:solidFill>
              </a:rPr>
              <a:t>METRICS</a:t>
            </a:r>
            <a:endParaRPr lang="en-US" b="1">
              <a:solidFill>
                <a:srgbClr val="800000"/>
              </a:solidFill>
            </a:endParaRPr>
          </a:p>
        </p:txBody>
      </p:sp>
      <p:sp>
        <p:nvSpPr>
          <p:cNvPr id="1048596" name="Content Placeholder 2"/>
          <p:cNvSpPr txBox="1"/>
          <p:nvPr/>
        </p:nvSpPr>
        <p:spPr>
          <a:xfrm>
            <a:off x="4829164" y="1645920"/>
            <a:ext cx="6294448" cy="44708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6429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/>
              <a:t>𝐴𝑐𝑐𝑢𝑟𝑎𝑐𝑦 = 𝑆𝑎𝑚𝑝𝑙𝑒𝑠 𝑐𝑜𝑟𝑟𝑒𝑐𝑡𝑙𝑦 𝑐𝑙𝑎𝑠𝑠𝑖𝑓𝑖𝑒𝑑/𝑇𝑜𝑡𝑎𝑙 𝑛𝑢𝑚𝑏𝑒𝑟 𝑜𝑓 𝑠𝑎𝑚𝑝𝑙𝑒𝑠 </a:t>
            </a:r>
          </a:p>
          <a:p>
            <a:pPr marL="0" indent="0">
              <a:buClr>
                <a:srgbClr val="EF53A5"/>
              </a:buClr>
              <a:buFont typeface="Arial" pitchFamily="34" charset="0"/>
              <a:buNone/>
            </a:pPr>
            <a:r>
              <a:rPr lang="en-US"/>
              <a:t>F</a:t>
            </a:r>
            <a:r>
              <a:rPr lang="en-US" baseline="-25000"/>
              <a:t>𝛽</a:t>
            </a:r>
            <a:r>
              <a:rPr lang="en-US"/>
              <a:t>=(I+𝛽</a:t>
            </a:r>
            <a:r>
              <a:rPr lang="en-US" baseline="30000"/>
              <a:t>2</a:t>
            </a:r>
            <a:r>
              <a:rPr lang="en-US"/>
              <a:t>)*𝑝𝑟𝑒𝑐𝑖𝑠𝑖𝑜𝑛*𝑟𝑒𝑐𝑎𝑙𝑙/((</a:t>
            </a:r>
            <a:r>
              <a:rPr lang="en-US">
                <a:ea typeface="+mj-lt"/>
                <a:cs typeface="+mj-lt"/>
              </a:rPr>
              <a:t>𝛽</a:t>
            </a:r>
            <a:r>
              <a:rPr lang="en-US" baseline="30000">
                <a:ea typeface="+mj-lt"/>
                <a:cs typeface="+mj-lt"/>
              </a:rPr>
              <a:t>2</a:t>
            </a:r>
            <a:r>
              <a:rPr lang="en-US" baseline="30000"/>
              <a:t> </a:t>
            </a:r>
            <a:r>
              <a:rPr lang="en-US"/>
              <a:t>* 𝑝𝑟𝑒𝑐𝑖𝑠𝑖𝑜𝑛)+</a:t>
            </a:r>
            <a:r>
              <a:rPr lang="en-US">
                <a:ea typeface="+mj-lt"/>
                <a:cs typeface="+mj-lt"/>
              </a:rPr>
              <a:t>𝑟𝑒𝑐𝑎𝑙𝑙</a:t>
            </a:r>
            <a:r>
              <a:rPr lang="en-US"/>
              <a:t>)</a:t>
            </a:r>
          </a:p>
          <a:p>
            <a:pPr marL="0" indent="0">
              <a:buFont typeface="Arial" pitchFamily="34" charset="0"/>
              <a:buNone/>
            </a:pPr>
            <a:endParaRPr lang="en-US">
              <a:ea typeface="+mj-lt"/>
              <a:cs typeface="+mj-lt"/>
            </a:endParaRPr>
          </a:p>
          <a:p>
            <a:r>
              <a:rPr lang="en-US">
                <a:ea typeface="+mj-lt"/>
                <a:cs typeface="+mj-lt"/>
              </a:rPr>
              <a:t>𝐴𝑐𝑐𝑢𝑟𝑎𝑐𝑦(𝑝𝑟𝑒𝑐𝑖𝑠𝑖𝑜𝑛)= 0.5554</a:t>
            </a:r>
            <a:endParaRPr lang="en-US"/>
          </a:p>
          <a:p>
            <a:r>
              <a:rPr lang="en-US">
                <a:ea typeface="+mj-lt"/>
                <a:cs typeface="+mj-lt"/>
              </a:rPr>
              <a:t>F</a:t>
            </a:r>
            <a:r>
              <a:rPr lang="en-US" baseline="-25000">
                <a:ea typeface="+mj-lt"/>
                <a:cs typeface="+mj-lt"/>
              </a:rPr>
              <a:t>𝛽</a:t>
            </a:r>
            <a:r>
              <a:rPr lang="en-US">
                <a:ea typeface="+mj-lt"/>
                <a:cs typeface="+mj-lt"/>
              </a:rPr>
              <a:t>=0.8620</a:t>
            </a:r>
            <a:endParaRPr lang="en-US"/>
          </a:p>
          <a:p>
            <a:pPr marL="0" indent="0">
              <a:buClr>
                <a:srgbClr val="EF53A5"/>
              </a:buClr>
              <a:buFont typeface="Arial" pitchFamily="34" charset="0"/>
              <a:buNone/>
            </a:pPr>
            <a:endParaRPr lang="en-US">
              <a:ea typeface="+mj-lt"/>
              <a:cs typeface="+mj-lt"/>
            </a:endParaRPr>
          </a:p>
          <a:p>
            <a:pPr marL="0" indent="0">
              <a:buClr>
                <a:srgbClr val="EF53A5"/>
              </a:buClr>
              <a:buFont typeface="Arial" pitchFamily="34" charset="0"/>
              <a:buNone/>
            </a:pPr>
            <a:r>
              <a:rPr lang="en-US">
                <a:ea typeface="+mj-lt"/>
                <a:cs typeface="+mj-lt"/>
              </a:rPr>
              <a:t>Note: 𝛽=2,recall=1</a:t>
            </a:r>
          </a:p>
          <a:p>
            <a:pPr marL="0" indent="0">
              <a:buFont typeface="Arial" pitchFamily="34" charset="0"/>
              <a:buNone/>
            </a:pPr>
            <a:endParaRPr lang="en-US">
              <a:ea typeface="+mj-lt"/>
              <a:cs typeface="+mj-lt"/>
            </a:endParaRP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>
          <a:blip r:embed="rId7"/>
          <a:tile tx="0" ty="0" sx="100000" sy="100000" flip="none" algn="tl"/>
        </a:blipFill>
      </p:bgPr>
    </p:bg>
    <p:spTree>
      <p:nvGrpSpPr>
        <p:cNvPr id="3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4194304" name="Content Placeholder 2"/>
          <p:cNvGraphicFramePr/>
          <p:nvPr/>
        </p:nvGraphicFramePr>
        <p:xfrm>
          <a:off x="685799" y="859971"/>
          <a:ext cx="9364663" cy="5336548"/>
        </p:xfrm>
        <a:graphic>
          <a:graphicData uri="http://schemas.openxmlformats.org/drawingml/2006/diagram">
            <dgm:relIds xmlns:dgm="http://schemas.openxmlformats.org/drawingml/2006/diagram" r:dm="rId3" r:lo="rId4" r:qs="rId5" r:cs="rId6"/>
          </a:graphicData>
        </a:graphic>
      </p:graphicFrame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2">
            <a:lumMod val="75000"/>
          </a:schemeClr>
        </a:solidFill>
      </p:bgPr>
    </p:bg>
    <p:spTree>
      <p:nvGrpSpPr>
        <p:cNvPr id="32" name=""/>
        <p:cNvGrpSpPr/>
        <p:nvPr/>
      </p:nvGrpSpPr>
      <p:grpSpPr>
        <a:xfrm>
          <a:off x="0" y="0"/>
          <a:ext cx="0" cy="0"/>
        </a:xfrm>
      </p:grpSpPr>
      <p:pic>
        <p:nvPicPr>
          <p:cNvPr id="209715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256" y="1546861"/>
            <a:ext cx="7898546" cy="5079849"/>
          </a:xfrm>
          <a:prstGeom prst="rect">
            <a:avLst/>
          </a:prstGeom>
        </p:spPr>
      </p:pic>
      <p:sp>
        <p:nvSpPr>
          <p:cNvPr id="1048597" name="TextBox 3"/>
          <p:cNvSpPr txBox="1"/>
          <p:nvPr/>
        </p:nvSpPr>
        <p:spPr>
          <a:xfrm>
            <a:off x="1172584" y="398033"/>
            <a:ext cx="8165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/>
          </a:lstStyle>
          <a:p>
            <a:pPr/>
            <a:r>
              <a:rPr lang="en-US">
                <a:latin typeface="Algerian" panose="04020705040a02060702" pitchFamily="82" charset="0"/>
              </a:rPr>
              <a:t>STEP WISE APPROACH</a:t>
            </a:r>
            <a:endParaRPr lang="en-IN">
              <a:latin typeface="Algerian" panose="04020705040a02060702" pitchFamily="82" charset="0"/>
            </a:endParaRPr>
          </a:p>
        </p:txBody>
      </p:sp>
      <p:sp>
        <p:nvSpPr>
          <p:cNvPr id="1048598" name="TextBox 4"/>
          <p:cNvSpPr txBox="1"/>
          <p:nvPr/>
        </p:nvSpPr>
        <p:spPr>
          <a:xfrm>
            <a:off x="2119256" y="935915"/>
            <a:ext cx="350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/>
          </a:lstStyle>
          <a:p>
            <a:pPr/>
            <a:r>
              <a:rPr lang="en-US">
                <a:latin typeface="Agency FB" panose="020b0503020202020204" pitchFamily="34" charset="0"/>
              </a:rPr>
              <a:t>Data taken</a:t>
            </a:r>
            <a:endParaRPr lang="en-IN">
              <a:latin typeface="Agency FB" panose="020b0503020202020204" pitchFamily="34" charset="0"/>
            </a:endParaRP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</a:gradFill>
      </p:bgPr>
    </p:bg>
    <p:spTree>
      <p:nvGrpSpPr>
        <p:cNvPr id="33" name=""/>
        <p:cNvGrpSpPr/>
        <p:nvPr/>
      </p:nvGrpSpPr>
      <p:grpSpPr>
        <a:xfrm>
          <a:off x="0" y="0"/>
          <a:ext cx="0" cy="0"/>
        </a:xfrm>
      </p:grpSpPr>
      <p:pic>
        <p:nvPicPr>
          <p:cNvPr id="209715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89542"/>
            <a:ext cx="4313816" cy="5120641"/>
          </a:xfrm>
          <a:prstGeom prst="rect">
            <a:avLst/>
          </a:prstGeom>
        </p:spPr>
      </p:pic>
      <p:sp>
        <p:nvSpPr>
          <p:cNvPr id="1048599" name="TextBox 5"/>
          <p:cNvSpPr txBox="1"/>
          <p:nvPr/>
        </p:nvSpPr>
        <p:spPr>
          <a:xfrm>
            <a:off x="699247" y="376518"/>
            <a:ext cx="4399878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/>
          </a:lstStyle>
          <a:p>
            <a:pPr/>
            <a:r>
              <a:rPr lang="en-US" sz="2200" b="1">
                <a:latin typeface="Agency FB" panose="020b0503020202020204" pitchFamily="34" charset="0"/>
              </a:rPr>
              <a:t>DATA PROCESSING</a:t>
            </a:r>
            <a:endParaRPr lang="en-IN" sz="2200" b="1">
              <a:latin typeface="Agency FB" panose="020b0503020202020204" pitchFamily="34" charset="0"/>
            </a:endParaRPr>
          </a:p>
        </p:txBody>
      </p:sp>
      <p:pic>
        <p:nvPicPr>
          <p:cNvPr id="209715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741" y="1336636"/>
            <a:ext cx="5411344" cy="5265869"/>
          </a:xfrm>
          <a:prstGeom prst="rect">
            <a:avLst/>
          </a:prstGeom>
        </p:spPr>
      </p:pic>
      <p:sp>
        <p:nvSpPr>
          <p:cNvPr id="1048600" name="Arrow: Notched Right 9"/>
          <p:cNvSpPr/>
          <p:nvPr/>
        </p:nvSpPr>
        <p:spPr>
          <a:xfrm>
            <a:off x="4432150" y="3949862"/>
            <a:ext cx="2162287" cy="369333"/>
          </a:xfrm>
          <a:prstGeom prst="notchedRightArrow">
            <a:avLst>
              <a:gd name="adj1" fmla="val 583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lang="en-IN"/>
          </a:p>
        </p:txBody>
      </p:sp>
      <p:sp>
        <p:nvSpPr>
          <p:cNvPr id="1048601" name="TextBox 10"/>
          <p:cNvSpPr txBox="1"/>
          <p:nvPr/>
        </p:nvSpPr>
        <p:spPr>
          <a:xfrm>
            <a:off x="4432150" y="3045347"/>
            <a:ext cx="1968650" cy="891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/>
          </a:lstStyle>
          <a:p>
            <a:pPr/>
            <a:r>
              <a:rPr lang="en-US">
                <a:latin typeface="Bahnschrift Condensed" panose="020b0502040204020203" pitchFamily="34" charset="0"/>
              </a:rPr>
              <a:t>DATASET SKEWNESS REDUCTION</a:t>
            </a:r>
            <a:endParaRPr lang="en-IN"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blipFill>
          <a:blip r:embed="rId4"/>
          <a:tile tx="0" ty="0" sx="100000" sy="100000" flip="none" algn="tl"/>
        </a:blipFill>
      </p:bgPr>
    </p:bg>
    <p:spTree>
      <p:nvGrpSpPr>
        <p:cNvPr id="34" name=""/>
        <p:cNvGrpSpPr/>
        <p:nvPr/>
      </p:nvGrpSpPr>
      <p:grpSpPr>
        <a:xfrm>
          <a:off x="0" y="0"/>
          <a:ext cx="0" cy="0"/>
        </a:xfrm>
      </p:grpSpPr>
      <p:pic>
        <p:nvPicPr>
          <p:cNvPr id="2097159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493" y="204396"/>
            <a:ext cx="6679163" cy="6858000"/>
          </a:xfrm>
          <a:prstGeom prst="rect">
            <a:avLst/>
          </a:prstGeom>
        </p:spPr>
      </p:pic>
      <p:sp>
        <p:nvSpPr>
          <p:cNvPr id="1048602" name="TextBox 5"/>
          <p:cNvSpPr txBox="1"/>
          <p:nvPr/>
        </p:nvSpPr>
        <p:spPr>
          <a:xfrm>
            <a:off x="376518" y="1054249"/>
            <a:ext cx="434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/>
          </a:lstStyle>
          <a:p>
            <a:pPr/>
            <a:r>
              <a:rPr lang="en-US">
                <a:latin typeface="Algerian" panose="04020705040a02060702" pitchFamily="82" charset="0"/>
              </a:rPr>
              <a:t>CORRELATION IDENTIFICATION AMONG FEATURES</a:t>
            </a:r>
            <a:endParaRPr lang="en-IN">
              <a:latin typeface="Algerian" panose="04020705040a02060702" pitchFamily="82" charset="0"/>
            </a:endParaRPr>
          </a:p>
        </p:txBody>
      </p:sp>
      <p:sp>
        <p:nvSpPr>
          <p:cNvPr id="1048603" name="TextBox 6"/>
          <p:cNvSpPr txBox="1"/>
          <p:nvPr/>
        </p:nvSpPr>
        <p:spPr>
          <a:xfrm>
            <a:off x="473336" y="2312894"/>
            <a:ext cx="4249271" cy="89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/>
          </a:lstStyle>
          <a:p>
            <a:pPr/>
            <a:r>
              <a:rPr lang="en-US">
                <a:latin typeface="Algerian" panose="04020705040a02060702" pitchFamily="82" charset="0"/>
              </a:rPr>
              <a:t>USING PCA FOR DIMENSIONALITY REDUCTION FOR INCREASING NUMBER OF CORRELATED FEATURES</a:t>
            </a:r>
            <a:endParaRPr lang="en-IN">
              <a:latin typeface="Algerian" panose="04020705040a02060702" pitchFamily="82" charset="0"/>
            </a:endParaRPr>
          </a:p>
        </p:txBody>
      </p:sp>
      <p:pic>
        <p:nvPicPr>
          <p:cNvPr id="209716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41" y="3986091"/>
            <a:ext cx="5029018" cy="1062817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5.0.3"/>
  <p:tag name="AS_OS" val="Microsoft Windows NT 10.0.17763.0"/>
  <p:tag name="AS_RELEASE_DATE" val="2021.03.14"/>
  <p:tag name="AS_TITLE" val="Aspose.Slides for .NET Standard 2.0"/>
  <p:tag name="AS_VERSION" val="21.3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aragraphs>60</Paragraphs>
  <Slides>12</Slides>
  <Notes>0</Notes>
  <HiddenSlides>0</HiddenSlides>
  <MMClips>0</MMClips>
  <ScaleCrop>0</ScaleCrop>
  <HeadingPairs>
    <vt:vector baseType="variant" size="6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23">
      <vt:lpstr>Arial</vt:lpstr>
      <vt:lpstr>Calibri Light</vt:lpstr>
      <vt:lpstr>Calibri</vt:lpstr>
      <vt:lpstr>Agency FB</vt:lpstr>
      <vt:lpstr>Wingdings</vt:lpstr>
      <vt:lpstr>Arial Black</vt:lpstr>
      <vt:lpstr>Algerian</vt:lpstr>
      <vt:lpstr>Bahnschrift Condensed</vt:lpstr>
      <vt:lpstr>Haettenschweiler</vt:lpstr>
      <vt:lpstr>Inter</vt:lpstr>
      <vt:lpstr>Office Theme</vt:lpstr>
      <vt:lpstr>Click to edit Master title style</vt:lpstr>
      <vt:lpstr>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21.0300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     </dc:title>
  <dc:creator>bhanu prakash</dc:creator>
  <cp:lastModifiedBy>bhanu prakash</cp:lastModifiedBy>
  <cp:revision>1</cp:revision>
  <dcterms:created xsi:type="dcterms:W3CDTF">2021-04-03T20:55:02Z</dcterms:created>
  <dcterms:modified xsi:type="dcterms:W3CDTF">2021-04-11T11:08:09Z</dcterms:modified>
</cp:coreProperties>
</file>