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7"/>
  </p:normalViewPr>
  <p:slideViewPr>
    <p:cSldViewPr snapToGrid="0" snapToObjects="1">
      <p:cViewPr varScale="1">
        <p:scale>
          <a:sx n="45" d="100"/>
          <a:sy n="45" d="100"/>
        </p:scale>
        <p:origin x="2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bg>
      <p:bgPr>
        <a:solidFill>
          <a:srgbClr val="003462"/>
        </a:solidFill>
        <a:effectLst/>
      </p:bgPr>
    </p:bg>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701675">
              <a:lnSpc>
                <a:spcPct val="100000"/>
              </a:lnSpc>
              <a:spcBef>
                <a:spcPts val="0"/>
              </a:spcBef>
              <a:buSzTx/>
              <a:buNone/>
              <a:defRPr sz="3060" b="1">
                <a:solidFill>
                  <a:srgbClr val="FFFFFF"/>
                </a:solidFill>
              </a:defRPr>
            </a:lvl1pPr>
          </a:lstStyle>
          <a:p>
            <a:r>
              <a:t>作者和日期</a:t>
            </a:r>
          </a:p>
        </p:txBody>
      </p:sp>
      <p:sp>
        <p:nvSpPr>
          <p:cNvPr id="12"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演示文稿标题</a:t>
            </a:r>
          </a:p>
        </p:txBody>
      </p:sp>
      <p:sp>
        <p:nvSpPr>
          <p:cNvPr id="13" name="正文级别 1…"/>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事实信息"/>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演示文稿标题</a:t>
            </a:r>
          </a:p>
        </p:txBody>
      </p:sp>
      <p:sp>
        <p:nvSpPr>
          <p:cNvPr id="23" name="作者和日期"/>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演示文稿副标题</a:t>
            </a:r>
          </a:p>
          <a:p>
            <a:pPr lvl="1"/>
            <a:endParaRPr/>
          </a:p>
          <a:p>
            <a:pPr lvl="2"/>
            <a:endParaRPr/>
          </a:p>
          <a:p>
            <a:pPr lvl="3"/>
            <a:endParaRPr/>
          </a:p>
          <a:p>
            <a:pPr lvl="4"/>
            <a:endParaRPr/>
          </a:p>
        </p:txBody>
      </p:sp>
      <p:sp>
        <p:nvSpPr>
          <p:cNvPr id="2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prstGeom prst="rect">
            <a:avLst/>
          </a:prstGeom>
        </p:spPr>
        <p:txBody>
          <a:bodyPr numCol="2" spcCol="1098550"/>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2" name="617931575_1991x1322.jpg"/>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幻灯片标题"/>
          <p:cNvSpPr txBox="1">
            <a:spLocks noGrp="1"/>
          </p:cNvSpPr>
          <p:nvPr>
            <p:ph type="title" hasCustomPrompt="1"/>
          </p:nvPr>
        </p:nvSpPr>
        <p:spPr>
          <a:xfrm>
            <a:off x="1206500" y="952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bg>
      <p:bgPr>
        <a:solidFill>
          <a:srgbClr val="003462"/>
        </a:solidFill>
        <a:effectLst/>
      </p:bgPr>
    </p:bg>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952500"/>
            <a:ext cx="21971000" cy="1434949"/>
          </a:xfrm>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952500"/>
            <a:ext cx="21971000" cy="1435100"/>
          </a:xfrm>
          <a:prstGeom prst="rect">
            <a:avLst/>
          </a:prstGeom>
        </p:spPr>
        <p:txBody>
          <a:bodyPr/>
          <a:lstStyle/>
          <a:p>
            <a:r>
              <a:t>议程标题</a:t>
            </a:r>
          </a:p>
        </p:txBody>
      </p:sp>
      <p:sp>
        <p:nvSpPr>
          <p:cNvPr id="89" name="议程副标题"/>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6.png"/><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4.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36.png"/><Relationship Id="rId11" Type="http://schemas.openxmlformats.org/officeDocument/2006/relationships/image" Target="../media/image40.png"/><Relationship Id="rId5" Type="http://schemas.openxmlformats.org/officeDocument/2006/relationships/image" Target="../media/image35.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 Id="rId1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cholar.google.com/citations?user=p2gwhK4AAAAJ&amp;hl=zh-CN&amp;oi=sra" TargetMode="External"/><Relationship Id="rId2" Type="http://schemas.openxmlformats.org/officeDocument/2006/relationships/hyperlink" Target="https://scholar.google.com/citations?user=FXNJRDoAAAAJ&amp;hl=zh-CN&amp;oi=sra" TargetMode="External"/><Relationship Id="rId1" Type="http://schemas.openxmlformats.org/officeDocument/2006/relationships/slideLayout" Target="../slideLayouts/slideLayout4.xml"/><Relationship Id="rId5" Type="http://schemas.openxmlformats.org/officeDocument/2006/relationships/hyperlink" Target="https://iclr.cc" TargetMode="External"/><Relationship Id="rId4" Type="http://schemas.openxmlformats.org/officeDocument/2006/relationships/hyperlink" Target="https://scholar.google.com/citations?user=H9I0CVwAAAAJ&amp;hl=zh-CN&amp;oi=sr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邵华松 2022-03-17 汇报"/>
          <p:cNvSpPr txBox="1">
            <a:spLocks noGrp="1"/>
          </p:cNvSpPr>
          <p:nvPr>
            <p:ph type="body" idx="21"/>
          </p:nvPr>
        </p:nvSpPr>
        <p:spPr>
          <a:xfrm>
            <a:off x="1206499" y="11839048"/>
            <a:ext cx="21971002" cy="63697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lvl="5" indent="1943100" algn="r" defTabSz="701675">
              <a:lnSpc>
                <a:spcPct val="100000"/>
              </a:lnSpc>
              <a:spcBef>
                <a:spcPts val="0"/>
              </a:spcBef>
              <a:buSzTx/>
              <a:buNone/>
              <a:defRPr sz="3060" b="1">
                <a:solidFill>
                  <a:srgbClr val="FFFFFF"/>
                </a:solidFill>
              </a:defRPr>
            </a:pPr>
            <a:r>
              <a:t>邵华松 2022-03-17 汇报     </a:t>
            </a:r>
          </a:p>
        </p:txBody>
      </p:sp>
      <p:sp>
        <p:nvSpPr>
          <p:cNvPr id="152" name="TRANSFORMERS FOR IMAGE RECOGNITION AT SCALE"/>
          <p:cNvSpPr txBox="1">
            <a:spLocks noGrp="1"/>
          </p:cNvSpPr>
          <p:nvPr>
            <p:ph type="ctrTitle"/>
          </p:nvPr>
        </p:nvSpPr>
        <p:spPr>
          <a:prstGeom prst="rect">
            <a:avLst/>
          </a:prstGeom>
        </p:spPr>
        <p:txBody>
          <a:bodyPr/>
          <a:lstStyle/>
          <a:p>
            <a:pPr algn="ctr" defTabSz="457200">
              <a:lnSpc>
                <a:spcPct val="100000"/>
              </a:lnSpc>
              <a:spcBef>
                <a:spcPts val="1200"/>
              </a:spcBef>
              <a:defRPr sz="8366" b="0" spc="0">
                <a:latin typeface="Times New Roman"/>
                <a:ea typeface="Times New Roman"/>
                <a:cs typeface="Times New Roman"/>
                <a:sym typeface="Times New Roman"/>
              </a:defRPr>
            </a:pPr>
            <a:r>
              <a:rPr sz="8766"/>
              <a:t>T</a:t>
            </a:r>
            <a:r>
              <a:t>RANSFORMERS FOR </a:t>
            </a:r>
            <a:r>
              <a:rPr sz="8766"/>
              <a:t>I</a:t>
            </a:r>
            <a:r>
              <a:t>MAGE </a:t>
            </a:r>
            <a:r>
              <a:rPr sz="8766"/>
              <a:t>R</a:t>
            </a:r>
            <a:r>
              <a:t>ECOGNITION AT </a:t>
            </a:r>
            <a:r>
              <a:rPr sz="8766"/>
              <a:t>S</a:t>
            </a:r>
            <a:r>
              <a:t>CALE </a:t>
            </a:r>
          </a:p>
        </p:txBody>
      </p:sp>
      <p:sp>
        <p:nvSpPr>
          <p:cNvPr id="153" name="基于 Transformers 的大规模图像识别"/>
          <p:cNvSpPr txBox="1">
            <a:spLocks noGrp="1"/>
          </p:cNvSpPr>
          <p:nvPr>
            <p:ph type="subTitle" sz="quarter" idx="1"/>
          </p:nvPr>
        </p:nvSpPr>
        <p:spPr>
          <a:xfrm>
            <a:off x="1201342" y="6765990"/>
            <a:ext cx="21971001" cy="1905001"/>
          </a:xfrm>
          <a:prstGeom prst="rect">
            <a:avLst/>
          </a:prstGeom>
        </p:spPr>
        <p:txBody>
          <a:bodyPr/>
          <a:lstStyle/>
          <a:p>
            <a:pPr algn="ctr" defTabSz="808990">
              <a:defRPr sz="5390">
                <a:solidFill>
                  <a:srgbClr val="FFFFFF"/>
                </a:solidFill>
              </a:defRPr>
            </a:pPr>
            <a:endParaRPr/>
          </a:p>
          <a:p>
            <a:pPr algn="ctr" defTabSz="808990">
              <a:defRPr sz="5390">
                <a:solidFill>
                  <a:srgbClr val="FFFFFF"/>
                </a:solidFill>
              </a:defRPr>
            </a:pPr>
            <a:r>
              <a:t>基于 </a:t>
            </a:r>
            <a:r>
              <a:rPr>
                <a:latin typeface="Times New Roman"/>
                <a:ea typeface="Times New Roman"/>
                <a:cs typeface="Times New Roman"/>
                <a:sym typeface="Times New Roman"/>
              </a:rPr>
              <a:t>Transformers</a:t>
            </a:r>
            <a:r>
              <a:t> 的大规模图像识别</a:t>
            </a:r>
          </a:p>
        </p:txBody>
      </p:sp>
      <p:sp>
        <p:nvSpPr>
          <p:cNvPr id="154" name="International Conference on Learning Representations 2021"/>
          <p:cNvSpPr txBox="1"/>
          <p:nvPr/>
        </p:nvSpPr>
        <p:spPr>
          <a:xfrm>
            <a:off x="1206500" y="8239776"/>
            <a:ext cx="21971000" cy="190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defTabSz="825500">
              <a:defRPr sz="5500" b="1">
                <a:solidFill>
                  <a:srgbClr val="FFFFFF"/>
                </a:solidFill>
                <a:latin typeface="Times New Roman"/>
                <a:ea typeface="Times New Roman"/>
                <a:cs typeface="Times New Roman"/>
                <a:sym typeface="Times New Roman"/>
              </a:defRPr>
            </a:pPr>
            <a:endParaRPr/>
          </a:p>
          <a:p>
            <a:pPr defTabSz="825500">
              <a:defRPr sz="2900" b="1">
                <a:solidFill>
                  <a:srgbClr val="FFFFFF"/>
                </a:solidFill>
                <a:latin typeface="Times New Roman"/>
                <a:ea typeface="Times New Roman"/>
                <a:cs typeface="Times New Roman"/>
                <a:sym typeface="Times New Roman"/>
              </a:defRPr>
            </a:pPr>
            <a:r>
              <a:t>International Conference on Learning Representations 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osition Embedding"/>
          <p:cNvSpPr txBox="1">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Position Embedding</a:t>
            </a:r>
          </a:p>
        </p:txBody>
      </p:sp>
      <p:grpSp>
        <p:nvGrpSpPr>
          <p:cNvPr id="237" name="成组"/>
          <p:cNvGrpSpPr/>
          <p:nvPr/>
        </p:nvGrpSpPr>
        <p:grpSpPr>
          <a:xfrm>
            <a:off x="2266487" y="3840565"/>
            <a:ext cx="8102601" cy="7772401"/>
            <a:chOff x="0" y="0"/>
            <a:chExt cx="8102600" cy="7772399"/>
          </a:xfrm>
        </p:grpSpPr>
        <p:pic>
          <p:nvPicPr>
            <p:cNvPr id="235" name="截屏2022-04-06 下午8.22.20.png" descr="截屏2022-04-06 下午8.22.20.png"/>
            <p:cNvPicPr>
              <a:picLocks noChangeAspect="1"/>
            </p:cNvPicPr>
            <p:nvPr/>
          </p:nvPicPr>
          <p:blipFill>
            <a:blip r:embed="rId2"/>
            <a:stretch>
              <a:fillRect/>
            </a:stretch>
          </p:blipFill>
          <p:spPr>
            <a:xfrm>
              <a:off x="0" y="0"/>
              <a:ext cx="8102601" cy="7150100"/>
            </a:xfrm>
            <a:prstGeom prst="rect">
              <a:avLst/>
            </a:prstGeom>
            <a:ln w="12700" cap="flat">
              <a:noFill/>
              <a:miter lim="400000"/>
            </a:ln>
            <a:effectLst/>
          </p:spPr>
        </p:pic>
        <p:sp>
          <p:nvSpPr>
            <p:cNvPr id="236" name="Title"/>
            <p:cNvSpPr/>
            <p:nvPr/>
          </p:nvSpPr>
          <p:spPr>
            <a:xfrm>
              <a:off x="0" y="7251700"/>
              <a:ext cx="8102601" cy="520700"/>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defTabSz="825500"/>
            </a:lstStyle>
            <a:p>
              <a:r>
                <a:t>图 2    相似程度可视化</a:t>
              </a:r>
            </a:p>
          </p:txBody>
        </p:sp>
      </p:grpSp>
      <p:sp>
        <p:nvSpPr>
          <p:cNvPr id="238" name="对训练后的 Position Embedding 两两间的相似程度进行可视化…"/>
          <p:cNvSpPr txBox="1">
            <a:spLocks noGrp="1"/>
          </p:cNvSpPr>
          <p:nvPr>
            <p:ph type="body" sz="quarter" idx="1"/>
          </p:nvPr>
        </p:nvSpPr>
        <p:spPr>
          <a:xfrm>
            <a:off x="13203108" y="4145238"/>
            <a:ext cx="8899998" cy="6540754"/>
          </a:xfrm>
          <a:prstGeom prst="rect">
            <a:avLst/>
          </a:prstGeom>
        </p:spPr>
        <p:txBody>
          <a:bodyPr anchor="ctr">
            <a:normAutofit fontScale="92500"/>
          </a:bodyPr>
          <a:lstStyle/>
          <a:p>
            <a:pPr marL="591312" indent="-591312" defTabSz="2365188">
              <a:lnSpc>
                <a:spcPts val="7700"/>
              </a:lnSpc>
              <a:spcBef>
                <a:spcPts val="4300"/>
              </a:spcBef>
              <a:defRPr sz="4656">
                <a:latin typeface="Times New Roman"/>
                <a:ea typeface="Times New Roman"/>
                <a:cs typeface="Times New Roman"/>
                <a:sym typeface="Times New Roman"/>
              </a:defRPr>
            </a:pPr>
            <a:r>
              <a:t>对训练后的 Position Embedding 两两间的相似程度进行可视化</a:t>
            </a:r>
          </a:p>
          <a:p>
            <a:pPr marL="591312" indent="-591312" defTabSz="2365188">
              <a:lnSpc>
                <a:spcPts val="7700"/>
              </a:lnSpc>
              <a:spcBef>
                <a:spcPts val="4300"/>
              </a:spcBef>
              <a:defRPr sz="4656">
                <a:latin typeface="Times New Roman"/>
                <a:ea typeface="Times New Roman"/>
                <a:cs typeface="Times New Roman"/>
                <a:sym typeface="Times New Roman"/>
              </a:defRPr>
            </a:pPr>
            <a:r>
              <a:t>可视化结果显示所有 Position Embedding 与其自身和近邻向量的相似性较高，可以证明模型能够学习到较准确的二维位置信息</a:t>
            </a:r>
          </a:p>
        </p:txBody>
      </p:sp>
      <p:sp>
        <p:nvSpPr>
          <p:cNvPr id="239" name="7"/>
          <p:cNvSpPr txBox="1">
            <a:spLocks noGrp="1"/>
          </p:cNvSpPr>
          <p:nvPr>
            <p:ph type="sldNum" sz="quarter" idx="4294967295"/>
          </p:nvPr>
        </p:nvSpPr>
        <p:spPr>
          <a:xfrm>
            <a:off x="12070336" y="13076008"/>
            <a:ext cx="230832"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7</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ransformer Encoder"/>
          <p:cNvSpPr txBox="1">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Transformer Encoder</a:t>
            </a:r>
          </a:p>
        </p:txBody>
      </p:sp>
      <p:grpSp>
        <p:nvGrpSpPr>
          <p:cNvPr id="244" name="成组"/>
          <p:cNvGrpSpPr/>
          <p:nvPr/>
        </p:nvGrpSpPr>
        <p:grpSpPr>
          <a:xfrm>
            <a:off x="3342025" y="2862694"/>
            <a:ext cx="4321115" cy="9513390"/>
            <a:chOff x="0" y="0"/>
            <a:chExt cx="4321114" cy="9513388"/>
          </a:xfrm>
        </p:grpSpPr>
        <p:pic>
          <p:nvPicPr>
            <p:cNvPr id="242" name="截屏2022-03-17 下午7.40.14.png" descr="截屏2022-03-17 下午7.40.14.png"/>
            <p:cNvPicPr>
              <a:picLocks noChangeAspect="1"/>
            </p:cNvPicPr>
            <p:nvPr/>
          </p:nvPicPr>
          <p:blipFill>
            <a:blip r:embed="rId2"/>
            <a:stretch>
              <a:fillRect/>
            </a:stretch>
          </p:blipFill>
          <p:spPr>
            <a:xfrm>
              <a:off x="0" y="0"/>
              <a:ext cx="4321115" cy="8891089"/>
            </a:xfrm>
            <a:prstGeom prst="rect">
              <a:avLst/>
            </a:prstGeom>
            <a:ln w="12700" cap="flat">
              <a:noFill/>
              <a:miter lim="400000"/>
            </a:ln>
            <a:effectLst/>
          </p:spPr>
        </p:pic>
        <p:sp>
          <p:nvSpPr>
            <p:cNvPr id="243" name="Caption"/>
            <p:cNvSpPr/>
            <p:nvPr/>
          </p:nvSpPr>
          <p:spPr>
            <a:xfrm>
              <a:off x="0" y="8992688"/>
              <a:ext cx="4321115"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p>
              <a:r>
                <a:t>图 3    Encoder 架构</a:t>
              </a:r>
            </a:p>
          </p:txBody>
        </p:sp>
      </p:grpSp>
      <p:sp>
        <p:nvSpPr>
          <p:cNvPr id="245" name="Norm…"/>
          <p:cNvSpPr txBox="1">
            <a:spLocks noGrp="1"/>
          </p:cNvSpPr>
          <p:nvPr>
            <p:ph type="body" sz="half" idx="1"/>
          </p:nvPr>
        </p:nvSpPr>
        <p:spPr>
          <a:xfrm>
            <a:off x="11006235" y="2570689"/>
            <a:ext cx="11274702" cy="9475100"/>
          </a:xfrm>
          <a:prstGeom prst="rect">
            <a:avLst/>
          </a:prstGeom>
        </p:spPr>
        <p:txBody>
          <a:bodyPr anchor="ctr">
            <a:normAutofit fontScale="70000" lnSpcReduction="20000"/>
          </a:bodyPr>
          <a:lstStyle/>
          <a:p>
            <a:pPr marL="444499" indent="-444499">
              <a:lnSpc>
                <a:spcPts val="7300"/>
              </a:lnSpc>
              <a:defRPr>
                <a:latin typeface="Times New Roman"/>
                <a:ea typeface="Times New Roman"/>
                <a:cs typeface="Times New Roman"/>
                <a:sym typeface="Times New Roman"/>
              </a:defRPr>
            </a:pPr>
            <a:r>
              <a:t> Norm</a:t>
            </a:r>
          </a:p>
          <a:p>
            <a:pPr marL="0" lvl="2" indent="914400">
              <a:lnSpc>
                <a:spcPts val="5800"/>
              </a:lnSpc>
              <a:buSzTx/>
              <a:buNone/>
              <a:defRPr sz="3500">
                <a:latin typeface="Times New Roman"/>
                <a:ea typeface="Times New Roman"/>
                <a:cs typeface="Times New Roman"/>
                <a:sym typeface="Times New Roman"/>
              </a:defRPr>
            </a:pPr>
            <a:r>
              <a:t>对经过转化所得的向量输入进行 Layer Normalization  (针对单个样本特征的标准化)</a:t>
            </a:r>
          </a:p>
          <a:p>
            <a:pPr marL="444499" indent="-444499">
              <a:lnSpc>
                <a:spcPts val="7300"/>
              </a:lnSpc>
              <a:defRPr>
                <a:latin typeface="Times New Roman"/>
                <a:ea typeface="Times New Roman"/>
                <a:cs typeface="Times New Roman"/>
                <a:sym typeface="Times New Roman"/>
              </a:defRPr>
            </a:pPr>
            <a:r>
              <a:t> Multi-Head Attention</a:t>
            </a:r>
          </a:p>
          <a:p>
            <a:pPr marL="0" lvl="2" indent="914400">
              <a:lnSpc>
                <a:spcPts val="5800"/>
              </a:lnSpc>
              <a:buSzTx/>
              <a:buNone/>
              <a:defRPr sz="3500">
                <a:latin typeface="Times New Roman"/>
                <a:ea typeface="Times New Roman"/>
                <a:cs typeface="Times New Roman"/>
                <a:sym typeface="Times New Roman"/>
              </a:defRPr>
            </a:pPr>
            <a:r>
              <a:t>利用多头自注意力机制，并行地计算 Patches 之间的注意力信息并拼接</a:t>
            </a:r>
          </a:p>
          <a:p>
            <a:pPr marL="444499" indent="-444499">
              <a:lnSpc>
                <a:spcPts val="7300"/>
              </a:lnSpc>
              <a:defRPr>
                <a:latin typeface="Times New Roman"/>
                <a:ea typeface="Times New Roman"/>
                <a:cs typeface="Times New Roman"/>
                <a:sym typeface="Times New Roman"/>
              </a:defRPr>
            </a:pPr>
            <a:r>
              <a:t> MLP</a:t>
            </a:r>
          </a:p>
          <a:p>
            <a:pPr marL="0" lvl="2" indent="914400">
              <a:lnSpc>
                <a:spcPts val="5800"/>
              </a:lnSpc>
              <a:buSzTx/>
              <a:buNone/>
              <a:defRPr sz="3500">
                <a:latin typeface="Times New Roman"/>
                <a:ea typeface="Times New Roman"/>
                <a:cs typeface="Times New Roman"/>
                <a:sym typeface="Times New Roman"/>
              </a:defRPr>
            </a:pPr>
            <a:r>
              <a:t>通过 2 层全连接神经网络，实现对输入向量先放大后缩小投射，输出与原输入维度相同的向量</a:t>
            </a:r>
          </a:p>
        </p:txBody>
      </p:sp>
      <p:sp>
        <p:nvSpPr>
          <p:cNvPr id="246" name="8"/>
          <p:cNvSpPr txBox="1">
            <a:spLocks noGrp="1"/>
          </p:cNvSpPr>
          <p:nvPr>
            <p:ph type="sldNum" sz="quarter" idx="4294967295"/>
          </p:nvPr>
        </p:nvSpPr>
        <p:spPr>
          <a:xfrm>
            <a:off x="12070336" y="13076008"/>
            <a:ext cx="230832"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8</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elf-Attention"/>
          <p:cNvSpPr txBox="1">
            <a:spLocks noGrp="1"/>
          </p:cNvSpPr>
          <p:nvPr>
            <p:ph type="title"/>
          </p:nvPr>
        </p:nvSpPr>
        <p:spPr>
          <a:xfrm>
            <a:off x="1206500" y="788166"/>
            <a:ext cx="21971000" cy="1433164"/>
          </a:xfrm>
          <a:prstGeom prst="rect">
            <a:avLst/>
          </a:prstGeom>
        </p:spPr>
        <p:txBody>
          <a:bodyPr/>
          <a:lstStyle>
            <a:lvl1pPr>
              <a:defRPr>
                <a:latin typeface="Times New Roman"/>
                <a:ea typeface="Times New Roman"/>
                <a:cs typeface="Times New Roman"/>
                <a:sym typeface="Times New Roman"/>
              </a:defRPr>
            </a:lvl1pPr>
          </a:lstStyle>
          <a:p>
            <a:r>
              <a:t>Self-Attention</a:t>
            </a:r>
          </a:p>
        </p:txBody>
      </p:sp>
      <p:graphicFrame>
        <p:nvGraphicFramePr>
          <p:cNvPr id="249" name="表格"/>
          <p:cNvGraphicFramePr/>
          <p:nvPr/>
        </p:nvGraphicFramePr>
        <p:xfrm>
          <a:off x="3843272" y="4921511"/>
          <a:ext cx="2507320" cy="589280"/>
        </p:xfrm>
        <a:graphic>
          <a:graphicData uri="http://schemas.openxmlformats.org/drawingml/2006/table">
            <a:tbl>
              <a:tblPr>
                <a:tableStyleId>{4C3C2611-4C71-4FC5-86AE-919BDF0F9419}</a:tableStyleId>
              </a:tblPr>
              <a:tblGrid>
                <a:gridCol w="626830">
                  <a:extLst>
                    <a:ext uri="{9D8B030D-6E8A-4147-A177-3AD203B41FA5}">
                      <a16:colId xmlns:a16="http://schemas.microsoft.com/office/drawing/2014/main" val="20000"/>
                    </a:ext>
                  </a:extLst>
                </a:gridCol>
                <a:gridCol w="626830">
                  <a:extLst>
                    <a:ext uri="{9D8B030D-6E8A-4147-A177-3AD203B41FA5}">
                      <a16:colId xmlns:a16="http://schemas.microsoft.com/office/drawing/2014/main" val="20001"/>
                    </a:ext>
                  </a:extLst>
                </a:gridCol>
                <a:gridCol w="626830">
                  <a:extLst>
                    <a:ext uri="{9D8B030D-6E8A-4147-A177-3AD203B41FA5}">
                      <a16:colId xmlns:a16="http://schemas.microsoft.com/office/drawing/2014/main" val="20002"/>
                    </a:ext>
                  </a:extLst>
                </a:gridCol>
                <a:gridCol w="626830">
                  <a:extLst>
                    <a:ext uri="{9D8B030D-6E8A-4147-A177-3AD203B41FA5}">
                      <a16:colId xmlns:a16="http://schemas.microsoft.com/office/drawing/2014/main" val="20003"/>
                    </a:ext>
                  </a:extLst>
                </a:gridCol>
              </a:tblGrid>
              <a:tr h="585520">
                <a:tc>
                  <a:txBody>
                    <a:bodyPr/>
                    <a:lstStyle/>
                    <a:p>
                      <a:pPr defTabSz="914400">
                        <a:defRPr sz="3200"/>
                      </a:pPr>
                      <a:endParaRPr/>
                    </a:p>
                  </a:txBody>
                  <a:tcPr marL="50800" marR="50800" marT="50800" marB="50800" anchor="ctr" horzOverflow="overflow">
                    <a:solidFill>
                      <a:schemeClr val="accent3"/>
                    </a:solidFill>
                  </a:tcPr>
                </a:tc>
                <a:tc>
                  <a:txBody>
                    <a:bodyPr/>
                    <a:lstStyle/>
                    <a:p>
                      <a:pPr defTabSz="914400">
                        <a:defRPr sz="3200"/>
                      </a:pPr>
                      <a:endParaRPr/>
                    </a:p>
                  </a:txBody>
                  <a:tcPr marL="50800" marR="50800" marT="50800" marB="50800" anchor="ctr" horzOverflow="overflow">
                    <a:solidFill>
                      <a:schemeClr val="accent3"/>
                    </a:solidFill>
                  </a:tcPr>
                </a:tc>
                <a:tc>
                  <a:txBody>
                    <a:bodyPr/>
                    <a:lstStyle/>
                    <a:p>
                      <a:pPr defTabSz="914400">
                        <a:defRPr sz="3200"/>
                      </a:pPr>
                      <a:endParaRPr/>
                    </a:p>
                  </a:txBody>
                  <a:tcPr marL="50800" marR="50800" marT="50800" marB="50800" anchor="ctr" horzOverflow="overflow">
                    <a:solidFill>
                      <a:schemeClr val="accent3"/>
                    </a:solidFill>
                  </a:tcPr>
                </a:tc>
                <a:tc>
                  <a:txBody>
                    <a:bodyPr/>
                    <a:lstStyle/>
                    <a:p>
                      <a:pPr defTabSz="914400">
                        <a:defRPr sz="3200"/>
                      </a:pPr>
                      <a:endParaRPr/>
                    </a:p>
                  </a:txBody>
                  <a:tcPr marL="50800" marR="50800" marT="50800" marB="50800" anchor="ctr" horzOverflow="overflow">
                    <a:solidFill>
                      <a:schemeClr val="accent3"/>
                    </a:solidFill>
                  </a:tcPr>
                </a:tc>
                <a:extLst>
                  <a:ext uri="{0D108BD9-81ED-4DB2-BD59-A6C34878D82A}">
                    <a16:rowId xmlns:a16="http://schemas.microsoft.com/office/drawing/2014/main" val="10000"/>
                  </a:ext>
                </a:extLst>
              </a:tr>
            </a:tbl>
          </a:graphicData>
        </a:graphic>
      </p:graphicFrame>
      <p:sp>
        <p:nvSpPr>
          <p:cNvPr id="250" name="Self-attention (自注意力) 机制是注意力机制的改进，更擅长捕捉数据或特征的内部相关性…"/>
          <p:cNvSpPr txBox="1">
            <a:spLocks noGrp="1"/>
          </p:cNvSpPr>
          <p:nvPr>
            <p:ph type="body" sz="half" idx="1"/>
          </p:nvPr>
        </p:nvSpPr>
        <p:spPr>
          <a:xfrm>
            <a:off x="14838188" y="3615502"/>
            <a:ext cx="8384130" cy="9522015"/>
          </a:xfrm>
          <a:prstGeom prst="rect">
            <a:avLst/>
          </a:prstGeom>
        </p:spPr>
        <p:txBody>
          <a:bodyPr anchor="ctr"/>
          <a:lstStyle/>
          <a:p>
            <a:pPr>
              <a:lnSpc>
                <a:spcPts val="7900"/>
              </a:lnSpc>
              <a:defRPr>
                <a:latin typeface="Times New Roman"/>
                <a:ea typeface="Times New Roman"/>
                <a:cs typeface="Times New Roman"/>
                <a:sym typeface="Times New Roman"/>
              </a:defRPr>
            </a:pPr>
            <a:r>
              <a:rPr dirty="0"/>
              <a:t>Self-attention (</a:t>
            </a:r>
            <a:r>
              <a:rPr dirty="0" err="1"/>
              <a:t>自注意力</a:t>
            </a:r>
            <a:r>
              <a:rPr dirty="0"/>
              <a:t>) </a:t>
            </a:r>
            <a:r>
              <a:rPr dirty="0" err="1"/>
              <a:t>机制是注意力机制的改进，更擅长捕捉数据或特征的内部相关性</a:t>
            </a:r>
            <a:endParaRPr dirty="0"/>
          </a:p>
          <a:p>
            <a:pPr>
              <a:lnSpc>
                <a:spcPts val="7900"/>
              </a:lnSpc>
              <a:defRPr>
                <a:latin typeface="Times New Roman"/>
                <a:ea typeface="Times New Roman"/>
                <a:cs typeface="Times New Roman"/>
                <a:sym typeface="Times New Roman"/>
              </a:defRPr>
            </a:pPr>
            <a:r>
              <a:rPr dirty="0" err="1"/>
              <a:t>首先通过三个可训练的、随机初始化的权重矩阵将嵌入向量转化为三个低维向量，随后计算自注意力信息</a:t>
            </a:r>
            <a:endParaRPr dirty="0"/>
          </a:p>
        </p:txBody>
      </p:sp>
      <p:graphicFrame>
        <p:nvGraphicFramePr>
          <p:cNvPr id="251" name="表格"/>
          <p:cNvGraphicFramePr/>
          <p:nvPr/>
        </p:nvGraphicFramePr>
        <p:xfrm>
          <a:off x="7619578" y="4921511"/>
          <a:ext cx="2507320" cy="589280"/>
        </p:xfrm>
        <a:graphic>
          <a:graphicData uri="http://schemas.openxmlformats.org/drawingml/2006/table">
            <a:tbl>
              <a:tblPr>
                <a:tableStyleId>{4C3C2611-4C71-4FC5-86AE-919BDF0F9419}</a:tableStyleId>
              </a:tblPr>
              <a:tblGrid>
                <a:gridCol w="626830">
                  <a:extLst>
                    <a:ext uri="{9D8B030D-6E8A-4147-A177-3AD203B41FA5}">
                      <a16:colId xmlns:a16="http://schemas.microsoft.com/office/drawing/2014/main" val="20000"/>
                    </a:ext>
                  </a:extLst>
                </a:gridCol>
                <a:gridCol w="626830">
                  <a:extLst>
                    <a:ext uri="{9D8B030D-6E8A-4147-A177-3AD203B41FA5}">
                      <a16:colId xmlns:a16="http://schemas.microsoft.com/office/drawing/2014/main" val="20001"/>
                    </a:ext>
                  </a:extLst>
                </a:gridCol>
                <a:gridCol w="626830">
                  <a:extLst>
                    <a:ext uri="{9D8B030D-6E8A-4147-A177-3AD203B41FA5}">
                      <a16:colId xmlns:a16="http://schemas.microsoft.com/office/drawing/2014/main" val="20002"/>
                    </a:ext>
                  </a:extLst>
                </a:gridCol>
                <a:gridCol w="626830">
                  <a:extLst>
                    <a:ext uri="{9D8B030D-6E8A-4147-A177-3AD203B41FA5}">
                      <a16:colId xmlns:a16="http://schemas.microsoft.com/office/drawing/2014/main" val="20003"/>
                    </a:ext>
                  </a:extLst>
                </a:gridCol>
              </a:tblGrid>
              <a:tr h="585520">
                <a:tc>
                  <a:txBody>
                    <a:bodyPr/>
                    <a:lstStyle/>
                    <a:p>
                      <a:pPr defTabSz="914400">
                        <a:defRPr sz="3200"/>
                      </a:pPr>
                      <a:endParaRPr/>
                    </a:p>
                  </a:txBody>
                  <a:tcPr marL="50800" marR="50800" marT="50800" marB="50800" anchor="ctr" horzOverflow="overflow">
                    <a:solidFill>
                      <a:schemeClr val="accent3"/>
                    </a:solidFill>
                  </a:tcPr>
                </a:tc>
                <a:tc>
                  <a:txBody>
                    <a:bodyPr/>
                    <a:lstStyle/>
                    <a:p>
                      <a:pPr defTabSz="914400">
                        <a:defRPr sz="3200"/>
                      </a:pPr>
                      <a:endParaRPr/>
                    </a:p>
                  </a:txBody>
                  <a:tcPr marL="50800" marR="50800" marT="50800" marB="50800" anchor="ctr" horzOverflow="overflow">
                    <a:solidFill>
                      <a:schemeClr val="accent3"/>
                    </a:solidFill>
                  </a:tcPr>
                </a:tc>
                <a:tc>
                  <a:txBody>
                    <a:bodyPr/>
                    <a:lstStyle/>
                    <a:p>
                      <a:pPr defTabSz="914400">
                        <a:defRPr sz="3200"/>
                      </a:pPr>
                      <a:endParaRPr/>
                    </a:p>
                  </a:txBody>
                  <a:tcPr marL="50800" marR="50800" marT="50800" marB="50800" anchor="ctr" horzOverflow="overflow">
                    <a:solidFill>
                      <a:schemeClr val="accent3"/>
                    </a:solidFill>
                  </a:tcPr>
                </a:tc>
                <a:tc>
                  <a:txBody>
                    <a:bodyPr/>
                    <a:lstStyle/>
                    <a:p>
                      <a:pPr defTabSz="914400">
                        <a:defRPr sz="3200"/>
                      </a:pPr>
                      <a:endParaRPr/>
                    </a:p>
                  </a:txBody>
                  <a:tcPr marL="50800" marR="50800" marT="50800" marB="50800" anchor="ctr" horzOverflow="overflow">
                    <a:solidFill>
                      <a:schemeClr val="accent3"/>
                    </a:solidFill>
                  </a:tcPr>
                </a:tc>
                <a:extLst>
                  <a:ext uri="{0D108BD9-81ED-4DB2-BD59-A6C34878D82A}">
                    <a16:rowId xmlns:a16="http://schemas.microsoft.com/office/drawing/2014/main" val="10000"/>
                  </a:ext>
                </a:extLst>
              </a:tr>
            </a:tbl>
          </a:graphicData>
        </a:graphic>
      </p:graphicFrame>
      <p:pic>
        <p:nvPicPr>
          <p:cNvPr id="252" name="截屏2022-03-17 下午6.28.17.png" descr="截屏2022-03-17 下午6.28.17.png"/>
          <p:cNvPicPr>
            <a:picLocks noChangeAspect="1"/>
          </p:cNvPicPr>
          <p:nvPr/>
        </p:nvPicPr>
        <p:blipFill>
          <a:blip r:embed="rId2"/>
          <a:stretch>
            <a:fillRect/>
          </a:stretch>
        </p:blipFill>
        <p:spPr>
          <a:xfrm>
            <a:off x="4541434" y="2512152"/>
            <a:ext cx="1110997" cy="1138261"/>
          </a:xfrm>
          <a:prstGeom prst="rect">
            <a:avLst/>
          </a:prstGeom>
          <a:ln w="12700">
            <a:miter lim="400000"/>
          </a:ln>
        </p:spPr>
      </p:pic>
      <p:pic>
        <p:nvPicPr>
          <p:cNvPr id="253" name="截屏2022-04-06 上午3.04.23.png" descr="截屏2022-04-06 上午3.04.23.png"/>
          <p:cNvPicPr>
            <a:picLocks noChangeAspect="1"/>
          </p:cNvPicPr>
          <p:nvPr/>
        </p:nvPicPr>
        <p:blipFill>
          <a:blip r:embed="rId3"/>
          <a:stretch>
            <a:fillRect/>
          </a:stretch>
        </p:blipFill>
        <p:spPr>
          <a:xfrm>
            <a:off x="8253890" y="2510620"/>
            <a:ext cx="1238696" cy="1138261"/>
          </a:xfrm>
          <a:prstGeom prst="rect">
            <a:avLst/>
          </a:prstGeom>
          <a:ln w="12700">
            <a:miter lim="400000"/>
          </a:ln>
        </p:spPr>
      </p:pic>
      <p:graphicFrame>
        <p:nvGraphicFramePr>
          <p:cNvPr id="254" name="表格"/>
          <p:cNvGraphicFramePr/>
          <p:nvPr/>
        </p:nvGraphicFramePr>
        <p:xfrm>
          <a:off x="4186690" y="6790496"/>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6">
                        <a:lumOff val="16165"/>
                      </a:schemeClr>
                    </a:solidFill>
                  </a:tcPr>
                </a:tc>
                <a:tc>
                  <a:txBody>
                    <a:bodyPr/>
                    <a:lstStyle/>
                    <a:p>
                      <a:pPr defTabSz="914400">
                        <a:defRPr sz="3200"/>
                      </a:pPr>
                      <a:endParaRPr/>
                    </a:p>
                  </a:txBody>
                  <a:tcPr marL="50800" marR="50800" marT="50800" marB="50800" anchor="ctr" horzOverflow="overflow">
                    <a:solidFill>
                      <a:schemeClr val="accent6">
                        <a:lumOff val="16165"/>
                      </a:schemeClr>
                    </a:solidFill>
                  </a:tcPr>
                </a:tc>
                <a:tc>
                  <a:txBody>
                    <a:bodyPr/>
                    <a:lstStyle/>
                    <a:p>
                      <a:pPr defTabSz="914400">
                        <a:defRPr sz="3200"/>
                      </a:pPr>
                      <a:endParaRPr/>
                    </a:p>
                  </a:txBody>
                  <a:tcPr marL="50800" marR="50800" marT="50800" marB="50800" anchor="ctr" horzOverflow="overflow">
                    <a:solidFill>
                      <a:schemeClr val="accent6">
                        <a:lumOff val="16165"/>
                      </a:schemeClr>
                    </a:solidFill>
                  </a:tcPr>
                </a:tc>
                <a:extLst>
                  <a:ext uri="{0D108BD9-81ED-4DB2-BD59-A6C34878D82A}">
                    <a16:rowId xmlns:a16="http://schemas.microsoft.com/office/drawing/2014/main" val="10000"/>
                  </a:ext>
                </a:extLst>
              </a:tr>
            </a:tbl>
          </a:graphicData>
        </a:graphic>
      </p:graphicFrame>
      <p:graphicFrame>
        <p:nvGraphicFramePr>
          <p:cNvPr id="255" name="表格"/>
          <p:cNvGraphicFramePr/>
          <p:nvPr/>
        </p:nvGraphicFramePr>
        <p:xfrm>
          <a:off x="7962996" y="6786013"/>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6">
                        <a:lumOff val="16165"/>
                      </a:schemeClr>
                    </a:solidFill>
                  </a:tcPr>
                </a:tc>
                <a:tc>
                  <a:txBody>
                    <a:bodyPr/>
                    <a:lstStyle/>
                    <a:p>
                      <a:pPr defTabSz="914400">
                        <a:defRPr sz="3200"/>
                      </a:pPr>
                      <a:endParaRPr/>
                    </a:p>
                  </a:txBody>
                  <a:tcPr marL="50800" marR="50800" marT="50800" marB="50800" anchor="ctr" horzOverflow="overflow">
                    <a:solidFill>
                      <a:schemeClr val="accent6">
                        <a:lumOff val="16165"/>
                      </a:schemeClr>
                    </a:solidFill>
                  </a:tcPr>
                </a:tc>
                <a:tc>
                  <a:txBody>
                    <a:bodyPr/>
                    <a:lstStyle/>
                    <a:p>
                      <a:pPr defTabSz="914400">
                        <a:defRPr sz="3200"/>
                      </a:pPr>
                      <a:endParaRPr/>
                    </a:p>
                  </a:txBody>
                  <a:tcPr marL="50800" marR="50800" marT="50800" marB="50800" anchor="ctr" horzOverflow="overflow">
                    <a:solidFill>
                      <a:schemeClr val="accent6">
                        <a:lumOff val="16165"/>
                      </a:schemeClr>
                    </a:solidFill>
                  </a:tcPr>
                </a:tc>
                <a:extLst>
                  <a:ext uri="{0D108BD9-81ED-4DB2-BD59-A6C34878D82A}">
                    <a16:rowId xmlns:a16="http://schemas.microsoft.com/office/drawing/2014/main" val="10000"/>
                  </a:ext>
                </a:extLst>
              </a:tr>
            </a:tbl>
          </a:graphicData>
        </a:graphic>
      </p:graphicFrame>
      <p:graphicFrame>
        <p:nvGraphicFramePr>
          <p:cNvPr id="256" name="表格"/>
          <p:cNvGraphicFramePr/>
          <p:nvPr/>
        </p:nvGraphicFramePr>
        <p:xfrm>
          <a:off x="4186690" y="9397952"/>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4">
                        <a:hueOff val="-476017"/>
                        <a:lumOff val="-10042"/>
                      </a:schemeClr>
                    </a:solidFill>
                  </a:tcPr>
                </a:tc>
                <a:tc>
                  <a:txBody>
                    <a:bodyPr/>
                    <a:lstStyle/>
                    <a:p>
                      <a:pPr defTabSz="914400">
                        <a:defRPr sz="3200"/>
                      </a:pPr>
                      <a:endParaRPr/>
                    </a:p>
                  </a:txBody>
                  <a:tcPr marL="50800" marR="50800" marT="50800" marB="50800" anchor="ctr" horzOverflow="overflow">
                    <a:solidFill>
                      <a:schemeClr val="accent4">
                        <a:hueOff val="-476017"/>
                        <a:lumOff val="-10042"/>
                      </a:schemeClr>
                    </a:solidFill>
                  </a:tcPr>
                </a:tc>
                <a:tc>
                  <a:txBody>
                    <a:bodyPr/>
                    <a:lstStyle/>
                    <a:p>
                      <a:pPr defTabSz="914400">
                        <a:defRPr sz="3200"/>
                      </a:pPr>
                      <a:endParaRPr/>
                    </a:p>
                  </a:txBody>
                  <a:tcPr marL="50800" marR="50800" marT="50800" marB="50800" anchor="ctr" horzOverflow="overflow">
                    <a:solidFill>
                      <a:schemeClr val="accent4">
                        <a:hueOff val="-476017"/>
                        <a:lumOff val="-10042"/>
                      </a:schemeClr>
                    </a:solidFill>
                  </a:tcPr>
                </a:tc>
                <a:extLst>
                  <a:ext uri="{0D108BD9-81ED-4DB2-BD59-A6C34878D82A}">
                    <a16:rowId xmlns:a16="http://schemas.microsoft.com/office/drawing/2014/main" val="10000"/>
                  </a:ext>
                </a:extLst>
              </a:tr>
            </a:tbl>
          </a:graphicData>
        </a:graphic>
      </p:graphicFrame>
      <p:graphicFrame>
        <p:nvGraphicFramePr>
          <p:cNvPr id="257" name="表格"/>
          <p:cNvGraphicFramePr/>
          <p:nvPr/>
        </p:nvGraphicFramePr>
        <p:xfrm>
          <a:off x="7962996" y="9397952"/>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4">
                        <a:hueOff val="-476017"/>
                        <a:lumOff val="-10042"/>
                      </a:schemeClr>
                    </a:solidFill>
                  </a:tcPr>
                </a:tc>
                <a:tc>
                  <a:txBody>
                    <a:bodyPr/>
                    <a:lstStyle/>
                    <a:p>
                      <a:pPr defTabSz="914400">
                        <a:defRPr sz="3200"/>
                      </a:pPr>
                      <a:endParaRPr/>
                    </a:p>
                  </a:txBody>
                  <a:tcPr marL="50800" marR="50800" marT="50800" marB="50800" anchor="ctr" horzOverflow="overflow">
                    <a:solidFill>
                      <a:schemeClr val="accent4">
                        <a:hueOff val="-476017"/>
                        <a:lumOff val="-10042"/>
                      </a:schemeClr>
                    </a:solidFill>
                  </a:tcPr>
                </a:tc>
                <a:tc>
                  <a:txBody>
                    <a:bodyPr/>
                    <a:lstStyle/>
                    <a:p>
                      <a:pPr defTabSz="914400">
                        <a:defRPr sz="3200"/>
                      </a:pPr>
                      <a:endParaRPr/>
                    </a:p>
                  </a:txBody>
                  <a:tcPr marL="50800" marR="50800" marT="50800" marB="50800" anchor="ctr" horzOverflow="overflow">
                    <a:solidFill>
                      <a:schemeClr val="accent4">
                        <a:hueOff val="-476017"/>
                        <a:lumOff val="-10042"/>
                      </a:schemeClr>
                    </a:solidFill>
                  </a:tcPr>
                </a:tc>
                <a:extLst>
                  <a:ext uri="{0D108BD9-81ED-4DB2-BD59-A6C34878D82A}">
                    <a16:rowId xmlns:a16="http://schemas.microsoft.com/office/drawing/2014/main" val="10000"/>
                  </a:ext>
                </a:extLst>
              </a:tr>
            </a:tbl>
          </a:graphicData>
        </a:graphic>
      </p:graphicFrame>
      <p:graphicFrame>
        <p:nvGraphicFramePr>
          <p:cNvPr id="258" name="表格"/>
          <p:cNvGraphicFramePr/>
          <p:nvPr/>
        </p:nvGraphicFramePr>
        <p:xfrm>
          <a:off x="4186690" y="12005408"/>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1"/>
                    </a:solidFill>
                  </a:tcPr>
                </a:tc>
                <a:tc>
                  <a:txBody>
                    <a:bodyPr/>
                    <a:lstStyle/>
                    <a:p>
                      <a:pPr defTabSz="914400">
                        <a:defRPr sz="3200"/>
                      </a:pPr>
                      <a:endParaRPr/>
                    </a:p>
                  </a:txBody>
                  <a:tcPr marL="50800" marR="50800" marT="50800" marB="50800" anchor="ctr" horzOverflow="overflow">
                    <a:solidFill>
                      <a:schemeClr val="accent1"/>
                    </a:solidFill>
                  </a:tcPr>
                </a:tc>
                <a:tc>
                  <a:txBody>
                    <a:bodyPr/>
                    <a:lstStyle/>
                    <a:p>
                      <a:pPr defTabSz="914400">
                        <a:defRPr sz="3200"/>
                      </a:pPr>
                      <a:endParaRPr/>
                    </a:p>
                  </a:txBody>
                  <a:tcPr marL="50800" marR="50800" marT="50800" marB="50800" anchor="ctr" horzOverflow="overflow">
                    <a:solidFill>
                      <a:schemeClr val="accent1"/>
                    </a:solidFill>
                  </a:tcPr>
                </a:tc>
                <a:extLst>
                  <a:ext uri="{0D108BD9-81ED-4DB2-BD59-A6C34878D82A}">
                    <a16:rowId xmlns:a16="http://schemas.microsoft.com/office/drawing/2014/main" val="10000"/>
                  </a:ext>
                </a:extLst>
              </a:tr>
            </a:tbl>
          </a:graphicData>
        </a:graphic>
      </p:graphicFrame>
      <p:graphicFrame>
        <p:nvGraphicFramePr>
          <p:cNvPr id="259" name="表格"/>
          <p:cNvGraphicFramePr/>
          <p:nvPr/>
        </p:nvGraphicFramePr>
        <p:xfrm>
          <a:off x="7962996" y="12005408"/>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1"/>
                    </a:solidFill>
                  </a:tcPr>
                </a:tc>
                <a:tc>
                  <a:txBody>
                    <a:bodyPr/>
                    <a:lstStyle/>
                    <a:p>
                      <a:pPr defTabSz="914400">
                        <a:defRPr sz="3200"/>
                      </a:pPr>
                      <a:endParaRPr/>
                    </a:p>
                  </a:txBody>
                  <a:tcPr marL="50800" marR="50800" marT="50800" marB="50800" anchor="ctr" horzOverflow="overflow">
                    <a:solidFill>
                      <a:schemeClr val="accent1"/>
                    </a:solidFill>
                  </a:tcPr>
                </a:tc>
                <a:tc>
                  <a:txBody>
                    <a:bodyPr/>
                    <a:lstStyle/>
                    <a:p>
                      <a:pPr defTabSz="914400">
                        <a:defRPr sz="3200"/>
                      </a:pPr>
                      <a:endParaRPr/>
                    </a:p>
                  </a:txBody>
                  <a:tcPr marL="50800" marR="50800" marT="50800" marB="50800" anchor="ctr" horzOverflow="overflow">
                    <a:solidFill>
                      <a:schemeClr val="accent1"/>
                    </a:solidFill>
                  </a:tcPr>
                </a:tc>
                <a:extLst>
                  <a:ext uri="{0D108BD9-81ED-4DB2-BD59-A6C34878D82A}">
                    <a16:rowId xmlns:a16="http://schemas.microsoft.com/office/drawing/2014/main" val="10000"/>
                  </a:ext>
                </a:extLst>
              </a:tr>
            </a:tbl>
          </a:graphicData>
        </a:graphic>
      </p:graphicFrame>
      <p:sp>
        <p:nvSpPr>
          <p:cNvPr id="263" name="输入"/>
          <p:cNvSpPr txBox="1"/>
          <p:nvPr/>
        </p:nvSpPr>
        <p:spPr>
          <a:xfrm>
            <a:off x="1109139" y="2717800"/>
            <a:ext cx="1003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输入</a:t>
            </a:r>
          </a:p>
        </p:txBody>
      </p:sp>
      <p:sp>
        <p:nvSpPr>
          <p:cNvPr id="264" name="嵌入向量"/>
          <p:cNvSpPr txBox="1"/>
          <p:nvPr/>
        </p:nvSpPr>
        <p:spPr>
          <a:xfrm>
            <a:off x="688336" y="4852322"/>
            <a:ext cx="1892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嵌入向量</a:t>
            </a:r>
          </a:p>
        </p:txBody>
      </p:sp>
      <p:sp>
        <p:nvSpPr>
          <p:cNvPr id="265" name="查询向量"/>
          <p:cNvSpPr txBox="1"/>
          <p:nvPr/>
        </p:nvSpPr>
        <p:spPr>
          <a:xfrm>
            <a:off x="664639" y="6716824"/>
            <a:ext cx="1892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查询向量</a:t>
            </a:r>
          </a:p>
        </p:txBody>
      </p:sp>
      <p:sp>
        <p:nvSpPr>
          <p:cNvPr id="266" name="键向量"/>
          <p:cNvSpPr txBox="1"/>
          <p:nvPr/>
        </p:nvSpPr>
        <p:spPr>
          <a:xfrm>
            <a:off x="886889" y="9328763"/>
            <a:ext cx="14478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键向量</a:t>
            </a:r>
          </a:p>
        </p:txBody>
      </p:sp>
      <p:sp>
        <p:nvSpPr>
          <p:cNvPr id="267" name="值向量"/>
          <p:cNvSpPr txBox="1"/>
          <p:nvPr/>
        </p:nvSpPr>
        <p:spPr>
          <a:xfrm>
            <a:off x="910586" y="11936218"/>
            <a:ext cx="14478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值向量</a:t>
            </a:r>
          </a:p>
        </p:txBody>
      </p:sp>
      <mc:AlternateContent xmlns:mc="http://schemas.openxmlformats.org/markup-compatibility/2006">
        <mc:Choice xmlns:a14="http://schemas.microsoft.com/office/drawing/2010/main" Requires="a14">
          <p:sp>
            <p:nvSpPr>
              <p:cNvPr id="268" name="方程"/>
              <p:cNvSpPr txBox="1"/>
              <p:nvPr/>
            </p:nvSpPr>
            <p:spPr>
              <a:xfrm>
                <a:off x="3037427" y="5160448"/>
                <a:ext cx="318088" cy="30715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𝑥</m:t>
                          </m:r>
                        </m:e>
                        <m:sub>
                          <m:r>
                            <a:rPr sz="3500" i="1">
                              <a:solidFill>
                                <a:srgbClr val="5E5E5E"/>
                              </a:solidFill>
                              <a:latin typeface="Cambria Math" panose="02040503050406030204" pitchFamily="18" charset="0"/>
                            </a:rPr>
                            <m:t>1</m:t>
                          </m:r>
                        </m:sub>
                      </m:sSub>
                    </m:oMath>
                  </m:oMathPara>
                </a14:m>
                <a:endParaRPr sz="3500">
                  <a:solidFill>
                    <a:srgbClr val="5E5E5E"/>
                  </a:solidFill>
                </a:endParaRPr>
              </a:p>
            </p:txBody>
          </p:sp>
        </mc:Choice>
        <mc:Fallback>
          <p:sp>
            <p:nvSpPr>
              <p:cNvPr id="268" name="方程"/>
              <p:cNvSpPr txBox="1">
                <a:spLocks noRot="1" noChangeAspect="1" noMove="1" noResize="1" noEditPoints="1" noAdjustHandles="1" noChangeArrowheads="1" noChangeShapeType="1" noTextEdit="1"/>
              </p:cNvSpPr>
              <p:nvPr/>
            </p:nvSpPr>
            <p:spPr>
              <a:xfrm>
                <a:off x="3037427" y="5160448"/>
                <a:ext cx="318088" cy="307151"/>
              </a:xfrm>
              <a:prstGeom prst="rect">
                <a:avLst/>
              </a:prstGeom>
              <a:blipFill>
                <a:blip r:embed="rId4"/>
                <a:stretch>
                  <a:fillRect l="-36000" r="-64000" b="-100000"/>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9" name="方程"/>
              <p:cNvSpPr txBox="1"/>
              <p:nvPr/>
            </p:nvSpPr>
            <p:spPr>
              <a:xfrm>
                <a:off x="6813733" y="5160448"/>
                <a:ext cx="349739" cy="30715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𝑥</m:t>
                          </m:r>
                        </m:e>
                        <m:sub>
                          <m:r>
                            <a:rPr sz="3500" i="1">
                              <a:solidFill>
                                <a:srgbClr val="5E5E5E"/>
                              </a:solidFill>
                              <a:latin typeface="Cambria Math" panose="02040503050406030204" pitchFamily="18" charset="0"/>
                            </a:rPr>
                            <m:t>2</m:t>
                          </m:r>
                        </m:sub>
                      </m:sSub>
                    </m:oMath>
                  </m:oMathPara>
                </a14:m>
                <a:endParaRPr sz="3500">
                  <a:solidFill>
                    <a:srgbClr val="5E5E5E"/>
                  </a:solidFill>
                </a:endParaRPr>
              </a:p>
            </p:txBody>
          </p:sp>
        </mc:Choice>
        <mc:Fallback>
          <p:sp>
            <p:nvSpPr>
              <p:cNvPr id="269" name="方程"/>
              <p:cNvSpPr txBox="1">
                <a:spLocks noRot="1" noChangeAspect="1" noMove="1" noResize="1" noEditPoints="1" noAdjustHandles="1" noChangeArrowheads="1" noChangeShapeType="1" noTextEdit="1"/>
              </p:cNvSpPr>
              <p:nvPr/>
            </p:nvSpPr>
            <p:spPr>
              <a:xfrm>
                <a:off x="6813733" y="5160448"/>
                <a:ext cx="349739" cy="307151"/>
              </a:xfrm>
              <a:prstGeom prst="rect">
                <a:avLst/>
              </a:prstGeom>
              <a:blipFill>
                <a:blip r:embed="rId5"/>
                <a:stretch>
                  <a:fillRect l="-28571" r="-50000" b="-100000"/>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0" name="方程"/>
              <p:cNvSpPr txBox="1"/>
              <p:nvPr/>
            </p:nvSpPr>
            <p:spPr>
              <a:xfrm>
                <a:off x="6813733" y="6897334"/>
                <a:ext cx="345113"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𝑞</m:t>
                          </m:r>
                        </m:e>
                        <m:sub>
                          <m:r>
                            <a:rPr sz="3500" i="1">
                              <a:solidFill>
                                <a:srgbClr val="5E5E5E"/>
                              </a:solidFill>
                              <a:latin typeface="Cambria Math" panose="02040503050406030204" pitchFamily="18" charset="0"/>
                            </a:rPr>
                            <m:t>2</m:t>
                          </m:r>
                        </m:sub>
                      </m:sSub>
                    </m:oMath>
                  </m:oMathPara>
                </a14:m>
                <a:endParaRPr sz="3500">
                  <a:solidFill>
                    <a:srgbClr val="5E5E5E"/>
                  </a:solidFill>
                </a:endParaRPr>
              </a:p>
            </p:txBody>
          </p:sp>
        </mc:Choice>
        <mc:Fallback>
          <p:sp>
            <p:nvSpPr>
              <p:cNvPr id="270" name="方程"/>
              <p:cNvSpPr txBox="1">
                <a:spLocks noRot="1" noChangeAspect="1" noMove="1" noResize="1" noEditPoints="1" noAdjustHandles="1" noChangeArrowheads="1" noChangeShapeType="1" noTextEdit="1"/>
              </p:cNvSpPr>
              <p:nvPr/>
            </p:nvSpPr>
            <p:spPr>
              <a:xfrm>
                <a:off x="6813733" y="6897334"/>
                <a:ext cx="345113" cy="307150"/>
              </a:xfrm>
              <a:prstGeom prst="rect">
                <a:avLst/>
              </a:prstGeom>
              <a:blipFill>
                <a:blip r:embed="rId6"/>
                <a:stretch>
                  <a:fillRect l="-42857" r="-50000" b="-111538"/>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1" name="方程"/>
              <p:cNvSpPr txBox="1"/>
              <p:nvPr/>
            </p:nvSpPr>
            <p:spPr>
              <a:xfrm>
                <a:off x="3037427" y="6897334"/>
                <a:ext cx="319866"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𝑞</m:t>
                          </m:r>
                        </m:e>
                        <m:sub>
                          <m:r>
                            <a:rPr sz="3500" i="1">
                              <a:solidFill>
                                <a:srgbClr val="5E5E5E"/>
                              </a:solidFill>
                              <a:latin typeface="Cambria Math" panose="02040503050406030204" pitchFamily="18" charset="0"/>
                            </a:rPr>
                            <m:t>1</m:t>
                          </m:r>
                        </m:sub>
                      </m:sSub>
                    </m:oMath>
                  </m:oMathPara>
                </a14:m>
                <a:endParaRPr sz="3500">
                  <a:solidFill>
                    <a:srgbClr val="5E5E5E"/>
                  </a:solidFill>
                </a:endParaRPr>
              </a:p>
            </p:txBody>
          </p:sp>
        </mc:Choice>
        <mc:Fallback>
          <p:sp>
            <p:nvSpPr>
              <p:cNvPr id="271" name="方程"/>
              <p:cNvSpPr txBox="1">
                <a:spLocks noRot="1" noChangeAspect="1" noMove="1" noResize="1" noEditPoints="1" noAdjustHandles="1" noChangeArrowheads="1" noChangeShapeType="1" noTextEdit="1"/>
              </p:cNvSpPr>
              <p:nvPr/>
            </p:nvSpPr>
            <p:spPr>
              <a:xfrm>
                <a:off x="3037427" y="6897334"/>
                <a:ext cx="319866" cy="307150"/>
              </a:xfrm>
              <a:prstGeom prst="rect">
                <a:avLst/>
              </a:prstGeom>
              <a:blipFill>
                <a:blip r:embed="rId7"/>
                <a:stretch>
                  <a:fillRect l="-46154" r="-57692" b="-111538"/>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2" name="方程"/>
              <p:cNvSpPr txBox="1"/>
              <p:nvPr/>
            </p:nvSpPr>
            <p:spPr>
              <a:xfrm>
                <a:off x="3037427" y="9504789"/>
                <a:ext cx="299863" cy="41472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𝑘</m:t>
                          </m:r>
                        </m:e>
                        <m:sub>
                          <m:r>
                            <a:rPr sz="3500" i="1">
                              <a:solidFill>
                                <a:srgbClr val="5E5E5E"/>
                              </a:solidFill>
                              <a:latin typeface="Cambria Math" panose="02040503050406030204" pitchFamily="18" charset="0"/>
                            </a:rPr>
                            <m:t>1</m:t>
                          </m:r>
                        </m:sub>
                      </m:sSub>
                    </m:oMath>
                  </m:oMathPara>
                </a14:m>
                <a:endParaRPr sz="3500">
                  <a:solidFill>
                    <a:srgbClr val="5E5E5E"/>
                  </a:solidFill>
                </a:endParaRPr>
              </a:p>
            </p:txBody>
          </p:sp>
        </mc:Choice>
        <mc:Fallback>
          <p:sp>
            <p:nvSpPr>
              <p:cNvPr id="272" name="方程"/>
              <p:cNvSpPr txBox="1">
                <a:spLocks noRot="1" noChangeAspect="1" noMove="1" noResize="1" noEditPoints="1" noAdjustHandles="1" noChangeArrowheads="1" noChangeShapeType="1" noTextEdit="1"/>
              </p:cNvSpPr>
              <p:nvPr/>
            </p:nvSpPr>
            <p:spPr>
              <a:xfrm>
                <a:off x="3037427" y="9504789"/>
                <a:ext cx="299863" cy="414720"/>
              </a:xfrm>
              <a:prstGeom prst="rect">
                <a:avLst/>
              </a:prstGeom>
              <a:blipFill>
                <a:blip r:embed="rId8"/>
                <a:stretch>
                  <a:fillRect l="-50000" r="-75000" b="-51515"/>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3" name="方程"/>
              <p:cNvSpPr txBox="1"/>
              <p:nvPr/>
            </p:nvSpPr>
            <p:spPr>
              <a:xfrm>
                <a:off x="6813733" y="9504789"/>
                <a:ext cx="337293" cy="41472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𝑘</m:t>
                          </m:r>
                        </m:e>
                        <m:sub>
                          <m:r>
                            <a:rPr sz="3500" i="1">
                              <a:solidFill>
                                <a:srgbClr val="5E5E5E"/>
                              </a:solidFill>
                              <a:latin typeface="Cambria Math" panose="02040503050406030204" pitchFamily="18" charset="0"/>
                            </a:rPr>
                            <m:t>2</m:t>
                          </m:r>
                        </m:sub>
                      </m:sSub>
                    </m:oMath>
                  </m:oMathPara>
                </a14:m>
                <a:endParaRPr sz="3500">
                  <a:solidFill>
                    <a:srgbClr val="5E5E5E"/>
                  </a:solidFill>
                </a:endParaRPr>
              </a:p>
            </p:txBody>
          </p:sp>
        </mc:Choice>
        <mc:Fallback>
          <p:sp>
            <p:nvSpPr>
              <p:cNvPr id="273" name="方程"/>
              <p:cNvSpPr txBox="1">
                <a:spLocks noRot="1" noChangeAspect="1" noMove="1" noResize="1" noEditPoints="1" noAdjustHandles="1" noChangeArrowheads="1" noChangeShapeType="1" noTextEdit="1"/>
              </p:cNvSpPr>
              <p:nvPr/>
            </p:nvSpPr>
            <p:spPr>
              <a:xfrm>
                <a:off x="6813733" y="9504789"/>
                <a:ext cx="337293" cy="414720"/>
              </a:xfrm>
              <a:prstGeom prst="rect">
                <a:avLst/>
              </a:prstGeom>
              <a:blipFill>
                <a:blip r:embed="rId9"/>
                <a:stretch>
                  <a:fillRect l="-42857" r="-53571" b="-51515"/>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4" name="方程"/>
              <p:cNvSpPr txBox="1"/>
              <p:nvPr/>
            </p:nvSpPr>
            <p:spPr>
              <a:xfrm>
                <a:off x="3098012" y="12112245"/>
                <a:ext cx="297195" cy="30715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𝑣</m:t>
                          </m:r>
                        </m:e>
                        <m:sub>
                          <m:r>
                            <a:rPr sz="3500" i="1">
                              <a:solidFill>
                                <a:srgbClr val="5E5E5E"/>
                              </a:solidFill>
                              <a:latin typeface="Cambria Math" panose="02040503050406030204" pitchFamily="18" charset="0"/>
                            </a:rPr>
                            <m:t>1</m:t>
                          </m:r>
                        </m:sub>
                      </m:sSub>
                    </m:oMath>
                  </m:oMathPara>
                </a14:m>
                <a:endParaRPr sz="3500">
                  <a:solidFill>
                    <a:srgbClr val="5E5E5E"/>
                  </a:solidFill>
                </a:endParaRPr>
              </a:p>
            </p:txBody>
          </p:sp>
        </mc:Choice>
        <mc:Fallback>
          <p:sp>
            <p:nvSpPr>
              <p:cNvPr id="274" name="方程"/>
              <p:cNvSpPr txBox="1">
                <a:spLocks noRot="1" noChangeAspect="1" noMove="1" noResize="1" noEditPoints="1" noAdjustHandles="1" noChangeArrowheads="1" noChangeShapeType="1" noTextEdit="1"/>
              </p:cNvSpPr>
              <p:nvPr/>
            </p:nvSpPr>
            <p:spPr>
              <a:xfrm>
                <a:off x="3098012" y="12112245"/>
                <a:ext cx="297195" cy="307151"/>
              </a:xfrm>
              <a:prstGeom prst="rect">
                <a:avLst/>
              </a:prstGeom>
              <a:blipFill>
                <a:blip r:embed="rId10"/>
                <a:stretch>
                  <a:fillRect l="-32000" r="-68000" b="-104000"/>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5" name="方程"/>
              <p:cNvSpPr txBox="1"/>
              <p:nvPr/>
            </p:nvSpPr>
            <p:spPr>
              <a:xfrm>
                <a:off x="6813733" y="12112245"/>
                <a:ext cx="322444" cy="30715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𝑣</m:t>
                          </m:r>
                        </m:e>
                        <m:sub>
                          <m:r>
                            <a:rPr sz="3500" i="1">
                              <a:solidFill>
                                <a:srgbClr val="5E5E5E"/>
                              </a:solidFill>
                              <a:latin typeface="Cambria Math" panose="02040503050406030204" pitchFamily="18" charset="0"/>
                            </a:rPr>
                            <m:t>2</m:t>
                          </m:r>
                        </m:sub>
                      </m:sSub>
                    </m:oMath>
                  </m:oMathPara>
                </a14:m>
                <a:endParaRPr sz="3500">
                  <a:solidFill>
                    <a:srgbClr val="5E5E5E"/>
                  </a:solidFill>
                </a:endParaRPr>
              </a:p>
            </p:txBody>
          </p:sp>
        </mc:Choice>
        <mc:Fallback>
          <p:sp>
            <p:nvSpPr>
              <p:cNvPr id="275" name="方程"/>
              <p:cNvSpPr txBox="1">
                <a:spLocks noRot="1" noChangeAspect="1" noMove="1" noResize="1" noEditPoints="1" noAdjustHandles="1" noChangeArrowheads="1" noChangeShapeType="1" noTextEdit="1"/>
              </p:cNvSpPr>
              <p:nvPr/>
            </p:nvSpPr>
            <p:spPr>
              <a:xfrm>
                <a:off x="6813733" y="12112245"/>
                <a:ext cx="322444" cy="307151"/>
              </a:xfrm>
              <a:prstGeom prst="rect">
                <a:avLst/>
              </a:prstGeom>
              <a:blipFill>
                <a:blip r:embed="rId11"/>
                <a:stretch>
                  <a:fillRect l="-29630" r="-59259" b="-104000"/>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6" name="方程"/>
              <p:cNvSpPr txBox="1"/>
              <p:nvPr/>
            </p:nvSpPr>
            <p:spPr>
              <a:xfrm>
                <a:off x="10905688" y="6897334"/>
                <a:ext cx="582425" cy="38265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p>
                        <m:sSupPr>
                          <m:ctrlPr>
                            <a:rPr sz="3500">
                              <a:solidFill>
                                <a:srgbClr val="5E5E5E"/>
                              </a:solidFill>
                              <a:latin typeface="Cambria Math" panose="02040503050406030204" pitchFamily="18" charset="0"/>
                            </a:rPr>
                          </m:ctrlPr>
                        </m:sSupPr>
                        <m:e>
                          <m:r>
                            <a:rPr sz="3500" i="1">
                              <a:solidFill>
                                <a:srgbClr val="5E5E5E"/>
                              </a:solidFill>
                              <a:latin typeface="Cambria Math" panose="02040503050406030204" pitchFamily="18" charset="0"/>
                            </a:rPr>
                            <m:t>𝑊</m:t>
                          </m:r>
                        </m:e>
                        <m:sup>
                          <m:r>
                            <a:rPr sz="3500" i="1">
                              <a:solidFill>
                                <a:srgbClr val="5E5E5E"/>
                              </a:solidFill>
                              <a:latin typeface="Cambria Math" panose="02040503050406030204" pitchFamily="18" charset="0"/>
                            </a:rPr>
                            <m:t>𝑄</m:t>
                          </m:r>
                        </m:sup>
                      </m:sSup>
                    </m:oMath>
                  </m:oMathPara>
                </a14:m>
                <a:endParaRPr sz="3500">
                  <a:solidFill>
                    <a:srgbClr val="5E5E5E"/>
                  </a:solidFill>
                </a:endParaRPr>
              </a:p>
            </p:txBody>
          </p:sp>
        </mc:Choice>
        <mc:Fallback>
          <p:sp>
            <p:nvSpPr>
              <p:cNvPr id="276" name="方程"/>
              <p:cNvSpPr txBox="1">
                <a:spLocks noRot="1" noChangeAspect="1" noMove="1" noResize="1" noEditPoints="1" noAdjustHandles="1" noChangeArrowheads="1" noChangeShapeType="1" noTextEdit="1"/>
              </p:cNvSpPr>
              <p:nvPr/>
            </p:nvSpPr>
            <p:spPr>
              <a:xfrm>
                <a:off x="10905688" y="6897334"/>
                <a:ext cx="582425" cy="382653"/>
              </a:xfrm>
              <a:prstGeom prst="rect">
                <a:avLst/>
              </a:prstGeom>
              <a:blipFill>
                <a:blip r:embed="rId12"/>
                <a:stretch>
                  <a:fillRect l="-23404" t="-3125" r="-38298" b="-46875"/>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7" name="方程"/>
              <p:cNvSpPr txBox="1"/>
              <p:nvPr/>
            </p:nvSpPr>
            <p:spPr>
              <a:xfrm>
                <a:off x="10905688" y="9504789"/>
                <a:ext cx="589684" cy="37855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p>
                        <m:sSupPr>
                          <m:ctrlPr>
                            <a:rPr sz="3500">
                              <a:solidFill>
                                <a:srgbClr val="5E5E5E"/>
                              </a:solidFill>
                              <a:latin typeface="Cambria Math" panose="02040503050406030204" pitchFamily="18" charset="0"/>
                            </a:rPr>
                          </m:ctrlPr>
                        </m:sSupPr>
                        <m:e>
                          <m:r>
                            <a:rPr sz="3500" i="1">
                              <a:solidFill>
                                <a:srgbClr val="5E5E5E"/>
                              </a:solidFill>
                              <a:latin typeface="Cambria Math" panose="02040503050406030204" pitchFamily="18" charset="0"/>
                            </a:rPr>
                            <m:t>𝑊</m:t>
                          </m:r>
                        </m:e>
                        <m:sup>
                          <m:r>
                            <a:rPr sz="3500" i="1">
                              <a:solidFill>
                                <a:srgbClr val="5E5E5E"/>
                              </a:solidFill>
                              <a:latin typeface="Cambria Math" panose="02040503050406030204" pitchFamily="18" charset="0"/>
                            </a:rPr>
                            <m:t>𝐾</m:t>
                          </m:r>
                        </m:sup>
                      </m:sSup>
                    </m:oMath>
                  </m:oMathPara>
                </a14:m>
                <a:endParaRPr sz="3500">
                  <a:solidFill>
                    <a:srgbClr val="5E5E5E"/>
                  </a:solidFill>
                </a:endParaRPr>
              </a:p>
            </p:txBody>
          </p:sp>
        </mc:Choice>
        <mc:Fallback>
          <p:sp>
            <p:nvSpPr>
              <p:cNvPr id="277" name="方程"/>
              <p:cNvSpPr txBox="1">
                <a:spLocks noRot="1" noChangeAspect="1" noMove="1" noResize="1" noEditPoints="1" noAdjustHandles="1" noChangeArrowheads="1" noChangeShapeType="1" noTextEdit="1"/>
              </p:cNvSpPr>
              <p:nvPr/>
            </p:nvSpPr>
            <p:spPr>
              <a:xfrm>
                <a:off x="10905688" y="9504789"/>
                <a:ext cx="589684" cy="378551"/>
              </a:xfrm>
              <a:prstGeom prst="rect">
                <a:avLst/>
              </a:prstGeom>
              <a:blipFill>
                <a:blip r:embed="rId13"/>
                <a:stretch>
                  <a:fillRect l="-22917" r="-31250" b="-48387"/>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8" name="方程"/>
              <p:cNvSpPr txBox="1"/>
              <p:nvPr/>
            </p:nvSpPr>
            <p:spPr>
              <a:xfrm>
                <a:off x="10905688" y="12112245"/>
                <a:ext cx="578953" cy="37855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p>
                        <m:sSupPr>
                          <m:ctrlPr>
                            <a:rPr sz="3500">
                              <a:solidFill>
                                <a:srgbClr val="5E5E5E"/>
                              </a:solidFill>
                              <a:latin typeface="Cambria Math" panose="02040503050406030204" pitchFamily="18" charset="0"/>
                            </a:rPr>
                          </m:ctrlPr>
                        </m:sSupPr>
                        <m:e>
                          <m:r>
                            <a:rPr sz="3500" i="1">
                              <a:solidFill>
                                <a:srgbClr val="5E5E5E"/>
                              </a:solidFill>
                              <a:latin typeface="Cambria Math" panose="02040503050406030204" pitchFamily="18" charset="0"/>
                            </a:rPr>
                            <m:t>𝑊</m:t>
                          </m:r>
                        </m:e>
                        <m:sup>
                          <m:r>
                            <a:rPr sz="3500" i="1">
                              <a:solidFill>
                                <a:srgbClr val="5E5E5E"/>
                              </a:solidFill>
                              <a:latin typeface="Cambria Math" panose="02040503050406030204" pitchFamily="18" charset="0"/>
                            </a:rPr>
                            <m:t>𝑉</m:t>
                          </m:r>
                        </m:sup>
                      </m:sSup>
                    </m:oMath>
                  </m:oMathPara>
                </a14:m>
                <a:endParaRPr sz="3500">
                  <a:solidFill>
                    <a:srgbClr val="5E5E5E"/>
                  </a:solidFill>
                </a:endParaRPr>
              </a:p>
            </p:txBody>
          </p:sp>
        </mc:Choice>
        <mc:Fallback>
          <p:sp>
            <p:nvSpPr>
              <p:cNvPr id="278" name="方程"/>
              <p:cNvSpPr txBox="1">
                <a:spLocks noRot="1" noChangeAspect="1" noMove="1" noResize="1" noEditPoints="1" noAdjustHandles="1" noChangeArrowheads="1" noChangeShapeType="1" noTextEdit="1"/>
              </p:cNvSpPr>
              <p:nvPr/>
            </p:nvSpPr>
            <p:spPr>
              <a:xfrm>
                <a:off x="10905688" y="12112245"/>
                <a:ext cx="578953" cy="378551"/>
              </a:xfrm>
              <a:prstGeom prst="rect">
                <a:avLst/>
              </a:prstGeom>
              <a:blipFill>
                <a:blip r:embed="rId14"/>
                <a:stretch>
                  <a:fillRect l="-23404" r="-31915" b="-51613"/>
                </a:stretch>
              </a:blipFill>
              <a:ln w="12700">
                <a:miter lim="400000"/>
              </a:ln>
            </p:spPr>
            <p:txBody>
              <a:bodyPr/>
              <a:lstStyle/>
              <a:p>
                <a:r>
                  <a:rPr lang="zh-CN" altLang="en-US">
                    <a:noFill/>
                  </a:rPr>
                  <a:t> </a:t>
                </a:r>
              </a:p>
            </p:txBody>
          </p:sp>
        </mc:Fallback>
      </mc:AlternateContent>
      <p:sp>
        <p:nvSpPr>
          <p:cNvPr id="279" name="9"/>
          <p:cNvSpPr txBox="1">
            <a:spLocks noGrp="1"/>
          </p:cNvSpPr>
          <p:nvPr>
            <p:ph type="sldNum" sz="quarter" idx="4294967295"/>
          </p:nvPr>
        </p:nvSpPr>
        <p:spPr>
          <a:xfrm>
            <a:off x="12070336" y="13076008"/>
            <a:ext cx="230832"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9</a:t>
            </a:r>
            <a:endParaRPr dirty="0"/>
          </a:p>
        </p:txBody>
      </p:sp>
      <p:pic>
        <p:nvPicPr>
          <p:cNvPr id="3" name="图片 2" descr="蓝色的门&#10;&#10;中度可信度描述已自动生成">
            <a:extLst>
              <a:ext uri="{FF2B5EF4-FFF2-40B4-BE49-F238E27FC236}">
                <a16:creationId xmlns:a16="http://schemas.microsoft.com/office/drawing/2014/main" id="{EDD686DA-055C-4547-BA99-B1226C64833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959188" y="6250118"/>
            <a:ext cx="1288663" cy="1546396"/>
          </a:xfrm>
          <a:prstGeom prst="rect">
            <a:avLst/>
          </a:prstGeom>
        </p:spPr>
      </p:pic>
      <p:pic>
        <p:nvPicPr>
          <p:cNvPr id="5" name="图片 4" descr="蓝色的门&#10;&#10;低可信度描述已自动生成">
            <a:extLst>
              <a:ext uri="{FF2B5EF4-FFF2-40B4-BE49-F238E27FC236}">
                <a16:creationId xmlns:a16="http://schemas.microsoft.com/office/drawing/2014/main" id="{B569069B-9CCC-5F4E-AB3F-067F744FE88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994359" y="8973367"/>
            <a:ext cx="1274809" cy="1447664"/>
          </a:xfrm>
          <a:prstGeom prst="rect">
            <a:avLst/>
          </a:prstGeom>
        </p:spPr>
      </p:pic>
      <p:pic>
        <p:nvPicPr>
          <p:cNvPr id="7" name="图片 6" descr="蓝色的门&#10;&#10;描述已自动生成">
            <a:extLst>
              <a:ext uri="{FF2B5EF4-FFF2-40B4-BE49-F238E27FC236}">
                <a16:creationId xmlns:a16="http://schemas.microsoft.com/office/drawing/2014/main" id="{5978025D-4E76-5D4C-B834-7A53E2D5E50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022941" y="11425873"/>
            <a:ext cx="1224910" cy="1372744"/>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elf-Attention"/>
          <p:cNvSpPr txBox="1">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Self-Attention</a:t>
            </a:r>
          </a:p>
        </p:txBody>
      </p:sp>
      <mc:AlternateContent xmlns:mc="http://schemas.openxmlformats.org/markup-compatibility/2006">
        <mc:Choice xmlns:a14="http://schemas.microsoft.com/office/drawing/2010/main" Requires="a14">
          <p:sp>
            <p:nvSpPr>
              <p:cNvPr id="282" name="……….式 3"/>
              <p:cNvSpPr txBox="1"/>
              <p:nvPr/>
            </p:nvSpPr>
            <p:spPr>
              <a:xfrm>
                <a:off x="6873425" y="2812771"/>
                <a:ext cx="10637150" cy="162789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p>
                <a:pPr>
                  <a:defRPr sz="3500"/>
                </a:pPr>
                <a14:m>
                  <m:oMath xmlns:m="http://schemas.openxmlformats.org/officeDocument/2006/math">
                    <m:r>
                      <a:rPr sz="4150" i="1">
                        <a:solidFill>
                          <a:srgbClr val="5E5E5E"/>
                        </a:solidFill>
                        <a:latin typeface="Cambria Math" panose="02040503050406030204" pitchFamily="18" charset="0"/>
                      </a:rPr>
                      <m:t>𝐴𝑡𝑡𝑒𝑛𝑡𝑖𝑜𝑛</m:t>
                    </m:r>
                    <m:r>
                      <a:rPr sz="4150" i="1">
                        <a:solidFill>
                          <a:srgbClr val="5E5E5E"/>
                        </a:solidFill>
                        <a:latin typeface="Cambria Math" panose="02040503050406030204" pitchFamily="18" charset="0"/>
                      </a:rPr>
                      <m:t>(</m:t>
                    </m:r>
                    <m:r>
                      <a:rPr sz="4150" i="1">
                        <a:solidFill>
                          <a:srgbClr val="5E5E5E"/>
                        </a:solidFill>
                        <a:latin typeface="Cambria Math" panose="02040503050406030204" pitchFamily="18" charset="0"/>
                      </a:rPr>
                      <m:t>𝑄</m:t>
                    </m:r>
                    <m:r>
                      <a:rPr sz="4150" i="1">
                        <a:solidFill>
                          <a:srgbClr val="5E5E5E"/>
                        </a:solidFill>
                        <a:latin typeface="Cambria Math" panose="02040503050406030204" pitchFamily="18" charset="0"/>
                      </a:rPr>
                      <m:t>,</m:t>
                    </m:r>
                    <m:r>
                      <a:rPr sz="4150" i="1">
                        <a:solidFill>
                          <a:srgbClr val="5E5E5E"/>
                        </a:solidFill>
                        <a:latin typeface="Cambria Math" panose="02040503050406030204" pitchFamily="18" charset="0"/>
                      </a:rPr>
                      <m:t>𝐾</m:t>
                    </m:r>
                    <m:r>
                      <a:rPr sz="4150" i="1">
                        <a:solidFill>
                          <a:srgbClr val="5E5E5E"/>
                        </a:solidFill>
                        <a:latin typeface="Cambria Math" panose="02040503050406030204" pitchFamily="18" charset="0"/>
                      </a:rPr>
                      <m:t>,</m:t>
                    </m:r>
                    <m:r>
                      <a:rPr sz="4150" i="1">
                        <a:solidFill>
                          <a:srgbClr val="5E5E5E"/>
                        </a:solidFill>
                        <a:latin typeface="Cambria Math" panose="02040503050406030204" pitchFamily="18" charset="0"/>
                      </a:rPr>
                      <m:t>𝑉</m:t>
                    </m:r>
                    <m:r>
                      <a:rPr sz="4150" i="1">
                        <a:solidFill>
                          <a:srgbClr val="5E5E5E"/>
                        </a:solidFill>
                        <a:latin typeface="Cambria Math" panose="02040503050406030204" pitchFamily="18" charset="0"/>
                      </a:rPr>
                      <m:t>)=</m:t>
                    </m:r>
                    <m:r>
                      <a:rPr sz="4150" i="1">
                        <a:solidFill>
                          <a:srgbClr val="5E5E5E"/>
                        </a:solidFill>
                        <a:latin typeface="Cambria Math" panose="02040503050406030204" pitchFamily="18" charset="0"/>
                      </a:rPr>
                      <m:t>𝑠𝑜𝑓𝑡𝑚𝑎𝑥</m:t>
                    </m:r>
                    <m:r>
                      <a:rPr sz="4150" i="1">
                        <a:solidFill>
                          <a:srgbClr val="5E5E5E"/>
                        </a:solidFill>
                        <a:latin typeface="Cambria Math" panose="02040503050406030204" pitchFamily="18" charset="0"/>
                      </a:rPr>
                      <m:t>(</m:t>
                    </m:r>
                    <m:f>
                      <m:fPr>
                        <m:ctrlPr>
                          <a:rPr sz="4150" i="1">
                            <a:solidFill>
                              <a:srgbClr val="5E5E5E"/>
                            </a:solidFill>
                            <a:latin typeface="Cambria Math" panose="02040503050406030204" pitchFamily="18" charset="0"/>
                          </a:rPr>
                        </m:ctrlPr>
                      </m:fPr>
                      <m:num>
                        <m:r>
                          <a:rPr sz="4150" i="1">
                            <a:solidFill>
                              <a:srgbClr val="5E5E5E"/>
                            </a:solidFill>
                            <a:latin typeface="Cambria Math" panose="02040503050406030204" pitchFamily="18" charset="0"/>
                          </a:rPr>
                          <m:t>𝑄</m:t>
                        </m:r>
                        <m:sSup>
                          <m:sSupPr>
                            <m:ctrlPr>
                              <a:rPr sz="4150" i="1">
                                <a:solidFill>
                                  <a:srgbClr val="5E5E5E"/>
                                </a:solidFill>
                                <a:latin typeface="Cambria Math" panose="02040503050406030204" pitchFamily="18" charset="0"/>
                              </a:rPr>
                            </m:ctrlPr>
                          </m:sSupPr>
                          <m:e>
                            <m:r>
                              <a:rPr sz="4150" i="1">
                                <a:solidFill>
                                  <a:srgbClr val="5E5E5E"/>
                                </a:solidFill>
                                <a:latin typeface="Cambria Math" panose="02040503050406030204" pitchFamily="18" charset="0"/>
                              </a:rPr>
                              <m:t>𝐾</m:t>
                            </m:r>
                          </m:e>
                          <m:sup>
                            <m:r>
                              <a:rPr sz="4150" i="1">
                                <a:solidFill>
                                  <a:srgbClr val="5E5E5E"/>
                                </a:solidFill>
                                <a:latin typeface="Cambria Math" panose="02040503050406030204" pitchFamily="18" charset="0"/>
                              </a:rPr>
                              <m:t>𝑇</m:t>
                            </m:r>
                          </m:sup>
                        </m:sSup>
                      </m:num>
                      <m:den>
                        <m:rad>
                          <m:radPr>
                            <m:degHide m:val="on"/>
                            <m:ctrlPr>
                              <a:rPr sz="4150" i="1">
                                <a:solidFill>
                                  <a:srgbClr val="5E5E5E"/>
                                </a:solidFill>
                                <a:latin typeface="Cambria Math" panose="02040503050406030204" pitchFamily="18" charset="0"/>
                              </a:rPr>
                            </m:ctrlPr>
                          </m:radPr>
                          <m:deg/>
                          <m:e>
                            <m:sSub>
                              <m:sSubPr>
                                <m:ctrlPr>
                                  <a:rPr sz="4150" i="1">
                                    <a:solidFill>
                                      <a:srgbClr val="5E5E5E"/>
                                    </a:solidFill>
                                    <a:latin typeface="Cambria Math" panose="02040503050406030204" pitchFamily="18" charset="0"/>
                                  </a:rPr>
                                </m:ctrlPr>
                              </m:sSubPr>
                              <m:e>
                                <m:r>
                                  <a:rPr sz="4150" i="1">
                                    <a:solidFill>
                                      <a:srgbClr val="5E5E5E"/>
                                    </a:solidFill>
                                    <a:latin typeface="Cambria Math" panose="02040503050406030204" pitchFamily="18" charset="0"/>
                                  </a:rPr>
                                  <m:t>𝑑</m:t>
                                </m:r>
                              </m:e>
                              <m:sub>
                                <m:r>
                                  <a:rPr sz="4150" i="1">
                                    <a:solidFill>
                                      <a:srgbClr val="5E5E5E"/>
                                    </a:solidFill>
                                    <a:latin typeface="Cambria Math" panose="02040503050406030204" pitchFamily="18" charset="0"/>
                                  </a:rPr>
                                  <m:t>𝑘</m:t>
                                </m:r>
                              </m:sub>
                            </m:sSub>
                          </m:e>
                        </m:rad>
                      </m:den>
                    </m:f>
                    <m:r>
                      <a:rPr sz="4150" i="1">
                        <a:solidFill>
                          <a:srgbClr val="5E5E5E"/>
                        </a:solidFill>
                        <a:latin typeface="Cambria Math" panose="02040503050406030204" pitchFamily="18" charset="0"/>
                      </a:rPr>
                      <m:t>)</m:t>
                    </m:r>
                    <m:r>
                      <a:rPr sz="4150" i="1">
                        <a:solidFill>
                          <a:srgbClr val="5E5E5E"/>
                        </a:solidFill>
                        <a:latin typeface="Cambria Math" panose="02040503050406030204" pitchFamily="18" charset="0"/>
                      </a:rPr>
                      <m:t>𝑉</m:t>
                    </m:r>
                  </m:oMath>
                </a14:m>
                <a:r>
                  <a:t> ……….式 3</a:t>
                </a:r>
              </a:p>
            </p:txBody>
          </p:sp>
        </mc:Choice>
        <mc:Fallback>
          <p:sp>
            <p:nvSpPr>
              <p:cNvPr id="282" name="……….式 3"/>
              <p:cNvSpPr txBox="1">
                <a:spLocks noRot="1" noChangeAspect="1" noMove="1" noResize="1" noEditPoints="1" noAdjustHandles="1" noChangeArrowheads="1" noChangeShapeType="1" noTextEdit="1"/>
              </p:cNvSpPr>
              <p:nvPr/>
            </p:nvSpPr>
            <p:spPr>
              <a:xfrm>
                <a:off x="6873425" y="2812771"/>
                <a:ext cx="10637150" cy="1627898"/>
              </a:xfrm>
              <a:prstGeom prst="rect">
                <a:avLst/>
              </a:prstGeom>
              <a:blipFill>
                <a:blip r:embed="rId2"/>
                <a:stretch>
                  <a:fillRect l="-3103" r="-393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graphicFrame>
        <p:nvGraphicFramePr>
          <p:cNvPr id="283" name="表格"/>
          <p:cNvGraphicFramePr/>
          <p:nvPr/>
        </p:nvGraphicFramePr>
        <p:xfrm>
          <a:off x="5126203" y="5478534"/>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6">
                        <a:lumOff val="16165"/>
                      </a:schemeClr>
                    </a:solidFill>
                  </a:tcPr>
                </a:tc>
                <a:tc>
                  <a:txBody>
                    <a:bodyPr/>
                    <a:lstStyle/>
                    <a:p>
                      <a:pPr defTabSz="914400">
                        <a:defRPr sz="3200"/>
                      </a:pPr>
                      <a:endParaRPr/>
                    </a:p>
                  </a:txBody>
                  <a:tcPr marL="50800" marR="50800" marT="50800" marB="50800" anchor="ctr" horzOverflow="overflow">
                    <a:solidFill>
                      <a:schemeClr val="accent6">
                        <a:lumOff val="16165"/>
                      </a:schemeClr>
                    </a:solidFill>
                  </a:tcPr>
                </a:tc>
                <a:tc>
                  <a:txBody>
                    <a:bodyPr/>
                    <a:lstStyle/>
                    <a:p>
                      <a:pPr defTabSz="914400">
                        <a:defRPr sz="3200"/>
                      </a:pPr>
                      <a:endParaRPr/>
                    </a:p>
                  </a:txBody>
                  <a:tcPr marL="50800" marR="50800" marT="50800" marB="50800" anchor="ctr" horzOverflow="overflow">
                    <a:solidFill>
                      <a:schemeClr val="accent6">
                        <a:lumOff val="16165"/>
                      </a:schemeClr>
                    </a:solidFill>
                  </a:tcPr>
                </a:tc>
                <a:extLst>
                  <a:ext uri="{0D108BD9-81ED-4DB2-BD59-A6C34878D82A}">
                    <a16:rowId xmlns:a16="http://schemas.microsoft.com/office/drawing/2014/main" val="10000"/>
                  </a:ext>
                </a:extLst>
              </a:tr>
            </a:tbl>
          </a:graphicData>
        </a:graphic>
      </p:graphicFrame>
      <p:graphicFrame>
        <p:nvGraphicFramePr>
          <p:cNvPr id="284" name="表格"/>
          <p:cNvGraphicFramePr/>
          <p:nvPr/>
        </p:nvGraphicFramePr>
        <p:xfrm>
          <a:off x="8902509" y="5474051"/>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6">
                        <a:lumOff val="16165"/>
                      </a:schemeClr>
                    </a:solidFill>
                  </a:tcPr>
                </a:tc>
                <a:tc>
                  <a:txBody>
                    <a:bodyPr/>
                    <a:lstStyle/>
                    <a:p>
                      <a:pPr defTabSz="914400">
                        <a:defRPr sz="3200"/>
                      </a:pPr>
                      <a:endParaRPr/>
                    </a:p>
                  </a:txBody>
                  <a:tcPr marL="50800" marR="50800" marT="50800" marB="50800" anchor="ctr" horzOverflow="overflow">
                    <a:solidFill>
                      <a:schemeClr val="accent6">
                        <a:lumOff val="16165"/>
                      </a:schemeClr>
                    </a:solidFill>
                  </a:tcPr>
                </a:tc>
                <a:tc>
                  <a:txBody>
                    <a:bodyPr/>
                    <a:lstStyle/>
                    <a:p>
                      <a:pPr defTabSz="914400">
                        <a:defRPr sz="3200"/>
                      </a:pPr>
                      <a:endParaRPr/>
                    </a:p>
                  </a:txBody>
                  <a:tcPr marL="50800" marR="50800" marT="50800" marB="50800" anchor="ctr" horzOverflow="overflow">
                    <a:solidFill>
                      <a:schemeClr val="accent6">
                        <a:lumOff val="16165"/>
                      </a:schemeClr>
                    </a:solidFill>
                  </a:tcPr>
                </a:tc>
                <a:extLst>
                  <a:ext uri="{0D108BD9-81ED-4DB2-BD59-A6C34878D82A}">
                    <a16:rowId xmlns:a16="http://schemas.microsoft.com/office/drawing/2014/main" val="10000"/>
                  </a:ext>
                </a:extLst>
              </a:tr>
            </a:tbl>
          </a:graphicData>
        </a:graphic>
      </p:graphicFrame>
      <p:graphicFrame>
        <p:nvGraphicFramePr>
          <p:cNvPr id="285" name="表格"/>
          <p:cNvGraphicFramePr/>
          <p:nvPr/>
        </p:nvGraphicFramePr>
        <p:xfrm>
          <a:off x="5126203" y="8085990"/>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4">
                        <a:hueOff val="-476017"/>
                        <a:lumOff val="-10042"/>
                      </a:schemeClr>
                    </a:solidFill>
                  </a:tcPr>
                </a:tc>
                <a:tc>
                  <a:txBody>
                    <a:bodyPr/>
                    <a:lstStyle/>
                    <a:p>
                      <a:pPr defTabSz="914400">
                        <a:defRPr sz="3200"/>
                      </a:pPr>
                      <a:endParaRPr/>
                    </a:p>
                  </a:txBody>
                  <a:tcPr marL="50800" marR="50800" marT="50800" marB="50800" anchor="ctr" horzOverflow="overflow">
                    <a:solidFill>
                      <a:schemeClr val="accent4">
                        <a:hueOff val="-476017"/>
                        <a:lumOff val="-10042"/>
                      </a:schemeClr>
                    </a:solidFill>
                  </a:tcPr>
                </a:tc>
                <a:tc>
                  <a:txBody>
                    <a:bodyPr/>
                    <a:lstStyle/>
                    <a:p>
                      <a:pPr defTabSz="914400">
                        <a:defRPr sz="3200"/>
                      </a:pPr>
                      <a:endParaRPr/>
                    </a:p>
                  </a:txBody>
                  <a:tcPr marL="50800" marR="50800" marT="50800" marB="50800" anchor="ctr" horzOverflow="overflow">
                    <a:solidFill>
                      <a:schemeClr val="accent4">
                        <a:hueOff val="-476017"/>
                        <a:lumOff val="-10042"/>
                      </a:schemeClr>
                    </a:solidFill>
                  </a:tcPr>
                </a:tc>
                <a:extLst>
                  <a:ext uri="{0D108BD9-81ED-4DB2-BD59-A6C34878D82A}">
                    <a16:rowId xmlns:a16="http://schemas.microsoft.com/office/drawing/2014/main" val="10000"/>
                  </a:ext>
                </a:extLst>
              </a:tr>
            </a:tbl>
          </a:graphicData>
        </a:graphic>
      </p:graphicFrame>
      <p:graphicFrame>
        <p:nvGraphicFramePr>
          <p:cNvPr id="286" name="表格"/>
          <p:cNvGraphicFramePr/>
          <p:nvPr/>
        </p:nvGraphicFramePr>
        <p:xfrm>
          <a:off x="8902509" y="8085990"/>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4">
                        <a:hueOff val="-476017"/>
                        <a:lumOff val="-10042"/>
                      </a:schemeClr>
                    </a:solidFill>
                  </a:tcPr>
                </a:tc>
                <a:tc>
                  <a:txBody>
                    <a:bodyPr/>
                    <a:lstStyle/>
                    <a:p>
                      <a:pPr defTabSz="914400">
                        <a:defRPr sz="3200"/>
                      </a:pPr>
                      <a:endParaRPr/>
                    </a:p>
                  </a:txBody>
                  <a:tcPr marL="50800" marR="50800" marT="50800" marB="50800" anchor="ctr" horzOverflow="overflow">
                    <a:solidFill>
                      <a:schemeClr val="accent4">
                        <a:hueOff val="-476017"/>
                        <a:lumOff val="-10042"/>
                      </a:schemeClr>
                    </a:solidFill>
                  </a:tcPr>
                </a:tc>
                <a:tc>
                  <a:txBody>
                    <a:bodyPr/>
                    <a:lstStyle/>
                    <a:p>
                      <a:pPr defTabSz="914400">
                        <a:defRPr sz="3200"/>
                      </a:pPr>
                      <a:endParaRPr/>
                    </a:p>
                  </a:txBody>
                  <a:tcPr marL="50800" marR="50800" marT="50800" marB="50800" anchor="ctr" horzOverflow="overflow">
                    <a:solidFill>
                      <a:schemeClr val="accent4">
                        <a:hueOff val="-476017"/>
                        <a:lumOff val="-10042"/>
                      </a:schemeClr>
                    </a:solidFill>
                  </a:tcPr>
                </a:tc>
                <a:extLst>
                  <a:ext uri="{0D108BD9-81ED-4DB2-BD59-A6C34878D82A}">
                    <a16:rowId xmlns:a16="http://schemas.microsoft.com/office/drawing/2014/main" val="10000"/>
                  </a:ext>
                </a:extLst>
              </a:tr>
            </a:tbl>
          </a:graphicData>
        </a:graphic>
      </p:graphicFrame>
      <p:graphicFrame>
        <p:nvGraphicFramePr>
          <p:cNvPr id="287" name="表格"/>
          <p:cNvGraphicFramePr/>
          <p:nvPr/>
        </p:nvGraphicFramePr>
        <p:xfrm>
          <a:off x="5126203" y="10693446"/>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1"/>
                    </a:solidFill>
                  </a:tcPr>
                </a:tc>
                <a:tc>
                  <a:txBody>
                    <a:bodyPr/>
                    <a:lstStyle/>
                    <a:p>
                      <a:pPr defTabSz="914400">
                        <a:defRPr sz="3200"/>
                      </a:pPr>
                      <a:endParaRPr/>
                    </a:p>
                  </a:txBody>
                  <a:tcPr marL="50800" marR="50800" marT="50800" marB="50800" anchor="ctr" horzOverflow="overflow">
                    <a:solidFill>
                      <a:schemeClr val="accent1"/>
                    </a:solidFill>
                  </a:tcPr>
                </a:tc>
                <a:tc>
                  <a:txBody>
                    <a:bodyPr/>
                    <a:lstStyle/>
                    <a:p>
                      <a:pPr defTabSz="914400">
                        <a:defRPr sz="3200"/>
                      </a:pPr>
                      <a:endParaRPr/>
                    </a:p>
                  </a:txBody>
                  <a:tcPr marL="50800" marR="50800" marT="50800" marB="50800" anchor="ctr" horzOverflow="overflow">
                    <a:solidFill>
                      <a:schemeClr val="accent1"/>
                    </a:solidFill>
                  </a:tcPr>
                </a:tc>
                <a:extLst>
                  <a:ext uri="{0D108BD9-81ED-4DB2-BD59-A6C34878D82A}">
                    <a16:rowId xmlns:a16="http://schemas.microsoft.com/office/drawing/2014/main" val="10000"/>
                  </a:ext>
                </a:extLst>
              </a:tr>
            </a:tbl>
          </a:graphicData>
        </a:graphic>
      </p:graphicFrame>
      <p:graphicFrame>
        <p:nvGraphicFramePr>
          <p:cNvPr id="288" name="表格"/>
          <p:cNvGraphicFramePr/>
          <p:nvPr/>
        </p:nvGraphicFramePr>
        <p:xfrm>
          <a:off x="8902509" y="10693446"/>
          <a:ext cx="1820481" cy="589280"/>
        </p:xfrm>
        <a:graphic>
          <a:graphicData uri="http://schemas.openxmlformats.org/drawingml/2006/table">
            <a:tbl>
              <a:tblPr>
                <a:tableStyleId>{4C3C2611-4C71-4FC5-86AE-919BDF0F9419}</a:tableStyleId>
              </a:tblPr>
              <a:tblGrid>
                <a:gridCol w="606827">
                  <a:extLst>
                    <a:ext uri="{9D8B030D-6E8A-4147-A177-3AD203B41FA5}">
                      <a16:colId xmlns:a16="http://schemas.microsoft.com/office/drawing/2014/main" val="20000"/>
                    </a:ext>
                  </a:extLst>
                </a:gridCol>
                <a:gridCol w="606827">
                  <a:extLst>
                    <a:ext uri="{9D8B030D-6E8A-4147-A177-3AD203B41FA5}">
                      <a16:colId xmlns:a16="http://schemas.microsoft.com/office/drawing/2014/main" val="20001"/>
                    </a:ext>
                  </a:extLst>
                </a:gridCol>
                <a:gridCol w="606827">
                  <a:extLst>
                    <a:ext uri="{9D8B030D-6E8A-4147-A177-3AD203B41FA5}">
                      <a16:colId xmlns:a16="http://schemas.microsoft.com/office/drawing/2014/main" val="20002"/>
                    </a:ext>
                  </a:extLst>
                </a:gridCol>
              </a:tblGrid>
              <a:tr h="585520">
                <a:tc>
                  <a:txBody>
                    <a:bodyPr/>
                    <a:lstStyle/>
                    <a:p>
                      <a:pPr defTabSz="914400">
                        <a:defRPr sz="3200"/>
                      </a:pPr>
                      <a:endParaRPr/>
                    </a:p>
                  </a:txBody>
                  <a:tcPr marL="50800" marR="50800" marT="50800" marB="50800" anchor="ctr" horzOverflow="overflow">
                    <a:solidFill>
                      <a:schemeClr val="accent1"/>
                    </a:solidFill>
                  </a:tcPr>
                </a:tc>
                <a:tc>
                  <a:txBody>
                    <a:bodyPr/>
                    <a:lstStyle/>
                    <a:p>
                      <a:pPr defTabSz="914400">
                        <a:defRPr sz="3200"/>
                      </a:pPr>
                      <a:endParaRPr/>
                    </a:p>
                  </a:txBody>
                  <a:tcPr marL="50800" marR="50800" marT="50800" marB="50800" anchor="ctr" horzOverflow="overflow">
                    <a:solidFill>
                      <a:schemeClr val="accent1"/>
                    </a:solidFill>
                  </a:tcPr>
                </a:tc>
                <a:tc>
                  <a:txBody>
                    <a:bodyPr/>
                    <a:lstStyle/>
                    <a:p>
                      <a:pPr defTabSz="914400">
                        <a:defRPr sz="3200"/>
                      </a:pPr>
                      <a:endParaRPr/>
                    </a:p>
                  </a:txBody>
                  <a:tcPr marL="50800" marR="50800" marT="50800" marB="50800" anchor="ctr" horzOverflow="overflow">
                    <a:solidFill>
                      <a:schemeClr val="accent1"/>
                    </a:solidFill>
                  </a:tcPr>
                </a:tc>
                <a:extLst>
                  <a:ext uri="{0D108BD9-81ED-4DB2-BD59-A6C34878D82A}">
                    <a16:rowId xmlns:a16="http://schemas.microsoft.com/office/drawing/2014/main" val="10000"/>
                  </a:ext>
                </a:extLst>
              </a:tr>
            </a:tbl>
          </a:graphicData>
        </a:graphic>
      </p:graphicFrame>
      <p:sp>
        <p:nvSpPr>
          <p:cNvPr id="289" name="查询向量"/>
          <p:cNvSpPr txBox="1"/>
          <p:nvPr/>
        </p:nvSpPr>
        <p:spPr>
          <a:xfrm>
            <a:off x="1604152" y="5404862"/>
            <a:ext cx="1892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查询向量</a:t>
            </a:r>
          </a:p>
        </p:txBody>
      </p:sp>
      <p:sp>
        <p:nvSpPr>
          <p:cNvPr id="290" name="键向量"/>
          <p:cNvSpPr txBox="1"/>
          <p:nvPr/>
        </p:nvSpPr>
        <p:spPr>
          <a:xfrm>
            <a:off x="1826402" y="8016801"/>
            <a:ext cx="14478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键向量</a:t>
            </a:r>
          </a:p>
        </p:txBody>
      </p:sp>
      <p:sp>
        <p:nvSpPr>
          <p:cNvPr id="291" name="值向量"/>
          <p:cNvSpPr txBox="1"/>
          <p:nvPr/>
        </p:nvSpPr>
        <p:spPr>
          <a:xfrm>
            <a:off x="1850099" y="10624256"/>
            <a:ext cx="14478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值向量</a:t>
            </a:r>
          </a:p>
        </p:txBody>
      </p:sp>
      <mc:AlternateContent xmlns:mc="http://schemas.openxmlformats.org/markup-compatibility/2006">
        <mc:Choice xmlns:a14="http://schemas.microsoft.com/office/drawing/2010/main" Requires="a14">
          <p:sp>
            <p:nvSpPr>
              <p:cNvPr id="292" name="方程"/>
              <p:cNvSpPr txBox="1"/>
              <p:nvPr/>
            </p:nvSpPr>
            <p:spPr>
              <a:xfrm>
                <a:off x="7753246" y="5585372"/>
                <a:ext cx="345113"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𝑞</m:t>
                          </m:r>
                        </m:e>
                        <m:sub>
                          <m:r>
                            <a:rPr sz="3500" i="1">
                              <a:solidFill>
                                <a:srgbClr val="5E5E5E"/>
                              </a:solidFill>
                              <a:latin typeface="Cambria Math" panose="02040503050406030204" pitchFamily="18" charset="0"/>
                            </a:rPr>
                            <m:t>2</m:t>
                          </m:r>
                        </m:sub>
                      </m:sSub>
                    </m:oMath>
                  </m:oMathPara>
                </a14:m>
                <a:endParaRPr sz="3500">
                  <a:solidFill>
                    <a:srgbClr val="5E5E5E"/>
                  </a:solidFill>
                </a:endParaRPr>
              </a:p>
            </p:txBody>
          </p:sp>
        </mc:Choice>
        <mc:Fallback>
          <p:sp>
            <p:nvSpPr>
              <p:cNvPr id="292" name="方程"/>
              <p:cNvSpPr txBox="1">
                <a:spLocks noRot="1" noChangeAspect="1" noMove="1" noResize="1" noEditPoints="1" noAdjustHandles="1" noChangeArrowheads="1" noChangeShapeType="1" noTextEdit="1"/>
              </p:cNvSpPr>
              <p:nvPr/>
            </p:nvSpPr>
            <p:spPr>
              <a:xfrm>
                <a:off x="7753246" y="5585372"/>
                <a:ext cx="345113" cy="307150"/>
              </a:xfrm>
              <a:prstGeom prst="rect">
                <a:avLst/>
              </a:prstGeom>
              <a:blipFill>
                <a:blip r:embed="rId3"/>
                <a:stretch>
                  <a:fillRect l="-42857" r="-50000" b="-107692"/>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3" name="方程"/>
              <p:cNvSpPr txBox="1"/>
              <p:nvPr/>
            </p:nvSpPr>
            <p:spPr>
              <a:xfrm>
                <a:off x="3976940" y="5585372"/>
                <a:ext cx="319866"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𝑞</m:t>
                          </m:r>
                        </m:e>
                        <m:sub>
                          <m:r>
                            <a:rPr sz="3500" i="1">
                              <a:solidFill>
                                <a:srgbClr val="5E5E5E"/>
                              </a:solidFill>
                              <a:latin typeface="Cambria Math" panose="02040503050406030204" pitchFamily="18" charset="0"/>
                            </a:rPr>
                            <m:t>1</m:t>
                          </m:r>
                        </m:sub>
                      </m:sSub>
                    </m:oMath>
                  </m:oMathPara>
                </a14:m>
                <a:endParaRPr sz="3500">
                  <a:solidFill>
                    <a:srgbClr val="5E5E5E"/>
                  </a:solidFill>
                </a:endParaRPr>
              </a:p>
            </p:txBody>
          </p:sp>
        </mc:Choice>
        <mc:Fallback>
          <p:sp>
            <p:nvSpPr>
              <p:cNvPr id="293" name="方程"/>
              <p:cNvSpPr txBox="1">
                <a:spLocks noRot="1" noChangeAspect="1" noMove="1" noResize="1" noEditPoints="1" noAdjustHandles="1" noChangeArrowheads="1" noChangeShapeType="1" noTextEdit="1"/>
              </p:cNvSpPr>
              <p:nvPr/>
            </p:nvSpPr>
            <p:spPr>
              <a:xfrm>
                <a:off x="3976940" y="5585372"/>
                <a:ext cx="319866" cy="307150"/>
              </a:xfrm>
              <a:prstGeom prst="rect">
                <a:avLst/>
              </a:prstGeom>
              <a:blipFill>
                <a:blip r:embed="rId4"/>
                <a:stretch>
                  <a:fillRect l="-44444" r="-55556" b="-107692"/>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4" name="方程"/>
              <p:cNvSpPr txBox="1"/>
              <p:nvPr/>
            </p:nvSpPr>
            <p:spPr>
              <a:xfrm>
                <a:off x="3976940" y="8192827"/>
                <a:ext cx="299863" cy="41472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𝑘</m:t>
                          </m:r>
                        </m:e>
                        <m:sub>
                          <m:r>
                            <a:rPr sz="3500" i="1">
                              <a:solidFill>
                                <a:srgbClr val="5E5E5E"/>
                              </a:solidFill>
                              <a:latin typeface="Cambria Math" panose="02040503050406030204" pitchFamily="18" charset="0"/>
                            </a:rPr>
                            <m:t>1</m:t>
                          </m:r>
                        </m:sub>
                      </m:sSub>
                    </m:oMath>
                  </m:oMathPara>
                </a14:m>
                <a:endParaRPr sz="3500">
                  <a:solidFill>
                    <a:srgbClr val="5E5E5E"/>
                  </a:solidFill>
                </a:endParaRPr>
              </a:p>
            </p:txBody>
          </p:sp>
        </mc:Choice>
        <mc:Fallback>
          <p:sp>
            <p:nvSpPr>
              <p:cNvPr id="294" name="方程"/>
              <p:cNvSpPr txBox="1">
                <a:spLocks noRot="1" noChangeAspect="1" noMove="1" noResize="1" noEditPoints="1" noAdjustHandles="1" noChangeArrowheads="1" noChangeShapeType="1" noTextEdit="1"/>
              </p:cNvSpPr>
              <p:nvPr/>
            </p:nvSpPr>
            <p:spPr>
              <a:xfrm>
                <a:off x="3976940" y="8192827"/>
                <a:ext cx="299863" cy="414720"/>
              </a:xfrm>
              <a:prstGeom prst="rect">
                <a:avLst/>
              </a:prstGeom>
              <a:blipFill>
                <a:blip r:embed="rId5"/>
                <a:stretch>
                  <a:fillRect l="-48000" r="-72000" b="-51515"/>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5" name="方程"/>
              <p:cNvSpPr txBox="1"/>
              <p:nvPr/>
            </p:nvSpPr>
            <p:spPr>
              <a:xfrm>
                <a:off x="7753246" y="8192827"/>
                <a:ext cx="337293" cy="41472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𝑘</m:t>
                          </m:r>
                        </m:e>
                        <m:sub>
                          <m:r>
                            <a:rPr sz="3500" i="1">
                              <a:solidFill>
                                <a:srgbClr val="5E5E5E"/>
                              </a:solidFill>
                              <a:latin typeface="Cambria Math" panose="02040503050406030204" pitchFamily="18" charset="0"/>
                            </a:rPr>
                            <m:t>2</m:t>
                          </m:r>
                        </m:sub>
                      </m:sSub>
                    </m:oMath>
                  </m:oMathPara>
                </a14:m>
                <a:endParaRPr sz="3500">
                  <a:solidFill>
                    <a:srgbClr val="5E5E5E"/>
                  </a:solidFill>
                </a:endParaRPr>
              </a:p>
            </p:txBody>
          </p:sp>
        </mc:Choice>
        <mc:Fallback>
          <p:sp>
            <p:nvSpPr>
              <p:cNvPr id="295" name="方程"/>
              <p:cNvSpPr txBox="1">
                <a:spLocks noRot="1" noChangeAspect="1" noMove="1" noResize="1" noEditPoints="1" noAdjustHandles="1" noChangeArrowheads="1" noChangeShapeType="1" noTextEdit="1"/>
              </p:cNvSpPr>
              <p:nvPr/>
            </p:nvSpPr>
            <p:spPr>
              <a:xfrm>
                <a:off x="7753246" y="8192827"/>
                <a:ext cx="337293" cy="414720"/>
              </a:xfrm>
              <a:prstGeom prst="rect">
                <a:avLst/>
              </a:prstGeom>
              <a:blipFill>
                <a:blip r:embed="rId6"/>
                <a:stretch>
                  <a:fillRect l="-44444" r="-59259" b="-51515"/>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6" name="方程"/>
              <p:cNvSpPr txBox="1"/>
              <p:nvPr/>
            </p:nvSpPr>
            <p:spPr>
              <a:xfrm>
                <a:off x="4037525" y="10800284"/>
                <a:ext cx="297196"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𝑣</m:t>
                          </m:r>
                        </m:e>
                        <m:sub>
                          <m:r>
                            <a:rPr sz="3500" i="1">
                              <a:solidFill>
                                <a:srgbClr val="5E5E5E"/>
                              </a:solidFill>
                              <a:latin typeface="Cambria Math" panose="02040503050406030204" pitchFamily="18" charset="0"/>
                            </a:rPr>
                            <m:t>1</m:t>
                          </m:r>
                        </m:sub>
                      </m:sSub>
                    </m:oMath>
                  </m:oMathPara>
                </a14:m>
                <a:endParaRPr sz="3500">
                  <a:solidFill>
                    <a:srgbClr val="5E5E5E"/>
                  </a:solidFill>
                </a:endParaRPr>
              </a:p>
            </p:txBody>
          </p:sp>
        </mc:Choice>
        <mc:Fallback>
          <p:sp>
            <p:nvSpPr>
              <p:cNvPr id="296" name="方程"/>
              <p:cNvSpPr txBox="1">
                <a:spLocks noRot="1" noChangeAspect="1" noMove="1" noResize="1" noEditPoints="1" noAdjustHandles="1" noChangeArrowheads="1" noChangeShapeType="1" noTextEdit="1"/>
              </p:cNvSpPr>
              <p:nvPr/>
            </p:nvSpPr>
            <p:spPr>
              <a:xfrm>
                <a:off x="4037525" y="10800284"/>
                <a:ext cx="297196" cy="307150"/>
              </a:xfrm>
              <a:prstGeom prst="rect">
                <a:avLst/>
              </a:prstGeom>
              <a:blipFill>
                <a:blip r:embed="rId7"/>
                <a:stretch>
                  <a:fillRect l="-32000" r="-68000" b="-104000"/>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7" name="方程"/>
              <p:cNvSpPr txBox="1"/>
              <p:nvPr/>
            </p:nvSpPr>
            <p:spPr>
              <a:xfrm>
                <a:off x="7753246" y="10800284"/>
                <a:ext cx="322444"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𝑣</m:t>
                          </m:r>
                        </m:e>
                        <m:sub>
                          <m:r>
                            <a:rPr sz="3500" i="1">
                              <a:solidFill>
                                <a:srgbClr val="5E5E5E"/>
                              </a:solidFill>
                              <a:latin typeface="Cambria Math" panose="02040503050406030204" pitchFamily="18" charset="0"/>
                            </a:rPr>
                            <m:t>2</m:t>
                          </m:r>
                        </m:sub>
                      </m:sSub>
                    </m:oMath>
                  </m:oMathPara>
                </a14:m>
                <a:endParaRPr sz="3500">
                  <a:solidFill>
                    <a:srgbClr val="5E5E5E"/>
                  </a:solidFill>
                </a:endParaRPr>
              </a:p>
            </p:txBody>
          </p:sp>
        </mc:Choice>
        <mc:Fallback>
          <p:sp>
            <p:nvSpPr>
              <p:cNvPr id="297" name="方程"/>
              <p:cNvSpPr txBox="1">
                <a:spLocks noRot="1" noChangeAspect="1" noMove="1" noResize="1" noEditPoints="1" noAdjustHandles="1" noChangeArrowheads="1" noChangeShapeType="1" noTextEdit="1"/>
              </p:cNvSpPr>
              <p:nvPr/>
            </p:nvSpPr>
            <p:spPr>
              <a:xfrm>
                <a:off x="7753246" y="10800284"/>
                <a:ext cx="322444" cy="307150"/>
              </a:xfrm>
              <a:prstGeom prst="rect">
                <a:avLst/>
              </a:prstGeom>
              <a:blipFill>
                <a:blip r:embed="rId8"/>
                <a:stretch>
                  <a:fillRect l="-34615" r="-65385" b="-104000"/>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8" name="得分 ( )"/>
              <p:cNvSpPr txBox="1"/>
              <p:nvPr/>
            </p:nvSpPr>
            <p:spPr>
              <a:xfrm>
                <a:off x="13332864" y="5135351"/>
                <a:ext cx="2342799" cy="76388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p>
                <a:pPr>
                  <a:defRPr sz="3500"/>
                </a:pPr>
                <a:r>
                  <a:t>得分 (</a:t>
                </a:r>
                <a14:m>
                  <m:oMath xmlns:m="http://schemas.openxmlformats.org/officeDocument/2006/math">
                    <m:r>
                      <a:rPr sz="4200" i="1">
                        <a:solidFill>
                          <a:srgbClr val="5E5E5E"/>
                        </a:solidFill>
                        <a:latin typeface="Cambria Math" panose="02040503050406030204" pitchFamily="18" charset="0"/>
                      </a:rPr>
                      <m:t>𝑄</m:t>
                    </m:r>
                    <m:sSup>
                      <m:sSupPr>
                        <m:ctrlPr>
                          <a:rPr sz="4200" i="1">
                            <a:solidFill>
                              <a:srgbClr val="5E5E5E"/>
                            </a:solidFill>
                            <a:latin typeface="Cambria Math" panose="02040503050406030204" pitchFamily="18" charset="0"/>
                          </a:rPr>
                        </m:ctrlPr>
                      </m:sSupPr>
                      <m:e>
                        <m:r>
                          <a:rPr sz="4200" i="1">
                            <a:solidFill>
                              <a:srgbClr val="5E5E5E"/>
                            </a:solidFill>
                            <a:latin typeface="Cambria Math" panose="02040503050406030204" pitchFamily="18" charset="0"/>
                          </a:rPr>
                          <m:t>𝐾</m:t>
                        </m:r>
                      </m:e>
                      <m:sup>
                        <m:r>
                          <a:rPr sz="4200" i="1">
                            <a:solidFill>
                              <a:srgbClr val="5E5E5E"/>
                            </a:solidFill>
                            <a:latin typeface="Cambria Math" panose="02040503050406030204" pitchFamily="18" charset="0"/>
                          </a:rPr>
                          <m:t>𝑇</m:t>
                        </m:r>
                      </m:sup>
                    </m:sSup>
                  </m:oMath>
                </a14:m>
                <a:r>
                  <a:t>)</a:t>
                </a:r>
              </a:p>
            </p:txBody>
          </p:sp>
        </mc:Choice>
        <mc:Fallback>
          <p:sp>
            <p:nvSpPr>
              <p:cNvPr id="298" name="得分 ( )"/>
              <p:cNvSpPr txBox="1">
                <a:spLocks noRot="1" noChangeAspect="1" noMove="1" noResize="1" noEditPoints="1" noAdjustHandles="1" noChangeArrowheads="1" noChangeShapeType="1" noTextEdit="1"/>
              </p:cNvSpPr>
              <p:nvPr/>
            </p:nvSpPr>
            <p:spPr>
              <a:xfrm>
                <a:off x="13332864" y="5135351"/>
                <a:ext cx="2342799" cy="763888"/>
              </a:xfrm>
              <a:prstGeom prst="rect">
                <a:avLst/>
              </a:prstGeom>
              <a:blipFill>
                <a:blip r:embed="rId9"/>
                <a:stretch>
                  <a:fillRect l="-10215" t="-1639" r="-10215" b="-2459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9" name="方程"/>
              <p:cNvSpPr txBox="1"/>
              <p:nvPr/>
            </p:nvSpPr>
            <p:spPr>
              <a:xfrm>
                <a:off x="17246396" y="5363720"/>
                <a:ext cx="2224159" cy="41471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𝑞</m:t>
                          </m:r>
                        </m:e>
                        <m:sub>
                          <m:r>
                            <a:rPr sz="3500" i="1">
                              <a:solidFill>
                                <a:srgbClr val="5E5E5E"/>
                              </a:solidFill>
                              <a:latin typeface="Cambria Math" panose="02040503050406030204" pitchFamily="18" charset="0"/>
                            </a:rPr>
                            <m:t>1</m:t>
                          </m:r>
                        </m:sub>
                      </m:sSub>
                      <m:r>
                        <a:rPr sz="3500" i="1">
                          <a:solidFill>
                            <a:srgbClr val="5E5E5E"/>
                          </a:solidFill>
                          <a:latin typeface="Cambria Math" panose="02040503050406030204" pitchFamily="18" charset="0"/>
                        </a:rPr>
                        <m:t>⋅</m:t>
                      </m:r>
                      <m:sSub>
                        <m:sSubPr>
                          <m:ctrlPr>
                            <a:rPr sz="3500" i="1">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𝑘</m:t>
                          </m:r>
                        </m:e>
                        <m:sub>
                          <m:r>
                            <a:rPr sz="3500" i="1">
                              <a:solidFill>
                                <a:srgbClr val="5E5E5E"/>
                              </a:solidFill>
                              <a:latin typeface="Cambria Math" panose="02040503050406030204" pitchFamily="18" charset="0"/>
                            </a:rPr>
                            <m:t>1</m:t>
                          </m:r>
                        </m:sub>
                      </m:sSub>
                      <m:r>
                        <a:rPr sz="3500" i="1">
                          <a:solidFill>
                            <a:srgbClr val="5E5E5E"/>
                          </a:solidFill>
                          <a:latin typeface="Cambria Math" panose="02040503050406030204" pitchFamily="18" charset="0"/>
                        </a:rPr>
                        <m:t>=112</m:t>
                      </m:r>
                    </m:oMath>
                  </m:oMathPara>
                </a14:m>
                <a:endParaRPr sz="3500">
                  <a:solidFill>
                    <a:srgbClr val="5E5E5E"/>
                  </a:solidFill>
                </a:endParaRPr>
              </a:p>
            </p:txBody>
          </p:sp>
        </mc:Choice>
        <mc:Fallback>
          <p:sp>
            <p:nvSpPr>
              <p:cNvPr id="299" name="方程"/>
              <p:cNvSpPr txBox="1">
                <a:spLocks noRot="1" noChangeAspect="1" noMove="1" noResize="1" noEditPoints="1" noAdjustHandles="1" noChangeArrowheads="1" noChangeShapeType="1" noTextEdit="1"/>
              </p:cNvSpPr>
              <p:nvPr/>
            </p:nvSpPr>
            <p:spPr>
              <a:xfrm>
                <a:off x="17246396" y="5363720"/>
                <a:ext cx="2224159" cy="414719"/>
              </a:xfrm>
              <a:prstGeom prst="rect">
                <a:avLst/>
              </a:prstGeom>
              <a:blipFill>
                <a:blip r:embed="rId10"/>
                <a:stretch>
                  <a:fillRect l="-6780" r="-19209" b="-58824"/>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0" name="方程"/>
              <p:cNvSpPr txBox="1"/>
              <p:nvPr/>
            </p:nvSpPr>
            <p:spPr>
              <a:xfrm>
                <a:off x="20678985" y="5363720"/>
                <a:ext cx="2011424" cy="41516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𝑞</m:t>
                          </m:r>
                        </m:e>
                        <m:sub>
                          <m:r>
                            <a:rPr sz="3500" i="1">
                              <a:solidFill>
                                <a:srgbClr val="5E5E5E"/>
                              </a:solidFill>
                              <a:latin typeface="Cambria Math" panose="02040503050406030204" pitchFamily="18" charset="0"/>
                            </a:rPr>
                            <m:t>1</m:t>
                          </m:r>
                        </m:sub>
                      </m:sSub>
                      <m:r>
                        <a:rPr sz="3500" i="1">
                          <a:solidFill>
                            <a:srgbClr val="5E5E5E"/>
                          </a:solidFill>
                          <a:latin typeface="Cambria Math" panose="02040503050406030204" pitchFamily="18" charset="0"/>
                        </a:rPr>
                        <m:t>⋅</m:t>
                      </m:r>
                      <m:sSub>
                        <m:sSubPr>
                          <m:ctrlPr>
                            <a:rPr sz="3500" i="1">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𝑘</m:t>
                          </m:r>
                        </m:e>
                        <m:sub>
                          <m:r>
                            <a:rPr sz="3500" i="1">
                              <a:solidFill>
                                <a:srgbClr val="5E5E5E"/>
                              </a:solidFill>
                              <a:latin typeface="Cambria Math" panose="02040503050406030204" pitchFamily="18" charset="0"/>
                            </a:rPr>
                            <m:t>2</m:t>
                          </m:r>
                        </m:sub>
                      </m:sSub>
                      <m:r>
                        <a:rPr sz="3500" i="1">
                          <a:solidFill>
                            <a:srgbClr val="5E5E5E"/>
                          </a:solidFill>
                          <a:latin typeface="Cambria Math" panose="02040503050406030204" pitchFamily="18" charset="0"/>
                        </a:rPr>
                        <m:t>=96</m:t>
                      </m:r>
                    </m:oMath>
                  </m:oMathPara>
                </a14:m>
                <a:endParaRPr sz="3500">
                  <a:solidFill>
                    <a:srgbClr val="5E5E5E"/>
                  </a:solidFill>
                </a:endParaRPr>
              </a:p>
            </p:txBody>
          </p:sp>
        </mc:Choice>
        <mc:Fallback>
          <p:sp>
            <p:nvSpPr>
              <p:cNvPr id="300" name="方程"/>
              <p:cNvSpPr txBox="1">
                <a:spLocks noRot="1" noChangeAspect="1" noMove="1" noResize="1" noEditPoints="1" noAdjustHandles="1" noChangeArrowheads="1" noChangeShapeType="1" noTextEdit="1"/>
              </p:cNvSpPr>
              <p:nvPr/>
            </p:nvSpPr>
            <p:spPr>
              <a:xfrm>
                <a:off x="20678985" y="5363720"/>
                <a:ext cx="2011424" cy="415164"/>
              </a:xfrm>
              <a:prstGeom prst="rect">
                <a:avLst/>
              </a:prstGeom>
              <a:blipFill>
                <a:blip r:embed="rId11"/>
                <a:stretch>
                  <a:fillRect l="-7547" r="-20755" b="-58824"/>
                </a:stretch>
              </a:blipFill>
              <a:ln w="12700">
                <a:miter lim="400000"/>
              </a:ln>
            </p:spPr>
            <p:txBody>
              <a:bodyPr/>
              <a:lstStyle/>
              <a:p>
                <a:r>
                  <a:rPr lang="zh-CN" altLang="en-US">
                    <a:noFill/>
                  </a:rPr>
                  <a:t> </a:t>
                </a:r>
              </a:p>
            </p:txBody>
          </p:sp>
        </mc:Fallback>
      </mc:AlternateContent>
      <p:sp>
        <p:nvSpPr>
          <p:cNvPr id="301" name="线条"/>
          <p:cNvSpPr/>
          <p:nvPr/>
        </p:nvSpPr>
        <p:spPr>
          <a:xfrm flipV="1">
            <a:off x="3667712" y="4911800"/>
            <a:ext cx="1" cy="7103158"/>
          </a:xfrm>
          <a:prstGeom prst="line">
            <a:avLst/>
          </a:prstGeom>
          <a:ln w="25400">
            <a:solidFill>
              <a:srgbClr val="000000"/>
            </a:solidFill>
            <a:miter lim="400000"/>
          </a:ln>
        </p:spPr>
        <p:txBody>
          <a:bodyPr lIns="50800" tIns="50800" rIns="50800" bIns="50800" anchor="ctr"/>
          <a:lstStyle/>
          <a:p>
            <a:endParaRPr/>
          </a:p>
        </p:txBody>
      </p:sp>
      <p:sp>
        <p:nvSpPr>
          <p:cNvPr id="302" name="线条"/>
          <p:cNvSpPr/>
          <p:nvPr/>
        </p:nvSpPr>
        <p:spPr>
          <a:xfrm>
            <a:off x="3666239" y="12000146"/>
            <a:ext cx="7440643" cy="1"/>
          </a:xfrm>
          <a:prstGeom prst="line">
            <a:avLst/>
          </a:prstGeom>
          <a:ln w="25400">
            <a:solidFill>
              <a:srgbClr val="000000"/>
            </a:solidFill>
            <a:miter lim="400000"/>
          </a:ln>
        </p:spPr>
        <p:txBody>
          <a:bodyPr lIns="50800" tIns="50800" rIns="50800" bIns="50800" anchor="ctr"/>
          <a:lstStyle/>
          <a:p>
            <a:endParaRPr/>
          </a:p>
        </p:txBody>
      </p:sp>
      <p:sp>
        <p:nvSpPr>
          <p:cNvPr id="303" name="线条"/>
          <p:cNvSpPr/>
          <p:nvPr/>
        </p:nvSpPr>
        <p:spPr>
          <a:xfrm flipV="1">
            <a:off x="11090844" y="7543758"/>
            <a:ext cx="1" cy="4458500"/>
          </a:xfrm>
          <a:prstGeom prst="line">
            <a:avLst/>
          </a:prstGeom>
          <a:ln w="25400">
            <a:solidFill>
              <a:srgbClr val="000000"/>
            </a:solidFill>
            <a:miter lim="400000"/>
          </a:ln>
        </p:spPr>
        <p:txBody>
          <a:bodyPr lIns="50800" tIns="50800" rIns="50800" bIns="50800" anchor="ctr"/>
          <a:lstStyle/>
          <a:p>
            <a:endParaRPr/>
          </a:p>
        </p:txBody>
      </p:sp>
      <p:sp>
        <p:nvSpPr>
          <p:cNvPr id="304" name="线条"/>
          <p:cNvSpPr/>
          <p:nvPr/>
        </p:nvSpPr>
        <p:spPr>
          <a:xfrm>
            <a:off x="7330617" y="7563882"/>
            <a:ext cx="3776265" cy="1"/>
          </a:xfrm>
          <a:prstGeom prst="line">
            <a:avLst/>
          </a:prstGeom>
          <a:ln w="25400">
            <a:solidFill>
              <a:srgbClr val="000000"/>
            </a:solidFill>
            <a:miter lim="400000"/>
          </a:ln>
        </p:spPr>
        <p:txBody>
          <a:bodyPr lIns="50800" tIns="50800" rIns="50800" bIns="50800" anchor="ctr"/>
          <a:lstStyle/>
          <a:p>
            <a:endParaRPr/>
          </a:p>
        </p:txBody>
      </p:sp>
      <p:sp>
        <p:nvSpPr>
          <p:cNvPr id="305" name="线条"/>
          <p:cNvSpPr/>
          <p:nvPr/>
        </p:nvSpPr>
        <p:spPr>
          <a:xfrm flipV="1">
            <a:off x="7340442" y="4911653"/>
            <a:ext cx="1" cy="2653418"/>
          </a:xfrm>
          <a:prstGeom prst="line">
            <a:avLst/>
          </a:prstGeom>
          <a:ln w="25400">
            <a:solidFill>
              <a:srgbClr val="000000"/>
            </a:solidFill>
            <a:miter lim="400000"/>
          </a:ln>
        </p:spPr>
        <p:txBody>
          <a:bodyPr lIns="50800" tIns="50800" rIns="50800" bIns="50800" anchor="ctr"/>
          <a:lstStyle/>
          <a:p>
            <a:endParaRPr/>
          </a:p>
        </p:txBody>
      </p:sp>
      <p:sp>
        <p:nvSpPr>
          <p:cNvPr id="306" name="线条"/>
          <p:cNvSpPr/>
          <p:nvPr/>
        </p:nvSpPr>
        <p:spPr>
          <a:xfrm>
            <a:off x="3662250" y="4926610"/>
            <a:ext cx="3683655" cy="1"/>
          </a:xfrm>
          <a:prstGeom prst="line">
            <a:avLst/>
          </a:prstGeom>
          <a:ln w="25400">
            <a:solidFill>
              <a:srgbClr val="000000"/>
            </a:solidFill>
            <a:miter lim="400000"/>
          </a:ln>
        </p:spPr>
        <p:txBody>
          <a:bodyPr lIns="50800" tIns="50800" rIns="50800" bIns="50800" anchor="ctr"/>
          <a:lstStyle/>
          <a:p>
            <a:endParaRPr/>
          </a:p>
        </p:txBody>
      </p:sp>
      <mc:AlternateContent xmlns:mc="http://schemas.openxmlformats.org/markup-compatibility/2006">
        <mc:Choice xmlns:a14="http://schemas.microsoft.com/office/drawing/2010/main" Requires="a14">
          <p:sp>
            <p:nvSpPr>
              <p:cNvPr id="307" name="除以模长开平方 ( )"/>
              <p:cNvSpPr txBox="1"/>
              <p:nvPr/>
            </p:nvSpPr>
            <p:spPr>
              <a:xfrm>
                <a:off x="12167921" y="6450950"/>
                <a:ext cx="4672686" cy="171786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p>
                <a:pPr>
                  <a:defRPr sz="3500"/>
                </a:pPr>
                <a:r>
                  <a:t>除以模长开平方 (</a:t>
                </a:r>
                <a14:m>
                  <m:oMath xmlns:m="http://schemas.openxmlformats.org/officeDocument/2006/math">
                    <m:f>
                      <m:fPr>
                        <m:ctrlPr>
                          <a:rPr sz="4200" i="1">
                            <a:solidFill>
                              <a:srgbClr val="5E5E5E"/>
                            </a:solidFill>
                            <a:latin typeface="Cambria Math" panose="02040503050406030204" pitchFamily="18" charset="0"/>
                          </a:rPr>
                        </m:ctrlPr>
                      </m:fPr>
                      <m:num>
                        <m:r>
                          <a:rPr sz="4200" i="1">
                            <a:solidFill>
                              <a:srgbClr val="5E5E5E"/>
                            </a:solidFill>
                            <a:latin typeface="Cambria Math" panose="02040503050406030204" pitchFamily="18" charset="0"/>
                          </a:rPr>
                          <m:t>𝑄</m:t>
                        </m:r>
                        <m:sSup>
                          <m:sSupPr>
                            <m:ctrlPr>
                              <a:rPr sz="4200" i="1">
                                <a:solidFill>
                                  <a:srgbClr val="5E5E5E"/>
                                </a:solidFill>
                                <a:latin typeface="Cambria Math" panose="02040503050406030204" pitchFamily="18" charset="0"/>
                              </a:rPr>
                            </m:ctrlPr>
                          </m:sSupPr>
                          <m:e>
                            <m:r>
                              <a:rPr sz="4200" i="1">
                                <a:solidFill>
                                  <a:srgbClr val="5E5E5E"/>
                                </a:solidFill>
                                <a:latin typeface="Cambria Math" panose="02040503050406030204" pitchFamily="18" charset="0"/>
                              </a:rPr>
                              <m:t>𝐾</m:t>
                            </m:r>
                          </m:e>
                          <m:sup>
                            <m:r>
                              <a:rPr sz="4200" i="1">
                                <a:solidFill>
                                  <a:srgbClr val="5E5E5E"/>
                                </a:solidFill>
                                <a:latin typeface="Cambria Math" panose="02040503050406030204" pitchFamily="18" charset="0"/>
                              </a:rPr>
                              <m:t>𝑇</m:t>
                            </m:r>
                          </m:sup>
                        </m:sSup>
                      </m:num>
                      <m:den>
                        <m:sSub>
                          <m:sSubPr>
                            <m:ctrlPr>
                              <a:rPr sz="4200" i="1">
                                <a:solidFill>
                                  <a:srgbClr val="5E5E5E"/>
                                </a:solidFill>
                                <a:latin typeface="Cambria Math" panose="02040503050406030204" pitchFamily="18" charset="0"/>
                              </a:rPr>
                            </m:ctrlPr>
                          </m:sSubPr>
                          <m:e>
                            <m:rad>
                              <m:radPr>
                                <m:degHide m:val="on"/>
                                <m:ctrlPr>
                                  <a:rPr sz="4200" i="1">
                                    <a:solidFill>
                                      <a:srgbClr val="5E5E5E"/>
                                    </a:solidFill>
                                    <a:latin typeface="Cambria Math" panose="02040503050406030204" pitchFamily="18" charset="0"/>
                                  </a:rPr>
                                </m:ctrlPr>
                              </m:radPr>
                              <m:deg/>
                              <m:e>
                                <m:r>
                                  <a:rPr sz="4200" i="1">
                                    <a:solidFill>
                                      <a:srgbClr val="5E5E5E"/>
                                    </a:solidFill>
                                    <a:latin typeface="Cambria Math" panose="02040503050406030204" pitchFamily="18" charset="0"/>
                                  </a:rPr>
                                  <m:t>𝑑</m:t>
                                </m:r>
                              </m:e>
                            </m:rad>
                          </m:e>
                          <m:sub>
                            <m:r>
                              <a:rPr sz="4200" i="1">
                                <a:solidFill>
                                  <a:srgbClr val="5E5E5E"/>
                                </a:solidFill>
                                <a:latin typeface="Cambria Math" panose="02040503050406030204" pitchFamily="18" charset="0"/>
                              </a:rPr>
                              <m:t>𝑘</m:t>
                            </m:r>
                          </m:sub>
                        </m:sSub>
                      </m:den>
                    </m:f>
                  </m:oMath>
                </a14:m>
                <a:r>
                  <a:t>)</a:t>
                </a:r>
              </a:p>
            </p:txBody>
          </p:sp>
        </mc:Choice>
        <mc:Fallback>
          <p:sp>
            <p:nvSpPr>
              <p:cNvPr id="307" name="除以模长开平方 ( )"/>
              <p:cNvSpPr txBox="1">
                <a:spLocks noRot="1" noChangeAspect="1" noMove="1" noResize="1" noEditPoints="1" noAdjustHandles="1" noChangeArrowheads="1" noChangeShapeType="1" noTextEdit="1"/>
              </p:cNvSpPr>
              <p:nvPr/>
            </p:nvSpPr>
            <p:spPr>
              <a:xfrm>
                <a:off x="12167921" y="6450950"/>
                <a:ext cx="4672686" cy="1717865"/>
              </a:xfrm>
              <a:prstGeom prst="rect">
                <a:avLst/>
              </a:prstGeom>
              <a:blipFill>
                <a:blip r:embed="rId12"/>
                <a:stretch>
                  <a:fillRect l="-1626" r="-1355"/>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8" name="计算占比 ( )"/>
              <p:cNvSpPr txBox="1"/>
              <p:nvPr/>
            </p:nvSpPr>
            <p:spPr>
              <a:xfrm>
                <a:off x="12488683" y="8720526"/>
                <a:ext cx="4031161" cy="76388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p>
                <a:pPr>
                  <a:defRPr sz="3500"/>
                </a:pPr>
                <a:r>
                  <a:t>计算占比 (</a:t>
                </a:r>
                <a14:m>
                  <m:oMath xmlns:m="http://schemas.openxmlformats.org/officeDocument/2006/math">
                    <m:r>
                      <a:rPr sz="4150" i="1">
                        <a:solidFill>
                          <a:srgbClr val="5E5E5E"/>
                        </a:solidFill>
                        <a:latin typeface="Cambria Math" panose="02040503050406030204" pitchFamily="18" charset="0"/>
                      </a:rPr>
                      <m:t>𝑆𝑜𝑓𝑡𝑚𝑎𝑥</m:t>
                    </m:r>
                  </m:oMath>
                </a14:m>
                <a:r>
                  <a:t>)</a:t>
                </a:r>
              </a:p>
            </p:txBody>
          </p:sp>
        </mc:Choice>
        <mc:Fallback>
          <p:sp>
            <p:nvSpPr>
              <p:cNvPr id="308" name="计算占比 ( )"/>
              <p:cNvSpPr txBox="1">
                <a:spLocks noRot="1" noChangeAspect="1" noMove="1" noResize="1" noEditPoints="1" noAdjustHandles="1" noChangeArrowheads="1" noChangeShapeType="1" noTextEdit="1"/>
              </p:cNvSpPr>
              <p:nvPr/>
            </p:nvSpPr>
            <p:spPr>
              <a:xfrm>
                <a:off x="12488683" y="8720526"/>
                <a:ext cx="4031161" cy="763888"/>
              </a:xfrm>
              <a:prstGeom prst="rect">
                <a:avLst/>
              </a:prstGeom>
              <a:blipFill>
                <a:blip r:embed="rId13"/>
                <a:stretch>
                  <a:fillRect l="-9119" t="-3279" r="-9119" b="-22951"/>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9" name="乘值 (  )"/>
              <p:cNvSpPr txBox="1"/>
              <p:nvPr/>
            </p:nvSpPr>
            <p:spPr>
              <a:xfrm>
                <a:off x="12416229" y="10036124"/>
                <a:ext cx="4176069" cy="76388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p>
                <a:pPr>
                  <a:defRPr sz="3500"/>
                </a:pPr>
                <a:r>
                  <a:t>乘值 (</a:t>
                </a:r>
                <a14:m>
                  <m:oMath xmlns:m="http://schemas.openxmlformats.org/officeDocument/2006/math">
                    <m:r>
                      <a:rPr sz="4100" i="1">
                        <a:solidFill>
                          <a:srgbClr val="5E5E5E"/>
                        </a:solidFill>
                        <a:latin typeface="Cambria Math" panose="02040503050406030204" pitchFamily="18" charset="0"/>
                      </a:rPr>
                      <m:t>𝑆𝑜𝑓𝑡𝑚𝑎𝑥</m:t>
                    </m:r>
                    <m:r>
                      <a:rPr sz="4100" i="1">
                        <a:solidFill>
                          <a:srgbClr val="5E5E5E"/>
                        </a:solidFill>
                        <a:latin typeface="Cambria Math" panose="02040503050406030204" pitchFamily="18" charset="0"/>
                      </a:rPr>
                      <m:t>×</m:t>
                    </m:r>
                    <m:r>
                      <a:rPr sz="4100" i="1">
                        <a:solidFill>
                          <a:srgbClr val="5E5E5E"/>
                        </a:solidFill>
                        <a:latin typeface="Cambria Math" panose="02040503050406030204" pitchFamily="18" charset="0"/>
                      </a:rPr>
                      <m:t>𝑉</m:t>
                    </m:r>
                  </m:oMath>
                </a14:m>
                <a:r>
                  <a:t> )</a:t>
                </a:r>
              </a:p>
            </p:txBody>
          </p:sp>
        </mc:Choice>
        <mc:Fallback>
          <p:sp>
            <p:nvSpPr>
              <p:cNvPr id="309" name="乘值 (  )"/>
              <p:cNvSpPr txBox="1">
                <a:spLocks noRot="1" noChangeAspect="1" noMove="1" noResize="1" noEditPoints="1" noAdjustHandles="1" noChangeArrowheads="1" noChangeShapeType="1" noTextEdit="1"/>
              </p:cNvSpPr>
              <p:nvPr/>
            </p:nvSpPr>
            <p:spPr>
              <a:xfrm>
                <a:off x="12416229" y="10036124"/>
                <a:ext cx="4176069" cy="763888"/>
              </a:xfrm>
              <a:prstGeom prst="rect">
                <a:avLst/>
              </a:prstGeom>
              <a:blipFill>
                <a:blip r:embed="rId14"/>
                <a:stretch>
                  <a:fillRect l="-6061" t="-3279" r="-6061" b="-22951"/>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sp>
        <p:nvSpPr>
          <p:cNvPr id="310" name="求和"/>
          <p:cNvSpPr txBox="1"/>
          <p:nvPr/>
        </p:nvSpPr>
        <p:spPr>
          <a:xfrm>
            <a:off x="14002613" y="11371716"/>
            <a:ext cx="1003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求和</a:t>
            </a:r>
          </a:p>
        </p:txBody>
      </p:sp>
      <p:sp>
        <p:nvSpPr>
          <p:cNvPr id="311" name="14"/>
          <p:cNvSpPr txBox="1"/>
          <p:nvPr/>
        </p:nvSpPr>
        <p:spPr>
          <a:xfrm>
            <a:off x="18138396" y="7014523"/>
            <a:ext cx="558801" cy="590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r>
              <a:t>14</a:t>
            </a:r>
          </a:p>
        </p:txBody>
      </p:sp>
      <p:sp>
        <p:nvSpPr>
          <p:cNvPr id="312" name="12"/>
          <p:cNvSpPr txBox="1"/>
          <p:nvPr/>
        </p:nvSpPr>
        <p:spPr>
          <a:xfrm>
            <a:off x="21405298" y="7014523"/>
            <a:ext cx="558801" cy="590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r>
              <a:t>12</a:t>
            </a:r>
          </a:p>
        </p:txBody>
      </p:sp>
      <p:sp>
        <p:nvSpPr>
          <p:cNvPr id="313" name="0.88"/>
          <p:cNvSpPr txBox="1"/>
          <p:nvPr/>
        </p:nvSpPr>
        <p:spPr>
          <a:xfrm>
            <a:off x="17971709" y="8807111"/>
            <a:ext cx="892176" cy="5907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r>
              <a:t>0.88</a:t>
            </a:r>
          </a:p>
        </p:txBody>
      </p:sp>
      <p:sp>
        <p:nvSpPr>
          <p:cNvPr id="314" name="0.12"/>
          <p:cNvSpPr txBox="1"/>
          <p:nvPr/>
        </p:nvSpPr>
        <p:spPr>
          <a:xfrm>
            <a:off x="21238610" y="8841326"/>
            <a:ext cx="892176" cy="5907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r>
              <a:t>0.12</a:t>
            </a:r>
          </a:p>
        </p:txBody>
      </p:sp>
      <mc:AlternateContent xmlns:mc="http://schemas.openxmlformats.org/markup-compatibility/2006">
        <mc:Choice xmlns:a14="http://schemas.microsoft.com/office/drawing/2010/main" Requires="a14">
          <p:sp>
            <p:nvSpPr>
              <p:cNvPr id="315" name="方程"/>
              <p:cNvSpPr txBox="1"/>
              <p:nvPr/>
            </p:nvSpPr>
            <p:spPr>
              <a:xfrm>
                <a:off x="17640132" y="10212265"/>
                <a:ext cx="1555328" cy="4116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r>
                        <a:rPr sz="3500" i="1">
                          <a:solidFill>
                            <a:srgbClr val="5E5E5E"/>
                          </a:solidFill>
                          <a:latin typeface="Cambria Math" panose="02040503050406030204" pitchFamily="18" charset="0"/>
                        </a:rPr>
                        <m:t>0.88×</m:t>
                      </m:r>
                      <m:sSub>
                        <m:sSubPr>
                          <m:ctrlPr>
                            <a:rPr sz="3500" i="1">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𝑣</m:t>
                          </m:r>
                        </m:e>
                        <m:sub>
                          <m:r>
                            <a:rPr sz="3500" i="1">
                              <a:solidFill>
                                <a:srgbClr val="5E5E5E"/>
                              </a:solidFill>
                              <a:latin typeface="Cambria Math" panose="02040503050406030204" pitchFamily="18" charset="0"/>
                            </a:rPr>
                            <m:t>1</m:t>
                          </m:r>
                        </m:sub>
                      </m:sSub>
                    </m:oMath>
                  </m:oMathPara>
                </a14:m>
                <a:endParaRPr sz="3500">
                  <a:solidFill>
                    <a:srgbClr val="5E5E5E"/>
                  </a:solidFill>
                </a:endParaRPr>
              </a:p>
            </p:txBody>
          </p:sp>
        </mc:Choice>
        <mc:Fallback>
          <p:sp>
            <p:nvSpPr>
              <p:cNvPr id="315" name="方程"/>
              <p:cNvSpPr txBox="1">
                <a:spLocks noRot="1" noChangeAspect="1" noMove="1" noResize="1" noEditPoints="1" noAdjustHandles="1" noChangeArrowheads="1" noChangeShapeType="1" noTextEdit="1"/>
              </p:cNvSpPr>
              <p:nvPr/>
            </p:nvSpPr>
            <p:spPr>
              <a:xfrm>
                <a:off x="17640132" y="10212265"/>
                <a:ext cx="1555328" cy="411608"/>
              </a:xfrm>
              <a:prstGeom prst="rect">
                <a:avLst/>
              </a:prstGeom>
              <a:blipFill>
                <a:blip r:embed="rId15"/>
                <a:stretch>
                  <a:fillRect l="-10569" r="-7317" b="-51515"/>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6" name="方程"/>
              <p:cNvSpPr txBox="1"/>
              <p:nvPr/>
            </p:nvSpPr>
            <p:spPr>
              <a:xfrm>
                <a:off x="20907033" y="10212265"/>
                <a:ext cx="1580576" cy="4116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r>
                        <a:rPr sz="3500" i="1">
                          <a:solidFill>
                            <a:srgbClr val="5E5E5E"/>
                          </a:solidFill>
                          <a:latin typeface="Cambria Math" panose="02040503050406030204" pitchFamily="18" charset="0"/>
                        </a:rPr>
                        <m:t>0.12×</m:t>
                      </m:r>
                      <m:sSub>
                        <m:sSubPr>
                          <m:ctrlPr>
                            <a:rPr sz="3500" i="1">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𝑣</m:t>
                          </m:r>
                        </m:e>
                        <m:sub>
                          <m:r>
                            <a:rPr sz="3500" i="1">
                              <a:solidFill>
                                <a:srgbClr val="5E5E5E"/>
                              </a:solidFill>
                              <a:latin typeface="Cambria Math" panose="02040503050406030204" pitchFamily="18" charset="0"/>
                            </a:rPr>
                            <m:t>2</m:t>
                          </m:r>
                        </m:sub>
                      </m:sSub>
                    </m:oMath>
                  </m:oMathPara>
                </a14:m>
                <a:endParaRPr sz="3500">
                  <a:solidFill>
                    <a:srgbClr val="5E5E5E"/>
                  </a:solidFill>
                </a:endParaRPr>
              </a:p>
            </p:txBody>
          </p:sp>
        </mc:Choice>
        <mc:Fallback>
          <p:sp>
            <p:nvSpPr>
              <p:cNvPr id="316" name="方程"/>
              <p:cNvSpPr txBox="1">
                <a:spLocks noRot="1" noChangeAspect="1" noMove="1" noResize="1" noEditPoints="1" noAdjustHandles="1" noChangeArrowheads="1" noChangeShapeType="1" noTextEdit="1"/>
              </p:cNvSpPr>
              <p:nvPr/>
            </p:nvSpPr>
            <p:spPr>
              <a:xfrm>
                <a:off x="20907033" y="10212265"/>
                <a:ext cx="1580576" cy="411608"/>
              </a:xfrm>
              <a:prstGeom prst="rect">
                <a:avLst/>
              </a:prstGeom>
              <a:blipFill>
                <a:blip r:embed="rId16"/>
                <a:stretch>
                  <a:fillRect l="-10400" r="-5600" b="-51515"/>
                </a:stretch>
              </a:blipFill>
              <a:ln w="12700">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7" name="方程"/>
              <p:cNvSpPr txBox="1"/>
              <p:nvPr/>
            </p:nvSpPr>
            <p:spPr>
              <a:xfrm>
                <a:off x="17901646" y="11527863"/>
                <a:ext cx="4560137" cy="4116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𝑧</m:t>
                          </m:r>
                        </m:e>
                        <m:sub>
                          <m:r>
                            <a:rPr sz="3500" i="1">
                              <a:solidFill>
                                <a:srgbClr val="5E5E5E"/>
                              </a:solidFill>
                              <a:latin typeface="Cambria Math" panose="02040503050406030204" pitchFamily="18" charset="0"/>
                            </a:rPr>
                            <m:t>1</m:t>
                          </m:r>
                        </m:sub>
                      </m:sSub>
                      <m:r>
                        <a:rPr sz="3500" i="1">
                          <a:solidFill>
                            <a:srgbClr val="5E5E5E"/>
                          </a:solidFill>
                          <a:latin typeface="Cambria Math" panose="02040503050406030204" pitchFamily="18" charset="0"/>
                        </a:rPr>
                        <m:t>=0.88×</m:t>
                      </m:r>
                      <m:sSub>
                        <m:sSubPr>
                          <m:ctrlPr>
                            <a:rPr sz="3500" i="1">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𝑣</m:t>
                          </m:r>
                        </m:e>
                        <m:sub>
                          <m:r>
                            <a:rPr sz="3500" i="1">
                              <a:solidFill>
                                <a:srgbClr val="5E5E5E"/>
                              </a:solidFill>
                              <a:latin typeface="Cambria Math" panose="02040503050406030204" pitchFamily="18" charset="0"/>
                            </a:rPr>
                            <m:t>1</m:t>
                          </m:r>
                        </m:sub>
                      </m:sSub>
                      <m:r>
                        <a:rPr sz="3500" i="1">
                          <a:solidFill>
                            <a:srgbClr val="5E5E5E"/>
                          </a:solidFill>
                          <a:latin typeface="Cambria Math" panose="02040503050406030204" pitchFamily="18" charset="0"/>
                        </a:rPr>
                        <m:t>+0.12×</m:t>
                      </m:r>
                      <m:sSub>
                        <m:sSubPr>
                          <m:ctrlPr>
                            <a:rPr sz="3500" i="1">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𝑣</m:t>
                          </m:r>
                        </m:e>
                        <m:sub>
                          <m:r>
                            <a:rPr sz="3500" i="1">
                              <a:solidFill>
                                <a:srgbClr val="5E5E5E"/>
                              </a:solidFill>
                              <a:latin typeface="Cambria Math" panose="02040503050406030204" pitchFamily="18" charset="0"/>
                            </a:rPr>
                            <m:t>2</m:t>
                          </m:r>
                        </m:sub>
                      </m:sSub>
                    </m:oMath>
                  </m:oMathPara>
                </a14:m>
                <a:endParaRPr sz="3500">
                  <a:solidFill>
                    <a:srgbClr val="5E5E5E"/>
                  </a:solidFill>
                </a:endParaRPr>
              </a:p>
            </p:txBody>
          </p:sp>
        </mc:Choice>
        <mc:Fallback>
          <p:sp>
            <p:nvSpPr>
              <p:cNvPr id="317" name="方程"/>
              <p:cNvSpPr txBox="1">
                <a:spLocks noRot="1" noChangeAspect="1" noMove="1" noResize="1" noEditPoints="1" noAdjustHandles="1" noChangeArrowheads="1" noChangeShapeType="1" noTextEdit="1"/>
              </p:cNvSpPr>
              <p:nvPr/>
            </p:nvSpPr>
            <p:spPr>
              <a:xfrm>
                <a:off x="17901646" y="11527863"/>
                <a:ext cx="4560137" cy="411608"/>
              </a:xfrm>
              <a:prstGeom prst="rect">
                <a:avLst/>
              </a:prstGeom>
              <a:blipFill>
                <a:blip r:embed="rId17"/>
                <a:stretch>
                  <a:fillRect l="-2222" r="-4444" b="-50000"/>
                </a:stretch>
              </a:blipFill>
              <a:ln w="12700">
                <a:miter lim="400000"/>
              </a:ln>
            </p:spPr>
            <p:txBody>
              <a:bodyPr/>
              <a:lstStyle/>
              <a:p>
                <a:r>
                  <a:rPr lang="zh-CN" altLang="en-US">
                    <a:noFill/>
                  </a:rPr>
                  <a:t> </a:t>
                </a:r>
              </a:p>
            </p:txBody>
          </p:sp>
        </mc:Fallback>
      </mc:AlternateContent>
      <p:sp>
        <p:nvSpPr>
          <p:cNvPr id="318" name="10"/>
          <p:cNvSpPr txBox="1">
            <a:spLocks noGrp="1"/>
          </p:cNvSpPr>
          <p:nvPr>
            <p:ph type="sldNum" sz="quarter" idx="4294967295"/>
          </p:nvPr>
        </p:nvSpPr>
        <p:spPr>
          <a:xfrm>
            <a:off x="12006215" y="13076008"/>
            <a:ext cx="359074"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10</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elf-Attention"/>
          <p:cNvSpPr txBox="1">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Self-Attention</a:t>
            </a:r>
          </a:p>
        </p:txBody>
      </p:sp>
      <p:grpSp>
        <p:nvGrpSpPr>
          <p:cNvPr id="323" name="成组"/>
          <p:cNvGrpSpPr/>
          <p:nvPr/>
        </p:nvGrpSpPr>
        <p:grpSpPr>
          <a:xfrm>
            <a:off x="2785687" y="3570495"/>
            <a:ext cx="4711117" cy="8386544"/>
            <a:chOff x="0" y="0"/>
            <a:chExt cx="4711116" cy="8386543"/>
          </a:xfrm>
        </p:grpSpPr>
        <p:pic>
          <p:nvPicPr>
            <p:cNvPr id="321" name="截屏2022-04-06 下午9.45.31.png" descr="截屏2022-04-06 下午9.45.31.png"/>
            <p:cNvPicPr>
              <a:picLocks noChangeAspect="1"/>
            </p:cNvPicPr>
            <p:nvPr/>
          </p:nvPicPr>
          <p:blipFill>
            <a:blip r:embed="rId2"/>
            <a:stretch>
              <a:fillRect/>
            </a:stretch>
          </p:blipFill>
          <p:spPr>
            <a:xfrm>
              <a:off x="0" y="0"/>
              <a:ext cx="4711117" cy="7764244"/>
            </a:xfrm>
            <a:prstGeom prst="rect">
              <a:avLst/>
            </a:prstGeom>
            <a:ln w="12700" cap="flat">
              <a:noFill/>
              <a:miter lim="400000"/>
            </a:ln>
            <a:effectLst/>
          </p:spPr>
        </p:pic>
        <p:sp>
          <p:nvSpPr>
            <p:cNvPr id="322" name="Caption"/>
            <p:cNvSpPr/>
            <p:nvPr/>
          </p:nvSpPr>
          <p:spPr>
            <a:xfrm>
              <a:off x="0" y="7865843"/>
              <a:ext cx="4711117"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p>
              <a:r>
                <a:t>图 4    注意力可视化</a:t>
              </a:r>
            </a:p>
          </p:txBody>
        </p:sp>
      </p:grpSp>
      <p:sp>
        <p:nvSpPr>
          <p:cNvPr id="324" name="原始输入"/>
          <p:cNvSpPr txBox="1"/>
          <p:nvPr/>
        </p:nvSpPr>
        <p:spPr>
          <a:xfrm>
            <a:off x="2931173" y="2616129"/>
            <a:ext cx="1892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原始输入</a:t>
            </a:r>
          </a:p>
        </p:txBody>
      </p:sp>
      <p:sp>
        <p:nvSpPr>
          <p:cNvPr id="325" name="注意力"/>
          <p:cNvSpPr txBox="1"/>
          <p:nvPr/>
        </p:nvSpPr>
        <p:spPr>
          <a:xfrm>
            <a:off x="5570496" y="2616129"/>
            <a:ext cx="14478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lvl1pPr>
          </a:lstStyle>
          <a:p>
            <a:r>
              <a:t>注意力</a:t>
            </a:r>
          </a:p>
        </p:txBody>
      </p:sp>
      <p:sp>
        <p:nvSpPr>
          <p:cNvPr id="326" name="注意力可视化结果显示，模型倾向于将注意力集中于原始输入图像中、与分类信息相关性较高的区域"/>
          <p:cNvSpPr txBox="1">
            <a:spLocks noGrp="1"/>
          </p:cNvSpPr>
          <p:nvPr>
            <p:ph type="body" sz="half" idx="1"/>
          </p:nvPr>
        </p:nvSpPr>
        <p:spPr>
          <a:xfrm>
            <a:off x="10809733" y="2426554"/>
            <a:ext cx="11244130" cy="9522015"/>
          </a:xfrm>
          <a:prstGeom prst="rect">
            <a:avLst/>
          </a:prstGeom>
        </p:spPr>
        <p:txBody>
          <a:bodyPr anchor="ctr"/>
          <a:lstStyle>
            <a:lvl1pPr>
              <a:lnSpc>
                <a:spcPts val="7900"/>
              </a:lnSpc>
              <a:defRPr>
                <a:latin typeface="Times New Roman"/>
                <a:ea typeface="Times New Roman"/>
                <a:cs typeface="Times New Roman"/>
                <a:sym typeface="Times New Roman"/>
              </a:defRPr>
            </a:lvl1pPr>
          </a:lstStyle>
          <a:p>
            <a:r>
              <a:t>注意力可视化结果显示，模型倾向于将注意力集中于原始输入图像中、与分类信息相关性较高的区域</a:t>
            </a:r>
          </a:p>
        </p:txBody>
      </p:sp>
      <p:sp>
        <p:nvSpPr>
          <p:cNvPr id="327" name="11"/>
          <p:cNvSpPr txBox="1">
            <a:spLocks noGrp="1"/>
          </p:cNvSpPr>
          <p:nvPr>
            <p:ph type="sldNum" sz="quarter" idx="4294967295"/>
          </p:nvPr>
        </p:nvSpPr>
        <p:spPr>
          <a:xfrm>
            <a:off x="12006214" y="13076008"/>
            <a:ext cx="359074"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11</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MLP Head"/>
          <p:cNvSpPr txBox="1">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MLP Head</a:t>
            </a:r>
          </a:p>
        </p:txBody>
      </p:sp>
      <p:sp>
        <p:nvSpPr>
          <p:cNvPr id="330" name="MLP Head 将 Transformer Encoder 输出中 token 为 [class] 的向量作为图像整体特征信息作为输入，经过一层隐藏层，最终输出分类判断"/>
          <p:cNvSpPr txBox="1">
            <a:spLocks noGrp="1"/>
          </p:cNvSpPr>
          <p:nvPr>
            <p:ph type="body" sz="half" idx="1"/>
          </p:nvPr>
        </p:nvSpPr>
        <p:spPr>
          <a:xfrm>
            <a:off x="11006235" y="2570689"/>
            <a:ext cx="11274702" cy="9475100"/>
          </a:xfrm>
          <a:prstGeom prst="rect">
            <a:avLst/>
          </a:prstGeom>
        </p:spPr>
        <p:txBody>
          <a:bodyPr anchor="ctr"/>
          <a:lstStyle>
            <a:lvl1pPr marL="444499" indent="-444499">
              <a:lnSpc>
                <a:spcPts val="7300"/>
              </a:lnSpc>
              <a:defRPr>
                <a:latin typeface="Times New Roman"/>
                <a:ea typeface="Times New Roman"/>
                <a:cs typeface="Times New Roman"/>
                <a:sym typeface="Times New Roman"/>
              </a:defRPr>
            </a:lvl1pPr>
          </a:lstStyle>
          <a:p>
            <a:r>
              <a:t> MLP Head 将 Transformer Encoder 输出中 token 为 [class] 的向量作为图像整体特征信息作为输入，经过一层隐藏层，最终输出分类判断</a:t>
            </a:r>
          </a:p>
        </p:txBody>
      </p:sp>
      <p:grpSp>
        <p:nvGrpSpPr>
          <p:cNvPr id="333" name="成组"/>
          <p:cNvGrpSpPr/>
          <p:nvPr/>
        </p:nvGrpSpPr>
        <p:grpSpPr>
          <a:xfrm>
            <a:off x="2431309" y="2420048"/>
            <a:ext cx="5284993" cy="10019534"/>
            <a:chOff x="0" y="0"/>
            <a:chExt cx="5284991" cy="10019533"/>
          </a:xfrm>
        </p:grpSpPr>
        <p:pic>
          <p:nvPicPr>
            <p:cNvPr id="331" name="截屏2022-03-18 上午12.10.49.png" descr="截屏2022-03-18 上午12.10.49.png"/>
            <p:cNvPicPr>
              <a:picLocks noChangeAspect="1"/>
            </p:cNvPicPr>
            <p:nvPr/>
          </p:nvPicPr>
          <p:blipFill>
            <a:blip r:embed="rId2"/>
            <a:stretch>
              <a:fillRect/>
            </a:stretch>
          </p:blipFill>
          <p:spPr>
            <a:xfrm>
              <a:off x="0" y="0"/>
              <a:ext cx="5284992" cy="9397234"/>
            </a:xfrm>
            <a:prstGeom prst="rect">
              <a:avLst/>
            </a:prstGeom>
            <a:ln w="12700" cap="flat">
              <a:noFill/>
              <a:miter lim="400000"/>
            </a:ln>
            <a:effectLst/>
          </p:spPr>
        </p:pic>
        <p:sp>
          <p:nvSpPr>
            <p:cNvPr id="332" name="Caption"/>
            <p:cNvSpPr/>
            <p:nvPr/>
          </p:nvSpPr>
          <p:spPr>
            <a:xfrm>
              <a:off x="0" y="9498833"/>
              <a:ext cx="5284992"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p>
              <a:r>
                <a:t>图 5    MLP Head结构</a:t>
              </a:r>
            </a:p>
          </p:txBody>
        </p:sp>
      </p:grpSp>
      <p:sp>
        <p:nvSpPr>
          <p:cNvPr id="334" name="Input Layer"/>
          <p:cNvSpPr txBox="1"/>
          <p:nvPr/>
        </p:nvSpPr>
        <p:spPr>
          <a:xfrm>
            <a:off x="966909" y="6887981"/>
            <a:ext cx="1644397"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Input Layer</a:t>
            </a:r>
          </a:p>
        </p:txBody>
      </p:sp>
      <p:sp>
        <p:nvSpPr>
          <p:cNvPr id="335" name="Output Layer"/>
          <p:cNvSpPr txBox="1"/>
          <p:nvPr/>
        </p:nvSpPr>
        <p:spPr>
          <a:xfrm>
            <a:off x="7411946" y="6887981"/>
            <a:ext cx="1893114"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Output Layer</a:t>
            </a:r>
          </a:p>
        </p:txBody>
      </p:sp>
      <p:sp>
        <p:nvSpPr>
          <p:cNvPr id="336" name="(768)"/>
          <p:cNvSpPr txBox="1"/>
          <p:nvPr/>
        </p:nvSpPr>
        <p:spPr>
          <a:xfrm>
            <a:off x="1398811" y="7441524"/>
            <a:ext cx="780594"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(768)</a:t>
            </a:r>
          </a:p>
        </p:txBody>
      </p:sp>
      <p:sp>
        <p:nvSpPr>
          <p:cNvPr id="337" name="12"/>
          <p:cNvSpPr txBox="1">
            <a:spLocks noGrp="1"/>
          </p:cNvSpPr>
          <p:nvPr>
            <p:ph type="sldNum" sz="quarter" idx="4294967295"/>
          </p:nvPr>
        </p:nvSpPr>
        <p:spPr>
          <a:xfrm>
            <a:off x="12006214" y="13076008"/>
            <a:ext cx="359074"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12</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文章概要…"/>
          <p:cNvSpPr txBox="1">
            <a:spLocks noGrp="1"/>
          </p:cNvSpPr>
          <p:nvPr>
            <p:ph type="title"/>
          </p:nvPr>
        </p:nvSpPr>
        <p:spPr>
          <a:xfrm>
            <a:off x="9650465" y="4533900"/>
            <a:ext cx="6465249" cy="4648200"/>
          </a:xfrm>
          <a:prstGeom prst="rect">
            <a:avLst/>
          </a:prstGeom>
        </p:spPr>
        <p:txBody>
          <a:bodyPr/>
          <a:lstStyle/>
          <a:p>
            <a:pPr defTabSz="1316703">
              <a:defRPr sz="6264" spc="-125"/>
            </a:pPr>
            <a:r>
              <a:t> 文章概要</a:t>
            </a:r>
          </a:p>
          <a:p>
            <a:pPr defTabSz="1316703">
              <a:defRPr sz="6264" spc="-125"/>
            </a:pPr>
            <a:endParaRPr/>
          </a:p>
          <a:p>
            <a:pPr defTabSz="1316703">
              <a:defRPr sz="6264" spc="-125"/>
            </a:pPr>
            <a:r>
              <a:t> 架构与细节</a:t>
            </a:r>
          </a:p>
          <a:p>
            <a:pPr defTabSz="1316703">
              <a:defRPr sz="6264" spc="-125"/>
            </a:pPr>
            <a:endParaRPr/>
          </a:p>
          <a:p>
            <a:pPr defTabSz="1316703">
              <a:defRPr sz="6264" spc="-125"/>
            </a:pPr>
            <a:r>
              <a:t> 对比分析</a:t>
            </a:r>
          </a:p>
        </p:txBody>
      </p:sp>
      <p:sp>
        <p:nvSpPr>
          <p:cNvPr id="340" name="Dingbat 多菱形"/>
          <p:cNvSpPr/>
          <p:nvPr/>
        </p:nvSpPr>
        <p:spPr>
          <a:xfrm>
            <a:off x="8268286" y="459891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41" name="Dingbat 多菱形"/>
          <p:cNvSpPr/>
          <p:nvPr/>
        </p:nvSpPr>
        <p:spPr>
          <a:xfrm>
            <a:off x="8268286" y="6223000"/>
            <a:ext cx="1270001" cy="127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42" name="Dingbat 多菱形"/>
          <p:cNvSpPr/>
          <p:nvPr/>
        </p:nvSpPr>
        <p:spPr>
          <a:xfrm>
            <a:off x="8268286" y="784708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归纳偏置差异"/>
          <p:cNvSpPr txBox="1">
            <a:spLocks noGrp="1"/>
          </p:cNvSpPr>
          <p:nvPr>
            <p:ph type="title"/>
          </p:nvPr>
        </p:nvSpPr>
        <p:spPr>
          <a:prstGeom prst="rect">
            <a:avLst/>
          </a:prstGeom>
        </p:spPr>
        <p:txBody>
          <a:bodyPr/>
          <a:lstStyle>
            <a:lvl1pPr defTabSz="2145738">
              <a:defRPr sz="7480" spc="-149">
                <a:latin typeface="Times New Roman"/>
                <a:ea typeface="Times New Roman"/>
                <a:cs typeface="Times New Roman"/>
                <a:sym typeface="Times New Roman"/>
              </a:defRPr>
            </a:lvl1pPr>
          </a:lstStyle>
          <a:p>
            <a:pPr>
              <a:defRPr>
                <a:latin typeface="+mn-lt"/>
                <a:ea typeface="+mn-ea"/>
                <a:cs typeface="+mn-cs"/>
                <a:sym typeface="Helvetica Neue"/>
              </a:defRPr>
            </a:pPr>
            <a:r>
              <a:rPr>
                <a:latin typeface="Times New Roman"/>
                <a:ea typeface="Times New Roman"/>
                <a:cs typeface="Times New Roman"/>
                <a:sym typeface="Times New Roman"/>
              </a:rPr>
              <a:t>归纳偏置差异</a:t>
            </a:r>
          </a:p>
        </p:txBody>
      </p:sp>
      <p:sp>
        <p:nvSpPr>
          <p:cNvPr id="345" name="CNN (卷积神经网络)…"/>
          <p:cNvSpPr txBox="1">
            <a:spLocks noGrp="1"/>
          </p:cNvSpPr>
          <p:nvPr>
            <p:ph type="body" sz="half" idx="1"/>
          </p:nvPr>
        </p:nvSpPr>
        <p:spPr>
          <a:xfrm>
            <a:off x="10100698" y="3076809"/>
            <a:ext cx="12511471" cy="9475101"/>
          </a:xfrm>
          <a:prstGeom prst="rect">
            <a:avLst/>
          </a:prstGeom>
        </p:spPr>
        <p:txBody>
          <a:bodyPr anchor="ctr"/>
          <a:lstStyle/>
          <a:p>
            <a:pPr marL="444499" indent="-444499">
              <a:lnSpc>
                <a:spcPts val="7300"/>
              </a:lnSpc>
              <a:defRPr>
                <a:latin typeface="Times New Roman"/>
                <a:ea typeface="Times New Roman"/>
                <a:cs typeface="Times New Roman"/>
                <a:sym typeface="Times New Roman"/>
              </a:defRPr>
            </a:pPr>
            <a:r>
              <a:t> CNN (卷积神经网络)</a:t>
            </a:r>
          </a:p>
          <a:p>
            <a:pPr marL="0" lvl="2" indent="914400">
              <a:lnSpc>
                <a:spcPts val="5800"/>
              </a:lnSpc>
              <a:buSzTx/>
              <a:buNone/>
              <a:defRPr sz="3500">
                <a:latin typeface="Times New Roman"/>
                <a:ea typeface="Times New Roman"/>
                <a:cs typeface="Times New Roman"/>
                <a:sym typeface="Times New Roman"/>
              </a:defRPr>
            </a:pPr>
            <a:r>
              <a:t>CNN 架构本身具有两个归纳偏置：局部相关性，即临近的像素是相关的；权重共享，即图像的不同部分处理方式相同。具备归纳偏置的结构能够在数据较少时获得较高的表现</a:t>
            </a:r>
          </a:p>
          <a:p>
            <a:pPr marL="444499" indent="-444499">
              <a:lnSpc>
                <a:spcPts val="7300"/>
              </a:lnSpc>
              <a:defRPr>
                <a:latin typeface="Times New Roman"/>
                <a:ea typeface="Times New Roman"/>
                <a:cs typeface="Times New Roman"/>
                <a:sym typeface="Times New Roman"/>
              </a:defRPr>
            </a:pPr>
            <a:r>
              <a:t> Vision Transformer</a:t>
            </a:r>
          </a:p>
          <a:p>
            <a:pPr marL="0" lvl="2" indent="914400">
              <a:lnSpc>
                <a:spcPts val="5800"/>
              </a:lnSpc>
              <a:buSzTx/>
              <a:buNone/>
              <a:defRPr sz="3500">
                <a:latin typeface="Times New Roman"/>
                <a:ea typeface="Times New Roman"/>
                <a:cs typeface="Times New Roman"/>
                <a:sym typeface="Times New Roman"/>
              </a:defRPr>
            </a:pPr>
            <a:r>
              <a:t>Vision Transformer 的架构基于自注意力机制，最小化了归纳偏置，因而在小数据集上的表现低于 CNN 模型；但在大型数据集上训练时，基于自注意力机制的架构在精确度与时间成本方面足够媲美甚至超越传统 CNN 模型</a:t>
            </a:r>
          </a:p>
        </p:txBody>
      </p:sp>
      <p:grpSp>
        <p:nvGrpSpPr>
          <p:cNvPr id="348" name="成组"/>
          <p:cNvGrpSpPr/>
          <p:nvPr/>
        </p:nvGrpSpPr>
        <p:grpSpPr>
          <a:xfrm>
            <a:off x="317500" y="4054294"/>
            <a:ext cx="9073811" cy="6229712"/>
            <a:chOff x="0" y="0"/>
            <a:chExt cx="9073810" cy="6229711"/>
          </a:xfrm>
        </p:grpSpPr>
        <p:pic>
          <p:nvPicPr>
            <p:cNvPr id="346" name="截屏2022-03-18 上午12.52.23.png" descr="截屏2022-03-18 上午12.52.23.png"/>
            <p:cNvPicPr>
              <a:picLocks noChangeAspect="1"/>
            </p:cNvPicPr>
            <p:nvPr/>
          </p:nvPicPr>
          <p:blipFill>
            <a:blip r:embed="rId2"/>
            <a:stretch>
              <a:fillRect/>
            </a:stretch>
          </p:blipFill>
          <p:spPr>
            <a:xfrm>
              <a:off x="0" y="0"/>
              <a:ext cx="9073811" cy="5607412"/>
            </a:xfrm>
            <a:prstGeom prst="rect">
              <a:avLst/>
            </a:prstGeom>
            <a:ln w="12700" cap="flat">
              <a:noFill/>
              <a:miter lim="400000"/>
            </a:ln>
            <a:effectLst/>
          </p:spPr>
        </p:pic>
        <p:sp>
          <p:nvSpPr>
            <p:cNvPr id="347" name="Caption"/>
            <p:cNvSpPr/>
            <p:nvPr/>
          </p:nvSpPr>
          <p:spPr>
            <a:xfrm>
              <a:off x="0" y="5709011"/>
              <a:ext cx="9073811"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p>
              <a:r>
                <a:t>图 4    ResNets 与 Vision Transformer 对比</a:t>
              </a:r>
            </a:p>
          </p:txBody>
        </p:sp>
      </p:grpSp>
      <p:sp>
        <p:nvSpPr>
          <p:cNvPr id="349" name="13"/>
          <p:cNvSpPr txBox="1">
            <a:spLocks noGrp="1"/>
          </p:cNvSpPr>
          <p:nvPr>
            <p:ph type="sldNum" sz="quarter" idx="4294967295"/>
          </p:nvPr>
        </p:nvSpPr>
        <p:spPr>
          <a:xfrm>
            <a:off x="12006214" y="13076008"/>
            <a:ext cx="359074"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13</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参考文献"/>
          <p:cNvSpPr txBox="1">
            <a:spLocks noGrp="1"/>
          </p:cNvSpPr>
          <p:nvPr>
            <p:ph type="title"/>
          </p:nvPr>
        </p:nvSpPr>
        <p:spPr>
          <a:xfrm>
            <a:off x="9650465" y="4533900"/>
            <a:ext cx="6465249" cy="4648200"/>
          </a:xfrm>
          <a:prstGeom prst="rect">
            <a:avLst/>
          </a:prstGeom>
        </p:spPr>
        <p:txBody>
          <a:bodyPr/>
          <a:lstStyle/>
          <a:p>
            <a:pPr defTabSz="1389853">
              <a:defRPr sz="6612" spc="-132"/>
            </a:pPr>
            <a:r>
              <a:t> </a:t>
            </a:r>
          </a:p>
          <a:p>
            <a:pPr defTabSz="1389853">
              <a:defRPr sz="6612" spc="-132"/>
            </a:pPr>
            <a:endParaRPr/>
          </a:p>
          <a:p>
            <a:pPr defTabSz="1389853">
              <a:defRPr sz="6612" spc="-132"/>
            </a:pPr>
            <a:r>
              <a:t> 参考文献</a:t>
            </a:r>
          </a:p>
          <a:p>
            <a:pPr defTabSz="1389853">
              <a:defRPr sz="6612" spc="-132"/>
            </a:pPr>
            <a:endParaRPr/>
          </a:p>
          <a:p>
            <a:pPr defTabSz="1389853">
              <a:defRPr sz="6612" spc="-132"/>
            </a:pPr>
            <a:r>
              <a:t>  </a:t>
            </a:r>
          </a:p>
        </p:txBody>
      </p:sp>
      <p:sp>
        <p:nvSpPr>
          <p:cNvPr id="352" name="Dingbat 多菱形"/>
          <p:cNvSpPr/>
          <p:nvPr/>
        </p:nvSpPr>
        <p:spPr>
          <a:xfrm>
            <a:off x="8268286" y="6223000"/>
            <a:ext cx="1270001" cy="127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1] Ashish Vaswani, Noam Shazeer, Niki Parmar, Jakob Uszkoreit, Llion Jones, Aidan N Gomez, Łukasz Kaiser, and Illia Polosukhin. Attention is all you need. In NIPS, 2017.…"/>
          <p:cNvSpPr txBox="1">
            <a:spLocks noGrp="1"/>
          </p:cNvSpPr>
          <p:nvPr>
            <p:ph type="body" idx="1"/>
          </p:nvPr>
        </p:nvSpPr>
        <p:spPr>
          <a:xfrm>
            <a:off x="2678848" y="2120450"/>
            <a:ext cx="19026304" cy="9475100"/>
          </a:xfrm>
          <a:prstGeom prst="rect">
            <a:avLst/>
          </a:prstGeom>
        </p:spPr>
        <p:txBody>
          <a:bodyPr>
            <a:normAutofit fontScale="85000" lnSpcReduction="10000"/>
          </a:bodyPr>
          <a:lstStyle/>
          <a:p>
            <a:pPr marL="0" indent="0">
              <a:lnSpc>
                <a:spcPts val="7100"/>
              </a:lnSpc>
              <a:buSzTx/>
              <a:buNone/>
              <a:defRPr>
                <a:latin typeface="Times New Roman"/>
                <a:ea typeface="Times New Roman"/>
                <a:cs typeface="Times New Roman"/>
                <a:sym typeface="Times New Roman"/>
              </a:defRPr>
            </a:pPr>
            <a:r>
              <a:rPr dirty="0"/>
              <a:t>[1] Ashish Vaswani, Noam </a:t>
            </a:r>
            <a:r>
              <a:rPr dirty="0" err="1"/>
              <a:t>Shazeer</a:t>
            </a:r>
            <a:r>
              <a:rPr dirty="0"/>
              <a:t>, Niki Parmar, Jakob </a:t>
            </a:r>
            <a:r>
              <a:rPr dirty="0" err="1"/>
              <a:t>Uszkoreit</a:t>
            </a:r>
            <a:r>
              <a:rPr dirty="0"/>
              <a:t>, </a:t>
            </a:r>
            <a:r>
              <a:rPr dirty="0" err="1"/>
              <a:t>Llion</a:t>
            </a:r>
            <a:r>
              <a:rPr dirty="0"/>
              <a:t> Jones, Aidan N Gomez, </a:t>
            </a:r>
            <a:r>
              <a:rPr dirty="0" err="1"/>
              <a:t>Łukasz</a:t>
            </a:r>
            <a:r>
              <a:rPr dirty="0"/>
              <a:t> Kaiser, and </a:t>
            </a:r>
            <a:r>
              <a:rPr dirty="0" err="1"/>
              <a:t>Illia</a:t>
            </a:r>
            <a:r>
              <a:rPr dirty="0"/>
              <a:t> </a:t>
            </a:r>
            <a:r>
              <a:rPr dirty="0" err="1"/>
              <a:t>Polosukhin</a:t>
            </a:r>
            <a:r>
              <a:rPr dirty="0"/>
              <a:t>. Attention is all you need. In </a:t>
            </a:r>
            <a:r>
              <a:rPr i="1" dirty="0"/>
              <a:t>NIPS</a:t>
            </a:r>
            <a:r>
              <a:rPr dirty="0"/>
              <a:t>, 2017. </a:t>
            </a:r>
          </a:p>
          <a:p>
            <a:pPr marL="0" indent="0">
              <a:lnSpc>
                <a:spcPts val="7100"/>
              </a:lnSpc>
              <a:buSzTx/>
              <a:buNone/>
              <a:defRPr>
                <a:latin typeface="Times New Roman"/>
                <a:ea typeface="Times New Roman"/>
                <a:cs typeface="Times New Roman"/>
                <a:sym typeface="Times New Roman"/>
              </a:defRPr>
            </a:pPr>
            <a:r>
              <a:rPr dirty="0"/>
              <a:t>[2] Jacob Devlin, Ming-Wei Chang, Kenton Lee, and Kristina Toutanova. BERT: Pre-training of deep bidirectional transformers for language understanding. In </a:t>
            </a:r>
            <a:r>
              <a:rPr i="1" dirty="0"/>
              <a:t>NAACL</a:t>
            </a:r>
            <a:r>
              <a:rPr dirty="0"/>
              <a:t>, 2019. </a:t>
            </a:r>
          </a:p>
          <a:p>
            <a:pPr marL="0" indent="0">
              <a:lnSpc>
                <a:spcPts val="7100"/>
              </a:lnSpc>
              <a:buSzTx/>
              <a:buNone/>
              <a:defRPr>
                <a:latin typeface="Times New Roman"/>
                <a:ea typeface="Times New Roman"/>
                <a:cs typeface="Times New Roman"/>
                <a:sym typeface="Times New Roman"/>
              </a:defRPr>
            </a:pPr>
            <a:r>
              <a:rPr dirty="0"/>
              <a:t>[3] I. Bello, B. </a:t>
            </a:r>
            <a:r>
              <a:rPr dirty="0" err="1"/>
              <a:t>Zoph</a:t>
            </a:r>
            <a:r>
              <a:rPr dirty="0"/>
              <a:t>, Q. Le, A. Vaswani, and J. </a:t>
            </a:r>
            <a:r>
              <a:rPr dirty="0" err="1"/>
              <a:t>Shlens</a:t>
            </a:r>
            <a:r>
              <a:rPr dirty="0"/>
              <a:t>. Attention augmented convolutional networks. In </a:t>
            </a:r>
            <a:r>
              <a:rPr i="1" dirty="0"/>
              <a:t>ICCV</a:t>
            </a:r>
            <a:r>
              <a:rPr dirty="0"/>
              <a:t>, 2019. </a:t>
            </a:r>
          </a:p>
          <a:p>
            <a:pPr marL="0" indent="0">
              <a:lnSpc>
                <a:spcPts val="7100"/>
              </a:lnSpc>
              <a:buSzTx/>
              <a:buNone/>
              <a:defRPr>
                <a:latin typeface="Times New Roman"/>
                <a:ea typeface="Times New Roman"/>
                <a:cs typeface="Times New Roman"/>
                <a:sym typeface="Times New Roman"/>
              </a:defRPr>
            </a:pPr>
            <a:r>
              <a:rPr dirty="0"/>
              <a:t>[4] Jean-Baptiste </a:t>
            </a:r>
            <a:r>
              <a:rPr dirty="0" err="1"/>
              <a:t>Cordonnier</a:t>
            </a:r>
            <a:r>
              <a:rPr dirty="0"/>
              <a:t>, Andreas Loukas, and Martin </a:t>
            </a:r>
            <a:r>
              <a:rPr dirty="0" err="1"/>
              <a:t>Jaggi</a:t>
            </a:r>
            <a:r>
              <a:rPr dirty="0"/>
              <a:t>. On the relationship between self- attention and convolutional layers. In </a:t>
            </a:r>
            <a:r>
              <a:rPr i="1" dirty="0"/>
              <a:t>ICLR</a:t>
            </a:r>
            <a:r>
              <a:rPr dirty="0"/>
              <a:t>, 2020. </a:t>
            </a:r>
          </a:p>
        </p:txBody>
      </p:sp>
      <p:sp>
        <p:nvSpPr>
          <p:cNvPr id="355" name="14"/>
          <p:cNvSpPr txBox="1">
            <a:spLocks noGrp="1"/>
          </p:cNvSpPr>
          <p:nvPr>
            <p:ph type="sldNum" sz="quarter" idx="4294967295"/>
          </p:nvPr>
        </p:nvSpPr>
        <p:spPr>
          <a:xfrm>
            <a:off x="12006214" y="13076008"/>
            <a:ext cx="359074"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ltLang="zh-CN" dirty="0"/>
              <a:t>14</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文章概要…"/>
          <p:cNvSpPr txBox="1">
            <a:spLocks noGrp="1"/>
          </p:cNvSpPr>
          <p:nvPr>
            <p:ph type="title"/>
          </p:nvPr>
        </p:nvSpPr>
        <p:spPr>
          <a:xfrm>
            <a:off x="9650465" y="4533900"/>
            <a:ext cx="6465249" cy="4648200"/>
          </a:xfrm>
          <a:prstGeom prst="rect">
            <a:avLst/>
          </a:prstGeom>
        </p:spPr>
        <p:txBody>
          <a:bodyPr/>
          <a:lstStyle/>
          <a:p>
            <a:pPr defTabSz="1316703">
              <a:defRPr sz="6264" spc="-125"/>
            </a:pPr>
            <a:r>
              <a:t> 文章概要</a:t>
            </a:r>
          </a:p>
          <a:p>
            <a:pPr defTabSz="1316703">
              <a:defRPr sz="6264" spc="-125"/>
            </a:pPr>
            <a:endParaRPr/>
          </a:p>
          <a:p>
            <a:pPr defTabSz="1316703">
              <a:defRPr sz="6264" spc="-125"/>
            </a:pPr>
            <a:r>
              <a:t> 架构与细节</a:t>
            </a:r>
          </a:p>
          <a:p>
            <a:pPr defTabSz="1316703">
              <a:defRPr sz="6264" spc="-125"/>
            </a:pPr>
            <a:endParaRPr/>
          </a:p>
          <a:p>
            <a:pPr defTabSz="1316703">
              <a:defRPr sz="6264" spc="-125"/>
            </a:pPr>
            <a:r>
              <a:t> 对比分析</a:t>
            </a:r>
          </a:p>
        </p:txBody>
      </p:sp>
      <p:sp>
        <p:nvSpPr>
          <p:cNvPr id="157" name="Dingbat 多菱形"/>
          <p:cNvSpPr/>
          <p:nvPr/>
        </p:nvSpPr>
        <p:spPr>
          <a:xfrm>
            <a:off x="8268286" y="459891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58" name="Dingbat 多菱形"/>
          <p:cNvSpPr/>
          <p:nvPr/>
        </p:nvSpPr>
        <p:spPr>
          <a:xfrm>
            <a:off x="8268286" y="6223000"/>
            <a:ext cx="1270001" cy="127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59" name="Dingbat 多菱形"/>
          <p:cNvSpPr/>
          <p:nvPr/>
        </p:nvSpPr>
        <p:spPr>
          <a:xfrm>
            <a:off x="8268286" y="784708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文章相关背景"/>
          <p:cNvSpPr txBox="1">
            <a:spLocks noGrp="1"/>
          </p:cNvSpPr>
          <p:nvPr>
            <p:ph type="title"/>
          </p:nvPr>
        </p:nvSpPr>
        <p:spPr>
          <a:prstGeom prst="rect">
            <a:avLst/>
          </a:prstGeom>
        </p:spPr>
        <p:txBody>
          <a:bodyPr/>
          <a:lstStyle>
            <a:lvl1pPr defTabSz="2145738">
              <a:defRPr sz="7480" spc="-149"/>
            </a:lvl1pPr>
          </a:lstStyle>
          <a:p>
            <a:r>
              <a:t>文章相关背景</a:t>
            </a:r>
          </a:p>
        </p:txBody>
      </p:sp>
      <p:sp>
        <p:nvSpPr>
          <p:cNvPr id="162" name="Alexey Dosovitskiy : Research Scientist, Google Brain Team…"/>
          <p:cNvSpPr txBox="1">
            <a:spLocks noGrp="1"/>
          </p:cNvSpPr>
          <p:nvPr>
            <p:ph type="body" idx="1"/>
          </p:nvPr>
        </p:nvSpPr>
        <p:spPr>
          <a:xfrm>
            <a:off x="2678848" y="3053112"/>
            <a:ext cx="19026304" cy="9475101"/>
          </a:xfrm>
          <a:prstGeom prst="rect">
            <a:avLst/>
          </a:prstGeom>
        </p:spPr>
        <p:txBody>
          <a:bodyPr anchor="ctr"/>
          <a:lstStyle/>
          <a:p>
            <a:pPr>
              <a:lnSpc>
                <a:spcPct val="40000"/>
              </a:lnSpc>
              <a:defRPr>
                <a:latin typeface="Times New Roman"/>
                <a:ea typeface="Times New Roman"/>
                <a:cs typeface="Times New Roman"/>
                <a:sym typeface="Times New Roman"/>
              </a:defRPr>
            </a:pPr>
            <a:r>
              <a:rPr u="sng" dirty="0">
                <a:solidFill>
                  <a:schemeClr val="accent1">
                    <a:hueOff val="114395"/>
                    <a:lumOff val="-24975"/>
                  </a:schemeClr>
                </a:solidFill>
                <a:hlinkClick r:id="rId2"/>
              </a:rPr>
              <a:t>Alexey Dosovitskiy</a:t>
            </a:r>
            <a:r>
              <a:rPr dirty="0">
                <a:solidFill>
                  <a:schemeClr val="accent1">
                    <a:hueOff val="114395"/>
                    <a:lumOff val="-24975"/>
                  </a:schemeClr>
                </a:solidFill>
              </a:rPr>
              <a:t> </a:t>
            </a:r>
            <a:r>
              <a:rPr dirty="0"/>
              <a:t>: Research Scientist, Google Brain Team</a:t>
            </a:r>
          </a:p>
          <a:p>
            <a:pPr marL="0" lvl="2" indent="914400">
              <a:lnSpc>
                <a:spcPct val="40000"/>
              </a:lnSpc>
              <a:buSzTx/>
              <a:buNone/>
              <a:defRPr sz="3500">
                <a:latin typeface="Times New Roman"/>
                <a:ea typeface="Times New Roman"/>
                <a:cs typeface="Times New Roman"/>
                <a:sym typeface="Times New Roman"/>
              </a:defRPr>
            </a:pPr>
            <a:r>
              <a:rPr dirty="0"/>
              <a:t>Neural Networks, Computer Vision</a:t>
            </a:r>
          </a:p>
          <a:p>
            <a:pPr marL="0" lvl="2" indent="914400">
              <a:lnSpc>
                <a:spcPct val="40000"/>
              </a:lnSpc>
              <a:buSzTx/>
              <a:buNone/>
              <a:defRPr sz="3500">
                <a:latin typeface="Times New Roman"/>
                <a:ea typeface="Times New Roman"/>
                <a:cs typeface="Times New Roman"/>
                <a:sym typeface="Times New Roman"/>
              </a:defRPr>
            </a:pPr>
            <a:endParaRPr dirty="0"/>
          </a:p>
          <a:p>
            <a:pPr>
              <a:lnSpc>
                <a:spcPct val="40000"/>
              </a:lnSpc>
              <a:defRPr>
                <a:latin typeface="Times New Roman"/>
                <a:ea typeface="Times New Roman"/>
                <a:cs typeface="Times New Roman"/>
                <a:sym typeface="Times New Roman"/>
              </a:defRPr>
            </a:pPr>
            <a:r>
              <a:rPr u="sng" dirty="0">
                <a:solidFill>
                  <a:schemeClr val="accent1">
                    <a:hueOff val="114395"/>
                    <a:lumOff val="-24975"/>
                  </a:schemeClr>
                </a:solidFill>
                <a:hlinkClick r:id="rId3"/>
              </a:rPr>
              <a:t>Lucas Beyer</a:t>
            </a:r>
            <a:r>
              <a:rPr dirty="0"/>
              <a:t> : Researcher, Google Brain Team</a:t>
            </a:r>
          </a:p>
          <a:p>
            <a:pPr marL="0" lvl="2" indent="914400">
              <a:lnSpc>
                <a:spcPct val="40000"/>
              </a:lnSpc>
              <a:buSzTx/>
              <a:buNone/>
              <a:defRPr sz="3500">
                <a:latin typeface="Times New Roman"/>
                <a:ea typeface="Times New Roman"/>
                <a:cs typeface="Times New Roman"/>
                <a:sym typeface="Times New Roman"/>
              </a:defRPr>
            </a:pPr>
            <a:r>
              <a:rPr dirty="0"/>
              <a:t>Representation Learning, Reinforcement Learning</a:t>
            </a:r>
          </a:p>
          <a:p>
            <a:pPr marL="0" lvl="2" indent="914400">
              <a:lnSpc>
                <a:spcPct val="40000"/>
              </a:lnSpc>
              <a:buSzTx/>
              <a:buNone/>
              <a:defRPr sz="3500">
                <a:latin typeface="Times New Roman"/>
                <a:ea typeface="Times New Roman"/>
                <a:cs typeface="Times New Roman"/>
                <a:sym typeface="Times New Roman"/>
              </a:defRPr>
            </a:pPr>
            <a:endParaRPr dirty="0"/>
          </a:p>
          <a:p>
            <a:pPr>
              <a:lnSpc>
                <a:spcPct val="40000"/>
              </a:lnSpc>
              <a:defRPr>
                <a:latin typeface="Times New Roman"/>
                <a:ea typeface="Times New Roman"/>
                <a:cs typeface="Times New Roman"/>
                <a:sym typeface="Times New Roman"/>
              </a:defRPr>
            </a:pPr>
            <a:r>
              <a:rPr u="sng" dirty="0">
                <a:solidFill>
                  <a:schemeClr val="accent1">
                    <a:hueOff val="114395"/>
                    <a:lumOff val="-24975"/>
                  </a:schemeClr>
                </a:solidFill>
                <a:hlinkClick r:id="rId4"/>
              </a:rPr>
              <a:t>Alexander A. Kolesnikov</a:t>
            </a:r>
            <a:r>
              <a:rPr dirty="0"/>
              <a:t> : Researcher, Google Brain Team</a:t>
            </a:r>
          </a:p>
          <a:p>
            <a:pPr marL="0" lvl="2" indent="914400">
              <a:lnSpc>
                <a:spcPct val="40000"/>
              </a:lnSpc>
              <a:buSzTx/>
              <a:buNone/>
              <a:defRPr sz="3500">
                <a:latin typeface="Times New Roman"/>
                <a:ea typeface="Times New Roman"/>
                <a:cs typeface="Times New Roman"/>
                <a:sym typeface="Times New Roman"/>
              </a:defRPr>
            </a:pPr>
            <a:r>
              <a:rPr dirty="0"/>
              <a:t>AI, Machine learning</a:t>
            </a:r>
          </a:p>
          <a:p>
            <a:pPr marL="0" lvl="2" indent="914400">
              <a:lnSpc>
                <a:spcPct val="40000"/>
              </a:lnSpc>
              <a:buSzTx/>
              <a:buNone/>
              <a:defRPr sz="3500">
                <a:latin typeface="Times New Roman"/>
                <a:ea typeface="Times New Roman"/>
                <a:cs typeface="Times New Roman"/>
                <a:sym typeface="Times New Roman"/>
              </a:defRPr>
            </a:pPr>
            <a:endParaRPr dirty="0"/>
          </a:p>
          <a:p>
            <a:pPr marL="0" lvl="2" indent="914400" algn="r">
              <a:lnSpc>
                <a:spcPct val="40000"/>
              </a:lnSpc>
              <a:buSzTx/>
              <a:buNone/>
              <a:defRPr sz="3500">
                <a:latin typeface="Times New Roman"/>
                <a:ea typeface="Times New Roman"/>
                <a:cs typeface="Times New Roman"/>
                <a:sym typeface="Times New Roman"/>
              </a:defRPr>
            </a:pPr>
            <a:r>
              <a:rPr u="sng" dirty="0">
                <a:solidFill>
                  <a:schemeClr val="accent1">
                    <a:hueOff val="114395"/>
                    <a:lumOff val="-24975"/>
                  </a:schemeClr>
                </a:solidFill>
                <a:hlinkClick r:id="rId5"/>
              </a:rPr>
              <a:t>ICLR</a:t>
            </a:r>
            <a:r>
              <a:rPr dirty="0"/>
              <a:t> (2021)</a:t>
            </a:r>
          </a:p>
          <a:p>
            <a:pPr marL="0" lvl="2" indent="914400" algn="r">
              <a:lnSpc>
                <a:spcPct val="40000"/>
              </a:lnSpc>
              <a:buSzTx/>
              <a:buNone/>
              <a:defRPr sz="3500">
                <a:latin typeface="Times New Roman"/>
                <a:ea typeface="Times New Roman"/>
                <a:cs typeface="Times New Roman"/>
                <a:sym typeface="Times New Roman"/>
              </a:defRPr>
            </a:pPr>
            <a:r>
              <a:rPr dirty="0"/>
              <a:t>Citations : 2957  </a:t>
            </a:r>
          </a:p>
        </p:txBody>
      </p:sp>
      <p:sp>
        <p:nvSpPr>
          <p:cNvPr id="163" name="1"/>
          <p:cNvSpPr txBox="1">
            <a:spLocks noGrp="1"/>
          </p:cNvSpPr>
          <p:nvPr>
            <p:ph type="sldNum" sz="quarter" idx="4294967295"/>
          </p:nvPr>
        </p:nvSpPr>
        <p:spPr>
          <a:xfrm>
            <a:off x="12070336" y="13076008"/>
            <a:ext cx="230832"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章主要内容"/>
          <p:cNvSpPr txBox="1">
            <a:spLocks noGrp="1"/>
          </p:cNvSpPr>
          <p:nvPr>
            <p:ph type="title"/>
          </p:nvPr>
        </p:nvSpPr>
        <p:spPr>
          <a:prstGeom prst="rect">
            <a:avLst/>
          </a:prstGeom>
        </p:spPr>
        <p:txBody>
          <a:bodyPr/>
          <a:lstStyle>
            <a:lvl1pPr defTabSz="2145738">
              <a:defRPr sz="7480" spc="-149"/>
            </a:lvl1pPr>
          </a:lstStyle>
          <a:p>
            <a:r>
              <a:t>文章主要内容</a:t>
            </a:r>
          </a:p>
        </p:txBody>
      </p:sp>
      <p:sp>
        <p:nvSpPr>
          <p:cNvPr id="166" name="图像识别与自然语言处理领域相关工作总结…"/>
          <p:cNvSpPr txBox="1">
            <a:spLocks noGrp="1"/>
          </p:cNvSpPr>
          <p:nvPr>
            <p:ph type="body" idx="1"/>
          </p:nvPr>
        </p:nvSpPr>
        <p:spPr>
          <a:xfrm>
            <a:off x="2678848" y="3053112"/>
            <a:ext cx="19026304" cy="9475101"/>
          </a:xfrm>
          <a:prstGeom prst="rect">
            <a:avLst/>
          </a:prstGeom>
        </p:spPr>
        <p:txBody>
          <a:bodyPr anchor="ctr"/>
          <a:lstStyle/>
          <a:p>
            <a:pPr>
              <a:lnSpc>
                <a:spcPts val="7900"/>
              </a:lnSpc>
              <a:defRPr>
                <a:latin typeface="Times New Roman"/>
                <a:ea typeface="Times New Roman"/>
                <a:cs typeface="Times New Roman"/>
                <a:sym typeface="Times New Roman"/>
              </a:defRPr>
            </a:pPr>
            <a:r>
              <a:t>图像识别与自然语言处理领域相关工作总结</a:t>
            </a:r>
          </a:p>
          <a:p>
            <a:pPr marL="0" lvl="2" indent="914400">
              <a:lnSpc>
                <a:spcPts val="6400"/>
              </a:lnSpc>
              <a:buSzTx/>
              <a:buNone/>
              <a:defRPr sz="3500">
                <a:latin typeface="Times New Roman"/>
                <a:ea typeface="Times New Roman"/>
                <a:cs typeface="Times New Roman"/>
                <a:sym typeface="Times New Roman"/>
              </a:defRPr>
            </a:pPr>
            <a:r>
              <a:t>Transformers 模型的提出</a:t>
            </a:r>
            <a:r>
              <a:rPr baseline="31999"/>
              <a:t>[1]</a:t>
            </a:r>
            <a:r>
              <a:t>，Bert 模型的提出</a:t>
            </a:r>
            <a:r>
              <a:rPr baseline="31999"/>
              <a:t>[2]</a:t>
            </a:r>
            <a:r>
              <a:t>；Self-attention (自注意力) 机制在图像识别算法中的应用</a:t>
            </a:r>
            <a:r>
              <a:rPr baseline="31999"/>
              <a:t>[3]</a:t>
            </a:r>
            <a:r>
              <a:t>，Transformers 模型在图像识别领域中的应用</a:t>
            </a:r>
            <a:r>
              <a:rPr baseline="31999"/>
              <a:t>[4]</a:t>
            </a:r>
          </a:p>
          <a:p>
            <a:pPr>
              <a:lnSpc>
                <a:spcPts val="7900"/>
              </a:lnSpc>
              <a:defRPr>
                <a:latin typeface="Times New Roman"/>
                <a:ea typeface="Times New Roman"/>
                <a:cs typeface="Times New Roman"/>
                <a:sym typeface="Times New Roman"/>
              </a:defRPr>
            </a:pPr>
            <a:r>
              <a:t>Vision Transformer 模型的提出、相关细节与更多可能的形式</a:t>
            </a:r>
          </a:p>
          <a:p>
            <a:pPr marL="0" lvl="2" indent="914400">
              <a:lnSpc>
                <a:spcPts val="6400"/>
              </a:lnSpc>
              <a:buSzTx/>
              <a:buNone/>
              <a:defRPr sz="3500">
                <a:latin typeface="Times New Roman"/>
                <a:ea typeface="Times New Roman"/>
                <a:cs typeface="Times New Roman"/>
                <a:sym typeface="Times New Roman"/>
              </a:defRPr>
            </a:pPr>
            <a:r>
              <a:t>模型总体架构展示；数据预处理与向量化；模型传播过程；混合结构模型试验</a:t>
            </a:r>
          </a:p>
          <a:p>
            <a:pPr>
              <a:lnSpc>
                <a:spcPts val="7900"/>
              </a:lnSpc>
              <a:defRPr>
                <a:latin typeface="Times New Roman"/>
                <a:ea typeface="Times New Roman"/>
                <a:cs typeface="Times New Roman"/>
                <a:sym typeface="Times New Roman"/>
              </a:defRPr>
            </a:pPr>
            <a:r>
              <a:t>对比分析模型的表现</a:t>
            </a:r>
          </a:p>
          <a:p>
            <a:pPr marL="0" lvl="2" indent="914400">
              <a:lnSpc>
                <a:spcPts val="6400"/>
              </a:lnSpc>
              <a:buSzTx/>
              <a:buNone/>
              <a:defRPr sz="3500">
                <a:latin typeface="Times New Roman"/>
                <a:ea typeface="Times New Roman"/>
                <a:cs typeface="Times New Roman"/>
                <a:sym typeface="Times New Roman"/>
              </a:defRPr>
            </a:pPr>
            <a:r>
              <a:t>与现有 CNN 方法对比；与超参数不相同的同结构模型对比</a:t>
            </a:r>
          </a:p>
        </p:txBody>
      </p:sp>
      <p:sp>
        <p:nvSpPr>
          <p:cNvPr id="167" name="2"/>
          <p:cNvSpPr txBox="1">
            <a:spLocks noGrp="1"/>
          </p:cNvSpPr>
          <p:nvPr>
            <p:ph type="sldNum" sz="quarter" idx="4294967295"/>
          </p:nvPr>
        </p:nvSpPr>
        <p:spPr>
          <a:xfrm>
            <a:off x="12070336" y="13076008"/>
            <a:ext cx="230832"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2</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文章主要成果"/>
          <p:cNvSpPr txBox="1">
            <a:spLocks noGrp="1"/>
          </p:cNvSpPr>
          <p:nvPr>
            <p:ph type="title"/>
          </p:nvPr>
        </p:nvSpPr>
        <p:spPr>
          <a:prstGeom prst="rect">
            <a:avLst/>
          </a:prstGeom>
        </p:spPr>
        <p:txBody>
          <a:bodyPr/>
          <a:lstStyle>
            <a:lvl1pPr defTabSz="2145738">
              <a:defRPr sz="7480" spc="-149"/>
            </a:lvl1pPr>
          </a:lstStyle>
          <a:p>
            <a:r>
              <a:t>文章主要成果</a:t>
            </a:r>
          </a:p>
        </p:txBody>
      </p:sp>
      <p:sp>
        <p:nvSpPr>
          <p:cNvPr id="170" name="结合图像识别与自然语言处理领域知识，通过使用全连接神经网络与自注意力机制对图像进行处理与识别，创新性地实现了可应用于图像识别的 Vision Transformer 模型…"/>
          <p:cNvSpPr txBox="1">
            <a:spLocks noGrp="1"/>
          </p:cNvSpPr>
          <p:nvPr>
            <p:ph type="body" idx="1"/>
          </p:nvPr>
        </p:nvSpPr>
        <p:spPr>
          <a:xfrm>
            <a:off x="2678848" y="2595912"/>
            <a:ext cx="19026304" cy="9475101"/>
          </a:xfrm>
          <a:prstGeom prst="rect">
            <a:avLst/>
          </a:prstGeom>
        </p:spPr>
        <p:txBody>
          <a:bodyPr anchor="ctr"/>
          <a:lstStyle/>
          <a:p>
            <a:pPr>
              <a:lnSpc>
                <a:spcPts val="7900"/>
              </a:lnSpc>
              <a:defRPr>
                <a:latin typeface="Times New Roman"/>
                <a:ea typeface="Times New Roman"/>
                <a:cs typeface="Times New Roman"/>
                <a:sym typeface="Times New Roman"/>
              </a:defRPr>
            </a:pPr>
            <a:r>
              <a:t>结合图像识别与自然语言处理领域知识，通过使用全连接神经网络与自注意力机制对图像进行处理与识别，创新性地实现了可应用于图像识别的 Vision Transformer 模型</a:t>
            </a:r>
          </a:p>
          <a:p>
            <a:pPr>
              <a:lnSpc>
                <a:spcPts val="7900"/>
              </a:lnSpc>
              <a:defRPr>
                <a:latin typeface="Times New Roman"/>
                <a:ea typeface="Times New Roman"/>
                <a:cs typeface="Times New Roman"/>
                <a:sym typeface="Times New Roman"/>
              </a:defRPr>
            </a:pPr>
            <a:r>
              <a:t>对比分析了 Vision Transformer 模型在不同数据集上的表现，实验结果表明该模型在大型数据集上的表现超过当时的 SOTA (具体任务中表现最好) 模型</a:t>
            </a:r>
          </a:p>
        </p:txBody>
      </p:sp>
      <p:sp>
        <p:nvSpPr>
          <p:cNvPr id="171" name="3"/>
          <p:cNvSpPr txBox="1">
            <a:spLocks noGrp="1"/>
          </p:cNvSpPr>
          <p:nvPr>
            <p:ph type="sldNum" sz="quarter" idx="4294967295"/>
          </p:nvPr>
        </p:nvSpPr>
        <p:spPr>
          <a:xfrm>
            <a:off x="12070336" y="13076008"/>
            <a:ext cx="230832"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3</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文章概要…"/>
          <p:cNvSpPr txBox="1">
            <a:spLocks noGrp="1"/>
          </p:cNvSpPr>
          <p:nvPr>
            <p:ph type="title"/>
          </p:nvPr>
        </p:nvSpPr>
        <p:spPr>
          <a:xfrm>
            <a:off x="9650465" y="4533900"/>
            <a:ext cx="6465249" cy="4648200"/>
          </a:xfrm>
          <a:prstGeom prst="rect">
            <a:avLst/>
          </a:prstGeom>
        </p:spPr>
        <p:txBody>
          <a:bodyPr/>
          <a:lstStyle/>
          <a:p>
            <a:pPr defTabSz="1316703">
              <a:defRPr sz="6264" spc="-125"/>
            </a:pPr>
            <a:r>
              <a:t> 文章概要</a:t>
            </a:r>
          </a:p>
          <a:p>
            <a:pPr defTabSz="1316703">
              <a:defRPr sz="6264" spc="-125"/>
            </a:pPr>
            <a:endParaRPr/>
          </a:p>
          <a:p>
            <a:pPr defTabSz="1316703">
              <a:defRPr sz="6264" spc="-125"/>
            </a:pPr>
            <a:r>
              <a:t> 架构与细节</a:t>
            </a:r>
          </a:p>
          <a:p>
            <a:pPr defTabSz="1316703">
              <a:defRPr sz="6264" spc="-125"/>
            </a:pPr>
            <a:endParaRPr/>
          </a:p>
          <a:p>
            <a:pPr defTabSz="1316703">
              <a:defRPr sz="6264" spc="-125"/>
            </a:pPr>
            <a:r>
              <a:t> 对比分析</a:t>
            </a:r>
          </a:p>
        </p:txBody>
      </p:sp>
      <p:sp>
        <p:nvSpPr>
          <p:cNvPr id="174" name="Dingbat 多菱形"/>
          <p:cNvSpPr/>
          <p:nvPr/>
        </p:nvSpPr>
        <p:spPr>
          <a:xfrm>
            <a:off x="8268286" y="459891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75" name="Dingbat 多菱形"/>
          <p:cNvSpPr/>
          <p:nvPr/>
        </p:nvSpPr>
        <p:spPr>
          <a:xfrm>
            <a:off x="8268286" y="6223000"/>
            <a:ext cx="1270001" cy="1270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76" name="Dingbat 多菱形"/>
          <p:cNvSpPr/>
          <p:nvPr/>
        </p:nvSpPr>
        <p:spPr>
          <a:xfrm>
            <a:off x="8268286" y="784708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Vision Transformer 架构"/>
          <p:cNvSpPr txBox="1">
            <a:spLocks noGrp="1"/>
          </p:cNvSpPr>
          <p:nvPr>
            <p:ph type="title"/>
          </p:nvPr>
        </p:nvSpPr>
        <p:spPr>
          <a:prstGeom prst="rect">
            <a:avLst/>
          </a:prstGeom>
        </p:spPr>
        <p:txBody>
          <a:bodyPr/>
          <a:lstStyle/>
          <a:p>
            <a:pPr defTabSz="2145738">
              <a:defRPr sz="7480" spc="-149"/>
            </a:pPr>
            <a:r>
              <a:rPr>
                <a:latin typeface="Times New Roman"/>
                <a:ea typeface="Times New Roman"/>
                <a:cs typeface="Times New Roman"/>
                <a:sym typeface="Times New Roman"/>
              </a:rPr>
              <a:t>Vision Transformer</a:t>
            </a:r>
            <a:r>
              <a:t> 架构</a:t>
            </a:r>
          </a:p>
        </p:txBody>
      </p:sp>
      <p:sp>
        <p:nvSpPr>
          <p:cNvPr id="179" name="Linear Projection of Flattened Patches…"/>
          <p:cNvSpPr txBox="1">
            <a:spLocks noGrp="1"/>
          </p:cNvSpPr>
          <p:nvPr>
            <p:ph type="body" sz="half" idx="1"/>
          </p:nvPr>
        </p:nvSpPr>
        <p:spPr>
          <a:xfrm>
            <a:off x="12638685" y="3053112"/>
            <a:ext cx="11274702" cy="9475101"/>
          </a:xfrm>
          <a:prstGeom prst="rect">
            <a:avLst/>
          </a:prstGeom>
        </p:spPr>
        <p:txBody>
          <a:bodyPr anchor="ctr">
            <a:normAutofit fontScale="85000" lnSpcReduction="10000"/>
          </a:bodyPr>
          <a:lstStyle/>
          <a:p>
            <a:pPr marL="408939" indent="-408939" defTabSz="2243271">
              <a:lnSpc>
                <a:spcPts val="6700"/>
              </a:lnSpc>
              <a:spcBef>
                <a:spcPts val="4100"/>
              </a:spcBef>
              <a:defRPr sz="4416">
                <a:latin typeface="Times New Roman"/>
                <a:ea typeface="Times New Roman"/>
                <a:cs typeface="Times New Roman"/>
                <a:sym typeface="Times New Roman"/>
              </a:defRPr>
            </a:pPr>
            <a:r>
              <a:t> Linear Projection of Flattened Patches</a:t>
            </a:r>
          </a:p>
          <a:p>
            <a:pPr marL="0" lvl="2" indent="841247" defTabSz="2243271">
              <a:lnSpc>
                <a:spcPts val="5300"/>
              </a:lnSpc>
              <a:spcBef>
                <a:spcPts val="4100"/>
              </a:spcBef>
              <a:buSzTx/>
              <a:buNone/>
              <a:defRPr sz="3220">
                <a:latin typeface="Times New Roman"/>
                <a:ea typeface="Times New Roman"/>
                <a:cs typeface="Times New Roman"/>
                <a:sym typeface="Times New Roman"/>
              </a:defRPr>
            </a:pPr>
            <a:r>
              <a:t>将 Patches (图像块) 序列化、通过全连接神经网络投射为 1 维向量并嵌入位置编码、加上 token 为 [class] 的同维度向量作为 Transformer Encoder 的输入</a:t>
            </a:r>
          </a:p>
          <a:p>
            <a:pPr marL="408939" indent="-408939" defTabSz="2243271">
              <a:lnSpc>
                <a:spcPts val="6700"/>
              </a:lnSpc>
              <a:spcBef>
                <a:spcPts val="4100"/>
              </a:spcBef>
              <a:defRPr sz="4416">
                <a:latin typeface="Times New Roman"/>
                <a:ea typeface="Times New Roman"/>
                <a:cs typeface="Times New Roman"/>
                <a:sym typeface="Times New Roman"/>
              </a:defRPr>
            </a:pPr>
            <a:r>
              <a:t> Transformer Encoder</a:t>
            </a:r>
          </a:p>
          <a:p>
            <a:pPr marL="0" lvl="2" indent="841247" defTabSz="2243271">
              <a:lnSpc>
                <a:spcPts val="5300"/>
              </a:lnSpc>
              <a:spcBef>
                <a:spcPts val="4100"/>
              </a:spcBef>
              <a:buSzTx/>
              <a:buNone/>
              <a:defRPr sz="3220">
                <a:latin typeface="Times New Roman"/>
                <a:ea typeface="Times New Roman"/>
                <a:cs typeface="Times New Roman"/>
                <a:sym typeface="Times New Roman"/>
              </a:defRPr>
            </a:pPr>
            <a:r>
              <a:t>利用自注意力机制与全连接神经网络提取输入向量中包含的信息</a:t>
            </a:r>
          </a:p>
          <a:p>
            <a:pPr marL="408939" indent="-408939" defTabSz="2243271">
              <a:lnSpc>
                <a:spcPts val="6700"/>
              </a:lnSpc>
              <a:spcBef>
                <a:spcPts val="4100"/>
              </a:spcBef>
              <a:defRPr sz="4416">
                <a:latin typeface="Times New Roman"/>
                <a:ea typeface="Times New Roman"/>
                <a:cs typeface="Times New Roman"/>
                <a:sym typeface="Times New Roman"/>
              </a:defRPr>
            </a:pPr>
            <a:r>
              <a:t> MLP Head</a:t>
            </a:r>
          </a:p>
          <a:p>
            <a:pPr marL="0" lvl="2" indent="841247" defTabSz="2243271">
              <a:lnSpc>
                <a:spcPts val="5300"/>
              </a:lnSpc>
              <a:spcBef>
                <a:spcPts val="4100"/>
              </a:spcBef>
              <a:buSzTx/>
              <a:buNone/>
              <a:defRPr sz="3220">
                <a:latin typeface="Times New Roman"/>
                <a:ea typeface="Times New Roman"/>
                <a:cs typeface="Times New Roman"/>
                <a:sym typeface="Times New Roman"/>
              </a:defRPr>
            </a:pPr>
            <a:r>
              <a:t>以 Transformer Encoder 的 [class] 输出作为输入，通过 MLP  (多层感知机 - 全连接神经网络) 计算并输出图像类别</a:t>
            </a:r>
          </a:p>
        </p:txBody>
      </p:sp>
      <p:grpSp>
        <p:nvGrpSpPr>
          <p:cNvPr id="182" name="成组"/>
          <p:cNvGrpSpPr/>
          <p:nvPr/>
        </p:nvGrpSpPr>
        <p:grpSpPr>
          <a:xfrm>
            <a:off x="936726" y="3646396"/>
            <a:ext cx="11274702" cy="8910833"/>
            <a:chOff x="0" y="0"/>
            <a:chExt cx="11274700" cy="8910832"/>
          </a:xfrm>
        </p:grpSpPr>
        <p:pic>
          <p:nvPicPr>
            <p:cNvPr id="180" name="截屏2022-03-17 下午5.36.24.jpeg" descr="截屏2022-03-17 下午5.36.24.jpeg"/>
            <p:cNvPicPr>
              <a:picLocks noChangeAspect="1"/>
            </p:cNvPicPr>
            <p:nvPr/>
          </p:nvPicPr>
          <p:blipFill>
            <a:blip r:embed="rId2"/>
            <a:stretch>
              <a:fillRect/>
            </a:stretch>
          </p:blipFill>
          <p:spPr>
            <a:xfrm>
              <a:off x="0" y="0"/>
              <a:ext cx="11274701" cy="8288533"/>
            </a:xfrm>
            <a:prstGeom prst="rect">
              <a:avLst/>
            </a:prstGeom>
            <a:ln w="12700" cap="flat">
              <a:noFill/>
              <a:miter lim="400000"/>
            </a:ln>
            <a:effectLst/>
          </p:spPr>
        </p:pic>
        <p:sp>
          <p:nvSpPr>
            <p:cNvPr id="181" name="Caption"/>
            <p:cNvSpPr/>
            <p:nvPr/>
          </p:nvSpPr>
          <p:spPr>
            <a:xfrm>
              <a:off x="0" y="8390132"/>
              <a:ext cx="11274701"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p>
              <a:r>
                <a:t>图 1    模型概览</a:t>
              </a:r>
            </a:p>
          </p:txBody>
        </p:sp>
      </p:grpSp>
      <p:sp>
        <p:nvSpPr>
          <p:cNvPr id="183" name="4"/>
          <p:cNvSpPr txBox="1">
            <a:spLocks noGrp="1"/>
          </p:cNvSpPr>
          <p:nvPr>
            <p:ph type="sldNum" sz="quarter" idx="4294967295"/>
          </p:nvPr>
        </p:nvSpPr>
        <p:spPr>
          <a:xfrm>
            <a:off x="12077547" y="13076008"/>
            <a:ext cx="228905"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p>
            <a:r>
              <a:rPr lang="en-US" dirty="0"/>
              <a:t>4</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Linear Projection of Flattened Patches"/>
          <p:cNvSpPr txBox="1">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Linear Projection of Flattened Patches</a:t>
            </a:r>
          </a:p>
        </p:txBody>
      </p:sp>
      <p:pic>
        <p:nvPicPr>
          <p:cNvPr id="186" name="截屏2022-03-17 下午6.28.17-2.png" descr="截屏2022-03-17 下午6.28.17-2.png"/>
          <p:cNvPicPr>
            <a:picLocks noChangeAspect="1"/>
          </p:cNvPicPr>
          <p:nvPr/>
        </p:nvPicPr>
        <p:blipFill>
          <a:blip r:embed="rId2"/>
          <a:stretch>
            <a:fillRect/>
          </a:stretch>
        </p:blipFill>
        <p:spPr>
          <a:xfrm>
            <a:off x="4147839" y="2638928"/>
            <a:ext cx="3165509" cy="3105577"/>
          </a:xfrm>
          <a:prstGeom prst="rect">
            <a:avLst/>
          </a:prstGeom>
          <a:ln w="12700">
            <a:miter lim="400000"/>
          </a:ln>
        </p:spPr>
      </p:pic>
      <p:pic>
        <p:nvPicPr>
          <p:cNvPr id="187" name="截屏2022-03-17 下午6.51.29.png" descr="截屏2022-03-17 下午6.51.29.png"/>
          <p:cNvPicPr>
            <a:picLocks noChangeAspect="1"/>
          </p:cNvPicPr>
          <p:nvPr/>
        </p:nvPicPr>
        <p:blipFill>
          <a:blip r:embed="rId3"/>
          <a:stretch>
            <a:fillRect/>
          </a:stretch>
        </p:blipFill>
        <p:spPr>
          <a:xfrm>
            <a:off x="13545906" y="3131266"/>
            <a:ext cx="2133601" cy="2120901"/>
          </a:xfrm>
          <a:prstGeom prst="rect">
            <a:avLst/>
          </a:prstGeom>
          <a:ln w="12700">
            <a:miter lim="400000"/>
          </a:ln>
        </p:spPr>
      </p:pic>
      <p:pic>
        <p:nvPicPr>
          <p:cNvPr id="188" name="截屏2022-03-17 下午6.51.57.png" descr="截屏2022-03-17 下午6.51.57.png"/>
          <p:cNvPicPr>
            <a:picLocks noChangeAspect="1"/>
          </p:cNvPicPr>
          <p:nvPr/>
        </p:nvPicPr>
        <p:blipFill>
          <a:blip r:embed="rId4"/>
          <a:stretch>
            <a:fillRect/>
          </a:stretch>
        </p:blipFill>
        <p:spPr>
          <a:xfrm>
            <a:off x="18320787" y="3124916"/>
            <a:ext cx="2133601" cy="2133601"/>
          </a:xfrm>
          <a:prstGeom prst="rect">
            <a:avLst/>
          </a:prstGeom>
          <a:ln w="12700">
            <a:miter lim="400000"/>
          </a:ln>
        </p:spPr>
      </p:pic>
      <p:pic>
        <p:nvPicPr>
          <p:cNvPr id="189" name="截屏2022-03-17 下午6.52.12.png" descr="截屏2022-03-17 下午6.52.12.png"/>
          <p:cNvPicPr>
            <a:picLocks noChangeAspect="1"/>
          </p:cNvPicPr>
          <p:nvPr/>
        </p:nvPicPr>
        <p:blipFill>
          <a:blip r:embed="rId5"/>
          <a:stretch>
            <a:fillRect/>
          </a:stretch>
        </p:blipFill>
        <p:spPr>
          <a:xfrm>
            <a:off x="15933346" y="3131266"/>
            <a:ext cx="2133601" cy="2120901"/>
          </a:xfrm>
          <a:prstGeom prst="rect">
            <a:avLst/>
          </a:prstGeom>
          <a:ln w="12700">
            <a:miter lim="400000"/>
          </a:ln>
        </p:spPr>
      </p:pic>
      <p:sp>
        <p:nvSpPr>
          <p:cNvPr id="190" name="箭头"/>
          <p:cNvSpPr/>
          <p:nvPr/>
        </p:nvSpPr>
        <p:spPr>
          <a:xfrm>
            <a:off x="12087644" y="3788837"/>
            <a:ext cx="1284724" cy="805759"/>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191" name="截屏2022-03-17 下午6.28.17.png" descr="截屏2022-03-17 下午6.28.17.png"/>
          <p:cNvPicPr>
            <a:picLocks noChangeAspect="1"/>
          </p:cNvPicPr>
          <p:nvPr/>
        </p:nvPicPr>
        <p:blipFill>
          <a:blip r:embed="rId6"/>
          <a:stretch>
            <a:fillRect/>
          </a:stretch>
        </p:blipFill>
        <p:spPr>
          <a:xfrm>
            <a:off x="8882914" y="2638928"/>
            <a:ext cx="3031192" cy="3105577"/>
          </a:xfrm>
          <a:prstGeom prst="rect">
            <a:avLst/>
          </a:prstGeom>
          <a:ln w="12700">
            <a:miter lim="400000"/>
          </a:ln>
        </p:spPr>
      </p:pic>
      <p:sp>
        <p:nvSpPr>
          <p:cNvPr id="192" name="箭头"/>
          <p:cNvSpPr/>
          <p:nvPr/>
        </p:nvSpPr>
        <p:spPr>
          <a:xfrm>
            <a:off x="7504952" y="3788837"/>
            <a:ext cx="1284725" cy="805759"/>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mc:Choice xmlns:a14="http://schemas.microsoft.com/office/drawing/2010/main" Requires="a14">
          <p:sp>
            <p:nvSpPr>
              <p:cNvPr id="193" name="文本"/>
              <p:cNvSpPr txBox="1"/>
              <p:nvPr/>
            </p:nvSpPr>
            <p:spPr>
              <a:xfrm>
                <a:off x="3929613" y="6077282"/>
                <a:ext cx="3830561" cy="62132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14:m>
                  <m:oMathPara xmlns:m="http://schemas.openxmlformats.org/officeDocument/2006/math">
                    <m:oMathParaPr>
                      <m:jc m:val="center"/>
                    </m:oMathParaPr>
                    <m:oMath xmlns:m="http://schemas.openxmlformats.org/officeDocument/2006/math">
                      <m:r>
                        <a:rPr sz="3550" i="1">
                          <a:solidFill>
                            <a:srgbClr val="5E5E5E"/>
                          </a:solidFill>
                          <a:latin typeface="Cambria Math" panose="02040503050406030204" pitchFamily="18" charset="0"/>
                        </a:rPr>
                        <m:t>𝑥</m:t>
                      </m:r>
                      <m:r>
                        <a:rPr sz="3550" i="1">
                          <a:solidFill>
                            <a:srgbClr val="5E5E5E"/>
                          </a:solidFill>
                          <a:latin typeface="Cambria Math" panose="02040503050406030204" pitchFamily="18" charset="0"/>
                        </a:rPr>
                        <m:t>∈</m:t>
                      </m:r>
                      <m:sSup>
                        <m:sSupPr>
                          <m:ctrlPr>
                            <a:rPr sz="3550" i="1">
                              <a:solidFill>
                                <a:srgbClr val="5E5E5E"/>
                              </a:solidFill>
                              <a:latin typeface="Cambria Math" panose="02040503050406030204" pitchFamily="18" charset="0"/>
                            </a:rPr>
                          </m:ctrlPr>
                        </m:sSupPr>
                        <m:e>
                          <m:r>
                            <a:rPr sz="3550" i="1">
                              <a:solidFill>
                                <a:srgbClr val="5E5E5E"/>
                              </a:solidFill>
                              <a:latin typeface="Cambria Math" panose="02040503050406030204" pitchFamily="18" charset="0"/>
                            </a:rPr>
                            <m:t>ℝ</m:t>
                          </m:r>
                        </m:e>
                        <m:sup>
                          <m:r>
                            <a:rPr sz="3550" i="1">
                              <a:solidFill>
                                <a:srgbClr val="5E5E5E"/>
                              </a:solidFill>
                              <a:latin typeface="Cambria Math" panose="02040503050406030204" pitchFamily="18" charset="0"/>
                            </a:rPr>
                            <m:t>𝐻</m:t>
                          </m:r>
                          <m:r>
                            <a:rPr sz="3550" i="1">
                              <a:solidFill>
                                <a:srgbClr val="5E5E5E"/>
                              </a:solidFill>
                              <a:latin typeface="Cambria Math" panose="02040503050406030204" pitchFamily="18" charset="0"/>
                            </a:rPr>
                            <m:t>×</m:t>
                          </m:r>
                          <m:r>
                            <a:rPr sz="3550" i="1">
                              <a:solidFill>
                                <a:srgbClr val="5E5E5E"/>
                              </a:solidFill>
                              <a:latin typeface="Cambria Math" panose="02040503050406030204" pitchFamily="18" charset="0"/>
                            </a:rPr>
                            <m:t>𝑊</m:t>
                          </m:r>
                          <m:r>
                            <a:rPr sz="3550" i="1">
                              <a:solidFill>
                                <a:srgbClr val="5E5E5E"/>
                              </a:solidFill>
                              <a:latin typeface="Cambria Math" panose="02040503050406030204" pitchFamily="18" charset="0"/>
                            </a:rPr>
                            <m:t>×</m:t>
                          </m:r>
                          <m:r>
                            <a:rPr sz="3550" i="1">
                              <a:solidFill>
                                <a:srgbClr val="5E5E5E"/>
                              </a:solidFill>
                              <a:latin typeface="Cambria Math" panose="02040503050406030204" pitchFamily="18" charset="0"/>
                            </a:rPr>
                            <m:t>𝐶</m:t>
                          </m:r>
                        </m:sup>
                      </m:sSup>
                      <m:r>
                        <m:rPr>
                          <m:nor/>
                        </m:rPr>
                        <a:rPr sz="3550" i="1">
                          <a:solidFill>
                            <a:srgbClr val="5E5E5E"/>
                          </a:solidFill>
                          <a:latin typeface="Cambria Math" panose="02040503050406030204" pitchFamily="18" charset="0"/>
                        </a:rPr>
                        <m:t>: </m:t>
                      </m:r>
                      <m:r>
                        <m:rPr>
                          <m:nor/>
                        </m:rPr>
                        <a:rPr sz="3550" i="1">
                          <a:solidFill>
                            <a:srgbClr val="5E5E5E"/>
                          </a:solidFill>
                          <a:latin typeface="Cambria Math" panose="02040503050406030204" pitchFamily="18" charset="0"/>
                        </a:rPr>
                        <m:t>image</m:t>
                      </m:r>
                    </m:oMath>
                  </m:oMathPara>
                </a14:m>
                <a:endParaRPr/>
              </a:p>
            </p:txBody>
          </p:sp>
        </mc:Choice>
        <mc:Fallback>
          <p:sp>
            <p:nvSpPr>
              <p:cNvPr id="193" name="文本"/>
              <p:cNvSpPr txBox="1">
                <a:spLocks noRot="1" noChangeAspect="1" noMove="1" noResize="1" noEditPoints="1" noAdjustHandles="1" noChangeArrowheads="1" noChangeShapeType="1" noTextEdit="1"/>
              </p:cNvSpPr>
              <p:nvPr/>
            </p:nvSpPr>
            <p:spPr>
              <a:xfrm>
                <a:off x="3929613" y="6077282"/>
                <a:ext cx="3830561" cy="621329"/>
              </a:xfrm>
              <a:prstGeom prst="rect">
                <a:avLst/>
              </a:prstGeom>
              <a:blipFill>
                <a:blip r:embed="rId7"/>
                <a:stretch>
                  <a:fillRect l="-3960" r="-2970" b="-3000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4" name="文本"/>
              <p:cNvSpPr txBox="1"/>
              <p:nvPr/>
            </p:nvSpPr>
            <p:spPr>
              <a:xfrm>
                <a:off x="8391946" y="6009319"/>
                <a:ext cx="4013128" cy="75725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14:m>
                  <m:oMathPara xmlns:m="http://schemas.openxmlformats.org/officeDocument/2006/math">
                    <m:oMathParaPr>
                      <m:jc m:val="center"/>
                    </m:oMathParaPr>
                    <m:oMath xmlns:m="http://schemas.openxmlformats.org/officeDocument/2006/math">
                      <m:sSub>
                        <m:sSubPr>
                          <m:ctrlPr>
                            <a:rPr sz="3550">
                              <a:solidFill>
                                <a:srgbClr val="5E5E5E"/>
                              </a:solidFill>
                              <a:latin typeface="Cambria Math" panose="02040503050406030204" pitchFamily="18" charset="0"/>
                            </a:rPr>
                          </m:ctrlPr>
                        </m:sSubPr>
                        <m:e>
                          <m:r>
                            <a:rPr sz="3550" i="1">
                              <a:solidFill>
                                <a:srgbClr val="5E5E5E"/>
                              </a:solidFill>
                              <a:latin typeface="Cambria Math" panose="02040503050406030204" pitchFamily="18" charset="0"/>
                            </a:rPr>
                            <m:t>𝑥</m:t>
                          </m:r>
                        </m:e>
                        <m:sub>
                          <m:r>
                            <a:rPr sz="3550" i="1">
                              <a:solidFill>
                                <a:srgbClr val="5E5E5E"/>
                              </a:solidFill>
                              <a:latin typeface="Cambria Math" panose="02040503050406030204" pitchFamily="18" charset="0"/>
                            </a:rPr>
                            <m:t>𝑝</m:t>
                          </m:r>
                        </m:sub>
                      </m:sSub>
                      <m:r>
                        <a:rPr sz="3550" i="1">
                          <a:solidFill>
                            <a:srgbClr val="5E5E5E"/>
                          </a:solidFill>
                          <a:latin typeface="Cambria Math" panose="02040503050406030204" pitchFamily="18" charset="0"/>
                        </a:rPr>
                        <m:t>∈</m:t>
                      </m:r>
                      <m:sSup>
                        <m:sSupPr>
                          <m:ctrlPr>
                            <a:rPr sz="3550" i="1">
                              <a:solidFill>
                                <a:srgbClr val="5E5E5E"/>
                              </a:solidFill>
                              <a:latin typeface="Cambria Math" panose="02040503050406030204" pitchFamily="18" charset="0"/>
                            </a:rPr>
                          </m:ctrlPr>
                        </m:sSupPr>
                        <m:e>
                          <m:r>
                            <a:rPr sz="3550" i="1">
                              <a:solidFill>
                                <a:srgbClr val="5E5E5E"/>
                              </a:solidFill>
                              <a:latin typeface="Cambria Math" panose="02040503050406030204" pitchFamily="18" charset="0"/>
                            </a:rPr>
                            <m:t>ℝ</m:t>
                          </m:r>
                        </m:e>
                        <m:sup>
                          <m:r>
                            <a:rPr sz="3550" i="1">
                              <a:solidFill>
                                <a:srgbClr val="5E5E5E"/>
                              </a:solidFill>
                              <a:latin typeface="Cambria Math" panose="02040503050406030204" pitchFamily="18" charset="0"/>
                            </a:rPr>
                            <m:t>𝑁</m:t>
                          </m:r>
                          <m:r>
                            <a:rPr sz="3550" i="1">
                              <a:solidFill>
                                <a:srgbClr val="5E5E5E"/>
                              </a:solidFill>
                              <a:latin typeface="Cambria Math" panose="02040503050406030204" pitchFamily="18" charset="0"/>
                            </a:rPr>
                            <m:t>×(</m:t>
                          </m:r>
                          <m:sSup>
                            <m:sSupPr>
                              <m:ctrlPr>
                                <a:rPr sz="3550" i="1">
                                  <a:solidFill>
                                    <a:srgbClr val="5E5E5E"/>
                                  </a:solidFill>
                                  <a:latin typeface="Cambria Math" panose="02040503050406030204" pitchFamily="18" charset="0"/>
                                </a:rPr>
                              </m:ctrlPr>
                            </m:sSupPr>
                            <m:e>
                              <m:r>
                                <a:rPr sz="3550" i="1">
                                  <a:solidFill>
                                    <a:srgbClr val="5E5E5E"/>
                                  </a:solidFill>
                                  <a:latin typeface="Cambria Math" panose="02040503050406030204" pitchFamily="18" charset="0"/>
                                </a:rPr>
                                <m:t>𝑃</m:t>
                              </m:r>
                            </m:e>
                            <m:sup>
                              <m:r>
                                <a:rPr sz="3550" i="1">
                                  <a:solidFill>
                                    <a:srgbClr val="5E5E5E"/>
                                  </a:solidFill>
                                  <a:latin typeface="Cambria Math" panose="02040503050406030204" pitchFamily="18" charset="0"/>
                                </a:rPr>
                                <m:t>2</m:t>
                              </m:r>
                            </m:sup>
                          </m:sSup>
                          <m:r>
                            <a:rPr sz="3550" i="1">
                              <a:solidFill>
                                <a:srgbClr val="5E5E5E"/>
                              </a:solidFill>
                              <a:latin typeface="Cambria Math" panose="02040503050406030204" pitchFamily="18" charset="0"/>
                            </a:rPr>
                            <m:t>⋅</m:t>
                          </m:r>
                          <m:r>
                            <a:rPr sz="3550" i="1">
                              <a:solidFill>
                                <a:srgbClr val="5E5E5E"/>
                              </a:solidFill>
                              <a:latin typeface="Cambria Math" panose="02040503050406030204" pitchFamily="18" charset="0"/>
                            </a:rPr>
                            <m:t>𝐶</m:t>
                          </m:r>
                          <m:r>
                            <a:rPr sz="3550" i="1">
                              <a:solidFill>
                                <a:srgbClr val="5E5E5E"/>
                              </a:solidFill>
                              <a:latin typeface="Cambria Math" panose="02040503050406030204" pitchFamily="18" charset="0"/>
                            </a:rPr>
                            <m:t>)</m:t>
                          </m:r>
                        </m:sup>
                      </m:sSup>
                      <m:r>
                        <m:rPr>
                          <m:nor/>
                        </m:rPr>
                        <a:rPr sz="3550" i="1">
                          <a:solidFill>
                            <a:srgbClr val="5E5E5E"/>
                          </a:solidFill>
                          <a:latin typeface="Cambria Math" panose="02040503050406030204" pitchFamily="18" charset="0"/>
                        </a:rPr>
                        <m:t>: </m:t>
                      </m:r>
                      <m:r>
                        <m:rPr>
                          <m:nor/>
                        </m:rPr>
                        <a:rPr sz="3550" i="1">
                          <a:solidFill>
                            <a:srgbClr val="5E5E5E"/>
                          </a:solidFill>
                          <a:latin typeface="Cambria Math" panose="02040503050406030204" pitchFamily="18" charset="0"/>
                        </a:rPr>
                        <m:t>patch</m:t>
                      </m:r>
                    </m:oMath>
                  </m:oMathPara>
                </a14:m>
                <a:endParaRPr/>
              </a:p>
            </p:txBody>
          </p:sp>
        </mc:Choice>
        <mc:Fallback>
          <p:sp>
            <p:nvSpPr>
              <p:cNvPr id="194" name="文本"/>
              <p:cNvSpPr txBox="1">
                <a:spLocks noRot="1" noChangeAspect="1" noMove="1" noResize="1" noEditPoints="1" noAdjustHandles="1" noChangeArrowheads="1" noChangeShapeType="1" noTextEdit="1"/>
              </p:cNvSpPr>
              <p:nvPr/>
            </p:nvSpPr>
            <p:spPr>
              <a:xfrm>
                <a:off x="8391946" y="6009319"/>
                <a:ext cx="4013128" cy="757255"/>
              </a:xfrm>
              <a:prstGeom prst="rect">
                <a:avLst/>
              </a:prstGeom>
              <a:blipFill>
                <a:blip r:embed="rId8"/>
                <a:stretch>
                  <a:fillRect l="-5047" r="-5047" b="-1833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5" name="文本"/>
              <p:cNvSpPr txBox="1"/>
              <p:nvPr/>
            </p:nvSpPr>
            <p:spPr>
              <a:xfrm>
                <a:off x="15788066" y="6079943"/>
                <a:ext cx="2424161" cy="6160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14:m>
                  <m:oMathPara xmlns:m="http://schemas.openxmlformats.org/officeDocument/2006/math">
                    <m:oMathParaPr>
                      <m:jc m:val="center"/>
                    </m:oMathParaPr>
                    <m:oMath xmlns:m="http://schemas.openxmlformats.org/officeDocument/2006/math">
                      <m:r>
                        <a:rPr sz="3550" i="1">
                          <a:solidFill>
                            <a:srgbClr val="5E5E5E"/>
                          </a:solidFill>
                          <a:latin typeface="Cambria Math" panose="02040503050406030204" pitchFamily="18" charset="0"/>
                        </a:rPr>
                        <m:t>𝐶</m:t>
                      </m:r>
                      <m:r>
                        <m:rPr>
                          <m:nor/>
                        </m:rPr>
                        <a:rPr sz="3550" i="1">
                          <a:solidFill>
                            <a:srgbClr val="5E5E5E"/>
                          </a:solidFill>
                          <a:latin typeface="Cambria Math" panose="02040503050406030204" pitchFamily="18" charset="0"/>
                        </a:rPr>
                        <m:t>: </m:t>
                      </m:r>
                      <m:r>
                        <m:rPr>
                          <m:nor/>
                        </m:rPr>
                        <a:rPr sz="3550" i="1">
                          <a:solidFill>
                            <a:srgbClr val="5E5E5E"/>
                          </a:solidFill>
                          <a:latin typeface="Cambria Math" panose="02040503050406030204" pitchFamily="18" charset="0"/>
                        </a:rPr>
                        <m:t>Channels</m:t>
                      </m:r>
                    </m:oMath>
                  </m:oMathPara>
                </a14:m>
                <a:endParaRPr/>
              </a:p>
            </p:txBody>
          </p:sp>
        </mc:Choice>
        <mc:Fallback>
          <p:sp>
            <p:nvSpPr>
              <p:cNvPr id="195" name="文本"/>
              <p:cNvSpPr txBox="1">
                <a:spLocks noRot="1" noChangeAspect="1" noMove="1" noResize="1" noEditPoints="1" noAdjustHandles="1" noChangeArrowheads="1" noChangeShapeType="1" noTextEdit="1"/>
              </p:cNvSpPr>
              <p:nvPr/>
            </p:nvSpPr>
            <p:spPr>
              <a:xfrm>
                <a:off x="15788066" y="6079943"/>
                <a:ext cx="2424161" cy="616007"/>
              </a:xfrm>
              <a:prstGeom prst="rect">
                <a:avLst/>
              </a:prstGeom>
              <a:blipFill>
                <a:blip r:embed="rId9"/>
                <a:stretch>
                  <a:fillRect l="-5208" r="-521" b="-2800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graphicFrame>
        <p:nvGraphicFramePr>
          <p:cNvPr id="196" name="表格"/>
          <p:cNvGraphicFramePr/>
          <p:nvPr/>
        </p:nvGraphicFramePr>
        <p:xfrm>
          <a:off x="5644228" y="8487572"/>
          <a:ext cx="6438092" cy="589280"/>
        </p:xfrm>
        <a:graphic>
          <a:graphicData uri="http://schemas.openxmlformats.org/drawingml/2006/table">
            <a:tbl>
              <a:tblPr>
                <a:tableStyleId>{4C3C2611-4C71-4FC5-86AE-919BDF0F9419}</a:tableStyleId>
              </a:tblPr>
              <a:tblGrid>
                <a:gridCol w="1609523">
                  <a:extLst>
                    <a:ext uri="{9D8B030D-6E8A-4147-A177-3AD203B41FA5}">
                      <a16:colId xmlns:a16="http://schemas.microsoft.com/office/drawing/2014/main" val="20000"/>
                    </a:ext>
                  </a:extLst>
                </a:gridCol>
                <a:gridCol w="1609523">
                  <a:extLst>
                    <a:ext uri="{9D8B030D-6E8A-4147-A177-3AD203B41FA5}">
                      <a16:colId xmlns:a16="http://schemas.microsoft.com/office/drawing/2014/main" val="20001"/>
                    </a:ext>
                  </a:extLst>
                </a:gridCol>
                <a:gridCol w="1609523">
                  <a:extLst>
                    <a:ext uri="{9D8B030D-6E8A-4147-A177-3AD203B41FA5}">
                      <a16:colId xmlns:a16="http://schemas.microsoft.com/office/drawing/2014/main" val="20002"/>
                    </a:ext>
                  </a:extLst>
                </a:gridCol>
                <a:gridCol w="1609523">
                  <a:extLst>
                    <a:ext uri="{9D8B030D-6E8A-4147-A177-3AD203B41FA5}">
                      <a16:colId xmlns:a16="http://schemas.microsoft.com/office/drawing/2014/main" val="20003"/>
                    </a:ext>
                  </a:extLst>
                </a:gridCol>
              </a:tblGrid>
              <a:tr h="585520">
                <a:tc>
                  <a:txBody>
                    <a:bodyPr/>
                    <a:lstStyle/>
                    <a:p>
                      <a:pPr defTabSz="914400"/>
                      <a:r>
                        <a:rPr sz="3200"/>
                        <a:t>221</a:t>
                      </a:r>
                    </a:p>
                  </a:txBody>
                  <a:tcPr marL="50800" marR="50800" marT="50800" marB="50800" anchor="ctr" horzOverflow="overflow"/>
                </a:tc>
                <a:tc>
                  <a:txBody>
                    <a:bodyPr/>
                    <a:lstStyle/>
                    <a:p>
                      <a:pPr defTabSz="914400"/>
                      <a:r>
                        <a:rPr sz="3200"/>
                        <a:t>….</a:t>
                      </a:r>
                    </a:p>
                  </a:txBody>
                  <a:tcPr marL="50800" marR="50800" marT="50800" marB="50800" anchor="ctr" horzOverflow="overflow"/>
                </a:tc>
                <a:tc>
                  <a:txBody>
                    <a:bodyPr/>
                    <a:lstStyle/>
                    <a:p>
                      <a:pPr defTabSz="914400"/>
                      <a:r>
                        <a:rPr sz="3200"/>
                        <a:t>….</a:t>
                      </a:r>
                    </a:p>
                  </a:txBody>
                  <a:tcPr marL="50800" marR="50800" marT="50800" marB="50800" anchor="ctr" horzOverflow="overflow"/>
                </a:tc>
                <a:tc>
                  <a:txBody>
                    <a:bodyPr/>
                    <a:lstStyle/>
                    <a:p>
                      <a:pPr defTabSz="914400"/>
                      <a:r>
                        <a:rPr sz="3200"/>
                        <a:t>66</a:t>
                      </a:r>
                    </a:p>
                  </a:txBody>
                  <a:tcPr marL="50800" marR="50800" marT="50800" marB="50800" anchor="ctr" horzOverflow="overflow"/>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sp>
            <p:nvSpPr>
              <p:cNvPr id="197" name="方程"/>
              <p:cNvSpPr txBox="1"/>
              <p:nvPr/>
            </p:nvSpPr>
            <p:spPr>
              <a:xfrm>
                <a:off x="8689443" y="10285328"/>
                <a:ext cx="342703" cy="37184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𝑥</m:t>
                          </m:r>
                        </m:e>
                        <m:sub>
                          <m:r>
                            <a:rPr sz="3500" i="1">
                              <a:solidFill>
                                <a:srgbClr val="5E5E5E"/>
                              </a:solidFill>
                              <a:latin typeface="Cambria Math" panose="02040503050406030204" pitchFamily="18" charset="0"/>
                            </a:rPr>
                            <m:t>𝑝</m:t>
                          </m:r>
                        </m:sub>
                      </m:sSub>
                    </m:oMath>
                  </m:oMathPara>
                </a14:m>
                <a:endParaRPr sz="3500">
                  <a:solidFill>
                    <a:srgbClr val="5E5E5E"/>
                  </a:solidFill>
                </a:endParaRPr>
              </a:p>
            </p:txBody>
          </p:sp>
        </mc:Choice>
        <mc:Fallback>
          <p:sp>
            <p:nvSpPr>
              <p:cNvPr id="197" name="方程"/>
              <p:cNvSpPr txBox="1">
                <a:spLocks noRot="1" noChangeAspect="1" noMove="1" noResize="1" noEditPoints="1" noAdjustHandles="1" noChangeArrowheads="1" noChangeShapeType="1" noTextEdit="1"/>
              </p:cNvSpPr>
              <p:nvPr/>
            </p:nvSpPr>
            <p:spPr>
              <a:xfrm>
                <a:off x="8689443" y="10285328"/>
                <a:ext cx="342703" cy="371847"/>
              </a:xfrm>
              <a:prstGeom prst="rect">
                <a:avLst/>
              </a:prstGeom>
              <a:blipFill>
                <a:blip r:embed="rId10"/>
                <a:stretch>
                  <a:fillRect l="-32143" r="-57143" b="-83871"/>
                </a:stretch>
              </a:blipFill>
              <a:ln w="12700">
                <a:miter lim="400000"/>
              </a:ln>
            </p:spPr>
            <p:txBody>
              <a:bodyPr/>
              <a:lstStyle/>
              <a:p>
                <a:r>
                  <a:rPr lang="zh-CN" altLang="en-US">
                    <a:noFill/>
                  </a:rPr>
                  <a:t> </a:t>
                </a:r>
              </a:p>
            </p:txBody>
          </p:sp>
        </mc:Fallback>
      </mc:AlternateContent>
      <p:sp>
        <p:nvSpPr>
          <p:cNvPr id="216" name="连接线"/>
          <p:cNvSpPr/>
          <p:nvPr/>
        </p:nvSpPr>
        <p:spPr>
          <a:xfrm>
            <a:off x="5704840" y="9062720"/>
            <a:ext cx="6311900" cy="6883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518"/>
                </a:lnTo>
              </a:path>
            </a:pathLst>
          </a:custGeom>
          <a:ln w="25400">
            <a:solidFill>
              <a:srgbClr val="000000"/>
            </a:solidFill>
            <a:miter lim="400000"/>
          </a:ln>
        </p:spPr>
        <p:txBody>
          <a:bodyPr/>
          <a:lstStyle/>
          <a:p>
            <a:endParaRPr/>
          </a:p>
        </p:txBody>
      </p:sp>
      <p:sp>
        <p:nvSpPr>
          <p:cNvPr id="199" name="线条"/>
          <p:cNvSpPr/>
          <p:nvPr/>
        </p:nvSpPr>
        <p:spPr>
          <a:xfrm flipH="1">
            <a:off x="5718007" y="9413551"/>
            <a:ext cx="2424161" cy="1"/>
          </a:xfrm>
          <a:prstGeom prst="line">
            <a:avLst/>
          </a:prstGeom>
          <a:ln w="25400">
            <a:solidFill>
              <a:srgbClr val="000000"/>
            </a:solidFill>
            <a:miter lim="400000"/>
            <a:tailEnd type="triangle"/>
          </a:ln>
        </p:spPr>
        <p:txBody>
          <a:bodyPr lIns="50800" tIns="50800" rIns="50800" bIns="50800" anchor="ctr"/>
          <a:lstStyle/>
          <a:p>
            <a:endParaRPr/>
          </a:p>
        </p:txBody>
      </p:sp>
      <p:sp>
        <p:nvSpPr>
          <p:cNvPr id="200" name="线条"/>
          <p:cNvSpPr/>
          <p:nvPr/>
        </p:nvSpPr>
        <p:spPr>
          <a:xfrm>
            <a:off x="9382342" y="9413551"/>
            <a:ext cx="2620037" cy="1"/>
          </a:xfrm>
          <a:prstGeom prst="line">
            <a:avLst/>
          </a:prstGeom>
          <a:ln w="25400">
            <a:solidFill>
              <a:srgbClr val="000000"/>
            </a:solidFill>
            <a:miter lim="400000"/>
            <a:tailEnd type="triangle"/>
          </a:ln>
        </p:spPr>
        <p:txBody>
          <a:bodyPr lIns="50800" tIns="50800" rIns="50800" bIns="50800" anchor="ctr"/>
          <a:lstStyle/>
          <a:p>
            <a:endParaRPr/>
          </a:p>
        </p:txBody>
      </p:sp>
      <p:sp>
        <p:nvSpPr>
          <p:cNvPr id="201" name="768"/>
          <p:cNvSpPr txBox="1"/>
          <p:nvPr/>
        </p:nvSpPr>
        <p:spPr>
          <a:xfrm>
            <a:off x="8334392" y="9108624"/>
            <a:ext cx="855727"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solidFill>
                  <a:srgbClr val="000000"/>
                </a:solidFill>
              </a:defRPr>
            </a:lvl1pPr>
          </a:lstStyle>
          <a:p>
            <a:r>
              <a:t>768</a:t>
            </a:r>
          </a:p>
        </p:txBody>
      </p:sp>
      <p:sp>
        <p:nvSpPr>
          <p:cNvPr id="202" name="箭头"/>
          <p:cNvSpPr/>
          <p:nvPr/>
        </p:nvSpPr>
        <p:spPr>
          <a:xfrm>
            <a:off x="2503110" y="8912109"/>
            <a:ext cx="1284725" cy="805759"/>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03" name="分割"/>
          <p:cNvSpPr txBox="1"/>
          <p:nvPr/>
        </p:nvSpPr>
        <p:spPr>
          <a:xfrm>
            <a:off x="7645664" y="2952580"/>
            <a:ext cx="1003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solidFill>
                  <a:srgbClr val="000000"/>
                </a:solidFill>
              </a:defRPr>
            </a:lvl1pPr>
          </a:lstStyle>
          <a:p>
            <a:r>
              <a:t>分割</a:t>
            </a:r>
          </a:p>
        </p:txBody>
      </p:sp>
      <p:sp>
        <p:nvSpPr>
          <p:cNvPr id="204" name="分离"/>
          <p:cNvSpPr txBox="1"/>
          <p:nvPr/>
        </p:nvSpPr>
        <p:spPr>
          <a:xfrm>
            <a:off x="12228355" y="2952580"/>
            <a:ext cx="1003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solidFill>
                  <a:srgbClr val="000000"/>
                </a:solidFill>
              </a:defRPr>
            </a:lvl1pPr>
          </a:lstStyle>
          <a:p>
            <a:r>
              <a:t>分离</a:t>
            </a:r>
          </a:p>
        </p:txBody>
      </p:sp>
      <p:sp>
        <p:nvSpPr>
          <p:cNvPr id="205" name="序列化并线性投射"/>
          <p:cNvSpPr txBox="1"/>
          <p:nvPr/>
        </p:nvSpPr>
        <p:spPr>
          <a:xfrm>
            <a:off x="1390623" y="7842798"/>
            <a:ext cx="3670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solidFill>
                  <a:srgbClr val="000000"/>
                </a:solidFill>
              </a:defRPr>
            </a:lvl1pPr>
          </a:lstStyle>
          <a:p>
            <a:r>
              <a:t>序列化并线性投射</a:t>
            </a:r>
          </a:p>
        </p:txBody>
      </p:sp>
      <p:sp>
        <p:nvSpPr>
          <p:cNvPr id="206" name="箭头"/>
          <p:cNvSpPr/>
          <p:nvPr/>
        </p:nvSpPr>
        <p:spPr>
          <a:xfrm>
            <a:off x="13606423" y="8978512"/>
            <a:ext cx="1284725" cy="805759"/>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07" name="嵌入位置信息"/>
          <p:cNvSpPr txBox="1"/>
          <p:nvPr/>
        </p:nvSpPr>
        <p:spPr>
          <a:xfrm>
            <a:off x="12938436" y="7909200"/>
            <a:ext cx="278130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solidFill>
                  <a:srgbClr val="000000"/>
                </a:solidFill>
              </a:defRPr>
            </a:lvl1pPr>
          </a:lstStyle>
          <a:p>
            <a:r>
              <a:t>嵌入位置信息</a:t>
            </a:r>
          </a:p>
        </p:txBody>
      </p:sp>
      <p:graphicFrame>
        <p:nvGraphicFramePr>
          <p:cNvPr id="208" name="表格"/>
          <p:cNvGraphicFramePr/>
          <p:nvPr/>
        </p:nvGraphicFramePr>
        <p:xfrm>
          <a:off x="16555284" y="8553975"/>
          <a:ext cx="6438092" cy="589280"/>
        </p:xfrm>
        <a:graphic>
          <a:graphicData uri="http://schemas.openxmlformats.org/drawingml/2006/table">
            <a:tbl>
              <a:tblPr>
                <a:tableStyleId>{4C3C2611-4C71-4FC5-86AE-919BDF0F9419}</a:tableStyleId>
              </a:tblPr>
              <a:tblGrid>
                <a:gridCol w="1609523">
                  <a:extLst>
                    <a:ext uri="{9D8B030D-6E8A-4147-A177-3AD203B41FA5}">
                      <a16:colId xmlns:a16="http://schemas.microsoft.com/office/drawing/2014/main" val="20000"/>
                    </a:ext>
                  </a:extLst>
                </a:gridCol>
                <a:gridCol w="1609523">
                  <a:extLst>
                    <a:ext uri="{9D8B030D-6E8A-4147-A177-3AD203B41FA5}">
                      <a16:colId xmlns:a16="http://schemas.microsoft.com/office/drawing/2014/main" val="20001"/>
                    </a:ext>
                  </a:extLst>
                </a:gridCol>
                <a:gridCol w="1609523">
                  <a:extLst>
                    <a:ext uri="{9D8B030D-6E8A-4147-A177-3AD203B41FA5}">
                      <a16:colId xmlns:a16="http://schemas.microsoft.com/office/drawing/2014/main" val="20002"/>
                    </a:ext>
                  </a:extLst>
                </a:gridCol>
                <a:gridCol w="1609523">
                  <a:extLst>
                    <a:ext uri="{9D8B030D-6E8A-4147-A177-3AD203B41FA5}">
                      <a16:colId xmlns:a16="http://schemas.microsoft.com/office/drawing/2014/main" val="20003"/>
                    </a:ext>
                  </a:extLst>
                </a:gridCol>
              </a:tblGrid>
              <a:tr h="585520">
                <a:tc>
                  <a:txBody>
                    <a:bodyPr/>
                    <a:lstStyle/>
                    <a:p>
                      <a:pPr defTabSz="914400"/>
                      <a:r>
                        <a:rPr sz="3200"/>
                        <a:t>224</a:t>
                      </a:r>
                    </a:p>
                  </a:txBody>
                  <a:tcPr marL="50800" marR="50800" marT="50800" marB="50800" anchor="ctr" horzOverflow="overflow"/>
                </a:tc>
                <a:tc>
                  <a:txBody>
                    <a:bodyPr/>
                    <a:lstStyle/>
                    <a:p>
                      <a:pPr defTabSz="914400"/>
                      <a:r>
                        <a:rPr sz="3200"/>
                        <a:t>….</a:t>
                      </a:r>
                    </a:p>
                  </a:txBody>
                  <a:tcPr marL="50800" marR="50800" marT="50800" marB="50800" anchor="ctr" horzOverflow="overflow"/>
                </a:tc>
                <a:tc>
                  <a:txBody>
                    <a:bodyPr/>
                    <a:lstStyle/>
                    <a:p>
                      <a:pPr defTabSz="914400"/>
                      <a:r>
                        <a:rPr sz="3200"/>
                        <a:t>….</a:t>
                      </a:r>
                    </a:p>
                  </a:txBody>
                  <a:tcPr marL="50800" marR="50800" marT="50800" marB="50800" anchor="ctr" horzOverflow="overflow"/>
                </a:tc>
                <a:tc>
                  <a:txBody>
                    <a:bodyPr/>
                    <a:lstStyle/>
                    <a:p>
                      <a:pPr defTabSz="914400"/>
                      <a:r>
                        <a:rPr sz="3200"/>
                        <a:t>67</a:t>
                      </a:r>
                    </a:p>
                  </a:txBody>
                  <a:tcPr marL="50800" marR="50800" marT="50800" marB="50800" anchor="ctr" horzOverflow="overflow"/>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sp>
            <p:nvSpPr>
              <p:cNvPr id="209" name="方程"/>
              <p:cNvSpPr txBox="1"/>
              <p:nvPr/>
            </p:nvSpPr>
            <p:spPr>
              <a:xfrm>
                <a:off x="17336361" y="10106317"/>
                <a:ext cx="4875938" cy="48445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sSub>
                        <m:sSubPr>
                          <m:ctrlPr>
                            <a:rPr sz="3500">
                              <a:solidFill>
                                <a:srgbClr val="5E5E5E"/>
                              </a:solidFill>
                              <a:latin typeface="Cambria Math" panose="02040503050406030204" pitchFamily="18" charset="0"/>
                            </a:rPr>
                          </m:ctrlPr>
                        </m:sSubPr>
                        <m:e>
                          <m:r>
                            <a:rPr sz="3500" i="1">
                              <a:solidFill>
                                <a:srgbClr val="5E5E5E"/>
                              </a:solidFill>
                              <a:latin typeface="Cambria Math" panose="02040503050406030204" pitchFamily="18" charset="0"/>
                            </a:rPr>
                            <m:t>𝑥</m:t>
                          </m:r>
                        </m:e>
                        <m:sub>
                          <m:r>
                            <a:rPr sz="3500" i="1">
                              <a:solidFill>
                                <a:srgbClr val="5E5E5E"/>
                              </a:solidFill>
                              <a:latin typeface="Cambria Math" panose="02040503050406030204" pitchFamily="18" charset="0"/>
                            </a:rPr>
                            <m:t>𝑝</m:t>
                          </m:r>
                        </m:sub>
                      </m:sSub>
                      <m:r>
                        <m:rPr>
                          <m:nor/>
                        </m:rPr>
                        <a:rPr sz="3500" i="1">
                          <a:solidFill>
                            <a:srgbClr val="5E5E5E"/>
                          </a:solidFill>
                          <a:latin typeface="Cambria Math" panose="02040503050406030204" pitchFamily="18" charset="0"/>
                        </a:rPr>
                        <m:t>with</m:t>
                      </m:r>
                      <m:r>
                        <m:rPr>
                          <m:nor/>
                        </m:rPr>
                        <a:rPr sz="3500" i="1">
                          <a:solidFill>
                            <a:srgbClr val="5E5E5E"/>
                          </a:solidFill>
                          <a:latin typeface="Cambria Math" panose="02040503050406030204" pitchFamily="18" charset="0"/>
                        </a:rPr>
                        <m:t> </m:t>
                      </m:r>
                      <m:r>
                        <m:rPr>
                          <m:nor/>
                        </m:rPr>
                        <a:rPr sz="3500" i="1">
                          <a:solidFill>
                            <a:srgbClr val="5E5E5E"/>
                          </a:solidFill>
                          <a:latin typeface="Cambria Math" panose="02040503050406030204" pitchFamily="18" charset="0"/>
                        </a:rPr>
                        <m:t>position</m:t>
                      </m:r>
                      <m:r>
                        <m:rPr>
                          <m:nor/>
                        </m:rPr>
                        <a:rPr sz="3500" i="1">
                          <a:solidFill>
                            <a:srgbClr val="5E5E5E"/>
                          </a:solidFill>
                          <a:latin typeface="Cambria Math" panose="02040503050406030204" pitchFamily="18" charset="0"/>
                        </a:rPr>
                        <m:t> </m:t>
                      </m:r>
                      <m:r>
                        <m:rPr>
                          <m:nor/>
                        </m:rPr>
                        <a:rPr sz="3500" i="1">
                          <a:solidFill>
                            <a:srgbClr val="5E5E5E"/>
                          </a:solidFill>
                          <a:latin typeface="Cambria Math" panose="02040503050406030204" pitchFamily="18" charset="0"/>
                        </a:rPr>
                        <m:t>embedding</m:t>
                      </m:r>
                    </m:oMath>
                  </m:oMathPara>
                </a14:m>
                <a:endParaRPr sz="3500">
                  <a:solidFill>
                    <a:srgbClr val="5E5E5E"/>
                  </a:solidFill>
                </a:endParaRPr>
              </a:p>
            </p:txBody>
          </p:sp>
        </mc:Choice>
        <mc:Fallback>
          <p:sp>
            <p:nvSpPr>
              <p:cNvPr id="209" name="方程"/>
              <p:cNvSpPr txBox="1">
                <a:spLocks noRot="1" noChangeAspect="1" noMove="1" noResize="1" noEditPoints="1" noAdjustHandles="1" noChangeArrowheads="1" noChangeShapeType="1" noTextEdit="1"/>
              </p:cNvSpPr>
              <p:nvPr/>
            </p:nvSpPr>
            <p:spPr>
              <a:xfrm>
                <a:off x="17336361" y="10106317"/>
                <a:ext cx="4875938" cy="484455"/>
              </a:xfrm>
              <a:prstGeom prst="rect">
                <a:avLst/>
              </a:prstGeom>
              <a:blipFill>
                <a:blip r:embed="rId11"/>
                <a:stretch>
                  <a:fillRect l="-2338" t="-5128" r="-10909" b="-56410"/>
                </a:stretch>
              </a:blipFill>
              <a:ln w="12700">
                <a:miter lim="400000"/>
              </a:ln>
            </p:spPr>
            <p:txBody>
              <a:bodyPr/>
              <a:lstStyle/>
              <a:p>
                <a:r>
                  <a:rPr lang="zh-CN" altLang="en-US">
                    <a:noFill/>
                  </a:rPr>
                  <a:t> </a:t>
                </a:r>
              </a:p>
            </p:txBody>
          </p:sp>
        </mc:Fallback>
      </mc:AlternateContent>
      <p:sp>
        <p:nvSpPr>
          <p:cNvPr id="217" name="连接线"/>
          <p:cNvSpPr/>
          <p:nvPr/>
        </p:nvSpPr>
        <p:spPr>
          <a:xfrm>
            <a:off x="16616680" y="9128760"/>
            <a:ext cx="6311900" cy="6896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517"/>
                </a:lnTo>
              </a:path>
            </a:pathLst>
          </a:custGeom>
          <a:ln w="25400">
            <a:solidFill>
              <a:srgbClr val="000000"/>
            </a:solidFill>
            <a:miter lim="400000"/>
          </a:ln>
        </p:spPr>
        <p:txBody>
          <a:bodyPr/>
          <a:lstStyle/>
          <a:p>
            <a:endParaRPr/>
          </a:p>
        </p:txBody>
      </p:sp>
      <p:sp>
        <p:nvSpPr>
          <p:cNvPr id="211" name="线条"/>
          <p:cNvSpPr/>
          <p:nvPr/>
        </p:nvSpPr>
        <p:spPr>
          <a:xfrm flipH="1">
            <a:off x="16629063" y="9479955"/>
            <a:ext cx="2424162" cy="1"/>
          </a:xfrm>
          <a:prstGeom prst="line">
            <a:avLst/>
          </a:prstGeom>
          <a:ln w="25400">
            <a:solidFill>
              <a:srgbClr val="000000"/>
            </a:solidFill>
            <a:miter lim="400000"/>
            <a:tailEnd type="triangle"/>
          </a:ln>
        </p:spPr>
        <p:txBody>
          <a:bodyPr lIns="50800" tIns="50800" rIns="50800" bIns="50800" anchor="ctr"/>
          <a:lstStyle/>
          <a:p>
            <a:endParaRPr/>
          </a:p>
        </p:txBody>
      </p:sp>
      <p:sp>
        <p:nvSpPr>
          <p:cNvPr id="212" name="线条"/>
          <p:cNvSpPr/>
          <p:nvPr/>
        </p:nvSpPr>
        <p:spPr>
          <a:xfrm>
            <a:off x="20293398" y="9479955"/>
            <a:ext cx="2620036" cy="1"/>
          </a:xfrm>
          <a:prstGeom prst="line">
            <a:avLst/>
          </a:prstGeom>
          <a:ln w="25400">
            <a:solidFill>
              <a:srgbClr val="000000"/>
            </a:solidFill>
            <a:miter lim="400000"/>
            <a:tailEnd type="triangle"/>
          </a:ln>
        </p:spPr>
        <p:txBody>
          <a:bodyPr lIns="50800" tIns="50800" rIns="50800" bIns="50800" anchor="ctr"/>
          <a:lstStyle/>
          <a:p>
            <a:endParaRPr/>
          </a:p>
        </p:txBody>
      </p:sp>
      <p:sp>
        <p:nvSpPr>
          <p:cNvPr id="213" name="768"/>
          <p:cNvSpPr txBox="1"/>
          <p:nvPr/>
        </p:nvSpPr>
        <p:spPr>
          <a:xfrm>
            <a:off x="19245447" y="9175028"/>
            <a:ext cx="855727"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solidFill>
                  <a:srgbClr val="000000"/>
                </a:solidFill>
              </a:defRPr>
            </a:lvl1pPr>
          </a:lstStyle>
          <a:p>
            <a:r>
              <a:t>768</a:t>
            </a:r>
          </a:p>
        </p:txBody>
      </p:sp>
      <p:sp>
        <p:nvSpPr>
          <p:cNvPr id="214" name="结合神经网络，将图像信息转化为适用于 Transfomer Encoder 的向量形式，类似于自然语言处理中的词向量化，能够起到特征提取的作用"/>
          <p:cNvSpPr txBox="1">
            <a:spLocks noGrp="1"/>
          </p:cNvSpPr>
          <p:nvPr>
            <p:ph type="body" sz="quarter" idx="1"/>
          </p:nvPr>
        </p:nvSpPr>
        <p:spPr>
          <a:xfrm>
            <a:off x="3762436" y="10969790"/>
            <a:ext cx="17935140" cy="1881188"/>
          </a:xfrm>
          <a:prstGeom prst="rect">
            <a:avLst/>
          </a:prstGeom>
        </p:spPr>
        <p:txBody>
          <a:bodyPr anchor="ctr"/>
          <a:lstStyle>
            <a:lvl1pPr marL="573023" indent="-573023" defTabSz="2292038">
              <a:lnSpc>
                <a:spcPts val="7400"/>
              </a:lnSpc>
              <a:spcBef>
                <a:spcPts val="4200"/>
              </a:spcBef>
              <a:defRPr sz="4512">
                <a:latin typeface="Times New Roman"/>
                <a:ea typeface="Times New Roman"/>
                <a:cs typeface="Times New Roman"/>
                <a:sym typeface="Times New Roman"/>
              </a:defRPr>
            </a:lvl1pPr>
          </a:lstStyle>
          <a:p>
            <a:r>
              <a:t>结合神经网络，将图像信息转化为适用于 Transfomer Encoder 的向量形式，类似于自然语言处理中的词向量化，能够起到特征提取的作用</a:t>
            </a:r>
          </a:p>
        </p:txBody>
      </p:sp>
      <p:sp>
        <p:nvSpPr>
          <p:cNvPr id="215" name="5"/>
          <p:cNvSpPr txBox="1">
            <a:spLocks noGrp="1"/>
          </p:cNvSpPr>
          <p:nvPr>
            <p:ph type="sldNum" sz="quarter" idx="4294967295"/>
          </p:nvPr>
        </p:nvSpPr>
        <p:spPr>
          <a:xfrm>
            <a:off x="12070336" y="13076008"/>
            <a:ext cx="230832"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5</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osition Embedding"/>
          <p:cNvSpPr txBox="1">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Position Embedding</a:t>
            </a:r>
          </a:p>
        </p:txBody>
      </p:sp>
      <p:sp>
        <p:nvSpPr>
          <p:cNvPr id="220" name="Position Embedding 在 NLP 中代表词汇间的顺序信息，在 Vision Transformer 中代表图像块的位置信息…"/>
          <p:cNvSpPr txBox="1">
            <a:spLocks noGrp="1"/>
          </p:cNvSpPr>
          <p:nvPr>
            <p:ph type="body" sz="half" idx="1"/>
          </p:nvPr>
        </p:nvSpPr>
        <p:spPr>
          <a:xfrm>
            <a:off x="14150981" y="2999386"/>
            <a:ext cx="8384129" cy="9522014"/>
          </a:xfrm>
          <a:prstGeom prst="rect">
            <a:avLst/>
          </a:prstGeom>
        </p:spPr>
        <p:txBody>
          <a:bodyPr anchor="ctr"/>
          <a:lstStyle/>
          <a:p>
            <a:pPr>
              <a:lnSpc>
                <a:spcPts val="7900"/>
              </a:lnSpc>
              <a:defRPr>
                <a:latin typeface="Times New Roman"/>
                <a:ea typeface="Times New Roman"/>
                <a:cs typeface="Times New Roman"/>
                <a:sym typeface="Times New Roman"/>
              </a:defRPr>
            </a:pPr>
            <a:r>
              <a:t>Position Embedding 在 NLP 中代表词汇间的顺序信息，在 Vision Transformer 中代表图像块的位置信息</a:t>
            </a:r>
          </a:p>
          <a:p>
            <a:pPr>
              <a:lnSpc>
                <a:spcPts val="7900"/>
              </a:lnSpc>
              <a:defRPr>
                <a:latin typeface="Times New Roman"/>
                <a:ea typeface="Times New Roman"/>
                <a:cs typeface="Times New Roman"/>
                <a:sym typeface="Times New Roman"/>
              </a:defRPr>
            </a:pPr>
            <a:r>
              <a:t>Vision Transformer 的 Position Embedding 通过训练得来，与原始 Transformer 中的方法不同</a:t>
            </a:r>
          </a:p>
        </p:txBody>
      </p:sp>
      <p:graphicFrame>
        <p:nvGraphicFramePr>
          <p:cNvPr id="221" name="表格"/>
          <p:cNvGraphicFramePr/>
          <p:nvPr/>
        </p:nvGraphicFramePr>
        <p:xfrm>
          <a:off x="3348008" y="2822505"/>
          <a:ext cx="6333595" cy="3946315"/>
        </p:xfrm>
        <a:graphic>
          <a:graphicData uri="http://schemas.openxmlformats.org/drawingml/2006/table">
            <a:tbl>
              <a:tblPr>
                <a:tableStyleId>{4C3C2611-4C71-4FC5-86AE-919BDF0F9419}</a:tableStyleId>
              </a:tblPr>
              <a:tblGrid>
                <a:gridCol w="1266719">
                  <a:extLst>
                    <a:ext uri="{9D8B030D-6E8A-4147-A177-3AD203B41FA5}">
                      <a16:colId xmlns:a16="http://schemas.microsoft.com/office/drawing/2014/main" val="20000"/>
                    </a:ext>
                  </a:extLst>
                </a:gridCol>
                <a:gridCol w="1266719">
                  <a:extLst>
                    <a:ext uri="{9D8B030D-6E8A-4147-A177-3AD203B41FA5}">
                      <a16:colId xmlns:a16="http://schemas.microsoft.com/office/drawing/2014/main" val="20001"/>
                    </a:ext>
                  </a:extLst>
                </a:gridCol>
                <a:gridCol w="1266719">
                  <a:extLst>
                    <a:ext uri="{9D8B030D-6E8A-4147-A177-3AD203B41FA5}">
                      <a16:colId xmlns:a16="http://schemas.microsoft.com/office/drawing/2014/main" val="20002"/>
                    </a:ext>
                  </a:extLst>
                </a:gridCol>
                <a:gridCol w="1266719">
                  <a:extLst>
                    <a:ext uri="{9D8B030D-6E8A-4147-A177-3AD203B41FA5}">
                      <a16:colId xmlns:a16="http://schemas.microsoft.com/office/drawing/2014/main" val="20003"/>
                    </a:ext>
                  </a:extLst>
                </a:gridCol>
                <a:gridCol w="1266719">
                  <a:extLst>
                    <a:ext uri="{9D8B030D-6E8A-4147-A177-3AD203B41FA5}">
                      <a16:colId xmlns:a16="http://schemas.microsoft.com/office/drawing/2014/main" val="20004"/>
                    </a:ext>
                  </a:extLst>
                </a:gridCol>
              </a:tblGrid>
              <a:tr h="789263">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extLst>
                  <a:ext uri="{0D108BD9-81ED-4DB2-BD59-A6C34878D82A}">
                    <a16:rowId xmlns:a16="http://schemas.microsoft.com/office/drawing/2014/main" val="10000"/>
                  </a:ext>
                </a:extLst>
              </a:tr>
              <a:tr h="789263">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extLst>
                  <a:ext uri="{0D108BD9-81ED-4DB2-BD59-A6C34878D82A}">
                    <a16:rowId xmlns:a16="http://schemas.microsoft.com/office/drawing/2014/main" val="10001"/>
                  </a:ext>
                </a:extLst>
              </a:tr>
              <a:tr h="789263">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extLst>
                  <a:ext uri="{0D108BD9-81ED-4DB2-BD59-A6C34878D82A}">
                    <a16:rowId xmlns:a16="http://schemas.microsoft.com/office/drawing/2014/main" val="10002"/>
                  </a:ext>
                </a:extLst>
              </a:tr>
              <a:tr h="789263">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extLst>
                  <a:ext uri="{0D108BD9-81ED-4DB2-BD59-A6C34878D82A}">
                    <a16:rowId xmlns:a16="http://schemas.microsoft.com/office/drawing/2014/main" val="10003"/>
                  </a:ext>
                </a:extLst>
              </a:tr>
              <a:tr h="789263">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tc>
                  <a:txBody>
                    <a:bodyPr/>
                    <a:lstStyle/>
                    <a:p>
                      <a:pPr defTabSz="914400"/>
                      <a:r>
                        <a:rPr sz="3200"/>
                        <a:t>…</a:t>
                      </a:r>
                    </a:p>
                  </a:txBody>
                  <a:tcPr marL="50800" marR="50800" marT="50800" marB="50800" anchor="ctr" horzOverflow="overflow">
                    <a:solidFill>
                      <a:srgbClr val="FFFFFF"/>
                    </a:solidFill>
                  </a:tcPr>
                </a:tc>
                <a:extLst>
                  <a:ext uri="{0D108BD9-81ED-4DB2-BD59-A6C34878D82A}">
                    <a16:rowId xmlns:a16="http://schemas.microsoft.com/office/drawing/2014/main" val="10004"/>
                  </a:ext>
                </a:extLst>
              </a:tr>
            </a:tbl>
          </a:graphicData>
        </a:graphic>
      </p:graphicFrame>
      <p:sp>
        <p:nvSpPr>
          <p:cNvPr id="232" name="连接线"/>
          <p:cNvSpPr/>
          <p:nvPr/>
        </p:nvSpPr>
        <p:spPr>
          <a:xfrm>
            <a:off x="3359150" y="6756400"/>
            <a:ext cx="6311900" cy="68834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518"/>
                </a:lnTo>
              </a:path>
            </a:pathLst>
          </a:custGeom>
          <a:ln w="25400">
            <a:solidFill>
              <a:srgbClr val="000000"/>
            </a:solidFill>
            <a:miter lim="400000"/>
          </a:ln>
        </p:spPr>
        <p:txBody>
          <a:bodyPr/>
          <a:lstStyle/>
          <a:p>
            <a:endParaRPr/>
          </a:p>
        </p:txBody>
      </p:sp>
      <p:sp>
        <p:nvSpPr>
          <p:cNvPr id="223" name="线条"/>
          <p:cNvSpPr/>
          <p:nvPr/>
        </p:nvSpPr>
        <p:spPr>
          <a:xfrm flipH="1">
            <a:off x="3372025" y="7107224"/>
            <a:ext cx="2424161" cy="1"/>
          </a:xfrm>
          <a:prstGeom prst="line">
            <a:avLst/>
          </a:prstGeom>
          <a:ln w="25400">
            <a:solidFill>
              <a:srgbClr val="000000"/>
            </a:solidFill>
            <a:miter lim="400000"/>
            <a:tailEnd type="triangle"/>
          </a:ln>
        </p:spPr>
        <p:txBody>
          <a:bodyPr lIns="50800" tIns="50800" rIns="50800" bIns="50800" anchor="ctr"/>
          <a:lstStyle/>
          <a:p>
            <a:endParaRPr/>
          </a:p>
        </p:txBody>
      </p:sp>
      <p:sp>
        <p:nvSpPr>
          <p:cNvPr id="224" name="线条"/>
          <p:cNvSpPr/>
          <p:nvPr/>
        </p:nvSpPr>
        <p:spPr>
          <a:xfrm>
            <a:off x="7036360" y="7107224"/>
            <a:ext cx="2620036" cy="1"/>
          </a:xfrm>
          <a:prstGeom prst="line">
            <a:avLst/>
          </a:prstGeom>
          <a:ln w="25400">
            <a:solidFill>
              <a:srgbClr val="000000"/>
            </a:solidFill>
            <a:miter lim="400000"/>
            <a:tailEnd type="triangle"/>
          </a:ln>
        </p:spPr>
        <p:txBody>
          <a:bodyPr lIns="50800" tIns="50800" rIns="50800" bIns="50800" anchor="ctr"/>
          <a:lstStyle/>
          <a:p>
            <a:endParaRPr/>
          </a:p>
        </p:txBody>
      </p:sp>
      <p:sp>
        <p:nvSpPr>
          <p:cNvPr id="225" name="768"/>
          <p:cNvSpPr txBox="1"/>
          <p:nvPr/>
        </p:nvSpPr>
        <p:spPr>
          <a:xfrm>
            <a:off x="5988409" y="6802297"/>
            <a:ext cx="855727"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500">
                <a:solidFill>
                  <a:srgbClr val="000000"/>
                </a:solidFill>
              </a:defRPr>
            </a:lvl1pPr>
          </a:lstStyle>
          <a:p>
            <a:r>
              <a:t>768</a:t>
            </a:r>
          </a:p>
        </p:txBody>
      </p:sp>
      <mc:AlternateContent xmlns:mc="http://schemas.openxmlformats.org/markup-compatibility/2006">
        <mc:Choice xmlns:a14="http://schemas.microsoft.com/office/drawing/2010/main" Requires="a14">
          <p:sp>
            <p:nvSpPr>
              <p:cNvPr id="226" name="文本"/>
              <p:cNvSpPr txBox="1"/>
              <p:nvPr/>
            </p:nvSpPr>
            <p:spPr>
              <a:xfrm>
                <a:off x="1060727" y="4379336"/>
                <a:ext cx="2047997" cy="83265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lvl1pPr>
                  <a:defRPr sz="3500"/>
                </a:lvl1pPr>
              </a:lstStyle>
              <a:p>
                <a:pPr/>
                <a14:m>
                  <m:oMathPara xmlns:m="http://schemas.openxmlformats.org/officeDocument/2006/math">
                    <m:oMathParaPr>
                      <m:jc m:val="center"/>
                    </m:oMathParaPr>
                    <m:oMath xmlns:m="http://schemas.openxmlformats.org/officeDocument/2006/math">
                      <m:sSub>
                        <m:sSubPr>
                          <m:ctrlPr>
                            <a:rPr sz="4200">
                              <a:solidFill>
                                <a:srgbClr val="5E5E5E"/>
                              </a:solidFill>
                              <a:latin typeface="Cambria Math" panose="02040503050406030204" pitchFamily="18" charset="0"/>
                            </a:rPr>
                          </m:ctrlPr>
                        </m:sSubPr>
                        <m:e>
                          <m:r>
                            <a:rPr sz="4200" i="1">
                              <a:solidFill>
                                <a:srgbClr val="5E5E5E"/>
                              </a:solidFill>
                              <a:latin typeface="Cambria Math" panose="02040503050406030204" pitchFamily="18" charset="0"/>
                            </a:rPr>
                            <m:t>𝑝</m:t>
                          </m:r>
                        </m:e>
                        <m:sub>
                          <m:r>
                            <a:rPr sz="4200" i="1">
                              <a:solidFill>
                                <a:srgbClr val="5E5E5E"/>
                              </a:solidFill>
                              <a:latin typeface="Cambria Math" panose="02040503050406030204" pitchFamily="18" charset="0"/>
                            </a:rPr>
                            <m:t>𝑝𝑜𝑠𝑖𝑡𝑖𝑜𝑛</m:t>
                          </m:r>
                          <m:r>
                            <a:rPr sz="4200" i="1">
                              <a:solidFill>
                                <a:srgbClr val="5E5E5E"/>
                              </a:solidFill>
                              <a:latin typeface="Cambria Math" panose="02040503050406030204" pitchFamily="18" charset="0"/>
                            </a:rPr>
                            <m:t>+1</m:t>
                          </m:r>
                        </m:sub>
                      </m:sSub>
                    </m:oMath>
                  </m:oMathPara>
                </a14:m>
                <a:endParaRPr/>
              </a:p>
            </p:txBody>
          </p:sp>
        </mc:Choice>
        <mc:Fallback>
          <p:sp>
            <p:nvSpPr>
              <p:cNvPr id="226" name="文本"/>
              <p:cNvSpPr txBox="1">
                <a:spLocks noRot="1" noChangeAspect="1" noMove="1" noResize="1" noEditPoints="1" noAdjustHandles="1" noChangeArrowheads="1" noChangeShapeType="1" noTextEdit="1"/>
              </p:cNvSpPr>
              <p:nvPr/>
            </p:nvSpPr>
            <p:spPr>
              <a:xfrm>
                <a:off x="1060727" y="4379336"/>
                <a:ext cx="2047997" cy="832658"/>
              </a:xfrm>
              <a:prstGeom prst="rect">
                <a:avLst/>
              </a:prstGeom>
              <a:blipFill>
                <a:blip r:embed="rId2"/>
                <a:stretch>
                  <a:fillRect l="-21605" r="-10494" b="-1194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7" name="……….式 1"/>
              <p:cNvSpPr txBox="1"/>
              <p:nvPr/>
            </p:nvSpPr>
            <p:spPr>
              <a:xfrm>
                <a:off x="1474791" y="9482291"/>
                <a:ext cx="10080034" cy="76388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p>
                <a:pPr>
                  <a:defRPr sz="3500"/>
                </a:pPr>
                <a14:m>
                  <m:oMath xmlns:m="http://schemas.openxmlformats.org/officeDocument/2006/math">
                    <m:r>
                      <a:rPr sz="4200" i="1">
                        <a:solidFill>
                          <a:srgbClr val="5E5E5E"/>
                        </a:solidFill>
                        <a:latin typeface="Cambria Math" panose="02040503050406030204" pitchFamily="18" charset="0"/>
                      </a:rPr>
                      <m:t>𝑃𝐸</m:t>
                    </m:r>
                    <m:r>
                      <a:rPr sz="4200" i="1">
                        <a:solidFill>
                          <a:srgbClr val="5E5E5E"/>
                        </a:solidFill>
                        <a:latin typeface="Cambria Math" panose="02040503050406030204" pitchFamily="18" charset="0"/>
                      </a:rPr>
                      <m:t>(</m:t>
                    </m:r>
                    <m:r>
                      <a:rPr sz="4200" i="1">
                        <a:solidFill>
                          <a:srgbClr val="5E5E5E"/>
                        </a:solidFill>
                        <a:latin typeface="Cambria Math" panose="02040503050406030204" pitchFamily="18" charset="0"/>
                      </a:rPr>
                      <m:t>𝑝𝑜𝑠</m:t>
                    </m:r>
                    <m:r>
                      <a:rPr sz="4200" i="1">
                        <a:solidFill>
                          <a:srgbClr val="5E5E5E"/>
                        </a:solidFill>
                        <a:latin typeface="Cambria Math" panose="02040503050406030204" pitchFamily="18" charset="0"/>
                      </a:rPr>
                      <m:t>,2</m:t>
                    </m:r>
                    <m:r>
                      <a:rPr sz="4200" i="1">
                        <a:solidFill>
                          <a:srgbClr val="5E5E5E"/>
                        </a:solidFill>
                        <a:latin typeface="Cambria Math" panose="02040503050406030204" pitchFamily="18" charset="0"/>
                      </a:rPr>
                      <m:t>𝑖</m:t>
                    </m:r>
                    <m:r>
                      <a:rPr sz="4200" i="1">
                        <a:solidFill>
                          <a:srgbClr val="5E5E5E"/>
                        </a:solidFill>
                        <a:latin typeface="Cambria Math" panose="02040503050406030204" pitchFamily="18" charset="0"/>
                      </a:rPr>
                      <m:t>)=</m:t>
                    </m:r>
                    <m:r>
                      <a:rPr sz="4200" i="1">
                        <a:solidFill>
                          <a:srgbClr val="5E5E5E"/>
                        </a:solidFill>
                        <a:latin typeface="Cambria Math" panose="02040503050406030204" pitchFamily="18" charset="0"/>
                      </a:rPr>
                      <m:t>𝑠𝑖𝑛</m:t>
                    </m:r>
                    <m:r>
                      <a:rPr sz="4200" i="1">
                        <a:solidFill>
                          <a:srgbClr val="5E5E5E"/>
                        </a:solidFill>
                        <a:latin typeface="Cambria Math" panose="02040503050406030204" pitchFamily="18" charset="0"/>
                      </a:rPr>
                      <m:t>(</m:t>
                    </m:r>
                    <m:r>
                      <a:rPr sz="4200" i="1">
                        <a:solidFill>
                          <a:srgbClr val="5E5E5E"/>
                        </a:solidFill>
                        <a:latin typeface="Cambria Math" panose="02040503050406030204" pitchFamily="18" charset="0"/>
                      </a:rPr>
                      <m:t>𝑝𝑜𝑠</m:t>
                    </m:r>
                    <m:r>
                      <a:rPr sz="4200" i="1">
                        <a:solidFill>
                          <a:srgbClr val="5E5E5E"/>
                        </a:solidFill>
                        <a:latin typeface="Cambria Math" panose="02040503050406030204" pitchFamily="18" charset="0"/>
                      </a:rPr>
                      <m:t>/</m:t>
                    </m:r>
                    <m:sSup>
                      <m:sSupPr>
                        <m:ctrlPr>
                          <a:rPr sz="4200" i="1">
                            <a:solidFill>
                              <a:srgbClr val="5E5E5E"/>
                            </a:solidFill>
                            <a:latin typeface="Cambria Math" panose="02040503050406030204" pitchFamily="18" charset="0"/>
                          </a:rPr>
                        </m:ctrlPr>
                      </m:sSupPr>
                      <m:e>
                        <m:r>
                          <a:rPr sz="4200" i="1">
                            <a:solidFill>
                              <a:srgbClr val="5E5E5E"/>
                            </a:solidFill>
                            <a:latin typeface="Cambria Math" panose="02040503050406030204" pitchFamily="18" charset="0"/>
                          </a:rPr>
                          <m:t>10000</m:t>
                        </m:r>
                      </m:e>
                      <m:sup>
                        <m:r>
                          <a:rPr sz="4200" i="1">
                            <a:solidFill>
                              <a:srgbClr val="5E5E5E"/>
                            </a:solidFill>
                            <a:latin typeface="Cambria Math" panose="02040503050406030204" pitchFamily="18" charset="0"/>
                          </a:rPr>
                          <m:t>2</m:t>
                        </m:r>
                        <m:r>
                          <a:rPr sz="4200" i="1">
                            <a:solidFill>
                              <a:srgbClr val="5E5E5E"/>
                            </a:solidFill>
                            <a:latin typeface="Cambria Math" panose="02040503050406030204" pitchFamily="18" charset="0"/>
                          </a:rPr>
                          <m:t>𝑖</m:t>
                        </m:r>
                        <m:r>
                          <a:rPr sz="4200" i="1">
                            <a:solidFill>
                              <a:srgbClr val="5E5E5E"/>
                            </a:solidFill>
                            <a:latin typeface="Cambria Math" panose="02040503050406030204" pitchFamily="18" charset="0"/>
                          </a:rPr>
                          <m:t>/</m:t>
                        </m:r>
                        <m:sSub>
                          <m:sSubPr>
                            <m:ctrlPr>
                              <a:rPr sz="4200" i="1">
                                <a:solidFill>
                                  <a:srgbClr val="5E5E5E"/>
                                </a:solidFill>
                                <a:latin typeface="Cambria Math" panose="02040503050406030204" pitchFamily="18" charset="0"/>
                              </a:rPr>
                            </m:ctrlPr>
                          </m:sSubPr>
                          <m:e>
                            <m:r>
                              <a:rPr sz="4200" i="1">
                                <a:solidFill>
                                  <a:srgbClr val="5E5E5E"/>
                                </a:solidFill>
                                <a:latin typeface="Cambria Math" panose="02040503050406030204" pitchFamily="18" charset="0"/>
                              </a:rPr>
                              <m:t>𝑑</m:t>
                            </m:r>
                          </m:e>
                          <m:sub>
                            <m:r>
                              <a:rPr sz="4200" i="1">
                                <a:solidFill>
                                  <a:srgbClr val="5E5E5E"/>
                                </a:solidFill>
                                <a:latin typeface="Cambria Math" panose="02040503050406030204" pitchFamily="18" charset="0"/>
                              </a:rPr>
                              <m:t>𝑚𝑜𝑑𝑒𝑙</m:t>
                            </m:r>
                          </m:sub>
                        </m:sSub>
                      </m:sup>
                    </m:sSup>
                    <m:r>
                      <a:rPr sz="4200" i="1">
                        <a:solidFill>
                          <a:srgbClr val="5E5E5E"/>
                        </a:solidFill>
                        <a:latin typeface="Cambria Math" panose="02040503050406030204" pitchFamily="18" charset="0"/>
                      </a:rPr>
                      <m:t>)</m:t>
                    </m:r>
                  </m:oMath>
                </a14:m>
                <a:r>
                  <a:t> ……….式 1</a:t>
                </a:r>
              </a:p>
            </p:txBody>
          </p:sp>
        </mc:Choice>
        <mc:Fallback>
          <p:sp>
            <p:nvSpPr>
              <p:cNvPr id="227" name="……….式 1"/>
              <p:cNvSpPr txBox="1">
                <a:spLocks noRot="1" noChangeAspect="1" noMove="1" noResize="1" noEditPoints="1" noAdjustHandles="1" noChangeArrowheads="1" noChangeShapeType="1" noTextEdit="1"/>
              </p:cNvSpPr>
              <p:nvPr/>
            </p:nvSpPr>
            <p:spPr>
              <a:xfrm>
                <a:off x="1474791" y="9482291"/>
                <a:ext cx="10080034" cy="763887"/>
              </a:xfrm>
              <a:prstGeom prst="rect">
                <a:avLst/>
              </a:prstGeom>
              <a:blipFill>
                <a:blip r:embed="rId3"/>
                <a:stretch>
                  <a:fillRect l="-8312" r="-9194" b="-2623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8" name="……….式 2"/>
              <p:cNvSpPr txBox="1"/>
              <p:nvPr/>
            </p:nvSpPr>
            <p:spPr>
              <a:xfrm>
                <a:off x="992776" y="10912614"/>
                <a:ext cx="11044064" cy="76388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50800" tIns="50800" rIns="50800" bIns="50800" anchor="ctr">
                <a:spAutoFit/>
              </a:bodyPr>
              <a:lstStyle/>
              <a:p>
                <a:pPr>
                  <a:defRPr sz="3500"/>
                </a:pPr>
                <a14:m>
                  <m:oMath xmlns:m="http://schemas.openxmlformats.org/officeDocument/2006/math">
                    <m:r>
                      <a:rPr sz="4200" i="1">
                        <a:solidFill>
                          <a:srgbClr val="5E5E5E"/>
                        </a:solidFill>
                        <a:latin typeface="Cambria Math" panose="02040503050406030204" pitchFamily="18" charset="0"/>
                      </a:rPr>
                      <m:t>𝑃𝐸</m:t>
                    </m:r>
                    <m:r>
                      <a:rPr sz="4200" i="1">
                        <a:solidFill>
                          <a:srgbClr val="5E5E5E"/>
                        </a:solidFill>
                        <a:latin typeface="Cambria Math" panose="02040503050406030204" pitchFamily="18" charset="0"/>
                      </a:rPr>
                      <m:t>(</m:t>
                    </m:r>
                    <m:r>
                      <a:rPr sz="4200" i="1">
                        <a:solidFill>
                          <a:srgbClr val="5E5E5E"/>
                        </a:solidFill>
                        <a:latin typeface="Cambria Math" panose="02040503050406030204" pitchFamily="18" charset="0"/>
                      </a:rPr>
                      <m:t>𝑝𝑜𝑠</m:t>
                    </m:r>
                    <m:r>
                      <a:rPr sz="4200" i="1">
                        <a:solidFill>
                          <a:srgbClr val="5E5E5E"/>
                        </a:solidFill>
                        <a:latin typeface="Cambria Math" panose="02040503050406030204" pitchFamily="18" charset="0"/>
                      </a:rPr>
                      <m:t>,2</m:t>
                    </m:r>
                    <m:r>
                      <a:rPr sz="4200" i="1">
                        <a:solidFill>
                          <a:srgbClr val="5E5E5E"/>
                        </a:solidFill>
                        <a:latin typeface="Cambria Math" panose="02040503050406030204" pitchFamily="18" charset="0"/>
                      </a:rPr>
                      <m:t>𝑖</m:t>
                    </m:r>
                    <m:r>
                      <a:rPr sz="4200" i="1">
                        <a:solidFill>
                          <a:srgbClr val="5E5E5E"/>
                        </a:solidFill>
                        <a:latin typeface="Cambria Math" panose="02040503050406030204" pitchFamily="18" charset="0"/>
                      </a:rPr>
                      <m:t>+1)=</m:t>
                    </m:r>
                    <m:r>
                      <a:rPr sz="4200" i="1">
                        <a:solidFill>
                          <a:srgbClr val="5E5E5E"/>
                        </a:solidFill>
                        <a:latin typeface="Cambria Math" panose="02040503050406030204" pitchFamily="18" charset="0"/>
                      </a:rPr>
                      <m:t>𝑐𝑜𝑠</m:t>
                    </m:r>
                    <m:r>
                      <a:rPr sz="4200" i="1">
                        <a:solidFill>
                          <a:srgbClr val="5E5E5E"/>
                        </a:solidFill>
                        <a:latin typeface="Cambria Math" panose="02040503050406030204" pitchFamily="18" charset="0"/>
                      </a:rPr>
                      <m:t>(</m:t>
                    </m:r>
                    <m:r>
                      <a:rPr sz="4200" i="1">
                        <a:solidFill>
                          <a:srgbClr val="5E5E5E"/>
                        </a:solidFill>
                        <a:latin typeface="Cambria Math" panose="02040503050406030204" pitchFamily="18" charset="0"/>
                      </a:rPr>
                      <m:t>𝑝𝑜𝑠</m:t>
                    </m:r>
                    <m:r>
                      <a:rPr sz="4200" i="1">
                        <a:solidFill>
                          <a:srgbClr val="5E5E5E"/>
                        </a:solidFill>
                        <a:latin typeface="Cambria Math" panose="02040503050406030204" pitchFamily="18" charset="0"/>
                      </a:rPr>
                      <m:t>/</m:t>
                    </m:r>
                    <m:sSup>
                      <m:sSupPr>
                        <m:ctrlPr>
                          <a:rPr sz="4200" i="1">
                            <a:solidFill>
                              <a:srgbClr val="5E5E5E"/>
                            </a:solidFill>
                            <a:latin typeface="Cambria Math" panose="02040503050406030204" pitchFamily="18" charset="0"/>
                          </a:rPr>
                        </m:ctrlPr>
                      </m:sSupPr>
                      <m:e>
                        <m:r>
                          <a:rPr sz="4200" i="1">
                            <a:solidFill>
                              <a:srgbClr val="5E5E5E"/>
                            </a:solidFill>
                            <a:latin typeface="Cambria Math" panose="02040503050406030204" pitchFamily="18" charset="0"/>
                          </a:rPr>
                          <m:t>10000</m:t>
                        </m:r>
                      </m:e>
                      <m:sup>
                        <m:r>
                          <a:rPr sz="4200" i="1">
                            <a:solidFill>
                              <a:srgbClr val="5E5E5E"/>
                            </a:solidFill>
                            <a:latin typeface="Cambria Math" panose="02040503050406030204" pitchFamily="18" charset="0"/>
                          </a:rPr>
                          <m:t>2</m:t>
                        </m:r>
                        <m:r>
                          <a:rPr sz="4200" i="1">
                            <a:solidFill>
                              <a:srgbClr val="5E5E5E"/>
                            </a:solidFill>
                            <a:latin typeface="Cambria Math" panose="02040503050406030204" pitchFamily="18" charset="0"/>
                          </a:rPr>
                          <m:t>𝑖</m:t>
                        </m:r>
                        <m:r>
                          <a:rPr sz="4200" i="1">
                            <a:solidFill>
                              <a:srgbClr val="5E5E5E"/>
                            </a:solidFill>
                            <a:latin typeface="Cambria Math" panose="02040503050406030204" pitchFamily="18" charset="0"/>
                          </a:rPr>
                          <m:t>/</m:t>
                        </m:r>
                        <m:sSub>
                          <m:sSubPr>
                            <m:ctrlPr>
                              <a:rPr sz="4200" i="1">
                                <a:solidFill>
                                  <a:srgbClr val="5E5E5E"/>
                                </a:solidFill>
                                <a:latin typeface="Cambria Math" panose="02040503050406030204" pitchFamily="18" charset="0"/>
                              </a:rPr>
                            </m:ctrlPr>
                          </m:sSubPr>
                          <m:e>
                            <m:r>
                              <a:rPr sz="4200" i="1">
                                <a:solidFill>
                                  <a:srgbClr val="5E5E5E"/>
                                </a:solidFill>
                                <a:latin typeface="Cambria Math" panose="02040503050406030204" pitchFamily="18" charset="0"/>
                              </a:rPr>
                              <m:t>𝑑</m:t>
                            </m:r>
                          </m:e>
                          <m:sub>
                            <m:r>
                              <a:rPr sz="4200" i="1">
                                <a:solidFill>
                                  <a:srgbClr val="5E5E5E"/>
                                </a:solidFill>
                                <a:latin typeface="Cambria Math" panose="02040503050406030204" pitchFamily="18" charset="0"/>
                              </a:rPr>
                              <m:t>𝑚𝑜𝑑𝑒𝑙</m:t>
                            </m:r>
                          </m:sub>
                        </m:sSub>
                      </m:sup>
                    </m:sSup>
                    <m:r>
                      <a:rPr sz="4200" i="1">
                        <a:solidFill>
                          <a:srgbClr val="5E5E5E"/>
                        </a:solidFill>
                        <a:latin typeface="Cambria Math" panose="02040503050406030204" pitchFamily="18" charset="0"/>
                      </a:rPr>
                      <m:t>)</m:t>
                    </m:r>
                  </m:oMath>
                </a14:m>
                <a:r>
                  <a:t> ……….式 2</a:t>
                </a:r>
              </a:p>
            </p:txBody>
          </p:sp>
        </mc:Choice>
        <mc:Fallback>
          <p:sp>
            <p:nvSpPr>
              <p:cNvPr id="228" name="……….式 2"/>
              <p:cNvSpPr txBox="1">
                <a:spLocks noRot="1" noChangeAspect="1" noMove="1" noResize="1" noEditPoints="1" noAdjustHandles="1" noChangeArrowheads="1" noChangeShapeType="1" noTextEdit="1"/>
              </p:cNvSpPr>
              <p:nvPr/>
            </p:nvSpPr>
            <p:spPr>
              <a:xfrm>
                <a:off x="992776" y="10912614"/>
                <a:ext cx="11044064" cy="763888"/>
              </a:xfrm>
              <a:prstGeom prst="rect">
                <a:avLst/>
              </a:prstGeom>
              <a:blipFill>
                <a:blip r:embed="rId4"/>
                <a:stretch>
                  <a:fillRect l="-7692" r="-8381" b="-2623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sp>
        <p:nvSpPr>
          <p:cNvPr id="229" name="Vision Transformer Position Embedding 矩阵"/>
          <p:cNvSpPr txBox="1"/>
          <p:nvPr/>
        </p:nvSpPr>
        <p:spPr>
          <a:xfrm>
            <a:off x="3345768" y="7855337"/>
            <a:ext cx="6166410"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Vision Transformer Position Embedding 矩阵</a:t>
            </a:r>
          </a:p>
        </p:txBody>
      </p:sp>
      <p:sp>
        <p:nvSpPr>
          <p:cNvPr id="230" name="原始 Transformer Position Embedding 生成公式"/>
          <p:cNvSpPr txBox="1"/>
          <p:nvPr/>
        </p:nvSpPr>
        <p:spPr>
          <a:xfrm>
            <a:off x="3228454" y="12227417"/>
            <a:ext cx="6572708"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原始 Transformer Position Embedding 生成公式</a:t>
            </a:r>
          </a:p>
        </p:txBody>
      </p:sp>
      <p:sp>
        <p:nvSpPr>
          <p:cNvPr id="231" name="6"/>
          <p:cNvSpPr txBox="1">
            <a:spLocks noGrp="1"/>
          </p:cNvSpPr>
          <p:nvPr>
            <p:ph type="sldNum" sz="quarter" idx="4294967295"/>
          </p:nvPr>
        </p:nvSpPr>
        <p:spPr>
          <a:xfrm>
            <a:off x="12070336" y="13076008"/>
            <a:ext cx="230832"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6</a:t>
            </a:r>
            <a:endParaRPr dirty="0"/>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732</Words>
  <Application>Microsoft Macintosh PowerPoint</Application>
  <PresentationFormat>自定义</PresentationFormat>
  <Paragraphs>202</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Cambria Math</vt:lpstr>
      <vt:lpstr>Helvetica Neue</vt:lpstr>
      <vt:lpstr>Helvetica Neue Medium</vt:lpstr>
      <vt:lpstr>Times New Roman</vt:lpstr>
      <vt:lpstr>30_BasicColor</vt:lpstr>
      <vt:lpstr>TRANSFORMERS FOR IMAGE RECOGNITION AT SCALE </vt:lpstr>
      <vt:lpstr> 文章概要   架构与细节   对比分析</vt:lpstr>
      <vt:lpstr>文章相关背景</vt:lpstr>
      <vt:lpstr>文章主要内容</vt:lpstr>
      <vt:lpstr>文章主要成果</vt:lpstr>
      <vt:lpstr> 文章概要   架构与细节   对比分析</vt:lpstr>
      <vt:lpstr>Vision Transformer 架构</vt:lpstr>
      <vt:lpstr>Linear Projection of Flattened Patches</vt:lpstr>
      <vt:lpstr>Position Embedding</vt:lpstr>
      <vt:lpstr>Position Embedding</vt:lpstr>
      <vt:lpstr>Transformer Encoder</vt:lpstr>
      <vt:lpstr>Self-Attention</vt:lpstr>
      <vt:lpstr>Self-Attention</vt:lpstr>
      <vt:lpstr>Self-Attention</vt:lpstr>
      <vt:lpstr>MLP Head</vt:lpstr>
      <vt:lpstr> 文章概要   架构与细节   对比分析</vt:lpstr>
      <vt:lpstr>归纳偏置差异</vt:lpstr>
      <vt:lpstr>    参考文献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 FOR IMAGE RECOGNITION AT SCALE </dc:title>
  <cp:lastModifiedBy>邵华松SHAO HUASONG</cp:lastModifiedBy>
  <cp:revision>1</cp:revision>
  <dcterms:modified xsi:type="dcterms:W3CDTF">2022-04-06T14:56:22Z</dcterms:modified>
</cp:coreProperties>
</file>