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bg>
      <p:bgPr>
        <a:solidFill>
          <a:srgbClr val="003462"/>
        </a:solidFill>
      </p:bgPr>
    </p:bg>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701675">
              <a:lnSpc>
                <a:spcPct val="100000"/>
              </a:lnSpc>
              <a:spcBef>
                <a:spcPts val="0"/>
              </a:spcBef>
              <a:buSzTx/>
              <a:buNone/>
              <a:defRPr b="1" sz="3060">
                <a:solidFill>
                  <a:srgbClr val="FFFFFF"/>
                </a:solidFill>
              </a:defRPr>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演示文稿标题</a:t>
            </a:r>
          </a:p>
        </p:txBody>
      </p:sp>
      <p:sp>
        <p:nvSpPr>
          <p:cNvPr id="13" name="正文级别 1…"/>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952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bg>
      <p:bgPr>
        <a:solidFill>
          <a:srgbClr val="003462"/>
        </a:solidFill>
      </p:bgPr>
    </p:bg>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952500"/>
            <a:ext cx="21971000" cy="1434949"/>
          </a:xfrm>
          <a:prstGeom prst="rect">
            <a:avLst/>
          </a:prstGeom>
        </p:spPr>
        <p:txBody>
          <a:bodyPr/>
          <a:lstStyle/>
          <a:p>
            <a:pPr/>
            <a:r>
              <a:t>幻灯片标题</a:t>
            </a:r>
          </a:p>
        </p:txBody>
      </p:sp>
      <p:sp>
        <p:nvSpPr>
          <p:cNvPr id="80" name="幻灯片副标题"/>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952500"/>
            <a:ext cx="21971000" cy="1435100"/>
          </a:xfrm>
          <a:prstGeom prst="rect">
            <a:avLst/>
          </a:prstGeom>
        </p:spPr>
        <p:txBody>
          <a:bodyPr/>
          <a:lstStyle/>
          <a:p>
            <a:pPr/>
            <a:r>
              <a:t>议程标题</a:t>
            </a:r>
          </a:p>
        </p:txBody>
      </p:sp>
      <p:sp>
        <p:nvSpPr>
          <p:cNvPr id="89" name="议程副标题"/>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cholar.google.com/citations?user=FXNJRDoAAAAJ&amp;hl=zh-CN&amp;oi=sra" TargetMode="External"/><Relationship Id="rId3" Type="http://schemas.openxmlformats.org/officeDocument/2006/relationships/hyperlink" Target="https://scholar.google.com/citations?user=p2gwhK4AAAAJ&amp;hl=zh-CN&amp;oi=sra" TargetMode="External"/><Relationship Id="rId4" Type="http://schemas.openxmlformats.org/officeDocument/2006/relationships/hyperlink" Target="https://scholar.google.com/citations?user=H9I0CVwAAAAJ&amp;hl=zh-CN&amp;oi=sra" TargetMode="External"/><Relationship Id="rId5" Type="http://schemas.openxmlformats.org/officeDocument/2006/relationships/hyperlink" Target="https://iclr.cc"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邵华松 2022-04-14 汇报"/>
          <p:cNvSpPr txBox="1"/>
          <p:nvPr>
            <p:ph type="body" idx="21"/>
          </p:nvPr>
        </p:nvSpPr>
        <p:spPr>
          <a:xfrm>
            <a:off x="1206499" y="11839048"/>
            <a:ext cx="21971002" cy="636979"/>
          </a:xfrm>
          <a:prstGeom prst="rect">
            <a:avLst/>
          </a:prstGeom>
          <a:extLst>
            <a:ext uri="{C572A759-6A51-4108-AA02-DFA0A04FC94B}">
              <ma14:wrappingTextBoxFlag xmlns:ma14="http://schemas.microsoft.com/office/mac/drawingml/2011/main" val="1"/>
            </a:ext>
          </a:extLst>
        </p:spPr>
        <p:txBody>
          <a:bodyPr/>
          <a:lstStyle/>
          <a:p>
            <a:pPr lvl="5" marL="0" indent="1943100" algn="r" defTabSz="701675">
              <a:lnSpc>
                <a:spcPct val="100000"/>
              </a:lnSpc>
              <a:spcBef>
                <a:spcPts val="0"/>
              </a:spcBef>
              <a:buSzTx/>
              <a:buNone/>
              <a:defRPr b="1" sz="3060">
                <a:solidFill>
                  <a:srgbClr val="FFFFFF"/>
                </a:solidFill>
              </a:defRPr>
            </a:pPr>
            <a:r>
              <a:t>邵华松 2022-04-14 汇报     </a:t>
            </a:r>
          </a:p>
        </p:txBody>
      </p:sp>
      <p:sp>
        <p:nvSpPr>
          <p:cNvPr id="152" name="TRANSFORMERS FOR IMAGE RECOGNITION AT SCALE"/>
          <p:cNvSpPr txBox="1"/>
          <p:nvPr>
            <p:ph type="ctrTitle"/>
          </p:nvPr>
        </p:nvSpPr>
        <p:spPr>
          <a:prstGeom prst="rect">
            <a:avLst/>
          </a:prstGeom>
        </p:spPr>
        <p:txBody>
          <a:bodyPr/>
          <a:lstStyle/>
          <a:p>
            <a:pPr algn="ctr" defTabSz="457200">
              <a:lnSpc>
                <a:spcPct val="100000"/>
              </a:lnSpc>
              <a:spcBef>
                <a:spcPts val="1200"/>
              </a:spcBef>
              <a:defRPr b="0" spc="0" sz="8366">
                <a:latin typeface="Times New Roman"/>
                <a:ea typeface="Times New Roman"/>
                <a:cs typeface="Times New Roman"/>
                <a:sym typeface="Times New Roman"/>
              </a:defRPr>
            </a:pPr>
            <a:r>
              <a:rPr sz="8766"/>
              <a:t>T</a:t>
            </a:r>
            <a:r>
              <a:t>RANSFORMERS FOR </a:t>
            </a:r>
            <a:r>
              <a:rPr sz="8766"/>
              <a:t>I</a:t>
            </a:r>
            <a:r>
              <a:t>MAGE </a:t>
            </a:r>
            <a:r>
              <a:rPr sz="8766"/>
              <a:t>R</a:t>
            </a:r>
            <a:r>
              <a:t>ECOGNITION AT </a:t>
            </a:r>
            <a:r>
              <a:rPr sz="8766"/>
              <a:t>S</a:t>
            </a:r>
            <a:r>
              <a:t>CALE </a:t>
            </a:r>
          </a:p>
        </p:txBody>
      </p:sp>
      <p:sp>
        <p:nvSpPr>
          <p:cNvPr id="153" name="基于 Transformers 的大规模图像识别"/>
          <p:cNvSpPr txBox="1"/>
          <p:nvPr>
            <p:ph type="subTitle" sz="quarter" idx="1"/>
          </p:nvPr>
        </p:nvSpPr>
        <p:spPr>
          <a:xfrm>
            <a:off x="1201342" y="6765990"/>
            <a:ext cx="21971001" cy="1905001"/>
          </a:xfrm>
          <a:prstGeom prst="rect">
            <a:avLst/>
          </a:prstGeom>
        </p:spPr>
        <p:txBody>
          <a:bodyPr/>
          <a:lstStyle/>
          <a:p>
            <a:pPr algn="ctr" defTabSz="808990">
              <a:defRPr sz="5390">
                <a:solidFill>
                  <a:srgbClr val="FFFFFF"/>
                </a:solidFill>
              </a:defRPr>
            </a:pPr>
          </a:p>
          <a:p>
            <a:pPr algn="ctr" defTabSz="808990">
              <a:defRPr sz="5390">
                <a:solidFill>
                  <a:srgbClr val="FFFFFF"/>
                </a:solidFill>
              </a:defRPr>
            </a:pPr>
            <a:r>
              <a:t>基于 </a:t>
            </a:r>
            <a:r>
              <a:rPr>
                <a:latin typeface="Times New Roman"/>
                <a:ea typeface="Times New Roman"/>
                <a:cs typeface="Times New Roman"/>
                <a:sym typeface="Times New Roman"/>
              </a:rPr>
              <a:t>Transformers</a:t>
            </a:r>
            <a:r>
              <a:t> 的大规模图像识别</a:t>
            </a:r>
          </a:p>
        </p:txBody>
      </p:sp>
      <p:sp>
        <p:nvSpPr>
          <p:cNvPr id="154" name="International Conference on Learning Representations 2021"/>
          <p:cNvSpPr txBox="1"/>
          <p:nvPr/>
        </p:nvSpPr>
        <p:spPr>
          <a:xfrm>
            <a:off x="1206500" y="8239776"/>
            <a:ext cx="2197100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defRPr b="1" sz="5500">
                <a:solidFill>
                  <a:srgbClr val="FFFFFF"/>
                </a:solidFill>
                <a:latin typeface="Times New Roman"/>
                <a:ea typeface="Times New Roman"/>
                <a:cs typeface="Times New Roman"/>
                <a:sym typeface="Times New Roman"/>
              </a:defRPr>
            </a:pPr>
          </a:p>
          <a:p>
            <a:pPr defTabSz="825500">
              <a:defRPr b="1" sz="2900">
                <a:solidFill>
                  <a:srgbClr val="FFFFFF"/>
                </a:solidFill>
                <a:latin typeface="Times New Roman"/>
                <a:ea typeface="Times New Roman"/>
                <a:cs typeface="Times New Roman"/>
                <a:sym typeface="Times New Roman"/>
              </a:defRPr>
            </a:pPr>
            <a:r>
              <a:t>International Conference on Learning Representations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ransformer Encoder — 自注意力"/>
          <p:cNvSpPr txBox="1"/>
          <p:nvPr>
            <p:ph type="title"/>
          </p:nvPr>
        </p:nvSpPr>
        <p:spPr>
          <a:prstGeom prst="rect">
            <a:avLst/>
          </a:prstGeom>
        </p:spPr>
        <p:txBody>
          <a:bodyPr/>
          <a:lstStyle/>
          <a:p>
            <a:pPr defTabSz="2145738">
              <a:defRPr spc="-149" sz="7480">
                <a:latin typeface="Times New Roman"/>
                <a:ea typeface="Times New Roman"/>
                <a:cs typeface="Times New Roman"/>
                <a:sym typeface="Times New Roman"/>
              </a:defRPr>
            </a:pPr>
            <a:r>
              <a:t>Transformer Encoder — </a:t>
            </a:r>
            <a:r>
              <a:rPr>
                <a:latin typeface="+mn-lt"/>
                <a:ea typeface="+mn-ea"/>
                <a:cs typeface="+mn-cs"/>
                <a:sym typeface="Helvetica Neue"/>
              </a:rPr>
              <a:t>自注意力</a:t>
            </a:r>
          </a:p>
        </p:txBody>
      </p:sp>
      <p:sp>
        <p:nvSpPr>
          <p:cNvPr id="233" name="……….式 1"/>
          <p:cNvSpPr txBox="1"/>
          <p:nvPr/>
        </p:nvSpPr>
        <p:spPr>
          <a:xfrm>
            <a:off x="6873425" y="2812771"/>
            <a:ext cx="10637150" cy="16278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solidFill>
                  <a:srgbClr val="000000"/>
                </a:solidFill>
              </a:defRPr>
            </a:pPr>
            <a14:m>
              <m:oMath>
                <m:r>
                  <a:rPr xmlns:a="http://schemas.openxmlformats.org/drawingml/2006/main" sz="4150" i="1">
                    <a:solidFill>
                      <a:srgbClr val="000000"/>
                    </a:solidFill>
                    <a:latin typeface="Cambria Math" panose="02040503050406030204" pitchFamily="18" charset="0"/>
                  </a:rPr>
                  <m:t>A</m:t>
                </m:r>
                <m:r>
                  <a:rPr xmlns:a="http://schemas.openxmlformats.org/drawingml/2006/main" sz="4150" i="1">
                    <a:solidFill>
                      <a:srgbClr val="000000"/>
                    </a:solidFill>
                    <a:latin typeface="Cambria Math" panose="02040503050406030204" pitchFamily="18" charset="0"/>
                  </a:rPr>
                  <m:t>t</m:t>
                </m:r>
                <m:r>
                  <a:rPr xmlns:a="http://schemas.openxmlformats.org/drawingml/2006/main" sz="4150" i="1">
                    <a:solidFill>
                      <a:srgbClr val="000000"/>
                    </a:solidFill>
                    <a:latin typeface="Cambria Math" panose="02040503050406030204" pitchFamily="18" charset="0"/>
                  </a:rPr>
                  <m:t>t</m:t>
                </m:r>
                <m:r>
                  <a:rPr xmlns:a="http://schemas.openxmlformats.org/drawingml/2006/main" sz="4150" i="1">
                    <a:solidFill>
                      <a:srgbClr val="000000"/>
                    </a:solidFill>
                    <a:latin typeface="Cambria Math" panose="02040503050406030204" pitchFamily="18" charset="0"/>
                  </a:rPr>
                  <m:t>e</m:t>
                </m:r>
                <m:r>
                  <a:rPr xmlns:a="http://schemas.openxmlformats.org/drawingml/2006/main" sz="4150" i="1">
                    <a:solidFill>
                      <a:srgbClr val="000000"/>
                    </a:solidFill>
                    <a:latin typeface="Cambria Math" panose="02040503050406030204" pitchFamily="18" charset="0"/>
                  </a:rPr>
                  <m:t>n</m:t>
                </m:r>
                <m:r>
                  <a:rPr xmlns:a="http://schemas.openxmlformats.org/drawingml/2006/main" sz="4150" i="1">
                    <a:solidFill>
                      <a:srgbClr val="000000"/>
                    </a:solidFill>
                    <a:latin typeface="Cambria Math" panose="02040503050406030204" pitchFamily="18" charset="0"/>
                  </a:rPr>
                  <m:t>t</m:t>
                </m:r>
                <m:r>
                  <a:rPr xmlns:a="http://schemas.openxmlformats.org/drawingml/2006/main" sz="4150" i="1">
                    <a:solidFill>
                      <a:srgbClr val="000000"/>
                    </a:solidFill>
                    <a:latin typeface="Cambria Math" panose="02040503050406030204" pitchFamily="18" charset="0"/>
                  </a:rPr>
                  <m:t>i</m:t>
                </m:r>
                <m:r>
                  <a:rPr xmlns:a="http://schemas.openxmlformats.org/drawingml/2006/main" sz="4150" i="1">
                    <a:solidFill>
                      <a:srgbClr val="000000"/>
                    </a:solidFill>
                    <a:latin typeface="Cambria Math" panose="02040503050406030204" pitchFamily="18" charset="0"/>
                  </a:rPr>
                  <m:t>o</m:t>
                </m:r>
                <m:r>
                  <a:rPr xmlns:a="http://schemas.openxmlformats.org/drawingml/2006/main" sz="4150" i="1">
                    <a:solidFill>
                      <a:srgbClr val="000000"/>
                    </a:solidFill>
                    <a:latin typeface="Cambria Math" panose="02040503050406030204" pitchFamily="18" charset="0"/>
                  </a:rPr>
                  <m:t>n</m:t>
                </m:r>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Q</m:t>
                </m:r>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K</m:t>
                </m:r>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V</m:t>
                </m:r>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s</m:t>
                </m:r>
                <m:r>
                  <a:rPr xmlns:a="http://schemas.openxmlformats.org/drawingml/2006/main" sz="4150" i="1">
                    <a:solidFill>
                      <a:srgbClr val="000000"/>
                    </a:solidFill>
                    <a:latin typeface="Cambria Math" panose="02040503050406030204" pitchFamily="18" charset="0"/>
                  </a:rPr>
                  <m:t>o</m:t>
                </m:r>
                <m:r>
                  <a:rPr xmlns:a="http://schemas.openxmlformats.org/drawingml/2006/main" sz="4150" i="1">
                    <a:solidFill>
                      <a:srgbClr val="000000"/>
                    </a:solidFill>
                    <a:latin typeface="Cambria Math" panose="02040503050406030204" pitchFamily="18" charset="0"/>
                  </a:rPr>
                  <m:t>f</m:t>
                </m:r>
                <m:r>
                  <a:rPr xmlns:a="http://schemas.openxmlformats.org/drawingml/2006/main" sz="4150" i="1">
                    <a:solidFill>
                      <a:srgbClr val="000000"/>
                    </a:solidFill>
                    <a:latin typeface="Cambria Math" panose="02040503050406030204" pitchFamily="18" charset="0"/>
                  </a:rPr>
                  <m:t>t</m:t>
                </m:r>
                <m:r>
                  <a:rPr xmlns:a="http://schemas.openxmlformats.org/drawingml/2006/main" sz="4150" i="1">
                    <a:solidFill>
                      <a:srgbClr val="000000"/>
                    </a:solidFill>
                    <a:latin typeface="Cambria Math" panose="02040503050406030204" pitchFamily="18" charset="0"/>
                  </a:rPr>
                  <m:t>m</m:t>
                </m:r>
                <m:r>
                  <a:rPr xmlns:a="http://schemas.openxmlformats.org/drawingml/2006/main" sz="4150" i="1">
                    <a:solidFill>
                      <a:srgbClr val="000000"/>
                    </a:solidFill>
                    <a:latin typeface="Cambria Math" panose="02040503050406030204" pitchFamily="18" charset="0"/>
                  </a:rPr>
                  <m:t>a</m:t>
                </m:r>
                <m:r>
                  <a:rPr xmlns:a="http://schemas.openxmlformats.org/drawingml/2006/main" sz="4150" i="1">
                    <a:solidFill>
                      <a:srgbClr val="000000"/>
                    </a:solidFill>
                    <a:latin typeface="Cambria Math" panose="02040503050406030204" pitchFamily="18" charset="0"/>
                  </a:rPr>
                  <m:t>x</m:t>
                </m:r>
                <m:r>
                  <a:rPr xmlns:a="http://schemas.openxmlformats.org/drawingml/2006/main" sz="4150" i="1">
                    <a:solidFill>
                      <a:srgbClr val="000000"/>
                    </a:solidFill>
                    <a:latin typeface="Cambria Math" panose="02040503050406030204" pitchFamily="18" charset="0"/>
                  </a:rPr>
                  <m:t>(</m:t>
                </m:r>
                <m:f>
                  <m:fPr>
                    <m:ctrlPr>
                      <a:rPr xmlns:a="http://schemas.openxmlformats.org/drawingml/2006/main" sz="4150" i="1">
                        <a:solidFill>
                          <a:srgbClr val="000000"/>
                        </a:solidFill>
                        <a:latin typeface="Cambria Math" panose="02040503050406030204" pitchFamily="18" charset="0"/>
                      </a:rPr>
                    </m:ctrlPr>
                    <m:type m:val="bar"/>
                  </m:fPr>
                  <m:num>
                    <m:r>
                      <a:rPr xmlns:a="http://schemas.openxmlformats.org/drawingml/2006/main" sz="4150" i="1">
                        <a:solidFill>
                          <a:srgbClr val="000000"/>
                        </a:solidFill>
                        <a:latin typeface="Cambria Math" panose="02040503050406030204" pitchFamily="18" charset="0"/>
                      </a:rPr>
                      <m:t>Q</m:t>
                    </m:r>
                    <m:sSup>
                      <m:e>
                        <m:r>
                          <a:rPr xmlns:a="http://schemas.openxmlformats.org/drawingml/2006/main" sz="4150" i="1">
                            <a:solidFill>
                              <a:srgbClr val="000000"/>
                            </a:solidFill>
                            <a:latin typeface="Cambria Math" panose="02040503050406030204" pitchFamily="18" charset="0"/>
                          </a:rPr>
                          <m:t>K</m:t>
                        </m:r>
                      </m:e>
                      <m:sup>
                        <m:r>
                          <a:rPr xmlns:a="http://schemas.openxmlformats.org/drawingml/2006/main" sz="4150" i="1">
                            <a:solidFill>
                              <a:srgbClr val="000000"/>
                            </a:solidFill>
                            <a:latin typeface="Cambria Math" panose="02040503050406030204" pitchFamily="18" charset="0"/>
                          </a:rPr>
                          <m:t>T</m:t>
                        </m:r>
                      </m:sup>
                    </m:sSup>
                  </m:num>
                  <m:den>
                    <m:rad>
                      <m:radPr>
                        <m:ctrlPr>
                          <a:rPr xmlns:a="http://schemas.openxmlformats.org/drawingml/2006/main" sz="4150" i="1">
                            <a:solidFill>
                              <a:srgbClr val="000000"/>
                            </a:solidFill>
                            <a:latin typeface="Cambria Math" panose="02040503050406030204" pitchFamily="18" charset="0"/>
                          </a:rPr>
                        </m:ctrlPr>
                        <m:degHide m:val="on"/>
                      </m:radPr>
                      <m:deg/>
                      <m:e>
                        <m:sSub>
                          <m:e>
                            <m:r>
                              <a:rPr xmlns:a="http://schemas.openxmlformats.org/drawingml/2006/main" sz="4150" i="1">
                                <a:solidFill>
                                  <a:srgbClr val="000000"/>
                                </a:solidFill>
                                <a:latin typeface="Cambria Math" panose="02040503050406030204" pitchFamily="18" charset="0"/>
                              </a:rPr>
                              <m:t>d</m:t>
                            </m:r>
                          </m:e>
                          <m:sub>
                            <m:r>
                              <a:rPr xmlns:a="http://schemas.openxmlformats.org/drawingml/2006/main" sz="4150" i="1">
                                <a:solidFill>
                                  <a:srgbClr val="000000"/>
                                </a:solidFill>
                                <a:latin typeface="Cambria Math" panose="02040503050406030204" pitchFamily="18" charset="0"/>
                              </a:rPr>
                              <m:t>k</m:t>
                            </m:r>
                          </m:sub>
                        </m:sSub>
                      </m:e>
                    </m:rad>
                  </m:den>
                </m:f>
                <m:r>
                  <a:rPr xmlns:a="http://schemas.openxmlformats.org/drawingml/2006/main" sz="4150" i="1">
                    <a:solidFill>
                      <a:srgbClr val="000000"/>
                    </a:solidFill>
                    <a:latin typeface="Cambria Math" panose="02040503050406030204" pitchFamily="18" charset="0"/>
                  </a:rPr>
                  <m:t>)</m:t>
                </m:r>
                <m:r>
                  <a:rPr xmlns:a="http://schemas.openxmlformats.org/drawingml/2006/main" sz="4150" i="1">
                    <a:solidFill>
                      <a:srgbClr val="000000"/>
                    </a:solidFill>
                    <a:latin typeface="Cambria Math" panose="02040503050406030204" pitchFamily="18" charset="0"/>
                  </a:rPr>
                  <m:t>V</m:t>
                </m:r>
              </m:oMath>
            </a14:m>
            <a:r>
              <a:t> ……….式 1</a:t>
            </a:r>
          </a:p>
        </p:txBody>
      </p:sp>
      <p:graphicFrame>
        <p:nvGraphicFramePr>
          <p:cNvPr id="234" name="表格"/>
          <p:cNvGraphicFramePr/>
          <p:nvPr/>
        </p:nvGraphicFramePr>
        <p:xfrm>
          <a:off x="5126203" y="5478534"/>
          <a:ext cx="1833185"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35" name="表格"/>
          <p:cNvGraphicFramePr/>
          <p:nvPr/>
        </p:nvGraphicFramePr>
        <p:xfrm>
          <a:off x="8902509" y="5474051"/>
          <a:ext cx="1833184"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36" name="表格"/>
          <p:cNvGraphicFramePr/>
          <p:nvPr/>
        </p:nvGraphicFramePr>
        <p:xfrm>
          <a:off x="5126203" y="8085990"/>
          <a:ext cx="1833185"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37" name="表格"/>
          <p:cNvGraphicFramePr/>
          <p:nvPr/>
        </p:nvGraphicFramePr>
        <p:xfrm>
          <a:off x="8902509" y="8085990"/>
          <a:ext cx="1833184"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38" name="表格"/>
          <p:cNvGraphicFramePr/>
          <p:nvPr/>
        </p:nvGraphicFramePr>
        <p:xfrm>
          <a:off x="5126203" y="10693446"/>
          <a:ext cx="1833185"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39" name="表格"/>
          <p:cNvGraphicFramePr/>
          <p:nvPr/>
        </p:nvGraphicFramePr>
        <p:xfrm>
          <a:off x="8902509" y="10693446"/>
          <a:ext cx="1833184"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6827"/>
                <a:gridCol w="606827"/>
                <a:gridCol w="606827"/>
              </a:tblGrid>
              <a:tr h="585520">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240" name="查询向量"/>
          <p:cNvSpPr txBox="1"/>
          <p:nvPr/>
        </p:nvSpPr>
        <p:spPr>
          <a:xfrm>
            <a:off x="1604152" y="5404862"/>
            <a:ext cx="1892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查询向量</a:t>
            </a:r>
          </a:p>
        </p:txBody>
      </p:sp>
      <p:sp>
        <p:nvSpPr>
          <p:cNvPr id="241" name="键向量"/>
          <p:cNvSpPr txBox="1"/>
          <p:nvPr/>
        </p:nvSpPr>
        <p:spPr>
          <a:xfrm>
            <a:off x="1826402" y="8016801"/>
            <a:ext cx="14478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键向量</a:t>
            </a:r>
          </a:p>
        </p:txBody>
      </p:sp>
      <p:sp>
        <p:nvSpPr>
          <p:cNvPr id="242" name="值向量"/>
          <p:cNvSpPr txBox="1"/>
          <p:nvPr/>
        </p:nvSpPr>
        <p:spPr>
          <a:xfrm>
            <a:off x="1850099" y="10624256"/>
            <a:ext cx="14478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值向量</a:t>
            </a:r>
          </a:p>
        </p:txBody>
      </p:sp>
      <p:sp>
        <p:nvSpPr>
          <p:cNvPr id="243" name="方程"/>
          <p:cNvSpPr txBox="1"/>
          <p:nvPr/>
        </p:nvSpPr>
        <p:spPr>
          <a:xfrm>
            <a:off x="7753246" y="5585372"/>
            <a:ext cx="345113"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q</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sp>
        <p:nvSpPr>
          <p:cNvPr id="244" name="方程"/>
          <p:cNvSpPr txBox="1"/>
          <p:nvPr/>
        </p:nvSpPr>
        <p:spPr>
          <a:xfrm>
            <a:off x="3976940" y="5585372"/>
            <a:ext cx="319866"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q</m:t>
                      </m:r>
                    </m:e>
                    <m:sub>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245" name="方程"/>
          <p:cNvSpPr txBox="1"/>
          <p:nvPr/>
        </p:nvSpPr>
        <p:spPr>
          <a:xfrm>
            <a:off x="3976940" y="8192827"/>
            <a:ext cx="29986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k</m:t>
                      </m:r>
                    </m:e>
                    <m:sub>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246" name="方程"/>
          <p:cNvSpPr txBox="1"/>
          <p:nvPr/>
        </p:nvSpPr>
        <p:spPr>
          <a:xfrm>
            <a:off x="7753246" y="8192827"/>
            <a:ext cx="337293" cy="41472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k</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sp>
        <p:nvSpPr>
          <p:cNvPr id="247" name="方程"/>
          <p:cNvSpPr txBox="1"/>
          <p:nvPr/>
        </p:nvSpPr>
        <p:spPr>
          <a:xfrm>
            <a:off x="4037525" y="10800284"/>
            <a:ext cx="297196"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248" name="方程"/>
          <p:cNvSpPr txBox="1"/>
          <p:nvPr/>
        </p:nvSpPr>
        <p:spPr>
          <a:xfrm>
            <a:off x="7753246" y="10800284"/>
            <a:ext cx="322444" cy="30715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sp>
        <p:nvSpPr>
          <p:cNvPr id="249" name="得分 ( )"/>
          <p:cNvSpPr txBox="1"/>
          <p:nvPr/>
        </p:nvSpPr>
        <p:spPr>
          <a:xfrm>
            <a:off x="13332864" y="5135351"/>
            <a:ext cx="2342799" cy="7638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solidFill>
                  <a:srgbClr val="000000"/>
                </a:solidFill>
              </a:defRPr>
            </a:pPr>
            <a:r>
              <a:t>得分 (</a:t>
            </a:r>
            <a14:m>
              <m:oMath>
                <m:r>
                  <a:rPr xmlns:a="http://schemas.openxmlformats.org/drawingml/2006/main" sz="4200" i="1">
                    <a:solidFill>
                      <a:srgbClr val="000000"/>
                    </a:solidFill>
                    <a:latin typeface="Cambria Math" panose="02040503050406030204" pitchFamily="18" charset="0"/>
                  </a:rPr>
                  <m:t>Q</m:t>
                </m:r>
                <m:sSup>
                  <m:e>
                    <m:r>
                      <a:rPr xmlns:a="http://schemas.openxmlformats.org/drawingml/2006/main" sz="4200" i="1">
                        <a:solidFill>
                          <a:srgbClr val="000000"/>
                        </a:solidFill>
                        <a:latin typeface="Cambria Math" panose="02040503050406030204" pitchFamily="18" charset="0"/>
                      </a:rPr>
                      <m:t>K</m:t>
                    </m:r>
                  </m:e>
                  <m:sup>
                    <m:r>
                      <a:rPr xmlns:a="http://schemas.openxmlformats.org/drawingml/2006/main" sz="4200" i="1">
                        <a:solidFill>
                          <a:srgbClr val="000000"/>
                        </a:solidFill>
                        <a:latin typeface="Cambria Math" panose="02040503050406030204" pitchFamily="18" charset="0"/>
                      </a:rPr>
                      <m:t>T</m:t>
                    </m:r>
                  </m:sup>
                </m:sSup>
              </m:oMath>
            </a14:m>
            <a:r>
              <a:t>)</a:t>
            </a:r>
          </a:p>
        </p:txBody>
      </p:sp>
      <p:sp>
        <p:nvSpPr>
          <p:cNvPr id="250" name="方程"/>
          <p:cNvSpPr txBox="1"/>
          <p:nvPr/>
        </p:nvSpPr>
        <p:spPr>
          <a:xfrm>
            <a:off x="17246396" y="5363720"/>
            <a:ext cx="2224159" cy="41471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q</m:t>
                      </m:r>
                    </m:e>
                    <m:sub>
                      <m:r>
                        <a:rPr xmlns:a="http://schemas.openxmlformats.org/drawingml/2006/main" sz="3500" i="1">
                          <a:solidFill>
                            <a:srgbClr val="5E5E5E"/>
                          </a:solidFill>
                          <a:latin typeface="Cambria Math" panose="02040503050406030204" pitchFamily="18" charset="0"/>
                        </a:rPr>
                        <m:t>1</m:t>
                      </m:r>
                    </m:sub>
                  </m:sSub>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k</m:t>
                      </m:r>
                    </m:e>
                    <m:sub>
                      <m:r>
                        <a:rPr xmlns:a="http://schemas.openxmlformats.org/drawingml/2006/main" sz="3500" i="1">
                          <a:solidFill>
                            <a:srgbClr val="5E5E5E"/>
                          </a:solidFill>
                          <a:latin typeface="Cambria Math" panose="02040503050406030204" pitchFamily="18" charset="0"/>
                        </a:rPr>
                        <m:t>1</m:t>
                      </m:r>
                    </m:sub>
                  </m:sSub>
                  <m:r>
                    <a:rPr xmlns:a="http://schemas.openxmlformats.org/drawingml/2006/main" sz="3500" i="1">
                      <a:solidFill>
                        <a:srgbClr val="5E5E5E"/>
                      </a:solidFill>
                      <a:latin typeface="Cambria Math" panose="02040503050406030204" pitchFamily="18" charset="0"/>
                    </a:rPr>
                    <m:t>=</m:t>
                  </m:r>
                  <m:r>
                    <a:rPr xmlns:a="http://schemas.openxmlformats.org/drawingml/2006/main" sz="3500" i="1">
                      <a:solidFill>
                        <a:srgbClr val="5E5E5E"/>
                      </a:solidFill>
                      <a:latin typeface="Cambria Math" panose="02040503050406030204" pitchFamily="18" charset="0"/>
                    </a:rPr>
                    <m:t>112</m:t>
                  </m:r>
                </m:oMath>
              </m:oMathPara>
            </a14:m>
            <a:endParaRPr sz="3500">
              <a:solidFill>
                <a:srgbClr val="5E5E5E"/>
              </a:solidFill>
            </a:endParaRPr>
          </a:p>
        </p:txBody>
      </p:sp>
      <p:sp>
        <p:nvSpPr>
          <p:cNvPr id="251" name="方程"/>
          <p:cNvSpPr txBox="1"/>
          <p:nvPr/>
        </p:nvSpPr>
        <p:spPr>
          <a:xfrm>
            <a:off x="20678985" y="5363720"/>
            <a:ext cx="2011424" cy="41516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q</m:t>
                      </m:r>
                    </m:e>
                    <m:sub>
                      <m:r>
                        <a:rPr xmlns:a="http://schemas.openxmlformats.org/drawingml/2006/main" sz="3500" i="1">
                          <a:solidFill>
                            <a:srgbClr val="5E5E5E"/>
                          </a:solidFill>
                          <a:latin typeface="Cambria Math" panose="02040503050406030204" pitchFamily="18" charset="0"/>
                        </a:rPr>
                        <m:t>1</m:t>
                      </m:r>
                    </m:sub>
                  </m:sSub>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k</m:t>
                      </m:r>
                    </m:e>
                    <m:sub>
                      <m:r>
                        <a:rPr xmlns:a="http://schemas.openxmlformats.org/drawingml/2006/main" sz="3500" i="1">
                          <a:solidFill>
                            <a:srgbClr val="5E5E5E"/>
                          </a:solidFill>
                          <a:latin typeface="Cambria Math" panose="02040503050406030204" pitchFamily="18" charset="0"/>
                        </a:rPr>
                        <m:t>2</m:t>
                      </m:r>
                    </m:sub>
                  </m:sSub>
                  <m:r>
                    <a:rPr xmlns:a="http://schemas.openxmlformats.org/drawingml/2006/main" sz="3500" i="1">
                      <a:solidFill>
                        <a:srgbClr val="5E5E5E"/>
                      </a:solidFill>
                      <a:latin typeface="Cambria Math" panose="02040503050406030204" pitchFamily="18" charset="0"/>
                    </a:rPr>
                    <m:t>=</m:t>
                  </m:r>
                  <m:r>
                    <a:rPr xmlns:a="http://schemas.openxmlformats.org/drawingml/2006/main" sz="3500" i="1">
                      <a:solidFill>
                        <a:srgbClr val="5E5E5E"/>
                      </a:solidFill>
                      <a:latin typeface="Cambria Math" panose="02040503050406030204" pitchFamily="18" charset="0"/>
                    </a:rPr>
                    <m:t>96</m:t>
                  </m:r>
                </m:oMath>
              </m:oMathPara>
            </a14:m>
            <a:endParaRPr sz="3500">
              <a:solidFill>
                <a:srgbClr val="5E5E5E"/>
              </a:solidFill>
            </a:endParaRPr>
          </a:p>
        </p:txBody>
      </p:sp>
      <p:sp>
        <p:nvSpPr>
          <p:cNvPr id="252" name="线条"/>
          <p:cNvSpPr/>
          <p:nvPr/>
        </p:nvSpPr>
        <p:spPr>
          <a:xfrm flipV="1">
            <a:off x="3667712" y="4911800"/>
            <a:ext cx="1" cy="7103158"/>
          </a:xfrm>
          <a:prstGeom prst="line">
            <a:avLst/>
          </a:prstGeom>
          <a:ln w="25400">
            <a:solidFill>
              <a:srgbClr val="000000"/>
            </a:solidFill>
            <a:miter lim="400000"/>
          </a:ln>
        </p:spPr>
        <p:txBody>
          <a:bodyPr lIns="50800" tIns="50800" rIns="50800" bIns="50800" anchor="ctr"/>
          <a:lstStyle/>
          <a:p>
            <a:pPr/>
          </a:p>
        </p:txBody>
      </p:sp>
      <p:sp>
        <p:nvSpPr>
          <p:cNvPr id="253" name="线条"/>
          <p:cNvSpPr/>
          <p:nvPr/>
        </p:nvSpPr>
        <p:spPr>
          <a:xfrm>
            <a:off x="3666239" y="12000146"/>
            <a:ext cx="7440643" cy="1"/>
          </a:xfrm>
          <a:prstGeom prst="line">
            <a:avLst/>
          </a:prstGeom>
          <a:ln w="25400">
            <a:solidFill>
              <a:srgbClr val="000000"/>
            </a:solidFill>
            <a:miter lim="400000"/>
          </a:ln>
        </p:spPr>
        <p:txBody>
          <a:bodyPr lIns="50800" tIns="50800" rIns="50800" bIns="50800" anchor="ctr"/>
          <a:lstStyle/>
          <a:p>
            <a:pPr/>
          </a:p>
        </p:txBody>
      </p:sp>
      <p:sp>
        <p:nvSpPr>
          <p:cNvPr id="254" name="线条"/>
          <p:cNvSpPr/>
          <p:nvPr/>
        </p:nvSpPr>
        <p:spPr>
          <a:xfrm flipV="1">
            <a:off x="11090844" y="7543758"/>
            <a:ext cx="1" cy="4458500"/>
          </a:xfrm>
          <a:prstGeom prst="line">
            <a:avLst/>
          </a:prstGeom>
          <a:ln w="25400">
            <a:solidFill>
              <a:srgbClr val="000000"/>
            </a:solidFill>
            <a:miter lim="400000"/>
          </a:ln>
        </p:spPr>
        <p:txBody>
          <a:bodyPr lIns="50800" tIns="50800" rIns="50800" bIns="50800" anchor="ctr"/>
          <a:lstStyle/>
          <a:p>
            <a:pPr/>
          </a:p>
        </p:txBody>
      </p:sp>
      <p:sp>
        <p:nvSpPr>
          <p:cNvPr id="255" name="线条"/>
          <p:cNvSpPr/>
          <p:nvPr/>
        </p:nvSpPr>
        <p:spPr>
          <a:xfrm>
            <a:off x="7330617" y="7563882"/>
            <a:ext cx="3776265" cy="1"/>
          </a:xfrm>
          <a:prstGeom prst="line">
            <a:avLst/>
          </a:prstGeom>
          <a:ln w="25400">
            <a:solidFill>
              <a:srgbClr val="000000"/>
            </a:solidFill>
            <a:miter lim="400000"/>
          </a:ln>
        </p:spPr>
        <p:txBody>
          <a:bodyPr lIns="50800" tIns="50800" rIns="50800" bIns="50800" anchor="ctr"/>
          <a:lstStyle/>
          <a:p>
            <a:pPr/>
          </a:p>
        </p:txBody>
      </p:sp>
      <p:sp>
        <p:nvSpPr>
          <p:cNvPr id="256" name="线条"/>
          <p:cNvSpPr/>
          <p:nvPr/>
        </p:nvSpPr>
        <p:spPr>
          <a:xfrm flipV="1">
            <a:off x="7340442" y="4911653"/>
            <a:ext cx="1" cy="2653418"/>
          </a:xfrm>
          <a:prstGeom prst="line">
            <a:avLst/>
          </a:prstGeom>
          <a:ln w="25400">
            <a:solidFill>
              <a:srgbClr val="000000"/>
            </a:solidFill>
            <a:miter lim="400000"/>
          </a:ln>
        </p:spPr>
        <p:txBody>
          <a:bodyPr lIns="50800" tIns="50800" rIns="50800" bIns="50800" anchor="ctr"/>
          <a:lstStyle/>
          <a:p>
            <a:pPr/>
          </a:p>
        </p:txBody>
      </p:sp>
      <p:sp>
        <p:nvSpPr>
          <p:cNvPr id="257" name="线条"/>
          <p:cNvSpPr/>
          <p:nvPr/>
        </p:nvSpPr>
        <p:spPr>
          <a:xfrm>
            <a:off x="3662250" y="4926610"/>
            <a:ext cx="3683655" cy="1"/>
          </a:xfrm>
          <a:prstGeom prst="line">
            <a:avLst/>
          </a:prstGeom>
          <a:ln w="25400">
            <a:solidFill>
              <a:srgbClr val="000000"/>
            </a:solidFill>
            <a:miter lim="400000"/>
          </a:ln>
        </p:spPr>
        <p:txBody>
          <a:bodyPr lIns="50800" tIns="50800" rIns="50800" bIns="50800" anchor="ctr"/>
          <a:lstStyle/>
          <a:p>
            <a:pPr/>
          </a:p>
        </p:txBody>
      </p:sp>
      <p:sp>
        <p:nvSpPr>
          <p:cNvPr id="258" name="除以模长开平方 ( )"/>
          <p:cNvSpPr txBox="1"/>
          <p:nvPr/>
        </p:nvSpPr>
        <p:spPr>
          <a:xfrm>
            <a:off x="12167921" y="6450950"/>
            <a:ext cx="4672686" cy="17178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solidFill>
                  <a:srgbClr val="000000"/>
                </a:solidFill>
              </a:defRPr>
            </a:pPr>
            <a:r>
              <a:t>除以模长开平方 (</a:t>
            </a:r>
            <a14:m>
              <m:oMath>
                <m:f>
                  <m:fPr>
                    <m:ctrlPr>
                      <a:rPr xmlns:a="http://schemas.openxmlformats.org/drawingml/2006/main" sz="4200" i="1">
                        <a:solidFill>
                          <a:srgbClr val="000000"/>
                        </a:solidFill>
                        <a:latin typeface="Cambria Math" panose="02040503050406030204" pitchFamily="18" charset="0"/>
                      </a:rPr>
                    </m:ctrlPr>
                    <m:type m:val="bar"/>
                  </m:fPr>
                  <m:num>
                    <m:r>
                      <a:rPr xmlns:a="http://schemas.openxmlformats.org/drawingml/2006/main" sz="4200" i="1">
                        <a:solidFill>
                          <a:srgbClr val="000000"/>
                        </a:solidFill>
                        <a:latin typeface="Cambria Math" panose="02040503050406030204" pitchFamily="18" charset="0"/>
                      </a:rPr>
                      <m:t>Q</m:t>
                    </m:r>
                    <m:sSup>
                      <m:e>
                        <m:r>
                          <a:rPr xmlns:a="http://schemas.openxmlformats.org/drawingml/2006/main" sz="4200" i="1">
                            <a:solidFill>
                              <a:srgbClr val="000000"/>
                            </a:solidFill>
                            <a:latin typeface="Cambria Math" panose="02040503050406030204" pitchFamily="18" charset="0"/>
                          </a:rPr>
                          <m:t>K</m:t>
                        </m:r>
                      </m:e>
                      <m:sup>
                        <m:r>
                          <a:rPr xmlns:a="http://schemas.openxmlformats.org/drawingml/2006/main" sz="4200" i="1">
                            <a:solidFill>
                              <a:srgbClr val="000000"/>
                            </a:solidFill>
                            <a:latin typeface="Cambria Math" panose="02040503050406030204" pitchFamily="18" charset="0"/>
                          </a:rPr>
                          <m:t>T</m:t>
                        </m:r>
                      </m:sup>
                    </m:sSup>
                  </m:num>
                  <m:den>
                    <m:sSub>
                      <m:e>
                        <m:rad>
                          <m:radPr>
                            <m:ctrlPr>
                              <a:rPr xmlns:a="http://schemas.openxmlformats.org/drawingml/2006/main" sz="4200" i="1">
                                <a:solidFill>
                                  <a:srgbClr val="000000"/>
                                </a:solidFill>
                                <a:latin typeface="Cambria Math" panose="02040503050406030204" pitchFamily="18" charset="0"/>
                              </a:rPr>
                            </m:ctrlPr>
                            <m:degHide m:val="on"/>
                          </m:radPr>
                          <m:deg/>
                          <m:e>
                            <m:r>
                              <a:rPr xmlns:a="http://schemas.openxmlformats.org/drawingml/2006/main" sz="4200" i="1">
                                <a:solidFill>
                                  <a:srgbClr val="000000"/>
                                </a:solidFill>
                                <a:latin typeface="Cambria Math" panose="02040503050406030204" pitchFamily="18" charset="0"/>
                              </a:rPr>
                              <m:t>d</m:t>
                            </m:r>
                          </m:e>
                        </m:rad>
                      </m:e>
                      <m:sub>
                        <m:r>
                          <a:rPr xmlns:a="http://schemas.openxmlformats.org/drawingml/2006/main" sz="4200" i="1">
                            <a:solidFill>
                              <a:srgbClr val="000000"/>
                            </a:solidFill>
                            <a:latin typeface="Cambria Math" panose="02040503050406030204" pitchFamily="18" charset="0"/>
                          </a:rPr>
                          <m:t>k</m:t>
                        </m:r>
                      </m:sub>
                    </m:sSub>
                  </m:den>
                </m:f>
              </m:oMath>
            </a14:m>
            <a:r>
              <a:t>)</a:t>
            </a:r>
          </a:p>
        </p:txBody>
      </p:sp>
      <p:sp>
        <p:nvSpPr>
          <p:cNvPr id="259" name="计算占比 ( )"/>
          <p:cNvSpPr txBox="1"/>
          <p:nvPr/>
        </p:nvSpPr>
        <p:spPr>
          <a:xfrm>
            <a:off x="12488683" y="8720526"/>
            <a:ext cx="4031161" cy="7638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solidFill>
                  <a:srgbClr val="000000"/>
                </a:solidFill>
              </a:defRPr>
            </a:pPr>
            <a:r>
              <a:t>计算占比 (</a:t>
            </a:r>
            <a14:m>
              <m:oMath>
                <m:r>
                  <a:rPr xmlns:a="http://schemas.openxmlformats.org/drawingml/2006/main" sz="4150" i="1">
                    <a:solidFill>
                      <a:srgbClr val="000000"/>
                    </a:solidFill>
                    <a:latin typeface="Cambria Math" panose="02040503050406030204" pitchFamily="18" charset="0"/>
                  </a:rPr>
                  <m:t>S</m:t>
                </m:r>
                <m:r>
                  <a:rPr xmlns:a="http://schemas.openxmlformats.org/drawingml/2006/main" sz="4150" i="1">
                    <a:solidFill>
                      <a:srgbClr val="000000"/>
                    </a:solidFill>
                    <a:latin typeface="Cambria Math" panose="02040503050406030204" pitchFamily="18" charset="0"/>
                  </a:rPr>
                  <m:t>o</m:t>
                </m:r>
                <m:r>
                  <a:rPr xmlns:a="http://schemas.openxmlformats.org/drawingml/2006/main" sz="4150" i="1">
                    <a:solidFill>
                      <a:srgbClr val="000000"/>
                    </a:solidFill>
                    <a:latin typeface="Cambria Math" panose="02040503050406030204" pitchFamily="18" charset="0"/>
                  </a:rPr>
                  <m:t>f</m:t>
                </m:r>
                <m:r>
                  <a:rPr xmlns:a="http://schemas.openxmlformats.org/drawingml/2006/main" sz="4150" i="1">
                    <a:solidFill>
                      <a:srgbClr val="000000"/>
                    </a:solidFill>
                    <a:latin typeface="Cambria Math" panose="02040503050406030204" pitchFamily="18" charset="0"/>
                  </a:rPr>
                  <m:t>t</m:t>
                </m:r>
                <m:r>
                  <a:rPr xmlns:a="http://schemas.openxmlformats.org/drawingml/2006/main" sz="4150" i="1">
                    <a:solidFill>
                      <a:srgbClr val="000000"/>
                    </a:solidFill>
                    <a:latin typeface="Cambria Math" panose="02040503050406030204" pitchFamily="18" charset="0"/>
                  </a:rPr>
                  <m:t>m</m:t>
                </m:r>
                <m:r>
                  <a:rPr xmlns:a="http://schemas.openxmlformats.org/drawingml/2006/main" sz="4150" i="1">
                    <a:solidFill>
                      <a:srgbClr val="000000"/>
                    </a:solidFill>
                    <a:latin typeface="Cambria Math" panose="02040503050406030204" pitchFamily="18" charset="0"/>
                  </a:rPr>
                  <m:t>a</m:t>
                </m:r>
                <m:r>
                  <a:rPr xmlns:a="http://schemas.openxmlformats.org/drawingml/2006/main" sz="4150" i="1">
                    <a:solidFill>
                      <a:srgbClr val="000000"/>
                    </a:solidFill>
                    <a:latin typeface="Cambria Math" panose="02040503050406030204" pitchFamily="18" charset="0"/>
                  </a:rPr>
                  <m:t>x</m:t>
                </m:r>
              </m:oMath>
            </a14:m>
            <a:r>
              <a:t>)</a:t>
            </a:r>
          </a:p>
        </p:txBody>
      </p:sp>
      <p:sp>
        <p:nvSpPr>
          <p:cNvPr id="260" name="乘值 (  )"/>
          <p:cNvSpPr txBox="1"/>
          <p:nvPr/>
        </p:nvSpPr>
        <p:spPr>
          <a:xfrm>
            <a:off x="12416229" y="10036124"/>
            <a:ext cx="4176069" cy="7638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solidFill>
                  <a:srgbClr val="000000"/>
                </a:solidFill>
              </a:defRPr>
            </a:pPr>
            <a:r>
              <a:t>乘值 (</a:t>
            </a:r>
            <a14:m>
              <m:oMath>
                <m:r>
                  <a:rPr xmlns:a="http://schemas.openxmlformats.org/drawingml/2006/main" sz="4100" i="1">
                    <a:solidFill>
                      <a:srgbClr val="000000"/>
                    </a:solidFill>
                    <a:latin typeface="Cambria Math" panose="02040503050406030204" pitchFamily="18" charset="0"/>
                  </a:rPr>
                  <m:t>S</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f</m:t>
                </m:r>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m:t>
                </m:r>
                <m:r>
                  <a:rPr xmlns:a="http://schemas.openxmlformats.org/drawingml/2006/main" sz="4100" i="1">
                    <a:solidFill>
                      <a:srgbClr val="000000"/>
                    </a:solidFill>
                    <a:latin typeface="Cambria Math" panose="02040503050406030204" pitchFamily="18" charset="0"/>
                  </a:rPr>
                  <m:t>a</m:t>
                </m:r>
                <m:r>
                  <a:rPr xmlns:a="http://schemas.openxmlformats.org/drawingml/2006/main" sz="4100" i="1">
                    <a:solidFill>
                      <a:srgbClr val="000000"/>
                    </a:solidFill>
                    <a:latin typeface="Cambria Math" panose="02040503050406030204" pitchFamily="18" charset="0"/>
                  </a:rPr>
                  <m:t>x</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V</m:t>
                </m:r>
              </m:oMath>
            </a14:m>
            <a:r>
              <a:t> )</a:t>
            </a:r>
          </a:p>
        </p:txBody>
      </p:sp>
      <p:sp>
        <p:nvSpPr>
          <p:cNvPr id="261" name="求和"/>
          <p:cNvSpPr txBox="1"/>
          <p:nvPr/>
        </p:nvSpPr>
        <p:spPr>
          <a:xfrm>
            <a:off x="14002613" y="11371716"/>
            <a:ext cx="1003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求和</a:t>
            </a:r>
          </a:p>
        </p:txBody>
      </p:sp>
      <p:sp>
        <p:nvSpPr>
          <p:cNvPr id="262" name="14"/>
          <p:cNvSpPr txBox="1"/>
          <p:nvPr/>
        </p:nvSpPr>
        <p:spPr>
          <a:xfrm>
            <a:off x="18138396" y="7014523"/>
            <a:ext cx="55880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r>
              <a:t>14</a:t>
            </a:r>
          </a:p>
        </p:txBody>
      </p:sp>
      <p:sp>
        <p:nvSpPr>
          <p:cNvPr id="263" name="12"/>
          <p:cNvSpPr txBox="1"/>
          <p:nvPr/>
        </p:nvSpPr>
        <p:spPr>
          <a:xfrm>
            <a:off x="21405298" y="7014523"/>
            <a:ext cx="55880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r>
              <a:t>12</a:t>
            </a:r>
          </a:p>
        </p:txBody>
      </p:sp>
      <p:sp>
        <p:nvSpPr>
          <p:cNvPr id="264" name="0.88"/>
          <p:cNvSpPr txBox="1"/>
          <p:nvPr/>
        </p:nvSpPr>
        <p:spPr>
          <a:xfrm>
            <a:off x="17971709" y="8807111"/>
            <a:ext cx="892176"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r>
              <a:t>0.88</a:t>
            </a:r>
          </a:p>
        </p:txBody>
      </p:sp>
      <p:sp>
        <p:nvSpPr>
          <p:cNvPr id="265" name="0.12"/>
          <p:cNvSpPr txBox="1"/>
          <p:nvPr/>
        </p:nvSpPr>
        <p:spPr>
          <a:xfrm>
            <a:off x="21238610" y="8841326"/>
            <a:ext cx="892176"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r>
              <a:t>0.12</a:t>
            </a:r>
          </a:p>
        </p:txBody>
      </p:sp>
      <p:sp>
        <p:nvSpPr>
          <p:cNvPr id="266" name="方程"/>
          <p:cNvSpPr txBox="1"/>
          <p:nvPr/>
        </p:nvSpPr>
        <p:spPr>
          <a:xfrm>
            <a:off x="17640132" y="10212265"/>
            <a:ext cx="1555328"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500" i="1">
                      <a:solidFill>
                        <a:srgbClr val="5E5E5E"/>
                      </a:solidFill>
                      <a:latin typeface="Cambria Math" panose="02040503050406030204" pitchFamily="18" charset="0"/>
                    </a:rPr>
                    <m:t>0.88</m:t>
                  </m:r>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267" name="方程"/>
          <p:cNvSpPr txBox="1"/>
          <p:nvPr/>
        </p:nvSpPr>
        <p:spPr>
          <a:xfrm>
            <a:off x="20907033" y="10212265"/>
            <a:ext cx="1580576"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500" i="1">
                      <a:solidFill>
                        <a:srgbClr val="5E5E5E"/>
                      </a:solidFill>
                      <a:latin typeface="Cambria Math" panose="02040503050406030204" pitchFamily="18" charset="0"/>
                    </a:rPr>
                    <m:t>0.12</m:t>
                  </m:r>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sp>
        <p:nvSpPr>
          <p:cNvPr id="268" name="方程"/>
          <p:cNvSpPr txBox="1"/>
          <p:nvPr/>
        </p:nvSpPr>
        <p:spPr>
          <a:xfrm>
            <a:off x="18003953" y="11642163"/>
            <a:ext cx="4560137" cy="4116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z</m:t>
                      </m:r>
                    </m:e>
                    <m:sub>
                      <m:r>
                        <a:rPr xmlns:a="http://schemas.openxmlformats.org/drawingml/2006/main" sz="3500" i="1">
                          <a:solidFill>
                            <a:srgbClr val="5E5E5E"/>
                          </a:solidFill>
                          <a:latin typeface="Cambria Math" panose="02040503050406030204" pitchFamily="18" charset="0"/>
                        </a:rPr>
                        <m:t>1</m:t>
                      </m:r>
                    </m:sub>
                  </m:sSub>
                  <m:r>
                    <a:rPr xmlns:a="http://schemas.openxmlformats.org/drawingml/2006/main" sz="3500" i="1">
                      <a:solidFill>
                        <a:srgbClr val="5E5E5E"/>
                      </a:solidFill>
                      <a:latin typeface="Cambria Math" panose="02040503050406030204" pitchFamily="18" charset="0"/>
                    </a:rPr>
                    <m:t>=</m:t>
                  </m:r>
                  <m:r>
                    <a:rPr xmlns:a="http://schemas.openxmlformats.org/drawingml/2006/main" sz="3500" i="1">
                      <a:solidFill>
                        <a:srgbClr val="5E5E5E"/>
                      </a:solidFill>
                      <a:latin typeface="Cambria Math" panose="02040503050406030204" pitchFamily="18" charset="0"/>
                    </a:rPr>
                    <m:t>0.88</m:t>
                  </m:r>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1</m:t>
                      </m:r>
                    </m:sub>
                  </m:sSub>
                  <m:r>
                    <a:rPr xmlns:a="http://schemas.openxmlformats.org/drawingml/2006/main" sz="3500" i="1">
                      <a:solidFill>
                        <a:srgbClr val="5E5E5E"/>
                      </a:solidFill>
                      <a:latin typeface="Cambria Math" panose="02040503050406030204" pitchFamily="18" charset="0"/>
                    </a:rPr>
                    <m:t>+</m:t>
                  </m:r>
                  <m:r>
                    <a:rPr xmlns:a="http://schemas.openxmlformats.org/drawingml/2006/main" sz="3500" i="1">
                      <a:solidFill>
                        <a:srgbClr val="5E5E5E"/>
                      </a:solidFill>
                      <a:latin typeface="Cambria Math" panose="02040503050406030204" pitchFamily="18" charset="0"/>
                    </a:rPr>
                    <m:t>0.12</m:t>
                  </m:r>
                  <m:r>
                    <a:rPr xmlns:a="http://schemas.openxmlformats.org/drawingml/2006/main" sz="3500" i="1">
                      <a:solidFill>
                        <a:srgbClr val="5E5E5E"/>
                      </a:solidFill>
                      <a:latin typeface="Cambria Math" panose="02040503050406030204" pitchFamily="18" charset="0"/>
                    </a:rPr>
                    <m:t>×</m:t>
                  </m:r>
                  <m:sSub>
                    <m:e>
                      <m:r>
                        <a:rPr xmlns:a="http://schemas.openxmlformats.org/drawingml/2006/main" sz="3500" i="1">
                          <a:solidFill>
                            <a:srgbClr val="5E5E5E"/>
                          </a:solidFill>
                          <a:latin typeface="Cambria Math" panose="02040503050406030204" pitchFamily="18" charset="0"/>
                        </a:rPr>
                        <m:t>v</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sp>
        <p:nvSpPr>
          <p:cNvPr id="269" name="7"/>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ransformer Encoder"/>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Transformer Encoder</a:t>
            </a:r>
          </a:p>
        </p:txBody>
      </p:sp>
      <p:grpSp>
        <p:nvGrpSpPr>
          <p:cNvPr id="274" name="成组"/>
          <p:cNvGrpSpPr/>
          <p:nvPr/>
        </p:nvGrpSpPr>
        <p:grpSpPr>
          <a:xfrm>
            <a:off x="3479315" y="2395906"/>
            <a:ext cx="4853708" cy="10097335"/>
            <a:chOff x="0" y="0"/>
            <a:chExt cx="4853707" cy="10097334"/>
          </a:xfrm>
        </p:grpSpPr>
        <p:pic>
          <p:nvPicPr>
            <p:cNvPr id="272" name="截屏2022-04-13 上午1.36.51.png" descr="截屏2022-04-13 上午1.36.51.png"/>
            <p:cNvPicPr>
              <a:picLocks noChangeAspect="1"/>
            </p:cNvPicPr>
            <p:nvPr/>
          </p:nvPicPr>
          <p:blipFill>
            <a:blip r:embed="rId2">
              <a:extLst/>
            </a:blip>
            <a:srcRect l="5124" t="2715" r="3384" b="0"/>
            <a:stretch>
              <a:fillRect/>
            </a:stretch>
          </p:blipFill>
          <p:spPr>
            <a:xfrm rot="5400000">
              <a:off x="-2300292" y="2321036"/>
              <a:ext cx="9475036" cy="4832963"/>
            </a:xfrm>
            <a:prstGeom prst="rect">
              <a:avLst/>
            </a:prstGeom>
            <a:ln w="12700" cap="flat">
              <a:noFill/>
              <a:miter lim="400000"/>
            </a:ln>
            <a:effectLst/>
          </p:spPr>
        </p:pic>
        <p:sp>
          <p:nvSpPr>
            <p:cNvPr id="273" name="Caption"/>
            <p:cNvSpPr/>
            <p:nvPr/>
          </p:nvSpPr>
          <p:spPr>
            <a:xfrm>
              <a:off x="0" y="9576634"/>
              <a:ext cx="4853708"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2  注意力信息可视化</a:t>
              </a:r>
            </a:p>
          </p:txBody>
        </p:sp>
      </p:grpSp>
      <p:sp>
        <p:nvSpPr>
          <p:cNvPr id="275" name="Self-Attention 通过计算提取词向量间的自注意力信息，即词向量间的相似程度 (或相关程度)…"/>
          <p:cNvSpPr txBox="1"/>
          <p:nvPr>
            <p:ph type="body" sz="half" idx="1"/>
          </p:nvPr>
        </p:nvSpPr>
        <p:spPr>
          <a:xfrm>
            <a:off x="10321028" y="2395852"/>
            <a:ext cx="11519260" cy="9475101"/>
          </a:xfrm>
          <a:prstGeom prst="rect">
            <a:avLst/>
          </a:prstGeom>
        </p:spPr>
        <p:txBody>
          <a:bodyPr anchor="ctr"/>
          <a:lstStyle/>
          <a:p>
            <a:pPr marL="444499" indent="-444499">
              <a:lnSpc>
                <a:spcPts val="7300"/>
              </a:lnSpc>
              <a:defRPr>
                <a:latin typeface="Times New Roman"/>
                <a:ea typeface="Times New Roman"/>
                <a:cs typeface="Times New Roman"/>
                <a:sym typeface="Times New Roman"/>
              </a:defRPr>
            </a:pPr>
            <a:r>
              <a:t> Self-Attention 通过计算提取词向量间的自注意力信息，即词向量间的相似程度 (或相关程度)</a:t>
            </a:r>
          </a:p>
          <a:p>
            <a:pPr marL="444499" indent="-444499">
              <a:lnSpc>
                <a:spcPts val="7300"/>
              </a:lnSpc>
              <a:defRPr>
                <a:latin typeface="Times New Roman"/>
                <a:ea typeface="Times New Roman"/>
                <a:cs typeface="Times New Roman"/>
                <a:sym typeface="Times New Roman"/>
              </a:defRPr>
            </a:pPr>
            <a:r>
              <a:t> 在该过程中，每个词向量将与所有词向量进行计算，故 Transformer Encoder 计算复杂度为： </a:t>
            </a:r>
            <a14:m>
              <m:oMath>
                <m:r>
                  <a:rPr xmlns:a="http://schemas.openxmlformats.org/drawingml/2006/main" sz="5250" i="1">
                    <a:solidFill>
                      <a:srgbClr val="000000"/>
                    </a:solidFill>
                    <a:latin typeface="Cambria Math" panose="02040503050406030204" pitchFamily="18" charset="0"/>
                  </a:rPr>
                  <m:t>O</m:t>
                </m:r>
                <m:r>
                  <a:rPr xmlns:a="http://schemas.openxmlformats.org/drawingml/2006/main" sz="5250" i="1">
                    <a:solidFill>
                      <a:srgbClr val="000000"/>
                    </a:solidFill>
                    <a:latin typeface="Cambria Math" panose="02040503050406030204" pitchFamily="18" charset="0"/>
                  </a:rPr>
                  <m:t>(</m:t>
                </m:r>
                <m:sSup>
                  <m:e>
                    <m:r>
                      <a:rPr xmlns:a="http://schemas.openxmlformats.org/drawingml/2006/main" sz="5250" i="1">
                        <a:solidFill>
                          <a:srgbClr val="000000"/>
                        </a:solidFill>
                        <a:latin typeface="Cambria Math" panose="02040503050406030204" pitchFamily="18" charset="0"/>
                      </a:rPr>
                      <m:t>n</m:t>
                    </m:r>
                  </m:e>
                  <m:sup>
                    <m:r>
                      <a:rPr xmlns:a="http://schemas.openxmlformats.org/drawingml/2006/main" sz="5250" i="1">
                        <a:solidFill>
                          <a:srgbClr val="000000"/>
                        </a:solidFill>
                        <a:latin typeface="Cambria Math" panose="02040503050406030204" pitchFamily="18" charset="0"/>
                      </a:rPr>
                      <m:t>2</m:t>
                    </m:r>
                  </m:sup>
                </m:sSup>
                <m:r>
                  <a:rPr xmlns:a="http://schemas.openxmlformats.org/drawingml/2006/main" sz="5250" i="1">
                    <a:solidFill>
                      <a:srgbClr val="000000"/>
                    </a:solidFill>
                    <a:latin typeface="Cambria Math" panose="02040503050406030204" pitchFamily="18" charset="0"/>
                  </a:rPr>
                  <m:t>)</m:t>
                </m:r>
              </m:oMath>
            </a14:m>
          </a:p>
        </p:txBody>
      </p:sp>
      <p:sp>
        <p:nvSpPr>
          <p:cNvPr id="276" name="8"/>
          <p:cNvSpPr txBox="1"/>
          <p:nvPr>
            <p:ph type="sldNum" sz="quarter" idx="4294967295"/>
          </p:nvPr>
        </p:nvSpPr>
        <p:spPr>
          <a:xfrm>
            <a:off x="12077547" y="13080999"/>
            <a:ext cx="228905"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Vision Transformer 架构"/>
          <p:cNvSpPr txBox="1"/>
          <p:nvPr>
            <p:ph type="title"/>
          </p:nvPr>
        </p:nvSpPr>
        <p:spPr>
          <a:prstGeom prst="rect">
            <a:avLst/>
          </a:prstGeom>
        </p:spPr>
        <p:txBody>
          <a:bodyPr/>
          <a:lstStyle/>
          <a:p>
            <a:pPr defTabSz="2145738">
              <a:defRPr spc="-149" sz="7480"/>
            </a:pPr>
            <a:r>
              <a:rPr>
                <a:latin typeface="Times New Roman"/>
                <a:ea typeface="Times New Roman"/>
                <a:cs typeface="Times New Roman"/>
                <a:sym typeface="Times New Roman"/>
              </a:rPr>
              <a:t>Vision Transformer</a:t>
            </a:r>
            <a:r>
              <a:t> 架构</a:t>
            </a:r>
          </a:p>
        </p:txBody>
      </p:sp>
      <p:sp>
        <p:nvSpPr>
          <p:cNvPr id="279" name="Linear Projection of Flattened Patches…"/>
          <p:cNvSpPr txBox="1"/>
          <p:nvPr>
            <p:ph type="body" sz="half" idx="1"/>
          </p:nvPr>
        </p:nvSpPr>
        <p:spPr>
          <a:xfrm>
            <a:off x="12638685" y="3053112"/>
            <a:ext cx="11274702" cy="9475101"/>
          </a:xfrm>
          <a:prstGeom prst="rect">
            <a:avLst/>
          </a:prstGeom>
        </p:spPr>
        <p:txBody>
          <a:bodyPr anchor="ctr"/>
          <a:lstStyle/>
          <a:p>
            <a:pPr marL="444499" indent="-444499">
              <a:lnSpc>
                <a:spcPts val="7300"/>
              </a:lnSpc>
              <a:defRPr>
                <a:latin typeface="Times New Roman"/>
                <a:ea typeface="Times New Roman"/>
                <a:cs typeface="Times New Roman"/>
                <a:sym typeface="Times New Roman"/>
              </a:defRPr>
            </a:pPr>
            <a:r>
              <a:t> Linear Projection of Flattened Patches</a:t>
            </a:r>
          </a:p>
          <a:p>
            <a:pPr lvl="2" marL="0" indent="914400">
              <a:lnSpc>
                <a:spcPts val="5800"/>
              </a:lnSpc>
              <a:buSzTx/>
              <a:buNone/>
              <a:defRPr sz="3500">
                <a:latin typeface="Times New Roman"/>
                <a:ea typeface="Times New Roman"/>
                <a:cs typeface="Times New Roman"/>
                <a:sym typeface="Times New Roman"/>
              </a:defRPr>
            </a:pPr>
            <a:r>
              <a:t>线性投射层。将 Patches (图像块) 向量化并投射，形成 Patches 序列</a:t>
            </a:r>
          </a:p>
          <a:p>
            <a:pPr marL="444499" indent="-444499">
              <a:lnSpc>
                <a:spcPts val="7300"/>
              </a:lnSpc>
              <a:defRPr>
                <a:latin typeface="Times New Roman"/>
                <a:ea typeface="Times New Roman"/>
                <a:cs typeface="Times New Roman"/>
                <a:sym typeface="Times New Roman"/>
              </a:defRPr>
            </a:pPr>
            <a:r>
              <a:t> Transformer Encoder</a:t>
            </a:r>
          </a:p>
          <a:p>
            <a:pPr lvl="2" marL="0" indent="914400">
              <a:lnSpc>
                <a:spcPts val="5800"/>
              </a:lnSpc>
              <a:buSzTx/>
              <a:buNone/>
              <a:defRPr sz="3500">
                <a:latin typeface="Times New Roman"/>
                <a:ea typeface="Times New Roman"/>
                <a:cs typeface="Times New Roman"/>
                <a:sym typeface="Times New Roman"/>
              </a:defRPr>
            </a:pPr>
            <a:r>
              <a:t>Transformer 编码器。基于自注意力机制，计算 Patches 间的相关性</a:t>
            </a:r>
          </a:p>
          <a:p>
            <a:pPr marL="444499" indent="-444499">
              <a:lnSpc>
                <a:spcPts val="7300"/>
              </a:lnSpc>
              <a:defRPr>
                <a:latin typeface="Times New Roman"/>
                <a:ea typeface="Times New Roman"/>
                <a:cs typeface="Times New Roman"/>
                <a:sym typeface="Times New Roman"/>
              </a:defRPr>
            </a:pPr>
            <a:r>
              <a:t> MLP Head</a:t>
            </a:r>
          </a:p>
          <a:p>
            <a:pPr lvl="2" marL="0" indent="914400">
              <a:lnSpc>
                <a:spcPts val="5800"/>
              </a:lnSpc>
              <a:buSzTx/>
              <a:buNone/>
              <a:defRPr sz="3500">
                <a:latin typeface="Times New Roman"/>
                <a:ea typeface="Times New Roman"/>
                <a:cs typeface="Times New Roman"/>
                <a:sym typeface="Times New Roman"/>
              </a:defRPr>
            </a:pPr>
            <a:r>
              <a:t>多层感知机。根据 Transformer Encoder 的输出对图像进行分类</a:t>
            </a:r>
          </a:p>
        </p:txBody>
      </p:sp>
      <p:grpSp>
        <p:nvGrpSpPr>
          <p:cNvPr id="282" name="成组"/>
          <p:cNvGrpSpPr/>
          <p:nvPr/>
        </p:nvGrpSpPr>
        <p:grpSpPr>
          <a:xfrm>
            <a:off x="936726" y="3646396"/>
            <a:ext cx="11274702" cy="8910833"/>
            <a:chOff x="0" y="0"/>
            <a:chExt cx="11274700" cy="8910832"/>
          </a:xfrm>
        </p:grpSpPr>
        <p:pic>
          <p:nvPicPr>
            <p:cNvPr id="280" name="截屏2022-03-17 下午5.36.24.jpeg" descr="截屏2022-03-17 下午5.36.24.jpeg"/>
            <p:cNvPicPr>
              <a:picLocks noChangeAspect="1"/>
            </p:cNvPicPr>
            <p:nvPr/>
          </p:nvPicPr>
          <p:blipFill>
            <a:blip r:embed="rId2">
              <a:extLst/>
            </a:blip>
            <a:stretch>
              <a:fillRect/>
            </a:stretch>
          </p:blipFill>
          <p:spPr>
            <a:xfrm>
              <a:off x="0" y="0"/>
              <a:ext cx="11274701" cy="8288533"/>
            </a:xfrm>
            <a:prstGeom prst="rect">
              <a:avLst/>
            </a:prstGeom>
            <a:ln w="12700" cap="flat">
              <a:noFill/>
              <a:miter lim="400000"/>
            </a:ln>
            <a:effectLst/>
          </p:spPr>
        </p:pic>
        <p:sp>
          <p:nvSpPr>
            <p:cNvPr id="281" name="Caption"/>
            <p:cNvSpPr/>
            <p:nvPr/>
          </p:nvSpPr>
          <p:spPr>
            <a:xfrm>
              <a:off x="0" y="8390132"/>
              <a:ext cx="112747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3  Vision Transformer 架构</a:t>
              </a:r>
            </a:p>
          </p:txBody>
        </p:sp>
      </p:grpSp>
      <p:sp>
        <p:nvSpPr>
          <p:cNvPr id="283" name="9"/>
          <p:cNvSpPr txBox="1"/>
          <p:nvPr>
            <p:ph type="sldNum" sz="quarter" idx="4294967295"/>
          </p:nvPr>
        </p:nvSpPr>
        <p:spPr>
          <a:xfrm>
            <a:off x="12090247" y="13080999"/>
            <a:ext cx="228905"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Linear Projection of Flattened Patches"/>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Linear Projection of Flattened Patches</a:t>
            </a:r>
          </a:p>
        </p:txBody>
      </p:sp>
      <p:sp>
        <p:nvSpPr>
          <p:cNvPr id="286" name="计算复杂度…"/>
          <p:cNvSpPr txBox="1"/>
          <p:nvPr>
            <p:ph type="body" idx="1"/>
          </p:nvPr>
        </p:nvSpPr>
        <p:spPr>
          <a:xfrm>
            <a:off x="4290286" y="2294814"/>
            <a:ext cx="15803428" cy="9475101"/>
          </a:xfrm>
          <a:prstGeom prst="rect">
            <a:avLst/>
          </a:prstGeom>
        </p:spPr>
        <p:txBody>
          <a:bodyPr anchor="ctr"/>
          <a:lstStyle/>
          <a:p>
            <a:pPr marL="444499" indent="-444499">
              <a:lnSpc>
                <a:spcPts val="7300"/>
              </a:lnSpc>
              <a:defRPr>
                <a:latin typeface="Times New Roman"/>
                <a:ea typeface="Times New Roman"/>
                <a:cs typeface="Times New Roman"/>
                <a:sym typeface="Times New Roman"/>
              </a:defRPr>
            </a:pPr>
            <a:r>
              <a:t> 计算复杂度</a:t>
            </a:r>
          </a:p>
          <a:p>
            <a:pPr lvl="2" marL="0" indent="914400">
              <a:lnSpc>
                <a:spcPts val="5800"/>
              </a:lnSpc>
              <a:buSzTx/>
              <a:buNone/>
              <a:defRPr sz="3500">
                <a:latin typeface="Times New Roman"/>
                <a:ea typeface="Times New Roman"/>
                <a:cs typeface="Times New Roman"/>
                <a:sym typeface="Times New Roman"/>
              </a:defRPr>
            </a:pPr>
            <a:r>
              <a:t>已知 Transformer Encoder 计算复杂度为 </a:t>
            </a:r>
            <a14:m>
              <m:oMath>
                <m:r>
                  <a:rPr xmlns:a="http://schemas.openxmlformats.org/drawingml/2006/main" sz="3800" i="1">
                    <a:solidFill>
                      <a:srgbClr val="000000"/>
                    </a:solidFill>
                    <a:latin typeface="Cambria Math" panose="02040503050406030204" pitchFamily="18" charset="0"/>
                  </a:rPr>
                  <m:t>O</m:t>
                </m:r>
                <m:r>
                  <a:rPr xmlns:a="http://schemas.openxmlformats.org/drawingml/2006/main" sz="3800" i="1">
                    <a:solidFill>
                      <a:srgbClr val="000000"/>
                    </a:solidFill>
                    <a:latin typeface="Cambria Math" panose="02040503050406030204" pitchFamily="18" charset="0"/>
                  </a:rPr>
                  <m:t>(</m:t>
                </m:r>
                <m:sSup>
                  <m:e>
                    <m:r>
                      <a:rPr xmlns:a="http://schemas.openxmlformats.org/drawingml/2006/main" sz="3800" i="1">
                        <a:solidFill>
                          <a:srgbClr val="000000"/>
                        </a:solidFill>
                        <a:latin typeface="Cambria Math" panose="02040503050406030204" pitchFamily="18" charset="0"/>
                      </a:rPr>
                      <m:t>n</m:t>
                    </m:r>
                  </m:e>
                  <m:sup>
                    <m:r>
                      <a:rPr xmlns:a="http://schemas.openxmlformats.org/drawingml/2006/main" sz="3800" i="1">
                        <a:solidFill>
                          <a:srgbClr val="000000"/>
                        </a:solidFill>
                        <a:latin typeface="Cambria Math" panose="02040503050406030204" pitchFamily="18" charset="0"/>
                      </a:rPr>
                      <m:t>2</m:t>
                    </m:r>
                  </m:sup>
                </m:sSup>
                <m:r>
                  <a:rPr xmlns:a="http://schemas.openxmlformats.org/drawingml/2006/main" sz="3800" i="1">
                    <a:solidFill>
                      <a:srgbClr val="000000"/>
                    </a:solidFill>
                    <a:latin typeface="Cambria Math" panose="02040503050406030204" pitchFamily="18" charset="0"/>
                  </a:rPr>
                  <m:t>)</m:t>
                </m:r>
              </m:oMath>
            </a14:m>
            <a:r>
              <a:t> ，其中 </a:t>
            </a:r>
            <a14:m>
              <m:oMath>
                <m:r>
                  <a:rPr xmlns:a="http://schemas.openxmlformats.org/drawingml/2006/main" sz="3950" i="1">
                    <a:solidFill>
                      <a:srgbClr val="000000"/>
                    </a:solidFill>
                    <a:latin typeface="Cambria Math" panose="02040503050406030204" pitchFamily="18" charset="0"/>
                  </a:rPr>
                  <m:t>n</m:t>
                </m:r>
              </m:oMath>
            </a14:m>
            <a:r>
              <a:t> 为输入序列长度。以 ImageNet 数据集为例，图像尺寸为 </a:t>
            </a:r>
            <a14:m>
              <m:oMath>
                <m:r>
                  <a:rPr xmlns:a="http://schemas.openxmlformats.org/drawingml/2006/main" sz="3700" i="1">
                    <a:solidFill>
                      <a:srgbClr val="000000"/>
                    </a:solidFill>
                    <a:latin typeface="Cambria Math" panose="02040503050406030204" pitchFamily="18" charset="0"/>
                  </a:rPr>
                  <m:t>224</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224</m:t>
                </m:r>
              </m:oMath>
            </a14:m>
            <a:r>
              <a:t>，若以像素为单位对图像进行序列化，则序列长度为 </a:t>
            </a:r>
            <a14:m>
              <m:oMath>
                <m:r>
                  <a:rPr xmlns:a="http://schemas.openxmlformats.org/drawingml/2006/main" sz="3500" i="1">
                    <a:solidFill>
                      <a:srgbClr val="000000"/>
                    </a:solidFill>
                    <a:latin typeface="Cambria Math" panose="02040503050406030204" pitchFamily="18" charset="0"/>
                  </a:rPr>
                  <m:t>H</m:t>
                </m:r>
                <m:r>
                  <a:rPr xmlns:a="http://schemas.openxmlformats.org/drawingml/2006/main" sz="3500" i="1">
                    <a:solidFill>
                      <a:srgbClr val="000000"/>
                    </a:solidFill>
                    <a:latin typeface="Cambria Math" panose="02040503050406030204" pitchFamily="18" charset="0"/>
                  </a:rPr>
                  <m:t>×</m:t>
                </m:r>
                <m:r>
                  <a:rPr xmlns:a="http://schemas.openxmlformats.org/drawingml/2006/main" sz="3500" i="1">
                    <a:solidFill>
                      <a:srgbClr val="000000"/>
                    </a:solidFill>
                    <a:latin typeface="Cambria Math" panose="02040503050406030204" pitchFamily="18" charset="0"/>
                  </a:rPr>
                  <m:t>W</m:t>
                </m:r>
              </m:oMath>
            </a14:m>
            <a:r>
              <a:t> ，即</a:t>
            </a:r>
            <a14:m>
              <m:oMath>
                <m:r>
                  <a:rPr xmlns:a="http://schemas.openxmlformats.org/drawingml/2006/main" sz="3650" i="1">
                    <a:solidFill>
                      <a:srgbClr val="000000"/>
                    </a:solidFill>
                    <a:latin typeface="Cambria Math" panose="02040503050406030204" pitchFamily="18" charset="0"/>
                  </a:rPr>
                  <m:t>224</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224</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50176</m:t>
                </m:r>
              </m:oMath>
            </a14:m>
            <a:r>
              <a:t> ，远远超过自然语言处理领域中的常见序列长度 (Bert : 512) 以及现有硬件支持的长度</a:t>
            </a:r>
          </a:p>
          <a:p>
            <a:pPr marL="444499" indent="-444499">
              <a:lnSpc>
                <a:spcPts val="7300"/>
              </a:lnSpc>
              <a:defRPr>
                <a:latin typeface="Times New Roman"/>
                <a:ea typeface="Times New Roman"/>
                <a:cs typeface="Times New Roman"/>
                <a:sym typeface="Times New Roman"/>
              </a:defRPr>
            </a:pPr>
            <a:r>
              <a:t> 序列长度降低方法</a:t>
            </a:r>
          </a:p>
          <a:p>
            <a:pPr lvl="2" marL="0" indent="914400">
              <a:lnSpc>
                <a:spcPts val="5800"/>
              </a:lnSpc>
              <a:buSzTx/>
              <a:buNone/>
              <a:defRPr sz="3500">
                <a:latin typeface="Times New Roman"/>
                <a:ea typeface="Times New Roman"/>
                <a:cs typeface="Times New Roman"/>
                <a:sym typeface="Times New Roman"/>
              </a:defRPr>
            </a:pPr>
            <a:r>
              <a:t>现有工作或思想：以特征图作为 Transformer Encoder 输入</a:t>
            </a:r>
            <a:r>
              <a:rPr baseline="31999"/>
              <a:t>[3]</a:t>
            </a:r>
            <a:r>
              <a:t>；在图像上利用窗口控制序列长度</a:t>
            </a:r>
            <a:r>
              <a:rPr baseline="31999"/>
              <a:t>[4]</a:t>
            </a:r>
            <a:r>
              <a:t>；以图像轴序列作为输入</a:t>
            </a:r>
            <a:r>
              <a:rPr baseline="31999"/>
              <a:t>[5]</a:t>
            </a:r>
          </a:p>
        </p:txBody>
      </p:sp>
      <p:sp>
        <p:nvSpPr>
          <p:cNvPr id="287" name="10"/>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Linear Projection of Flattened Patches"/>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Linear Projection of Flattened Patches</a:t>
            </a:r>
          </a:p>
        </p:txBody>
      </p:sp>
      <p:pic>
        <p:nvPicPr>
          <p:cNvPr id="290" name="截屏2022-03-17 下午6.28.17-2.png" descr="截屏2022-03-17 下午6.28.17-2.png"/>
          <p:cNvPicPr>
            <a:picLocks noChangeAspect="1"/>
          </p:cNvPicPr>
          <p:nvPr/>
        </p:nvPicPr>
        <p:blipFill>
          <a:blip r:embed="rId2">
            <a:extLst/>
          </a:blip>
          <a:stretch>
            <a:fillRect/>
          </a:stretch>
        </p:blipFill>
        <p:spPr>
          <a:xfrm>
            <a:off x="3769616" y="2997913"/>
            <a:ext cx="3165509" cy="3105577"/>
          </a:xfrm>
          <a:prstGeom prst="rect">
            <a:avLst/>
          </a:prstGeom>
          <a:ln w="12700">
            <a:miter lim="400000"/>
          </a:ln>
        </p:spPr>
      </p:pic>
      <p:pic>
        <p:nvPicPr>
          <p:cNvPr id="291" name="截屏2022-03-17 下午6.51.29.png" descr="截屏2022-03-17 下午6.51.29.png"/>
          <p:cNvPicPr>
            <a:picLocks noChangeAspect="1"/>
          </p:cNvPicPr>
          <p:nvPr/>
        </p:nvPicPr>
        <p:blipFill>
          <a:blip r:embed="rId3">
            <a:extLst/>
          </a:blip>
          <a:stretch>
            <a:fillRect/>
          </a:stretch>
        </p:blipFill>
        <p:spPr>
          <a:xfrm>
            <a:off x="13167683" y="3490251"/>
            <a:ext cx="2133601" cy="2120901"/>
          </a:xfrm>
          <a:prstGeom prst="rect">
            <a:avLst/>
          </a:prstGeom>
          <a:ln w="12700">
            <a:miter lim="400000"/>
          </a:ln>
        </p:spPr>
      </p:pic>
      <p:pic>
        <p:nvPicPr>
          <p:cNvPr id="292" name="截屏2022-03-17 下午6.51.57.png" descr="截屏2022-03-17 下午6.51.57.png"/>
          <p:cNvPicPr>
            <a:picLocks noChangeAspect="1"/>
          </p:cNvPicPr>
          <p:nvPr/>
        </p:nvPicPr>
        <p:blipFill>
          <a:blip r:embed="rId4">
            <a:extLst/>
          </a:blip>
          <a:stretch>
            <a:fillRect/>
          </a:stretch>
        </p:blipFill>
        <p:spPr>
          <a:xfrm>
            <a:off x="17942563" y="3483901"/>
            <a:ext cx="2133601" cy="2133601"/>
          </a:xfrm>
          <a:prstGeom prst="rect">
            <a:avLst/>
          </a:prstGeom>
          <a:ln w="12700">
            <a:miter lim="400000"/>
          </a:ln>
        </p:spPr>
      </p:pic>
      <p:pic>
        <p:nvPicPr>
          <p:cNvPr id="293" name="截屏2022-03-17 下午6.52.12.png" descr="截屏2022-03-17 下午6.52.12.png"/>
          <p:cNvPicPr>
            <a:picLocks noChangeAspect="1"/>
          </p:cNvPicPr>
          <p:nvPr/>
        </p:nvPicPr>
        <p:blipFill>
          <a:blip r:embed="rId5">
            <a:extLst/>
          </a:blip>
          <a:stretch>
            <a:fillRect/>
          </a:stretch>
        </p:blipFill>
        <p:spPr>
          <a:xfrm>
            <a:off x="15555123" y="3490251"/>
            <a:ext cx="2133601" cy="2120901"/>
          </a:xfrm>
          <a:prstGeom prst="rect">
            <a:avLst/>
          </a:prstGeom>
          <a:ln w="12700">
            <a:miter lim="400000"/>
          </a:ln>
        </p:spPr>
      </p:pic>
      <p:sp>
        <p:nvSpPr>
          <p:cNvPr id="294" name="箭头"/>
          <p:cNvSpPr/>
          <p:nvPr/>
        </p:nvSpPr>
        <p:spPr>
          <a:xfrm>
            <a:off x="11709421" y="4147822"/>
            <a:ext cx="1284725"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95" name="截屏2022-03-17 下午6.28.17.png" descr="截屏2022-03-17 下午6.28.17.png"/>
          <p:cNvPicPr>
            <a:picLocks noChangeAspect="1"/>
          </p:cNvPicPr>
          <p:nvPr/>
        </p:nvPicPr>
        <p:blipFill>
          <a:blip r:embed="rId6">
            <a:extLst/>
          </a:blip>
          <a:stretch>
            <a:fillRect/>
          </a:stretch>
        </p:blipFill>
        <p:spPr>
          <a:xfrm>
            <a:off x="8504691" y="2997913"/>
            <a:ext cx="3031192" cy="3105577"/>
          </a:xfrm>
          <a:prstGeom prst="rect">
            <a:avLst/>
          </a:prstGeom>
          <a:ln w="12700">
            <a:miter lim="400000"/>
          </a:ln>
        </p:spPr>
      </p:pic>
      <p:sp>
        <p:nvSpPr>
          <p:cNvPr id="296" name="箭头"/>
          <p:cNvSpPr/>
          <p:nvPr/>
        </p:nvSpPr>
        <p:spPr>
          <a:xfrm>
            <a:off x="7126730" y="4147822"/>
            <a:ext cx="1284724"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97" name="文本"/>
          <p:cNvSpPr txBox="1"/>
          <p:nvPr/>
        </p:nvSpPr>
        <p:spPr>
          <a:xfrm>
            <a:off x="3551390" y="6436267"/>
            <a:ext cx="3830561" cy="6213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m:oMathParaPr>
                  <m:jc m:val="center"/>
                </m:oMathParaPr>
                <m:oMath>
                  <m:r>
                    <a:rPr xmlns:a="http://schemas.openxmlformats.org/drawingml/2006/main" sz="3550" i="1">
                      <a:solidFill>
                        <a:srgbClr val="5E5E5E"/>
                      </a:solidFill>
                      <a:latin typeface="Cambria Math" panose="02040503050406030204" pitchFamily="18" charset="0"/>
                    </a:rPr>
                    <m:t>x</m:t>
                  </m:r>
                  <m:r>
                    <a:rPr xmlns:a="http://schemas.openxmlformats.org/drawingml/2006/main" sz="3550" i="1">
                      <a:solidFill>
                        <a:srgbClr val="5E5E5E"/>
                      </a:solidFill>
                      <a:latin typeface="Cambria Math" panose="02040503050406030204" pitchFamily="18" charset="0"/>
                    </a:rPr>
                    <m:t>∈</m:t>
                  </m:r>
                  <m:sSup>
                    <m:e>
                      <m:r>
                        <m:rPr>
                          <m:sty m:val="p"/>
                          <m:scr m:val="double-struck"/>
                        </m:rPr>
                        <a:rPr xmlns:a="http://schemas.openxmlformats.org/drawingml/2006/main" sz="3550" i="1">
                          <a:solidFill>
                            <a:srgbClr val="5E5E5E"/>
                          </a:solidFill>
                          <a:latin typeface="Cambria Math" panose="02040503050406030204" pitchFamily="18" charset="0"/>
                        </a:rPr>
                        <m:t>R</m:t>
                      </m:r>
                    </m:e>
                    <m:sup>
                      <m:r>
                        <a:rPr xmlns:a="http://schemas.openxmlformats.org/drawingml/2006/main" sz="3550" i="1">
                          <a:solidFill>
                            <a:srgbClr val="5E5E5E"/>
                          </a:solidFill>
                          <a:latin typeface="Cambria Math" panose="02040503050406030204" pitchFamily="18" charset="0"/>
                        </a:rPr>
                        <m:t>H</m:t>
                      </m:r>
                      <m:r>
                        <a:rPr xmlns:a="http://schemas.openxmlformats.org/drawingml/2006/main" sz="3550" i="1">
                          <a:solidFill>
                            <a:srgbClr val="5E5E5E"/>
                          </a:solidFill>
                          <a:latin typeface="Cambria Math" panose="02040503050406030204" pitchFamily="18" charset="0"/>
                        </a:rPr>
                        <m:t>×</m:t>
                      </m:r>
                      <m:r>
                        <a:rPr xmlns:a="http://schemas.openxmlformats.org/drawingml/2006/main" sz="3550" i="1">
                          <a:solidFill>
                            <a:srgbClr val="5E5E5E"/>
                          </a:solidFill>
                          <a:latin typeface="Cambria Math" panose="02040503050406030204" pitchFamily="18" charset="0"/>
                        </a:rPr>
                        <m:t>W</m:t>
                      </m:r>
                      <m:r>
                        <a:rPr xmlns:a="http://schemas.openxmlformats.org/drawingml/2006/main" sz="3550" i="1">
                          <a:solidFill>
                            <a:srgbClr val="5E5E5E"/>
                          </a:solidFill>
                          <a:latin typeface="Cambria Math" panose="02040503050406030204" pitchFamily="18" charset="0"/>
                        </a:rPr>
                        <m:t>×</m:t>
                      </m:r>
                      <m:r>
                        <a:rPr xmlns:a="http://schemas.openxmlformats.org/drawingml/2006/main" sz="3550" i="1">
                          <a:solidFill>
                            <a:srgbClr val="5E5E5E"/>
                          </a:solidFill>
                          <a:latin typeface="Cambria Math" panose="02040503050406030204" pitchFamily="18" charset="0"/>
                        </a:rPr>
                        <m:t>C</m:t>
                      </m:r>
                    </m:sup>
                  </m:sSup>
                  <m:r>
                    <m:rPr>
                      <m:nor/>
                    </m:rPr>
                    <a:rPr xmlns:a="http://schemas.openxmlformats.org/drawingml/2006/main" sz="3550" i="1">
                      <a:solidFill>
                        <a:srgbClr val="5E5E5E"/>
                      </a:solidFill>
                      <a:latin typeface="Cambria Math" panose="02040503050406030204" pitchFamily="18" charset="0"/>
                    </a:rPr>
                    <m:t>: image</m:t>
                  </m:r>
                </m:oMath>
              </m:oMathPara>
            </a14:m>
          </a:p>
        </p:txBody>
      </p:sp>
      <p:sp>
        <p:nvSpPr>
          <p:cNvPr id="298" name="文本"/>
          <p:cNvSpPr txBox="1"/>
          <p:nvPr/>
        </p:nvSpPr>
        <p:spPr>
          <a:xfrm>
            <a:off x="8013724" y="6368304"/>
            <a:ext cx="4013127" cy="7572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m:oMathParaPr>
                  <m:jc m:val="center"/>
                </m:oMathParaPr>
                <m:oMath>
                  <m:sSub>
                    <m:e>
                      <m:r>
                        <a:rPr xmlns:a="http://schemas.openxmlformats.org/drawingml/2006/main" sz="3550" i="1">
                          <a:solidFill>
                            <a:srgbClr val="5E5E5E"/>
                          </a:solidFill>
                          <a:latin typeface="Cambria Math" panose="02040503050406030204" pitchFamily="18" charset="0"/>
                        </a:rPr>
                        <m:t>x</m:t>
                      </m:r>
                    </m:e>
                    <m:sub>
                      <m:r>
                        <a:rPr xmlns:a="http://schemas.openxmlformats.org/drawingml/2006/main" sz="3550" i="1">
                          <a:solidFill>
                            <a:srgbClr val="5E5E5E"/>
                          </a:solidFill>
                          <a:latin typeface="Cambria Math" panose="02040503050406030204" pitchFamily="18" charset="0"/>
                        </a:rPr>
                        <m:t>p</m:t>
                      </m:r>
                    </m:sub>
                  </m:sSub>
                  <m:r>
                    <a:rPr xmlns:a="http://schemas.openxmlformats.org/drawingml/2006/main" sz="3550" i="1">
                      <a:solidFill>
                        <a:srgbClr val="5E5E5E"/>
                      </a:solidFill>
                      <a:latin typeface="Cambria Math" panose="02040503050406030204" pitchFamily="18" charset="0"/>
                    </a:rPr>
                    <m:t>∈</m:t>
                  </m:r>
                  <m:sSup>
                    <m:e>
                      <m:r>
                        <m:rPr>
                          <m:sty m:val="p"/>
                          <m:scr m:val="double-struck"/>
                        </m:rPr>
                        <a:rPr xmlns:a="http://schemas.openxmlformats.org/drawingml/2006/main" sz="3550" i="1">
                          <a:solidFill>
                            <a:srgbClr val="5E5E5E"/>
                          </a:solidFill>
                          <a:latin typeface="Cambria Math" panose="02040503050406030204" pitchFamily="18" charset="0"/>
                        </a:rPr>
                        <m:t>R</m:t>
                      </m:r>
                    </m:e>
                    <m:sup>
                      <m:r>
                        <a:rPr xmlns:a="http://schemas.openxmlformats.org/drawingml/2006/main" sz="3550" i="1">
                          <a:solidFill>
                            <a:srgbClr val="5E5E5E"/>
                          </a:solidFill>
                          <a:latin typeface="Cambria Math" panose="02040503050406030204" pitchFamily="18" charset="0"/>
                        </a:rPr>
                        <m:t>N</m:t>
                      </m:r>
                      <m:r>
                        <a:rPr xmlns:a="http://schemas.openxmlformats.org/drawingml/2006/main" sz="3550" i="1">
                          <a:solidFill>
                            <a:srgbClr val="5E5E5E"/>
                          </a:solidFill>
                          <a:latin typeface="Cambria Math" panose="02040503050406030204" pitchFamily="18" charset="0"/>
                        </a:rPr>
                        <m:t>×</m:t>
                      </m:r>
                      <m:r>
                        <a:rPr xmlns:a="http://schemas.openxmlformats.org/drawingml/2006/main" sz="3550" i="1">
                          <a:solidFill>
                            <a:srgbClr val="5E5E5E"/>
                          </a:solidFill>
                          <a:latin typeface="Cambria Math" panose="02040503050406030204" pitchFamily="18" charset="0"/>
                        </a:rPr>
                        <m:t>(</m:t>
                      </m:r>
                      <m:sSup>
                        <m:e>
                          <m:r>
                            <a:rPr xmlns:a="http://schemas.openxmlformats.org/drawingml/2006/main" sz="3550" i="1">
                              <a:solidFill>
                                <a:srgbClr val="5E5E5E"/>
                              </a:solidFill>
                              <a:latin typeface="Cambria Math" panose="02040503050406030204" pitchFamily="18" charset="0"/>
                            </a:rPr>
                            <m:t>P</m:t>
                          </m:r>
                        </m:e>
                        <m:sup>
                          <m:r>
                            <a:rPr xmlns:a="http://schemas.openxmlformats.org/drawingml/2006/main" sz="3550" i="1">
                              <a:solidFill>
                                <a:srgbClr val="5E5E5E"/>
                              </a:solidFill>
                              <a:latin typeface="Cambria Math" panose="02040503050406030204" pitchFamily="18" charset="0"/>
                            </a:rPr>
                            <m:t>2</m:t>
                          </m:r>
                        </m:sup>
                      </m:sSup>
                      <m:r>
                        <a:rPr xmlns:a="http://schemas.openxmlformats.org/drawingml/2006/main" sz="3550" i="1">
                          <a:solidFill>
                            <a:srgbClr val="5E5E5E"/>
                          </a:solidFill>
                          <a:latin typeface="Cambria Math" panose="02040503050406030204" pitchFamily="18" charset="0"/>
                        </a:rPr>
                        <m:t>⋅</m:t>
                      </m:r>
                      <m:r>
                        <a:rPr xmlns:a="http://schemas.openxmlformats.org/drawingml/2006/main" sz="3550" i="1">
                          <a:solidFill>
                            <a:srgbClr val="5E5E5E"/>
                          </a:solidFill>
                          <a:latin typeface="Cambria Math" panose="02040503050406030204" pitchFamily="18" charset="0"/>
                        </a:rPr>
                        <m:t>C</m:t>
                      </m:r>
                      <m:r>
                        <a:rPr xmlns:a="http://schemas.openxmlformats.org/drawingml/2006/main" sz="3550" i="1">
                          <a:solidFill>
                            <a:srgbClr val="5E5E5E"/>
                          </a:solidFill>
                          <a:latin typeface="Cambria Math" panose="02040503050406030204" pitchFamily="18" charset="0"/>
                        </a:rPr>
                        <m:t>)</m:t>
                      </m:r>
                    </m:sup>
                  </m:sSup>
                  <m:r>
                    <m:rPr>
                      <m:nor/>
                    </m:rPr>
                    <a:rPr xmlns:a="http://schemas.openxmlformats.org/drawingml/2006/main" sz="3550" i="1">
                      <a:solidFill>
                        <a:srgbClr val="5E5E5E"/>
                      </a:solidFill>
                      <a:latin typeface="Cambria Math" panose="02040503050406030204" pitchFamily="18" charset="0"/>
                    </a:rPr>
                    <m:t>: patch</m:t>
                  </m:r>
                </m:oMath>
              </m:oMathPara>
            </a14:m>
          </a:p>
        </p:txBody>
      </p:sp>
      <p:sp>
        <p:nvSpPr>
          <p:cNvPr id="299" name="文本"/>
          <p:cNvSpPr txBox="1"/>
          <p:nvPr/>
        </p:nvSpPr>
        <p:spPr>
          <a:xfrm>
            <a:off x="15409843" y="6438928"/>
            <a:ext cx="2424161" cy="616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atin typeface="Times New Roman"/>
                <a:ea typeface="Times New Roman"/>
                <a:cs typeface="Times New Roman"/>
                <a:sym typeface="Times New Roman"/>
              </a:defRPr>
            </a:lvl1pPr>
          </a:lstStyle>
          <a:p>
            <a:pPr/>
            <a14:m>
              <m:oMathPara>
                <m:oMathParaPr>
                  <m:jc m:val="center"/>
                </m:oMathParaPr>
                <m:oMath>
                  <m:r>
                    <a:rPr xmlns:a="http://schemas.openxmlformats.org/drawingml/2006/main" sz="3550" i="1">
                      <a:solidFill>
                        <a:srgbClr val="5E5E5E"/>
                      </a:solidFill>
                      <a:latin typeface="Cambria Math" panose="02040503050406030204" pitchFamily="18" charset="0"/>
                    </a:rPr>
                    <m:t>C</m:t>
                  </m:r>
                  <m:r>
                    <m:rPr>
                      <m:nor/>
                    </m:rPr>
                    <a:rPr xmlns:a="http://schemas.openxmlformats.org/drawingml/2006/main" sz="3550" i="1">
                      <a:solidFill>
                        <a:srgbClr val="5E5E5E"/>
                      </a:solidFill>
                      <a:latin typeface="Cambria Math" panose="02040503050406030204" pitchFamily="18" charset="0"/>
                    </a:rPr>
                    <m:t>: Channels</m:t>
                  </m:r>
                </m:oMath>
              </m:oMathPara>
            </a14:m>
          </a:p>
        </p:txBody>
      </p:sp>
      <p:graphicFrame>
        <p:nvGraphicFramePr>
          <p:cNvPr id="300" name="表格"/>
          <p:cNvGraphicFramePr/>
          <p:nvPr/>
        </p:nvGraphicFramePr>
        <p:xfrm>
          <a:off x="9559279" y="8999252"/>
          <a:ext cx="6450793" cy="5982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09523"/>
                <a:gridCol w="1609523"/>
                <a:gridCol w="1609523"/>
                <a:gridCol w="1609523"/>
              </a:tblGrid>
              <a:tr h="585520">
                <a:tc>
                  <a:txBody>
                    <a:bodyPr/>
                    <a:lstStyle/>
                    <a:p>
                      <a:pPr defTabSz="914400"/>
                      <a:r>
                        <a:rPr sz="3200"/>
                        <a:t>221</a:t>
                      </a:r>
                    </a:p>
                  </a:txBody>
                  <a:tcPr marL="50800" marR="50800" marT="50800" marB="50800" anchor="ctr" anchorCtr="0" horzOverflow="overflow"/>
                </a:tc>
                <a:tc>
                  <a:txBody>
                    <a:bodyPr/>
                    <a:lstStyle/>
                    <a:p>
                      <a:pPr defTabSz="914400"/>
                      <a:r>
                        <a:rPr sz="3200"/>
                        <a:t>….</a:t>
                      </a:r>
                    </a:p>
                  </a:txBody>
                  <a:tcPr marL="50800" marR="50800" marT="50800" marB="50800" anchor="ctr" anchorCtr="0" horzOverflow="overflow"/>
                </a:tc>
                <a:tc>
                  <a:txBody>
                    <a:bodyPr/>
                    <a:lstStyle/>
                    <a:p>
                      <a:pPr defTabSz="914400"/>
                      <a:r>
                        <a:rPr sz="3200"/>
                        <a:t>….</a:t>
                      </a:r>
                    </a:p>
                  </a:txBody>
                  <a:tcPr marL="50800" marR="50800" marT="50800" marB="50800" anchor="ctr" anchorCtr="0" horzOverflow="overflow"/>
                </a:tc>
                <a:tc>
                  <a:txBody>
                    <a:bodyPr/>
                    <a:lstStyle/>
                    <a:p>
                      <a:pPr defTabSz="914400"/>
                      <a:r>
                        <a:rPr sz="3200"/>
                        <a:t>66</a:t>
                      </a:r>
                    </a:p>
                  </a:txBody>
                  <a:tcPr marL="50800" marR="50800" marT="50800" marB="50800" anchor="ctr" anchorCtr="0" horzOverflow="overflow"/>
                </a:tc>
              </a:tr>
            </a:tbl>
          </a:graphicData>
        </a:graphic>
      </p:graphicFrame>
      <p:sp>
        <p:nvSpPr>
          <p:cNvPr id="301" name="方程"/>
          <p:cNvSpPr txBox="1"/>
          <p:nvPr/>
        </p:nvSpPr>
        <p:spPr>
          <a:xfrm>
            <a:off x="12606973" y="8323067"/>
            <a:ext cx="342704" cy="3718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p</m:t>
                      </m:r>
                    </m:sub>
                  </m:sSub>
                </m:oMath>
              </m:oMathPara>
            </a14:m>
            <a:endParaRPr sz="3500">
              <a:solidFill>
                <a:srgbClr val="5E5E5E"/>
              </a:solidFill>
            </a:endParaRPr>
          </a:p>
        </p:txBody>
      </p:sp>
      <p:sp>
        <p:nvSpPr>
          <p:cNvPr id="302" name="768"/>
          <p:cNvSpPr txBox="1"/>
          <p:nvPr/>
        </p:nvSpPr>
        <p:spPr>
          <a:xfrm>
            <a:off x="12249443" y="9620304"/>
            <a:ext cx="855727"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768</a:t>
            </a:r>
          </a:p>
        </p:txBody>
      </p:sp>
      <p:sp>
        <p:nvSpPr>
          <p:cNvPr id="303" name="箭头"/>
          <p:cNvSpPr/>
          <p:nvPr/>
        </p:nvSpPr>
        <p:spPr>
          <a:xfrm>
            <a:off x="7185036" y="8873733"/>
            <a:ext cx="1284725" cy="805759"/>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04" name="分割"/>
          <p:cNvSpPr txBox="1"/>
          <p:nvPr/>
        </p:nvSpPr>
        <p:spPr>
          <a:xfrm>
            <a:off x="7187141" y="3311565"/>
            <a:ext cx="1003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分割</a:t>
            </a:r>
          </a:p>
        </p:txBody>
      </p:sp>
      <p:sp>
        <p:nvSpPr>
          <p:cNvPr id="305" name="分离"/>
          <p:cNvSpPr txBox="1"/>
          <p:nvPr/>
        </p:nvSpPr>
        <p:spPr>
          <a:xfrm>
            <a:off x="11850133" y="3311565"/>
            <a:ext cx="1003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分离</a:t>
            </a:r>
          </a:p>
        </p:txBody>
      </p:sp>
      <p:sp>
        <p:nvSpPr>
          <p:cNvPr id="306" name="展平拼接"/>
          <p:cNvSpPr txBox="1"/>
          <p:nvPr/>
        </p:nvSpPr>
        <p:spPr>
          <a:xfrm>
            <a:off x="6881248" y="7970501"/>
            <a:ext cx="1892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展平拼接</a:t>
            </a:r>
          </a:p>
        </p:txBody>
      </p:sp>
      <p:sp>
        <p:nvSpPr>
          <p:cNvPr id="307" name="以文章使用的 ImageNet 数据集为例，图像尺寸为  ，Patch Size 为  ，则序列长度为  ，是 Transformer 可以接受的合理的序列长度"/>
          <p:cNvSpPr txBox="1"/>
          <p:nvPr>
            <p:ph type="body" sz="half" idx="1"/>
          </p:nvPr>
        </p:nvSpPr>
        <p:spPr>
          <a:xfrm>
            <a:off x="1868245" y="9683804"/>
            <a:ext cx="21618122" cy="3311263"/>
          </a:xfrm>
          <a:prstGeom prst="rect">
            <a:avLst/>
          </a:prstGeom>
        </p:spPr>
        <p:txBody>
          <a:bodyPr anchor="ctr"/>
          <a:lstStyle/>
          <a:p>
            <a:pPr lvl="2" marL="0" indent="914400">
              <a:lnSpc>
                <a:spcPts val="5800"/>
              </a:lnSpc>
              <a:buSzTx/>
              <a:buNone/>
              <a:defRPr sz="3500">
                <a:latin typeface="Times New Roman"/>
                <a:ea typeface="Times New Roman"/>
                <a:cs typeface="Times New Roman"/>
                <a:sym typeface="Times New Roman"/>
              </a:defRPr>
            </a:pPr>
            <a:r>
              <a:t>以文章使用的 ImageNet 数据集为例，图像尺寸为 </a:t>
            </a:r>
            <a14:m>
              <m:oMath>
                <m:r>
                  <a:rPr xmlns:a="http://schemas.openxmlformats.org/drawingml/2006/main" sz="3700" i="1">
                    <a:solidFill>
                      <a:srgbClr val="000000"/>
                    </a:solidFill>
                    <a:latin typeface="Cambria Math" panose="02040503050406030204" pitchFamily="18" charset="0"/>
                  </a:rPr>
                  <m:t>224</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224</m:t>
                </m:r>
              </m:oMath>
            </a14:m>
            <a:r>
              <a:t>，Patch Size 为 </a:t>
            </a:r>
            <a14:m>
              <m:oMath>
                <m:r>
                  <a:rPr xmlns:a="http://schemas.openxmlformats.org/drawingml/2006/main" sz="3800" i="1">
                    <a:solidFill>
                      <a:srgbClr val="000000"/>
                    </a:solidFill>
                    <a:latin typeface="Cambria Math" panose="02040503050406030204" pitchFamily="18" charset="0"/>
                  </a:rPr>
                  <m:t>16</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16</m:t>
                </m:r>
              </m:oMath>
            </a14:m>
            <a:r>
              <a:t>，则序列长度为 </a:t>
            </a:r>
            <a14:m>
              <m:oMath>
                <m:f>
                  <m:fPr>
                    <m:ctrlPr>
                      <a:rPr xmlns:a="http://schemas.openxmlformats.org/drawingml/2006/main" sz="3650" i="1">
                        <a:solidFill>
                          <a:srgbClr val="000000"/>
                        </a:solidFill>
                        <a:latin typeface="Cambria Math" panose="02040503050406030204" pitchFamily="18" charset="0"/>
                      </a:rPr>
                    </m:ctrlPr>
                    <m:type m:val="bar"/>
                  </m:fPr>
                  <m:num>
                    <m:r>
                      <a:rPr xmlns:a="http://schemas.openxmlformats.org/drawingml/2006/main" sz="3650" i="1">
                        <a:solidFill>
                          <a:srgbClr val="000000"/>
                        </a:solidFill>
                        <a:latin typeface="Cambria Math" panose="02040503050406030204" pitchFamily="18" charset="0"/>
                      </a:rPr>
                      <m:t>224</m:t>
                    </m:r>
                  </m:num>
                  <m:den>
                    <m:r>
                      <a:rPr xmlns:a="http://schemas.openxmlformats.org/drawingml/2006/main" sz="3650" i="1">
                        <a:solidFill>
                          <a:srgbClr val="000000"/>
                        </a:solidFill>
                        <a:latin typeface="Cambria Math" panose="02040503050406030204" pitchFamily="18" charset="0"/>
                      </a:rPr>
                      <m:t>16</m:t>
                    </m:r>
                  </m:den>
                </m:f>
                <m:r>
                  <a:rPr xmlns:a="http://schemas.openxmlformats.org/drawingml/2006/main" sz="3650" i="1">
                    <a:solidFill>
                      <a:srgbClr val="000000"/>
                    </a:solidFill>
                    <a:latin typeface="Cambria Math" panose="02040503050406030204" pitchFamily="18" charset="0"/>
                  </a:rPr>
                  <m:t>×</m:t>
                </m:r>
                <m:f>
                  <m:fPr>
                    <m:ctrlPr>
                      <a:rPr xmlns:a="http://schemas.openxmlformats.org/drawingml/2006/main" sz="3650" i="1">
                        <a:solidFill>
                          <a:srgbClr val="000000"/>
                        </a:solidFill>
                        <a:latin typeface="Cambria Math" panose="02040503050406030204" pitchFamily="18" charset="0"/>
                      </a:rPr>
                    </m:ctrlPr>
                    <m:type m:val="bar"/>
                  </m:fPr>
                  <m:num>
                    <m:r>
                      <a:rPr xmlns:a="http://schemas.openxmlformats.org/drawingml/2006/main" sz="3650" i="1">
                        <a:solidFill>
                          <a:srgbClr val="000000"/>
                        </a:solidFill>
                        <a:latin typeface="Cambria Math" panose="02040503050406030204" pitchFamily="18" charset="0"/>
                      </a:rPr>
                      <m:t>224</m:t>
                    </m:r>
                  </m:num>
                  <m:den>
                    <m:r>
                      <a:rPr xmlns:a="http://schemas.openxmlformats.org/drawingml/2006/main" sz="3650" i="1">
                        <a:solidFill>
                          <a:srgbClr val="000000"/>
                        </a:solidFill>
                        <a:latin typeface="Cambria Math" panose="02040503050406030204" pitchFamily="18" charset="0"/>
                      </a:rPr>
                      <m:t>16</m:t>
                    </m:r>
                  </m:den>
                </m:f>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196</m:t>
                </m:r>
              </m:oMath>
            </a14:m>
            <a:r>
              <a:t>，是 Transformer 可以接受的合理的序列长度</a:t>
            </a:r>
          </a:p>
        </p:txBody>
      </p:sp>
      <p:sp>
        <p:nvSpPr>
          <p:cNvPr id="308" name="11"/>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Position Embedding"/>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Position Embedding</a:t>
            </a:r>
          </a:p>
        </p:txBody>
      </p:sp>
      <p:sp>
        <p:nvSpPr>
          <p:cNvPr id="311" name="Position Embedding 在 ViT 中代表各 Patch 在原始图像中的二维位置信息…"/>
          <p:cNvSpPr txBox="1"/>
          <p:nvPr>
            <p:ph type="body" sz="half" idx="1"/>
          </p:nvPr>
        </p:nvSpPr>
        <p:spPr>
          <a:xfrm>
            <a:off x="13321038" y="2999386"/>
            <a:ext cx="9214072" cy="9522014"/>
          </a:xfrm>
          <a:prstGeom prst="rect">
            <a:avLst/>
          </a:prstGeom>
        </p:spPr>
        <p:txBody>
          <a:bodyPr anchor="ctr"/>
          <a:lstStyle/>
          <a:p>
            <a:pPr>
              <a:lnSpc>
                <a:spcPts val="7900"/>
              </a:lnSpc>
              <a:defRPr>
                <a:latin typeface="Times New Roman"/>
                <a:ea typeface="Times New Roman"/>
                <a:cs typeface="Times New Roman"/>
                <a:sym typeface="Times New Roman"/>
              </a:defRPr>
            </a:pPr>
            <a:r>
              <a:t>Position Embedding 在 ViT 中代表各 Patch 在原始图像中的二维位置信息</a:t>
            </a:r>
          </a:p>
          <a:p>
            <a:pPr>
              <a:lnSpc>
                <a:spcPts val="7900"/>
              </a:lnSpc>
              <a:defRPr>
                <a:latin typeface="Times New Roman"/>
                <a:ea typeface="Times New Roman"/>
                <a:cs typeface="Times New Roman"/>
                <a:sym typeface="Times New Roman"/>
              </a:defRPr>
            </a:pPr>
            <a:r>
              <a:t>序列间的自注意力计算是并行的，与顺序无关。但 Patches 是有顺序的</a:t>
            </a:r>
          </a:p>
        </p:txBody>
      </p:sp>
      <p:graphicFrame>
        <p:nvGraphicFramePr>
          <p:cNvPr id="312" name="表格"/>
          <p:cNvGraphicFramePr/>
          <p:nvPr/>
        </p:nvGraphicFramePr>
        <p:xfrm>
          <a:off x="3205827" y="4983626"/>
          <a:ext cx="6346299" cy="39590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66719"/>
                <a:gridCol w="1266719"/>
                <a:gridCol w="1266719"/>
                <a:gridCol w="1266719"/>
                <a:gridCol w="1266719"/>
              </a:tblGrid>
              <a:tr h="789263">
                <a:tc>
                  <a:txBody>
                    <a:bodyPr/>
                    <a:lstStyle/>
                    <a:p>
                      <a:pPr defTabSz="914400"/>
                      <a:r>
                        <a:rPr sz="3200"/>
                        <a:t>0</a:t>
                      </a:r>
                    </a:p>
                  </a:txBody>
                  <a:tcPr marL="50800" marR="50800" marT="50800" marB="50800" anchor="ctr" anchorCtr="0" horzOverflow="overflow">
                    <a:solidFill>
                      <a:srgbClr val="FFFFFF"/>
                    </a:solidFill>
                  </a:tcPr>
                </a:tc>
                <a:tc>
                  <a:txBody>
                    <a:bodyPr/>
                    <a:lstStyle/>
                    <a:p>
                      <a:pPr defTabSz="914400"/>
                      <a:r>
                        <a:rPr sz="3200"/>
                        <a:t>0</a:t>
                      </a:r>
                    </a:p>
                  </a:txBody>
                  <a:tcPr marL="50800" marR="50800" marT="50800" marB="50800" anchor="ctr" anchorCtr="0" horzOverflow="overflow">
                    <a:solidFill>
                      <a:srgbClr val="FFFFFF"/>
                    </a:solidFill>
                  </a:tcPr>
                </a:tc>
                <a:tc>
                  <a:txBody>
                    <a:bodyPr/>
                    <a:lstStyle/>
                    <a:p>
                      <a:pPr defTabSz="914400"/>
                      <a:r>
                        <a:rPr sz="3200"/>
                        <a:t>0</a:t>
                      </a:r>
                    </a:p>
                  </a:txBody>
                  <a:tcPr marL="50800" marR="50800" marT="50800" marB="50800" anchor="ctr" anchorCtr="0" horzOverflow="overflow">
                    <a:solidFill>
                      <a:srgbClr val="FFFFFF"/>
                    </a:solidFill>
                  </a:tcPr>
                </a:tc>
                <a:tc>
                  <a:txBody>
                    <a:bodyPr/>
                    <a:lstStyle/>
                    <a:p>
                      <a:pPr defTabSz="914400"/>
                      <a:r>
                        <a:rPr sz="3200"/>
                        <a:t>0</a:t>
                      </a:r>
                    </a:p>
                  </a:txBody>
                  <a:tcPr marL="50800" marR="50800" marT="50800" marB="50800" anchor="ctr" anchorCtr="0" horzOverflow="overflow">
                    <a:solidFill>
                      <a:srgbClr val="FFFFFF"/>
                    </a:solidFill>
                  </a:tcPr>
                </a:tc>
                <a:tc>
                  <a:txBody>
                    <a:bodyPr/>
                    <a:lstStyle/>
                    <a:p>
                      <a:pPr defTabSz="914400"/>
                      <a:r>
                        <a:rPr sz="3200"/>
                        <a:t>0</a:t>
                      </a:r>
                    </a:p>
                  </a:txBody>
                  <a:tcPr marL="50800" marR="50800" marT="50800" marB="50800" anchor="ctr" anchorCtr="0" horzOverflow="overflow">
                    <a:solidFill>
                      <a:srgbClr val="FFFFFF"/>
                    </a:solidFill>
                  </a:tcPr>
                </a:tc>
              </a:tr>
              <a:tr h="789263">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r>
              <a:tr h="789263">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r>
              <a:tr h="789263">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r>
              <a:tr h="789263">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c>
                  <a:txBody>
                    <a:bodyPr/>
                    <a:lstStyle/>
                    <a:p>
                      <a:pPr defTabSz="914400"/>
                      <a:r>
                        <a:rPr sz="3200"/>
                        <a:t>…</a:t>
                      </a:r>
                    </a:p>
                  </a:txBody>
                  <a:tcPr marL="50800" marR="50800" marT="50800" marB="50800" anchor="ctr" anchorCtr="0" horzOverflow="overflow">
                    <a:solidFill>
                      <a:srgbClr val="FFFFFF"/>
                    </a:solidFill>
                  </a:tcPr>
                </a:tc>
              </a:tr>
            </a:tbl>
          </a:graphicData>
        </a:graphic>
      </p:graphicFrame>
      <p:sp>
        <p:nvSpPr>
          <p:cNvPr id="320" name="连接线"/>
          <p:cNvSpPr/>
          <p:nvPr/>
        </p:nvSpPr>
        <p:spPr>
          <a:xfrm>
            <a:off x="3216910" y="8916669"/>
            <a:ext cx="6311901" cy="689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557"/>
                </a:lnTo>
              </a:path>
            </a:pathLst>
          </a:custGeom>
          <a:ln w="25400">
            <a:solidFill>
              <a:srgbClr val="000000"/>
            </a:solidFill>
            <a:miter lim="400000"/>
          </a:ln>
        </p:spPr>
        <p:txBody>
          <a:bodyPr/>
          <a:lstStyle/>
          <a:p>
            <a:pPr/>
          </a:p>
        </p:txBody>
      </p:sp>
      <p:sp>
        <p:nvSpPr>
          <p:cNvPr id="314" name="线条"/>
          <p:cNvSpPr/>
          <p:nvPr/>
        </p:nvSpPr>
        <p:spPr>
          <a:xfrm flipH="1">
            <a:off x="3229844" y="9268345"/>
            <a:ext cx="2424161" cy="1"/>
          </a:xfrm>
          <a:prstGeom prst="line">
            <a:avLst/>
          </a:prstGeom>
          <a:ln w="25400">
            <a:solidFill>
              <a:srgbClr val="000000"/>
            </a:solidFill>
            <a:miter lim="400000"/>
            <a:tailEnd type="triangle"/>
          </a:ln>
        </p:spPr>
        <p:txBody>
          <a:bodyPr lIns="50800" tIns="50800" rIns="50800" bIns="50800" anchor="ctr"/>
          <a:lstStyle/>
          <a:p>
            <a:pPr/>
          </a:p>
        </p:txBody>
      </p:sp>
      <p:sp>
        <p:nvSpPr>
          <p:cNvPr id="315" name="线条"/>
          <p:cNvSpPr/>
          <p:nvPr/>
        </p:nvSpPr>
        <p:spPr>
          <a:xfrm>
            <a:off x="6894179" y="9268345"/>
            <a:ext cx="2620037" cy="1"/>
          </a:xfrm>
          <a:prstGeom prst="line">
            <a:avLst/>
          </a:prstGeom>
          <a:ln w="25400">
            <a:solidFill>
              <a:srgbClr val="000000"/>
            </a:solidFill>
            <a:miter lim="400000"/>
            <a:tailEnd type="triangle"/>
          </a:ln>
        </p:spPr>
        <p:txBody>
          <a:bodyPr lIns="50800" tIns="50800" rIns="50800" bIns="50800" anchor="ctr"/>
          <a:lstStyle/>
          <a:p>
            <a:pPr/>
          </a:p>
        </p:txBody>
      </p:sp>
      <p:sp>
        <p:nvSpPr>
          <p:cNvPr id="316" name="768"/>
          <p:cNvSpPr txBox="1"/>
          <p:nvPr/>
        </p:nvSpPr>
        <p:spPr>
          <a:xfrm>
            <a:off x="5846228" y="8963418"/>
            <a:ext cx="855727"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768</a:t>
            </a:r>
          </a:p>
        </p:txBody>
      </p:sp>
      <p:sp>
        <p:nvSpPr>
          <p:cNvPr id="317" name="文本"/>
          <p:cNvSpPr txBox="1"/>
          <p:nvPr/>
        </p:nvSpPr>
        <p:spPr>
          <a:xfrm>
            <a:off x="918546" y="6540458"/>
            <a:ext cx="2047997" cy="8326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14:m>
              <m:oMathPara>
                <m:oMathParaPr>
                  <m:jc m:val="center"/>
                </m:oMathParaPr>
                <m:oMath>
                  <m:sSub>
                    <m:e>
                      <m:r>
                        <a:rPr xmlns:a="http://schemas.openxmlformats.org/drawingml/2006/main" sz="4200" i="1">
                          <a:solidFill>
                            <a:srgbClr val="5E5E5E"/>
                          </a:solidFill>
                          <a:latin typeface="Cambria Math" panose="02040503050406030204" pitchFamily="18" charset="0"/>
                        </a:rPr>
                        <m:t>p</m:t>
                      </m:r>
                    </m:e>
                    <m:sub>
                      <m:r>
                        <a:rPr xmlns:a="http://schemas.openxmlformats.org/drawingml/2006/main" sz="4200" i="1">
                          <a:solidFill>
                            <a:srgbClr val="5E5E5E"/>
                          </a:solidFill>
                          <a:latin typeface="Cambria Math" panose="02040503050406030204" pitchFamily="18" charset="0"/>
                        </a:rPr>
                        <m:t>p</m:t>
                      </m:r>
                      <m:r>
                        <a:rPr xmlns:a="http://schemas.openxmlformats.org/drawingml/2006/main" sz="4200" i="1">
                          <a:solidFill>
                            <a:srgbClr val="5E5E5E"/>
                          </a:solidFill>
                          <a:latin typeface="Cambria Math" panose="02040503050406030204" pitchFamily="18" charset="0"/>
                        </a:rPr>
                        <m:t>o</m:t>
                      </m:r>
                      <m:r>
                        <a:rPr xmlns:a="http://schemas.openxmlformats.org/drawingml/2006/main" sz="4200" i="1">
                          <a:solidFill>
                            <a:srgbClr val="5E5E5E"/>
                          </a:solidFill>
                          <a:latin typeface="Cambria Math" panose="02040503050406030204" pitchFamily="18" charset="0"/>
                        </a:rPr>
                        <m:t>s</m:t>
                      </m:r>
                      <m:r>
                        <a:rPr xmlns:a="http://schemas.openxmlformats.org/drawingml/2006/main" sz="4200" i="1">
                          <a:solidFill>
                            <a:srgbClr val="5E5E5E"/>
                          </a:solidFill>
                          <a:latin typeface="Cambria Math" panose="02040503050406030204" pitchFamily="18" charset="0"/>
                        </a:rPr>
                        <m:t>i</m:t>
                      </m:r>
                      <m:r>
                        <a:rPr xmlns:a="http://schemas.openxmlformats.org/drawingml/2006/main" sz="4200" i="1">
                          <a:solidFill>
                            <a:srgbClr val="5E5E5E"/>
                          </a:solidFill>
                          <a:latin typeface="Cambria Math" panose="02040503050406030204" pitchFamily="18" charset="0"/>
                        </a:rPr>
                        <m:t>t</m:t>
                      </m:r>
                      <m:r>
                        <a:rPr xmlns:a="http://schemas.openxmlformats.org/drawingml/2006/main" sz="4200" i="1">
                          <a:solidFill>
                            <a:srgbClr val="5E5E5E"/>
                          </a:solidFill>
                          <a:latin typeface="Cambria Math" panose="02040503050406030204" pitchFamily="18" charset="0"/>
                        </a:rPr>
                        <m:t>i</m:t>
                      </m:r>
                      <m:r>
                        <a:rPr xmlns:a="http://schemas.openxmlformats.org/drawingml/2006/main" sz="4200" i="1">
                          <a:solidFill>
                            <a:srgbClr val="5E5E5E"/>
                          </a:solidFill>
                          <a:latin typeface="Cambria Math" panose="02040503050406030204" pitchFamily="18" charset="0"/>
                        </a:rPr>
                        <m:t>o</m:t>
                      </m:r>
                      <m:r>
                        <a:rPr xmlns:a="http://schemas.openxmlformats.org/drawingml/2006/main" sz="4200" i="1">
                          <a:solidFill>
                            <a:srgbClr val="5E5E5E"/>
                          </a:solidFill>
                          <a:latin typeface="Cambria Math" panose="02040503050406030204" pitchFamily="18" charset="0"/>
                        </a:rPr>
                        <m:t>n</m:t>
                      </m:r>
                      <m:r>
                        <a:rPr xmlns:a="http://schemas.openxmlformats.org/drawingml/2006/main" sz="4200" i="1">
                          <a:solidFill>
                            <a:srgbClr val="5E5E5E"/>
                          </a:solidFill>
                          <a:latin typeface="Cambria Math" panose="02040503050406030204" pitchFamily="18" charset="0"/>
                        </a:rPr>
                        <m:t>+</m:t>
                      </m:r>
                      <m:r>
                        <a:rPr xmlns:a="http://schemas.openxmlformats.org/drawingml/2006/main" sz="4200" i="1">
                          <a:solidFill>
                            <a:srgbClr val="5E5E5E"/>
                          </a:solidFill>
                          <a:latin typeface="Cambria Math" panose="02040503050406030204" pitchFamily="18" charset="0"/>
                        </a:rPr>
                        <m:t>1</m:t>
                      </m:r>
                    </m:sub>
                  </m:sSub>
                </m:oMath>
              </m:oMathPara>
            </a14:m>
          </a:p>
        </p:txBody>
      </p:sp>
      <p:sp>
        <p:nvSpPr>
          <p:cNvPr id="318" name="Vision Transformer Position Embedding 矩阵"/>
          <p:cNvSpPr txBox="1"/>
          <p:nvPr/>
        </p:nvSpPr>
        <p:spPr>
          <a:xfrm>
            <a:off x="3305187" y="10016459"/>
            <a:ext cx="616641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Vision Transformer Position Embedding 矩阵</a:t>
            </a:r>
          </a:p>
        </p:txBody>
      </p:sp>
      <p:sp>
        <p:nvSpPr>
          <p:cNvPr id="319" name="12"/>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Vision Transformer Encoder"/>
          <p:cNvSpPr txBox="1"/>
          <p:nvPr>
            <p:ph type="title"/>
          </p:nvPr>
        </p:nvSpPr>
        <p:spPr>
          <a:xfrm>
            <a:off x="1206500" y="788166"/>
            <a:ext cx="21971000" cy="1433164"/>
          </a:xfrm>
          <a:prstGeom prst="rect">
            <a:avLst/>
          </a:prstGeom>
        </p:spPr>
        <p:txBody>
          <a:bodyPr/>
          <a:lstStyle>
            <a:lvl1pPr>
              <a:defRPr>
                <a:latin typeface="Times New Roman"/>
                <a:ea typeface="Times New Roman"/>
                <a:cs typeface="Times New Roman"/>
                <a:sym typeface="Times New Roman"/>
              </a:defRPr>
            </a:lvl1pPr>
          </a:lstStyle>
          <a:p>
            <a:pPr/>
            <a:r>
              <a:t>Vision Transformer Encoder</a:t>
            </a:r>
          </a:p>
        </p:txBody>
      </p:sp>
      <p:pic>
        <p:nvPicPr>
          <p:cNvPr id="323" name="截屏2022-03-17 下午6.28.17.png" descr="截屏2022-03-17 下午6.28.17.png"/>
          <p:cNvPicPr>
            <a:picLocks noChangeAspect="1"/>
          </p:cNvPicPr>
          <p:nvPr/>
        </p:nvPicPr>
        <p:blipFill>
          <a:blip r:embed="rId2">
            <a:extLst/>
          </a:blip>
          <a:stretch>
            <a:fillRect/>
          </a:stretch>
        </p:blipFill>
        <p:spPr>
          <a:xfrm>
            <a:off x="8593585" y="2629869"/>
            <a:ext cx="1110997" cy="1138261"/>
          </a:xfrm>
          <a:prstGeom prst="rect">
            <a:avLst/>
          </a:prstGeom>
          <a:ln w="12700">
            <a:miter lim="400000"/>
          </a:ln>
        </p:spPr>
      </p:pic>
      <p:pic>
        <p:nvPicPr>
          <p:cNvPr id="324" name="截屏2022-04-06 上午3.04.23.png" descr="截屏2022-04-06 上午3.04.23.png"/>
          <p:cNvPicPr>
            <a:picLocks noChangeAspect="1"/>
          </p:cNvPicPr>
          <p:nvPr/>
        </p:nvPicPr>
        <p:blipFill>
          <a:blip r:embed="rId3">
            <a:extLst/>
          </a:blip>
          <a:stretch>
            <a:fillRect/>
          </a:stretch>
        </p:blipFill>
        <p:spPr>
          <a:xfrm>
            <a:off x="12306042" y="2628337"/>
            <a:ext cx="1238696" cy="1138261"/>
          </a:xfrm>
          <a:prstGeom prst="rect">
            <a:avLst/>
          </a:prstGeom>
          <a:ln w="12700">
            <a:miter lim="400000"/>
          </a:ln>
        </p:spPr>
      </p:pic>
      <p:sp>
        <p:nvSpPr>
          <p:cNvPr id="325" name="原始输入"/>
          <p:cNvSpPr txBox="1"/>
          <p:nvPr/>
        </p:nvSpPr>
        <p:spPr>
          <a:xfrm>
            <a:off x="688336" y="3073251"/>
            <a:ext cx="1892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原始输入</a:t>
            </a:r>
          </a:p>
        </p:txBody>
      </p:sp>
      <p:sp>
        <p:nvSpPr>
          <p:cNvPr id="326" name="Vision Transformer Encoder"/>
          <p:cNvSpPr/>
          <p:nvPr/>
        </p:nvSpPr>
        <p:spPr>
          <a:xfrm>
            <a:off x="4708619" y="6375287"/>
            <a:ext cx="16433541" cy="1270001"/>
          </a:xfrm>
          <a:prstGeom prst="roundRect">
            <a:avLst>
              <a:gd name="adj" fmla="val 15000"/>
            </a:avLst>
          </a:prstGeom>
          <a:solidFill>
            <a:srgbClr val="FFFFFF"/>
          </a:solidFill>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p>
            <a:pPr defTabSz="825500">
              <a:defRPr sz="3200">
                <a:solidFill>
                  <a:srgbClr val="000000"/>
                </a:solidFill>
                <a:latin typeface="Times New Roman"/>
                <a:ea typeface="Times New Roman"/>
                <a:cs typeface="Times New Roman"/>
                <a:sym typeface="Times New Roman"/>
              </a:defRPr>
            </a:pPr>
            <a:r>
              <a:t>Vision Transformer Encoder </a:t>
            </a:r>
            <a14:m>
              <m:oMath>
                <m:r>
                  <a:rPr xmlns:a="http://schemas.openxmlformats.org/drawingml/2006/main" sz="4050" i="1">
                    <a:solidFill>
                      <a:srgbClr val="000000"/>
                    </a:solidFill>
                    <a:latin typeface="Cambria Math" panose="02040503050406030204" pitchFamily="18" charset="0"/>
                  </a:rPr>
                  <m:t>×</m:t>
                </m:r>
                <m:r>
                  <a:rPr xmlns:a="http://schemas.openxmlformats.org/drawingml/2006/main" sz="4050" i="1">
                    <a:solidFill>
                      <a:srgbClr val="000000"/>
                    </a:solidFill>
                    <a:latin typeface="Cambria Math" panose="02040503050406030204" pitchFamily="18" charset="0"/>
                  </a:rPr>
                  <m:t>n</m:t>
                </m:r>
              </m:oMath>
            </a14:m>
          </a:p>
        </p:txBody>
      </p:sp>
      <p:graphicFrame>
        <p:nvGraphicFramePr>
          <p:cNvPr id="327" name="表格"/>
          <p:cNvGraphicFramePr/>
          <p:nvPr/>
        </p:nvGraphicFramePr>
        <p:xfrm>
          <a:off x="8245995" y="4874117"/>
          <a:ext cx="1818879" cy="3873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328" name="表格"/>
          <p:cNvGraphicFramePr/>
          <p:nvPr/>
        </p:nvGraphicFramePr>
        <p:xfrm>
          <a:off x="12022301" y="4874117"/>
          <a:ext cx="1818879" cy="3873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329" name="方程"/>
          <p:cNvSpPr txBox="1"/>
          <p:nvPr/>
        </p:nvSpPr>
        <p:spPr>
          <a:xfrm>
            <a:off x="8990040" y="4350528"/>
            <a:ext cx="318087"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330" name="方程"/>
          <p:cNvSpPr txBox="1"/>
          <p:nvPr/>
        </p:nvSpPr>
        <p:spPr>
          <a:xfrm>
            <a:off x="12750520" y="4350528"/>
            <a:ext cx="349739" cy="30715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2</m:t>
                      </m:r>
                    </m:sub>
                  </m:sSub>
                </m:oMath>
              </m:oMathPara>
            </a14:m>
            <a:endParaRPr sz="3500">
              <a:solidFill>
                <a:srgbClr val="5E5E5E"/>
              </a:solidFill>
            </a:endParaRPr>
          </a:p>
        </p:txBody>
      </p:sp>
      <p:graphicFrame>
        <p:nvGraphicFramePr>
          <p:cNvPr id="331" name="表格"/>
          <p:cNvGraphicFramePr/>
          <p:nvPr/>
        </p:nvGraphicFramePr>
        <p:xfrm>
          <a:off x="4775260" y="4867169"/>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332" name="方程"/>
          <p:cNvSpPr txBox="1"/>
          <p:nvPr/>
        </p:nvSpPr>
        <p:spPr>
          <a:xfrm>
            <a:off x="5504133" y="4348319"/>
            <a:ext cx="348434" cy="31156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0</m:t>
                      </m:r>
                    </m:sub>
                  </m:sSub>
                </m:oMath>
              </m:oMathPara>
            </a14:m>
            <a:endParaRPr sz="3500">
              <a:solidFill>
                <a:srgbClr val="5E5E5E"/>
              </a:solidFill>
            </a:endParaRPr>
          </a:p>
        </p:txBody>
      </p:sp>
      <p:sp>
        <p:nvSpPr>
          <p:cNvPr id="333" name="线条"/>
          <p:cNvSpPr/>
          <p:nvPr/>
        </p:nvSpPr>
        <p:spPr>
          <a:xfrm>
            <a:off x="12925389" y="5240076"/>
            <a:ext cx="1" cy="1138261"/>
          </a:xfrm>
          <a:prstGeom prst="line">
            <a:avLst/>
          </a:prstGeom>
          <a:ln w="63500">
            <a:solidFill>
              <a:srgbClr val="000000"/>
            </a:solidFill>
            <a:miter lim="400000"/>
            <a:tailEnd type="triangle"/>
          </a:ln>
        </p:spPr>
        <p:txBody>
          <a:bodyPr lIns="50800" tIns="50800" rIns="50800" bIns="50800" anchor="ctr"/>
          <a:lstStyle/>
          <a:p>
            <a:pPr/>
          </a:p>
        </p:txBody>
      </p:sp>
      <p:sp>
        <p:nvSpPr>
          <p:cNvPr id="334" name="线条"/>
          <p:cNvSpPr/>
          <p:nvPr/>
        </p:nvSpPr>
        <p:spPr>
          <a:xfrm>
            <a:off x="9149083" y="5240076"/>
            <a:ext cx="1" cy="1138261"/>
          </a:xfrm>
          <a:prstGeom prst="line">
            <a:avLst/>
          </a:prstGeom>
          <a:ln w="63500">
            <a:solidFill>
              <a:srgbClr val="000000"/>
            </a:solidFill>
            <a:miter lim="400000"/>
            <a:tailEnd type="triangle"/>
          </a:ln>
        </p:spPr>
        <p:txBody>
          <a:bodyPr lIns="50800" tIns="50800" rIns="50800" bIns="50800" anchor="ctr"/>
          <a:lstStyle/>
          <a:p>
            <a:pPr/>
          </a:p>
        </p:txBody>
      </p:sp>
      <p:sp>
        <p:nvSpPr>
          <p:cNvPr id="335" name="线条"/>
          <p:cNvSpPr/>
          <p:nvPr/>
        </p:nvSpPr>
        <p:spPr>
          <a:xfrm>
            <a:off x="5678350" y="5240076"/>
            <a:ext cx="1" cy="1138261"/>
          </a:xfrm>
          <a:prstGeom prst="line">
            <a:avLst/>
          </a:prstGeom>
          <a:ln w="63500">
            <a:solidFill>
              <a:srgbClr val="000000"/>
            </a:solidFill>
            <a:miter lim="400000"/>
            <a:tailEnd type="triangle"/>
          </a:ln>
        </p:spPr>
        <p:txBody>
          <a:bodyPr lIns="50800" tIns="50800" rIns="50800" bIns="50800" anchor="ctr"/>
          <a:lstStyle/>
          <a:p>
            <a:pPr/>
          </a:p>
        </p:txBody>
      </p:sp>
      <p:sp>
        <p:nvSpPr>
          <p:cNvPr id="336" name="[class]"/>
          <p:cNvSpPr txBox="1"/>
          <p:nvPr/>
        </p:nvSpPr>
        <p:spPr>
          <a:xfrm>
            <a:off x="3756581" y="4838693"/>
            <a:ext cx="90978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latin typeface="Times New Roman"/>
                <a:ea typeface="Times New Roman"/>
                <a:cs typeface="Times New Roman"/>
                <a:sym typeface="Times New Roman"/>
              </a:defRPr>
            </a:lvl1pPr>
          </a:lstStyle>
          <a:p>
            <a:pPr/>
            <a:r>
              <a:t>[class]</a:t>
            </a:r>
          </a:p>
        </p:txBody>
      </p:sp>
      <p:sp>
        <p:nvSpPr>
          <p:cNvPr id="337" name="线条"/>
          <p:cNvSpPr/>
          <p:nvPr/>
        </p:nvSpPr>
        <p:spPr>
          <a:xfrm>
            <a:off x="5678350" y="7641502"/>
            <a:ext cx="1" cy="1138261"/>
          </a:xfrm>
          <a:prstGeom prst="line">
            <a:avLst/>
          </a:prstGeom>
          <a:ln w="63500">
            <a:solidFill>
              <a:srgbClr val="000000"/>
            </a:solidFill>
            <a:miter lim="400000"/>
            <a:tailEnd type="triangle"/>
          </a:ln>
        </p:spPr>
        <p:txBody>
          <a:bodyPr lIns="50800" tIns="50800" rIns="50800" bIns="50800" anchor="ctr"/>
          <a:lstStyle/>
          <a:p>
            <a:pPr/>
          </a:p>
        </p:txBody>
      </p:sp>
      <p:graphicFrame>
        <p:nvGraphicFramePr>
          <p:cNvPr id="338" name="表格"/>
          <p:cNvGraphicFramePr/>
          <p:nvPr/>
        </p:nvGraphicFramePr>
        <p:xfrm>
          <a:off x="4775260" y="8797856"/>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339" name="[class]"/>
          <p:cNvSpPr txBox="1"/>
          <p:nvPr/>
        </p:nvSpPr>
        <p:spPr>
          <a:xfrm>
            <a:off x="3756581" y="8769379"/>
            <a:ext cx="909787" cy="431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latin typeface="Times New Roman"/>
                <a:ea typeface="Times New Roman"/>
                <a:cs typeface="Times New Roman"/>
                <a:sym typeface="Times New Roman"/>
              </a:defRPr>
            </a:lvl1pPr>
          </a:lstStyle>
          <a:p>
            <a:pPr/>
            <a:r>
              <a:t>[class]</a:t>
            </a:r>
          </a:p>
        </p:txBody>
      </p:sp>
      <p:sp>
        <p:nvSpPr>
          <p:cNvPr id="340" name="向量序列"/>
          <p:cNvSpPr txBox="1"/>
          <p:nvPr/>
        </p:nvSpPr>
        <p:spPr>
          <a:xfrm>
            <a:off x="688336" y="4649074"/>
            <a:ext cx="1892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向量序列</a:t>
            </a:r>
          </a:p>
        </p:txBody>
      </p:sp>
      <p:sp>
        <p:nvSpPr>
          <p:cNvPr id="341" name="输出"/>
          <p:cNvSpPr txBox="1"/>
          <p:nvPr/>
        </p:nvSpPr>
        <p:spPr>
          <a:xfrm>
            <a:off x="1132836" y="8623205"/>
            <a:ext cx="1003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输出</a:t>
            </a:r>
          </a:p>
        </p:txBody>
      </p:sp>
      <p:sp>
        <p:nvSpPr>
          <p:cNvPr id="342" name="…."/>
          <p:cNvSpPr txBox="1"/>
          <p:nvPr/>
        </p:nvSpPr>
        <p:spPr>
          <a:xfrm>
            <a:off x="16279434" y="2894073"/>
            <a:ext cx="682372"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a:t>
            </a:r>
          </a:p>
        </p:txBody>
      </p:sp>
      <p:graphicFrame>
        <p:nvGraphicFramePr>
          <p:cNvPr id="343" name="表格"/>
          <p:cNvGraphicFramePr/>
          <p:nvPr/>
        </p:nvGraphicFramePr>
        <p:xfrm>
          <a:off x="15717530" y="4823724"/>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344" name="表格"/>
          <p:cNvGraphicFramePr/>
          <p:nvPr/>
        </p:nvGraphicFramePr>
        <p:xfrm>
          <a:off x="19262990" y="4823724"/>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345" name="…."/>
          <p:cNvSpPr txBox="1"/>
          <p:nvPr/>
        </p:nvSpPr>
        <p:spPr>
          <a:xfrm>
            <a:off x="19824893" y="2894073"/>
            <a:ext cx="682372"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a:t>
            </a:r>
          </a:p>
        </p:txBody>
      </p:sp>
      <p:sp>
        <p:nvSpPr>
          <p:cNvPr id="346" name="线条"/>
          <p:cNvSpPr/>
          <p:nvPr/>
        </p:nvSpPr>
        <p:spPr>
          <a:xfrm>
            <a:off x="16620620" y="5214676"/>
            <a:ext cx="1" cy="1138261"/>
          </a:xfrm>
          <a:prstGeom prst="line">
            <a:avLst/>
          </a:prstGeom>
          <a:ln w="63500">
            <a:solidFill>
              <a:srgbClr val="000000"/>
            </a:solidFill>
            <a:miter lim="400000"/>
            <a:tailEnd type="triangle"/>
          </a:ln>
        </p:spPr>
        <p:txBody>
          <a:bodyPr lIns="50800" tIns="50800" rIns="50800" bIns="50800" anchor="ctr"/>
          <a:lstStyle/>
          <a:p>
            <a:pPr/>
          </a:p>
        </p:txBody>
      </p:sp>
      <p:sp>
        <p:nvSpPr>
          <p:cNvPr id="347" name="线条"/>
          <p:cNvSpPr/>
          <p:nvPr/>
        </p:nvSpPr>
        <p:spPr>
          <a:xfrm>
            <a:off x="20166079" y="5201976"/>
            <a:ext cx="1" cy="1138261"/>
          </a:xfrm>
          <a:prstGeom prst="line">
            <a:avLst/>
          </a:prstGeom>
          <a:ln w="63500">
            <a:solidFill>
              <a:srgbClr val="000000"/>
            </a:solidFill>
            <a:miter lim="400000"/>
            <a:tailEnd type="triangle"/>
          </a:ln>
        </p:spPr>
        <p:txBody>
          <a:bodyPr lIns="50800" tIns="50800" rIns="50800" bIns="50800" anchor="ctr"/>
          <a:lstStyle/>
          <a:p>
            <a:pPr/>
          </a:p>
        </p:txBody>
      </p:sp>
      <p:sp>
        <p:nvSpPr>
          <p:cNvPr id="348" name="首个 Vision Transformer Encoder 的输入向量序列中将会添加一个 token 为 [class] 的向量，在经过   个 Encoder 的计算后，[class] 所对应的输出将作为 MLP Head 的输入，进一步对图像进行分类"/>
          <p:cNvSpPr txBox="1"/>
          <p:nvPr>
            <p:ph type="body" sz="half" idx="1"/>
          </p:nvPr>
        </p:nvSpPr>
        <p:spPr>
          <a:xfrm>
            <a:off x="1868245" y="9620304"/>
            <a:ext cx="21618122" cy="3311263"/>
          </a:xfrm>
          <a:prstGeom prst="rect">
            <a:avLst/>
          </a:prstGeom>
        </p:spPr>
        <p:txBody>
          <a:bodyPr anchor="ctr"/>
          <a:lstStyle/>
          <a:p>
            <a:pPr lvl="1">
              <a:lnSpc>
                <a:spcPts val="6400"/>
              </a:lnSpc>
              <a:defRPr sz="3500">
                <a:latin typeface="Times New Roman"/>
                <a:ea typeface="Times New Roman"/>
                <a:cs typeface="Times New Roman"/>
                <a:sym typeface="Times New Roman"/>
              </a:defRPr>
            </a:pPr>
            <a:r>
              <a:t>首个 Vision Transformer Encoder 的输入向量序列中将会添加一个 token 为 [class] 的向量，在经过 </a:t>
            </a:r>
            <a14:m>
              <m:oMath>
                <m:r>
                  <a:rPr xmlns:a="http://schemas.openxmlformats.org/drawingml/2006/main" sz="3950" i="1">
                    <a:solidFill>
                      <a:srgbClr val="000000"/>
                    </a:solidFill>
                    <a:latin typeface="Cambria Math" panose="02040503050406030204" pitchFamily="18" charset="0"/>
                  </a:rPr>
                  <m:t>n</m:t>
                </m:r>
              </m:oMath>
            </a14:m>
            <a:r>
              <a:t> 个 Encoder 的计算后，[class] 所对应的输出将作为 MLP Head 的输入，进一步对图像进行分类</a:t>
            </a:r>
          </a:p>
        </p:txBody>
      </p:sp>
      <p:sp>
        <p:nvSpPr>
          <p:cNvPr id="349" name="方程"/>
          <p:cNvSpPr txBox="1"/>
          <p:nvPr/>
        </p:nvSpPr>
        <p:spPr>
          <a:xfrm>
            <a:off x="16273955" y="4285831"/>
            <a:ext cx="693330" cy="3718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p</m:t>
                      </m:r>
                      <m:r>
                        <a:rPr xmlns:a="http://schemas.openxmlformats.org/drawingml/2006/main" sz="3500" i="1">
                          <a:solidFill>
                            <a:srgbClr val="5E5E5E"/>
                          </a:solidFill>
                          <a:latin typeface="Cambria Math" panose="02040503050406030204" pitchFamily="18" charset="0"/>
                        </a:rPr>
                        <m:t>-</m:t>
                      </m:r>
                      <m:r>
                        <a:rPr xmlns:a="http://schemas.openxmlformats.org/drawingml/2006/main" sz="3500" i="1">
                          <a:solidFill>
                            <a:srgbClr val="5E5E5E"/>
                          </a:solidFill>
                          <a:latin typeface="Cambria Math" panose="02040503050406030204" pitchFamily="18" charset="0"/>
                        </a:rPr>
                        <m:t>1</m:t>
                      </m:r>
                    </m:sub>
                  </m:sSub>
                </m:oMath>
              </m:oMathPara>
            </a14:m>
            <a:endParaRPr sz="3500">
              <a:solidFill>
                <a:srgbClr val="5E5E5E"/>
              </a:solidFill>
            </a:endParaRPr>
          </a:p>
        </p:txBody>
      </p:sp>
      <p:sp>
        <p:nvSpPr>
          <p:cNvPr id="350" name="方程"/>
          <p:cNvSpPr txBox="1"/>
          <p:nvPr/>
        </p:nvSpPr>
        <p:spPr>
          <a:xfrm>
            <a:off x="19998213" y="4318179"/>
            <a:ext cx="342704" cy="3718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500" i="1">
                          <a:solidFill>
                            <a:srgbClr val="5E5E5E"/>
                          </a:solidFill>
                          <a:latin typeface="Cambria Math" panose="02040503050406030204" pitchFamily="18" charset="0"/>
                        </a:rPr>
                        <m:t>x</m:t>
                      </m:r>
                    </m:e>
                    <m:sub>
                      <m:r>
                        <a:rPr xmlns:a="http://schemas.openxmlformats.org/drawingml/2006/main" sz="3500" i="1">
                          <a:solidFill>
                            <a:srgbClr val="5E5E5E"/>
                          </a:solidFill>
                          <a:latin typeface="Cambria Math" panose="02040503050406030204" pitchFamily="18" charset="0"/>
                        </a:rPr>
                        <m:t>p</m:t>
                      </m:r>
                    </m:sub>
                  </m:sSub>
                </m:oMath>
              </m:oMathPara>
            </a14:m>
            <a:endParaRPr sz="3500">
              <a:solidFill>
                <a:srgbClr val="5E5E5E"/>
              </a:solidFill>
            </a:endParaRPr>
          </a:p>
        </p:txBody>
      </p:sp>
      <p:sp>
        <p:nvSpPr>
          <p:cNvPr id="351" name="13"/>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Vision Transformer Encoder"/>
          <p:cNvSpPr txBox="1"/>
          <p:nvPr>
            <p:ph type="title"/>
          </p:nvPr>
        </p:nvSpPr>
        <p:spPr>
          <a:xfrm>
            <a:off x="1206500" y="788166"/>
            <a:ext cx="21971000" cy="1433164"/>
          </a:xfrm>
          <a:prstGeom prst="rect">
            <a:avLst/>
          </a:prstGeom>
        </p:spPr>
        <p:txBody>
          <a:bodyPr/>
          <a:lstStyle>
            <a:lvl1pPr>
              <a:defRPr>
                <a:latin typeface="Times New Roman"/>
                <a:ea typeface="Times New Roman"/>
                <a:cs typeface="Times New Roman"/>
                <a:sym typeface="Times New Roman"/>
              </a:defRPr>
            </a:lvl1pPr>
          </a:lstStyle>
          <a:p>
            <a:pPr/>
            <a:r>
              <a:t>Vision Transformer Encoder</a:t>
            </a:r>
          </a:p>
        </p:txBody>
      </p:sp>
      <p:sp>
        <p:nvSpPr>
          <p:cNvPr id="354" name="token 为 [class] 的向量在每一次经过 Encoder 时都会与所有 Patches 进行计算交互，从而提取到有用的信息…"/>
          <p:cNvSpPr txBox="1"/>
          <p:nvPr>
            <p:ph type="body" sz="half" idx="1"/>
          </p:nvPr>
        </p:nvSpPr>
        <p:spPr>
          <a:xfrm>
            <a:off x="15194360" y="2596045"/>
            <a:ext cx="8078737" cy="8523910"/>
          </a:xfrm>
          <a:prstGeom prst="rect">
            <a:avLst/>
          </a:prstGeom>
        </p:spPr>
        <p:txBody>
          <a:bodyPr anchor="ctr"/>
          <a:lstStyle/>
          <a:p>
            <a:pPr lvl="1">
              <a:lnSpc>
                <a:spcPts val="6400"/>
              </a:lnSpc>
              <a:defRPr sz="3500">
                <a:latin typeface="Times New Roman"/>
                <a:ea typeface="Times New Roman"/>
                <a:cs typeface="Times New Roman"/>
                <a:sym typeface="Times New Roman"/>
              </a:defRPr>
            </a:pPr>
            <a:r>
              <a:t>token 为 [class] 的向量在每一次经过 Encoder 时都会与所有 Patches 进行计算交互，从而提取到有用的信息</a:t>
            </a:r>
          </a:p>
          <a:p>
            <a:pPr lvl="1">
              <a:lnSpc>
                <a:spcPts val="6400"/>
              </a:lnSpc>
              <a:defRPr sz="3500">
                <a:latin typeface="Times New Roman"/>
                <a:ea typeface="Times New Roman"/>
                <a:cs typeface="Times New Roman"/>
                <a:sym typeface="Times New Roman"/>
              </a:defRPr>
            </a:pPr>
            <a:r>
              <a:t>在经过 </a:t>
            </a:r>
            <a14:m>
              <m:oMath>
                <m:r>
                  <a:rPr xmlns:a="http://schemas.openxmlformats.org/drawingml/2006/main" sz="3950" i="1">
                    <a:solidFill>
                      <a:srgbClr val="000000"/>
                    </a:solidFill>
                    <a:latin typeface="Cambria Math" panose="02040503050406030204" pitchFamily="18" charset="0"/>
                  </a:rPr>
                  <m:t>n</m:t>
                </m:r>
              </m:oMath>
            </a14:m>
            <a:r>
              <a:t> 个 Encoder 的计算后，[class] 所对应的输出向量中已经提取出足够的，用于分类的特征信息</a:t>
            </a:r>
          </a:p>
        </p:txBody>
      </p:sp>
      <p:grpSp>
        <p:nvGrpSpPr>
          <p:cNvPr id="369" name="成组"/>
          <p:cNvGrpSpPr/>
          <p:nvPr/>
        </p:nvGrpSpPr>
        <p:grpSpPr>
          <a:xfrm>
            <a:off x="1721598" y="3694930"/>
            <a:ext cx="13150276" cy="6948440"/>
            <a:chOff x="0" y="0"/>
            <a:chExt cx="13150274" cy="6948438"/>
          </a:xfrm>
        </p:grpSpPr>
        <p:grpSp>
          <p:nvGrpSpPr>
            <p:cNvPr id="367" name="成组"/>
            <p:cNvGrpSpPr/>
            <p:nvPr/>
          </p:nvGrpSpPr>
          <p:grpSpPr>
            <a:xfrm>
              <a:off x="25400" y="-1"/>
              <a:ext cx="13124876" cy="6326140"/>
              <a:chOff x="25399" y="0"/>
              <a:chExt cx="13124875" cy="6326138"/>
            </a:xfrm>
          </p:grpSpPr>
          <p:grpSp>
            <p:nvGrpSpPr>
              <p:cNvPr id="365" name="成组"/>
              <p:cNvGrpSpPr/>
              <p:nvPr/>
            </p:nvGrpSpPr>
            <p:grpSpPr>
              <a:xfrm>
                <a:off x="25399" y="-1"/>
                <a:ext cx="8661248" cy="6314114"/>
                <a:chOff x="25400" y="0"/>
                <a:chExt cx="8661246" cy="6314112"/>
              </a:xfrm>
            </p:grpSpPr>
            <p:sp>
              <p:nvSpPr>
                <p:cNvPr id="355" name="线条"/>
                <p:cNvSpPr/>
                <p:nvPr/>
              </p:nvSpPr>
              <p:spPr>
                <a:xfrm>
                  <a:off x="2478260" y="1042075"/>
                  <a:ext cx="5049969" cy="1"/>
                </a:xfrm>
                <a:prstGeom prst="line">
                  <a:avLst/>
                </a:prstGeom>
                <a:noFill/>
                <a:ln w="127000" cap="flat">
                  <a:solidFill>
                    <a:schemeClr val="accent3">
                      <a:hueOff val="362282"/>
                      <a:satOff val="31803"/>
                      <a:lumOff val="-18242"/>
                    </a:schemeClr>
                  </a:solidFill>
                  <a:prstDash val="solid"/>
                  <a:miter lim="400000"/>
                </a:ln>
                <a:effectLst/>
              </p:spPr>
              <p:txBody>
                <a:bodyPr wrap="square" lIns="50800" tIns="50800" rIns="50800" bIns="50800" numCol="1" anchor="ctr">
                  <a:noAutofit/>
                </a:bodyPr>
                <a:lstStyle/>
                <a:p>
                  <a:pPr/>
                </a:p>
              </p:txBody>
            </p:sp>
            <p:sp>
              <p:nvSpPr>
                <p:cNvPr id="356" name="线条"/>
                <p:cNvSpPr/>
                <p:nvPr/>
              </p:nvSpPr>
              <p:spPr>
                <a:xfrm>
                  <a:off x="1988365" y="915665"/>
                  <a:ext cx="5476364" cy="1961650"/>
                </a:xfrm>
                <a:prstGeom prst="line">
                  <a:avLst/>
                </a:prstGeom>
                <a:noFill/>
                <a:ln w="127000" cap="flat">
                  <a:solidFill>
                    <a:schemeClr val="accent3">
                      <a:hueOff val="362282"/>
                      <a:satOff val="31803"/>
                      <a:lumOff val="-18242"/>
                      <a:alpha val="11044"/>
                    </a:schemeClr>
                  </a:solidFill>
                  <a:prstDash val="solid"/>
                  <a:miter lim="400000"/>
                </a:ln>
                <a:effectLst/>
              </p:spPr>
              <p:txBody>
                <a:bodyPr wrap="square" lIns="50800" tIns="50800" rIns="50800" bIns="50800" numCol="1" anchor="ctr">
                  <a:noAutofit/>
                </a:bodyPr>
                <a:lstStyle/>
                <a:p>
                  <a:pPr/>
                </a:p>
              </p:txBody>
            </p:sp>
            <p:sp>
              <p:nvSpPr>
                <p:cNvPr id="357" name="线条"/>
                <p:cNvSpPr/>
                <p:nvPr/>
              </p:nvSpPr>
              <p:spPr>
                <a:xfrm>
                  <a:off x="2414760" y="1077679"/>
                  <a:ext cx="5049969" cy="3599273"/>
                </a:xfrm>
                <a:prstGeom prst="line">
                  <a:avLst/>
                </a:prstGeom>
                <a:noFill/>
                <a:ln w="127000" cap="flat">
                  <a:solidFill>
                    <a:schemeClr val="accent3">
                      <a:hueOff val="362282"/>
                      <a:satOff val="31803"/>
                      <a:lumOff val="-18242"/>
                      <a:alpha val="45326"/>
                    </a:schemeClr>
                  </a:solidFill>
                  <a:prstDash val="solid"/>
                  <a:miter lim="400000"/>
                </a:ln>
                <a:effectLst/>
              </p:spPr>
              <p:txBody>
                <a:bodyPr wrap="square" lIns="50800" tIns="50800" rIns="50800" bIns="50800" numCol="1" anchor="ctr">
                  <a:noAutofit/>
                </a:bodyPr>
                <a:lstStyle/>
                <a:p>
                  <a:pPr/>
                </a:p>
              </p:txBody>
            </p:sp>
            <p:sp>
              <p:nvSpPr>
                <p:cNvPr id="358" name="线条"/>
                <p:cNvSpPr/>
                <p:nvPr/>
              </p:nvSpPr>
              <p:spPr>
                <a:xfrm>
                  <a:off x="2414760" y="1086550"/>
                  <a:ext cx="5049969" cy="5049968"/>
                </a:xfrm>
                <a:prstGeom prst="line">
                  <a:avLst/>
                </a:prstGeom>
                <a:noFill/>
                <a:ln w="127000" cap="flat">
                  <a:solidFill>
                    <a:schemeClr val="accent3">
                      <a:hueOff val="362282"/>
                      <a:satOff val="31803"/>
                      <a:lumOff val="-18242"/>
                      <a:alpha val="68672"/>
                    </a:schemeClr>
                  </a:solidFill>
                  <a:prstDash val="solid"/>
                  <a:miter lim="400000"/>
                </a:ln>
                <a:effectLst/>
              </p:spPr>
              <p:txBody>
                <a:bodyPr wrap="square" lIns="50800" tIns="50800" rIns="50800" bIns="50800" numCol="1" anchor="ctr">
                  <a:noAutofit/>
                </a:bodyPr>
                <a:lstStyle/>
                <a:p>
                  <a:pPr/>
                </a:p>
              </p:txBody>
            </p:sp>
            <p:pic>
              <p:nvPicPr>
                <p:cNvPr id="359" name="截屏2022-04-06 上午3.04.23.png" descr="截屏2022-04-06 上午3.04.23.png"/>
                <p:cNvPicPr>
                  <a:picLocks noChangeAspect="1"/>
                </p:cNvPicPr>
                <p:nvPr/>
              </p:nvPicPr>
              <p:blipFill>
                <a:blip r:embed="rId2">
                  <a:extLst/>
                </a:blip>
                <a:stretch>
                  <a:fillRect/>
                </a:stretch>
              </p:blipFill>
              <p:spPr>
                <a:xfrm>
                  <a:off x="7447951" y="2333585"/>
                  <a:ext cx="1238696" cy="1138261"/>
                </a:xfrm>
                <a:prstGeom prst="rect">
                  <a:avLst/>
                </a:prstGeom>
                <a:ln w="12700" cap="flat">
                  <a:noFill/>
                  <a:miter lim="400000"/>
                </a:ln>
                <a:effectLst/>
              </p:spPr>
            </p:pic>
            <p:graphicFrame>
              <p:nvGraphicFramePr>
                <p:cNvPr id="360" name="表格"/>
                <p:cNvGraphicFramePr/>
                <p:nvPr/>
              </p:nvGraphicFramePr>
              <p:xfrm>
                <a:off x="25400" y="781689"/>
                <a:ext cx="2519462" cy="63507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26690"/>
                      <a:gridCol w="626690"/>
                      <a:gridCol w="626690"/>
                      <a:gridCol w="626690"/>
                    </a:tblGrid>
                    <a:tr h="622373">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361" name="[class]"/>
                <p:cNvSpPr txBox="1"/>
                <p:nvPr/>
              </p:nvSpPr>
              <p:spPr>
                <a:xfrm>
                  <a:off x="823887" y="0"/>
                  <a:ext cx="909787" cy="431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000000"/>
                      </a:solidFill>
                      <a:latin typeface="Times New Roman"/>
                      <a:ea typeface="Times New Roman"/>
                      <a:cs typeface="Times New Roman"/>
                      <a:sym typeface="Times New Roman"/>
                    </a:defRPr>
                  </a:lvl1pPr>
                </a:lstStyle>
                <a:p>
                  <a:pPr/>
                  <a:r>
                    <a:t>[class]</a:t>
                  </a:r>
                </a:p>
              </p:txBody>
            </p:sp>
            <p:sp>
              <p:nvSpPr>
                <p:cNvPr id="362" name="…."/>
                <p:cNvSpPr txBox="1"/>
                <p:nvPr/>
              </p:nvSpPr>
              <p:spPr>
                <a:xfrm>
                  <a:off x="7726113" y="4283124"/>
                  <a:ext cx="682372" cy="609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rgbClr val="000000"/>
                      </a:solidFill>
                    </a:defRPr>
                  </a:lvl1pPr>
                </a:lstStyle>
                <a:p>
                  <a:pPr/>
                  <a:r>
                    <a:t>….</a:t>
                  </a:r>
                </a:p>
              </p:txBody>
            </p:sp>
            <p:sp>
              <p:nvSpPr>
                <p:cNvPr id="363" name="…."/>
                <p:cNvSpPr txBox="1"/>
                <p:nvPr/>
              </p:nvSpPr>
              <p:spPr>
                <a:xfrm>
                  <a:off x="7726113" y="5704258"/>
                  <a:ext cx="682372" cy="609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500">
                      <a:solidFill>
                        <a:srgbClr val="000000"/>
                      </a:solidFill>
                    </a:defRPr>
                  </a:lvl1pPr>
                </a:lstStyle>
                <a:p>
                  <a:pPr/>
                  <a:r>
                    <a:t>….</a:t>
                  </a:r>
                </a:p>
              </p:txBody>
            </p:sp>
            <p:pic>
              <p:nvPicPr>
                <p:cNvPr id="364" name="截屏2022-03-17 下午6.28.17.png" descr="截屏2022-03-17 下午6.28.17.png"/>
                <p:cNvPicPr>
                  <a:picLocks noChangeAspect="1"/>
                </p:cNvPicPr>
                <p:nvPr/>
              </p:nvPicPr>
              <p:blipFill>
                <a:blip r:embed="rId3">
                  <a:extLst/>
                </a:blip>
                <a:stretch>
                  <a:fillRect/>
                </a:stretch>
              </p:blipFill>
              <p:spPr>
                <a:xfrm>
                  <a:off x="7511801" y="384045"/>
                  <a:ext cx="1110997" cy="1138262"/>
                </a:xfrm>
                <a:prstGeom prst="rect">
                  <a:avLst/>
                </a:prstGeom>
                <a:ln w="12700" cap="flat">
                  <a:noFill/>
                  <a:miter lim="400000"/>
                </a:ln>
                <a:effectLst/>
              </p:spPr>
            </p:pic>
          </p:grpSp>
          <p:pic>
            <p:nvPicPr>
              <p:cNvPr id="366" name="截屏2022-04-06 下午9.45.31.png" descr="截屏2022-04-06 下午9.45.31.png"/>
              <p:cNvPicPr>
                <a:picLocks noChangeAspect="1"/>
              </p:cNvPicPr>
              <p:nvPr/>
            </p:nvPicPr>
            <p:blipFill>
              <a:blip r:embed="rId4">
                <a:extLst/>
              </a:blip>
              <a:stretch>
                <a:fillRect/>
              </a:stretch>
            </p:blipFill>
            <p:spPr>
              <a:xfrm>
                <a:off x="9476451" y="271423"/>
                <a:ext cx="3673825" cy="6054716"/>
              </a:xfrm>
              <a:prstGeom prst="rect">
                <a:avLst/>
              </a:prstGeom>
              <a:ln w="12700" cap="flat">
                <a:noFill/>
                <a:miter lim="400000"/>
              </a:ln>
              <a:effectLst/>
            </p:spPr>
          </p:pic>
        </p:grpSp>
        <p:sp>
          <p:nvSpPr>
            <p:cNvPr id="368" name="Caption"/>
            <p:cNvSpPr/>
            <p:nvPr/>
          </p:nvSpPr>
          <p:spPr>
            <a:xfrm>
              <a:off x="0" y="6427738"/>
              <a:ext cx="13150276"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4  ViT 注意力可视化</a:t>
              </a:r>
            </a:p>
          </p:txBody>
        </p:sp>
      </p:grpSp>
      <p:sp>
        <p:nvSpPr>
          <p:cNvPr id="370" name="14"/>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实验对比"/>
          <p:cNvSpPr txBox="1"/>
          <p:nvPr>
            <p:ph type="title"/>
          </p:nvPr>
        </p:nvSpPr>
        <p:spPr>
          <a:xfrm>
            <a:off x="9650465" y="4533900"/>
            <a:ext cx="6465249" cy="4648200"/>
          </a:xfrm>
          <a:prstGeom prst="rect">
            <a:avLst/>
          </a:prstGeom>
        </p:spPr>
        <p:txBody>
          <a:bodyPr/>
          <a:lstStyle/>
          <a:p>
            <a:pPr defTabSz="1389853">
              <a:defRPr spc="-132" sz="6612"/>
            </a:pPr>
            <a:r>
              <a:t> </a:t>
            </a:r>
          </a:p>
          <a:p>
            <a:pPr defTabSz="1389853">
              <a:defRPr spc="-132" sz="6612"/>
            </a:pPr>
          </a:p>
          <a:p>
            <a:pPr defTabSz="1389853">
              <a:defRPr spc="-132" sz="6612"/>
            </a:pPr>
            <a:r>
              <a:t> 实验对比</a:t>
            </a:r>
          </a:p>
          <a:p>
            <a:pPr defTabSz="1389853">
              <a:defRPr spc="-132" sz="6612"/>
            </a:pPr>
          </a:p>
          <a:p>
            <a:pPr defTabSz="1389853">
              <a:defRPr spc="-132" sz="6612"/>
            </a:pPr>
            <a:r>
              <a:t>  </a:t>
            </a:r>
          </a:p>
        </p:txBody>
      </p:sp>
      <p:sp>
        <p:nvSpPr>
          <p:cNvPr id="373"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实验对比 CNN - ViT"/>
          <p:cNvSpPr txBox="1"/>
          <p:nvPr>
            <p:ph type="title"/>
          </p:nvPr>
        </p:nvSpPr>
        <p:spPr>
          <a:prstGeom prst="rect">
            <a:avLst/>
          </a:prstGeom>
        </p:spPr>
        <p:txBody>
          <a:bodyPr/>
          <a:lstStyle/>
          <a:p>
            <a:pPr defTabSz="2145738">
              <a:defRPr spc="-149" sz="7480">
                <a:latin typeface="Times New Roman"/>
                <a:ea typeface="Times New Roman"/>
                <a:cs typeface="Times New Roman"/>
                <a:sym typeface="Times New Roman"/>
              </a:defRPr>
            </a:pPr>
            <a:r>
              <a:rPr>
                <a:latin typeface="+mn-lt"/>
                <a:ea typeface="+mn-ea"/>
                <a:cs typeface="+mn-cs"/>
                <a:sym typeface="Helvetica Neue"/>
              </a:rPr>
              <a:t>实验对比 </a:t>
            </a:r>
            <a:r>
              <a:t>CNN - ViT</a:t>
            </a:r>
          </a:p>
        </p:txBody>
      </p:sp>
      <p:sp>
        <p:nvSpPr>
          <p:cNvPr id="376" name="在训练集较小时…"/>
          <p:cNvSpPr txBox="1"/>
          <p:nvPr>
            <p:ph type="body" sz="half" idx="1"/>
          </p:nvPr>
        </p:nvSpPr>
        <p:spPr>
          <a:xfrm>
            <a:off x="10100698" y="2120450"/>
            <a:ext cx="12511471" cy="9475100"/>
          </a:xfrm>
          <a:prstGeom prst="rect">
            <a:avLst/>
          </a:prstGeom>
        </p:spPr>
        <p:txBody>
          <a:bodyPr anchor="ctr"/>
          <a:lstStyle/>
          <a:p>
            <a:pPr marL="444499" indent="-444499">
              <a:lnSpc>
                <a:spcPts val="7300"/>
              </a:lnSpc>
              <a:defRPr>
                <a:latin typeface="Times New Roman"/>
                <a:ea typeface="Times New Roman"/>
                <a:cs typeface="Times New Roman"/>
                <a:sym typeface="Times New Roman"/>
              </a:defRPr>
            </a:pPr>
            <a:r>
              <a:t> 在训练集较小时</a:t>
            </a:r>
          </a:p>
          <a:p>
            <a:pPr lvl="2" marL="0" indent="914400">
              <a:lnSpc>
                <a:spcPts val="5800"/>
              </a:lnSpc>
              <a:buSzTx/>
              <a:buNone/>
              <a:defRPr sz="3500">
                <a:latin typeface="Times New Roman"/>
                <a:ea typeface="Times New Roman"/>
                <a:cs typeface="Times New Roman"/>
                <a:sym typeface="Times New Roman"/>
              </a:defRPr>
            </a:pPr>
            <a:r>
              <a:t>基于 CNN 的 ResNets 的表现(即灰色区域) 整体优于 ViT</a:t>
            </a:r>
          </a:p>
          <a:p>
            <a:pPr marL="444499" indent="-444499">
              <a:lnSpc>
                <a:spcPts val="7300"/>
              </a:lnSpc>
              <a:defRPr>
                <a:latin typeface="Times New Roman"/>
                <a:ea typeface="Times New Roman"/>
                <a:cs typeface="Times New Roman"/>
                <a:sym typeface="Times New Roman"/>
              </a:defRPr>
            </a:pPr>
            <a:r>
              <a:t> 在训练集较大时</a:t>
            </a:r>
          </a:p>
          <a:p>
            <a:pPr lvl="2" marL="0" indent="914400">
              <a:lnSpc>
                <a:spcPts val="5800"/>
              </a:lnSpc>
              <a:buSzTx/>
              <a:buNone/>
              <a:defRPr sz="3500">
                <a:latin typeface="Times New Roman"/>
                <a:ea typeface="Times New Roman"/>
                <a:cs typeface="Times New Roman"/>
                <a:sym typeface="Times New Roman"/>
              </a:defRPr>
            </a:pPr>
            <a:r>
              <a:t>ViT 模型的表现整体持平甚至优于 ResNets，并且具有最深层数与最小 Patch Size 的 ViT 要优于其余 ViT</a:t>
            </a:r>
          </a:p>
        </p:txBody>
      </p:sp>
      <p:grpSp>
        <p:nvGrpSpPr>
          <p:cNvPr id="379" name="成组"/>
          <p:cNvGrpSpPr/>
          <p:nvPr/>
        </p:nvGrpSpPr>
        <p:grpSpPr>
          <a:xfrm>
            <a:off x="317500" y="4054294"/>
            <a:ext cx="9073811" cy="6229712"/>
            <a:chOff x="0" y="0"/>
            <a:chExt cx="9073810" cy="6229711"/>
          </a:xfrm>
        </p:grpSpPr>
        <p:pic>
          <p:nvPicPr>
            <p:cNvPr id="377" name="截屏2022-03-18 上午12.52.23.png" descr="截屏2022-03-18 上午12.52.23.png"/>
            <p:cNvPicPr>
              <a:picLocks noChangeAspect="1"/>
            </p:cNvPicPr>
            <p:nvPr/>
          </p:nvPicPr>
          <p:blipFill>
            <a:blip r:embed="rId2">
              <a:extLst/>
            </a:blip>
            <a:stretch>
              <a:fillRect/>
            </a:stretch>
          </p:blipFill>
          <p:spPr>
            <a:xfrm>
              <a:off x="0" y="0"/>
              <a:ext cx="9073811" cy="5607412"/>
            </a:xfrm>
            <a:prstGeom prst="rect">
              <a:avLst/>
            </a:prstGeom>
            <a:ln w="12700" cap="flat">
              <a:noFill/>
              <a:miter lim="400000"/>
            </a:ln>
            <a:effectLst/>
          </p:spPr>
        </p:pic>
        <p:sp>
          <p:nvSpPr>
            <p:cNvPr id="378" name="Caption"/>
            <p:cNvSpPr/>
            <p:nvPr/>
          </p:nvSpPr>
          <p:spPr>
            <a:xfrm>
              <a:off x="0" y="5709011"/>
              <a:ext cx="907381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5  ResNets 与 Vision Transformer 对比</a:t>
              </a:r>
            </a:p>
          </p:txBody>
        </p:sp>
      </p:grpSp>
      <p:sp>
        <p:nvSpPr>
          <p:cNvPr id="380" name="15"/>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文章概要"/>
          <p:cNvSpPr txBox="1"/>
          <p:nvPr>
            <p:ph type="title"/>
          </p:nvPr>
        </p:nvSpPr>
        <p:spPr>
          <a:xfrm>
            <a:off x="9650465" y="4533900"/>
            <a:ext cx="6465249" cy="4648200"/>
          </a:xfrm>
          <a:prstGeom prst="rect">
            <a:avLst/>
          </a:prstGeom>
        </p:spPr>
        <p:txBody>
          <a:bodyPr/>
          <a:lstStyle/>
          <a:p>
            <a:pPr defTabSz="1389853">
              <a:defRPr spc="-132" sz="6612"/>
            </a:pPr>
            <a:r>
              <a:t> </a:t>
            </a:r>
          </a:p>
          <a:p>
            <a:pPr defTabSz="1389853">
              <a:defRPr spc="-132" sz="6612"/>
            </a:pPr>
          </a:p>
          <a:p>
            <a:pPr defTabSz="1389853">
              <a:defRPr spc="-132" sz="6612"/>
            </a:pPr>
            <a:r>
              <a:t> 文章概要</a:t>
            </a:r>
          </a:p>
          <a:p>
            <a:pPr defTabSz="1389853">
              <a:defRPr spc="-132" sz="6612"/>
            </a:pPr>
          </a:p>
          <a:p>
            <a:pPr defTabSz="1389853">
              <a:defRPr spc="-132" sz="6612"/>
            </a:pPr>
            <a:r>
              <a:t>  </a:t>
            </a:r>
          </a:p>
        </p:txBody>
      </p:sp>
      <p:sp>
        <p:nvSpPr>
          <p:cNvPr id="157"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实验对比 CNN - ViT"/>
          <p:cNvSpPr txBox="1"/>
          <p:nvPr>
            <p:ph type="title"/>
          </p:nvPr>
        </p:nvSpPr>
        <p:spPr>
          <a:prstGeom prst="rect">
            <a:avLst/>
          </a:prstGeom>
        </p:spPr>
        <p:txBody>
          <a:bodyPr/>
          <a:lstStyle/>
          <a:p>
            <a:pPr defTabSz="2145738">
              <a:defRPr spc="-149" sz="7480">
                <a:latin typeface="Times New Roman"/>
                <a:ea typeface="Times New Roman"/>
                <a:cs typeface="Times New Roman"/>
                <a:sym typeface="Times New Roman"/>
              </a:defRPr>
            </a:pPr>
            <a:r>
              <a:rPr>
                <a:latin typeface="+mn-lt"/>
                <a:ea typeface="+mn-ea"/>
                <a:cs typeface="+mn-cs"/>
                <a:sym typeface="Helvetica Neue"/>
              </a:rPr>
              <a:t>实验对比 </a:t>
            </a:r>
            <a:r>
              <a:t>CNN - ViT</a:t>
            </a:r>
          </a:p>
        </p:txBody>
      </p:sp>
      <p:sp>
        <p:nvSpPr>
          <p:cNvPr id="383" name="归纳偏置…"/>
          <p:cNvSpPr txBox="1"/>
          <p:nvPr>
            <p:ph type="body" idx="1"/>
          </p:nvPr>
        </p:nvSpPr>
        <p:spPr>
          <a:xfrm>
            <a:off x="2593628" y="2452205"/>
            <a:ext cx="19734180" cy="9904883"/>
          </a:xfrm>
          <a:prstGeom prst="rect">
            <a:avLst/>
          </a:prstGeom>
        </p:spPr>
        <p:txBody>
          <a:bodyPr anchor="ctr"/>
          <a:lstStyle/>
          <a:p>
            <a:pPr marL="431164" indent="-431164" defTabSz="2365188">
              <a:lnSpc>
                <a:spcPts val="7100"/>
              </a:lnSpc>
              <a:spcBef>
                <a:spcPts val="4300"/>
              </a:spcBef>
              <a:defRPr sz="4656">
                <a:latin typeface="Times New Roman"/>
                <a:ea typeface="Times New Roman"/>
                <a:cs typeface="Times New Roman"/>
                <a:sym typeface="Times New Roman"/>
              </a:defRPr>
            </a:pPr>
            <a:r>
              <a:t> 归纳偏置</a:t>
            </a:r>
          </a:p>
          <a:p>
            <a:pPr lvl="2" marL="0" indent="886968" defTabSz="2365188">
              <a:lnSpc>
                <a:spcPts val="5600"/>
              </a:lnSpc>
              <a:spcBef>
                <a:spcPts val="4300"/>
              </a:spcBef>
              <a:buSzTx/>
              <a:buNone/>
              <a:defRPr sz="3395">
                <a:latin typeface="Times New Roman"/>
                <a:ea typeface="Times New Roman"/>
                <a:cs typeface="Times New Roman"/>
                <a:sym typeface="Times New Roman"/>
              </a:defRPr>
            </a:pPr>
            <a:r>
              <a:t>归纳偏置的概念可以理解为先验知识或归纳性偏好，归纳偏置的存在会促使模型优先考虑具有某些属性的解</a:t>
            </a:r>
          </a:p>
          <a:p>
            <a:pPr marL="431164" indent="-431164" defTabSz="2365188">
              <a:lnSpc>
                <a:spcPts val="7100"/>
              </a:lnSpc>
              <a:spcBef>
                <a:spcPts val="4300"/>
              </a:spcBef>
              <a:defRPr sz="4656">
                <a:latin typeface="Times New Roman"/>
                <a:ea typeface="Times New Roman"/>
                <a:cs typeface="Times New Roman"/>
                <a:sym typeface="Times New Roman"/>
              </a:defRPr>
            </a:pPr>
            <a:r>
              <a:t> CNN 的归纳偏置</a:t>
            </a:r>
          </a:p>
          <a:p>
            <a:pPr lvl="2" marL="0" indent="886968" defTabSz="2365188">
              <a:lnSpc>
                <a:spcPts val="5600"/>
              </a:lnSpc>
              <a:spcBef>
                <a:spcPts val="4300"/>
              </a:spcBef>
              <a:buSzTx/>
              <a:buNone/>
              <a:defRPr sz="3395">
                <a:latin typeface="Times New Roman"/>
                <a:ea typeface="Times New Roman"/>
                <a:cs typeface="Times New Roman"/>
                <a:sym typeface="Times New Roman"/>
              </a:defRPr>
            </a:pPr>
            <a:r>
              <a:t>CNN 的卷积与滑动窗口操作使其具备两种归纳偏置：局部感知与权值共享。换言之，CNN 在面对所有图像时，默认图像中相邻的像素点具有更高的相似性，且图像特征与其在图像中的位置无关。在大多数图像中，这两种归纳偏置是合理的</a:t>
            </a:r>
          </a:p>
          <a:p>
            <a:pPr marL="431164" indent="-431164" defTabSz="2365188">
              <a:lnSpc>
                <a:spcPts val="7100"/>
              </a:lnSpc>
              <a:spcBef>
                <a:spcPts val="4300"/>
              </a:spcBef>
              <a:defRPr sz="4656">
                <a:latin typeface="Times New Roman"/>
                <a:ea typeface="Times New Roman"/>
                <a:cs typeface="Times New Roman"/>
                <a:sym typeface="Times New Roman"/>
              </a:defRPr>
            </a:pPr>
            <a:r>
              <a:t> ViT 的归纳偏置</a:t>
            </a:r>
          </a:p>
          <a:p>
            <a:pPr lvl="2" marL="0" indent="886968" defTabSz="2365188">
              <a:lnSpc>
                <a:spcPts val="5600"/>
              </a:lnSpc>
              <a:spcBef>
                <a:spcPts val="4300"/>
              </a:spcBef>
              <a:buSzTx/>
              <a:buNone/>
              <a:defRPr sz="3395">
                <a:latin typeface="Times New Roman"/>
                <a:ea typeface="Times New Roman"/>
                <a:cs typeface="Times New Roman"/>
                <a:sym typeface="Times New Roman"/>
              </a:defRPr>
            </a:pPr>
            <a:r>
              <a:t>ViT 最小化了归纳偏置，仅有 Position Embedding，并且是可训练的。故 ViT 对图像特性的感知完全来自于训练过程，需要较大的训练集来达到较好的效果，并相较于 CNN 拥有更好的全局感知能力</a:t>
            </a:r>
          </a:p>
        </p:txBody>
      </p:sp>
      <p:sp>
        <p:nvSpPr>
          <p:cNvPr id="384" name="16"/>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Position Embedding"/>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Position Embedding</a:t>
            </a:r>
          </a:p>
        </p:txBody>
      </p:sp>
      <p:grpSp>
        <p:nvGrpSpPr>
          <p:cNvPr id="389" name="成组"/>
          <p:cNvGrpSpPr/>
          <p:nvPr/>
        </p:nvGrpSpPr>
        <p:grpSpPr>
          <a:xfrm>
            <a:off x="2266487" y="3840565"/>
            <a:ext cx="8102601" cy="7772401"/>
            <a:chOff x="0" y="0"/>
            <a:chExt cx="8102600" cy="7772399"/>
          </a:xfrm>
        </p:grpSpPr>
        <p:pic>
          <p:nvPicPr>
            <p:cNvPr id="387" name="截屏2022-04-06 下午8.22.20.png" descr="截屏2022-04-06 下午8.22.20.png"/>
            <p:cNvPicPr>
              <a:picLocks noChangeAspect="1"/>
            </p:cNvPicPr>
            <p:nvPr/>
          </p:nvPicPr>
          <p:blipFill>
            <a:blip r:embed="rId2">
              <a:extLst/>
            </a:blip>
            <a:stretch>
              <a:fillRect/>
            </a:stretch>
          </p:blipFill>
          <p:spPr>
            <a:xfrm>
              <a:off x="0" y="0"/>
              <a:ext cx="8102601" cy="7150100"/>
            </a:xfrm>
            <a:prstGeom prst="rect">
              <a:avLst/>
            </a:prstGeom>
            <a:ln w="12700" cap="flat">
              <a:noFill/>
              <a:miter lim="400000"/>
            </a:ln>
            <a:effectLst/>
          </p:spPr>
        </p:pic>
        <p:sp>
          <p:nvSpPr>
            <p:cNvPr id="388" name="Title"/>
            <p:cNvSpPr/>
            <p:nvPr/>
          </p:nvSpPr>
          <p:spPr>
            <a:xfrm>
              <a:off x="0" y="7251700"/>
              <a:ext cx="8102601" cy="520700"/>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825500">
                <a:defRPr>
                  <a:solidFill>
                    <a:srgbClr val="000000"/>
                  </a:solidFill>
                </a:defRPr>
              </a:lvl1pPr>
            </a:lstStyle>
            <a:p>
              <a:pPr/>
              <a:r>
                <a:t>图 6  相似程度可视化</a:t>
              </a:r>
            </a:p>
          </p:txBody>
        </p:sp>
      </p:grpSp>
      <p:sp>
        <p:nvSpPr>
          <p:cNvPr id="390" name="如图所示，Patch Embedding 能够学习到表示位置及距离的信息…"/>
          <p:cNvSpPr txBox="1"/>
          <p:nvPr>
            <p:ph type="body" sz="half" idx="1"/>
          </p:nvPr>
        </p:nvSpPr>
        <p:spPr>
          <a:xfrm>
            <a:off x="12776566" y="2521637"/>
            <a:ext cx="8899997" cy="8672726"/>
          </a:xfrm>
          <a:prstGeom prst="rect">
            <a:avLst/>
          </a:prstGeom>
        </p:spPr>
        <p:txBody>
          <a:bodyPr anchor="ctr"/>
          <a:lstStyle/>
          <a:p>
            <a:pPr marL="524255" indent="-524255" defTabSz="2096971">
              <a:lnSpc>
                <a:spcPts val="6800"/>
              </a:lnSpc>
              <a:spcBef>
                <a:spcPts val="3800"/>
              </a:spcBef>
              <a:defRPr sz="4128">
                <a:latin typeface="Times New Roman"/>
                <a:ea typeface="Times New Roman"/>
                <a:cs typeface="Times New Roman"/>
                <a:sym typeface="Times New Roman"/>
              </a:defRPr>
            </a:pPr>
            <a:r>
              <a:t> 如图所示，Patch Embedding 能够学习到表示位置及距离的信息</a:t>
            </a:r>
          </a:p>
          <a:p>
            <a:pPr marL="524255" indent="-524255" defTabSz="2096971">
              <a:lnSpc>
                <a:spcPts val="6800"/>
              </a:lnSpc>
              <a:spcBef>
                <a:spcPts val="3800"/>
              </a:spcBef>
              <a:defRPr sz="4128">
                <a:latin typeface="Times New Roman"/>
                <a:ea typeface="Times New Roman"/>
                <a:cs typeface="Times New Roman"/>
                <a:sym typeface="Times New Roman"/>
              </a:defRPr>
            </a:pPr>
            <a:r>
              <a:t> Embedding 与其自身相似度最高</a:t>
            </a:r>
          </a:p>
          <a:p>
            <a:pPr marL="524255" indent="-524255" defTabSz="2096971">
              <a:lnSpc>
                <a:spcPts val="6800"/>
              </a:lnSpc>
              <a:spcBef>
                <a:spcPts val="3800"/>
              </a:spcBef>
              <a:defRPr sz="4128">
                <a:latin typeface="Times New Roman"/>
                <a:ea typeface="Times New Roman"/>
                <a:cs typeface="Times New Roman"/>
                <a:sym typeface="Times New Roman"/>
              </a:defRPr>
            </a:pPr>
            <a:r>
              <a:t> Embedding 与距离最远的 Embedding 相似度最低</a:t>
            </a:r>
          </a:p>
          <a:p>
            <a:pPr marL="524255" indent="-524255" defTabSz="2096971">
              <a:lnSpc>
                <a:spcPts val="6800"/>
              </a:lnSpc>
              <a:spcBef>
                <a:spcPts val="3800"/>
              </a:spcBef>
              <a:defRPr sz="4128">
                <a:latin typeface="Times New Roman"/>
                <a:ea typeface="Times New Roman"/>
                <a:cs typeface="Times New Roman"/>
                <a:sym typeface="Times New Roman"/>
              </a:defRPr>
            </a:pPr>
            <a:r>
              <a:t> Embedding 与同行及同列的Embedding 具有一定的相似度</a:t>
            </a:r>
          </a:p>
          <a:p>
            <a:pPr marL="524255" indent="-524255" defTabSz="2096971">
              <a:lnSpc>
                <a:spcPts val="6800"/>
              </a:lnSpc>
              <a:spcBef>
                <a:spcPts val="3800"/>
              </a:spcBef>
              <a:defRPr sz="4128">
                <a:latin typeface="Times New Roman"/>
                <a:ea typeface="Times New Roman"/>
                <a:cs typeface="Times New Roman"/>
                <a:sym typeface="Times New Roman"/>
              </a:defRPr>
            </a:pPr>
            <a:r>
              <a:t> CNN 不考虑特征的位置及相对距离</a:t>
            </a:r>
          </a:p>
        </p:txBody>
      </p:sp>
      <p:sp>
        <p:nvSpPr>
          <p:cNvPr id="391" name="17"/>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全局感知能力"/>
          <p:cNvSpPr txBox="1"/>
          <p:nvPr>
            <p:ph type="title"/>
          </p:nvPr>
        </p:nvSpPr>
        <p:spPr>
          <a:prstGeom prst="rect">
            <a:avLst/>
          </a:prstGeom>
        </p:spPr>
        <p:txBody>
          <a:bodyPr/>
          <a:lstStyle>
            <a:lvl1pPr defTabSz="2145738">
              <a:defRPr spc="-149" sz="7480"/>
            </a:lvl1pPr>
          </a:lstStyle>
          <a:p>
            <a:pPr/>
            <a:r>
              <a:t>全局感知能力</a:t>
            </a:r>
          </a:p>
        </p:txBody>
      </p:sp>
      <p:sp>
        <p:nvSpPr>
          <p:cNvPr id="394" name="Transformer 擅长捕捉长距离的关系，在图像中表现为捕捉到距离较远的像素点间的相似性…"/>
          <p:cNvSpPr txBox="1"/>
          <p:nvPr>
            <p:ph type="body" sz="half" idx="1"/>
          </p:nvPr>
        </p:nvSpPr>
        <p:spPr>
          <a:xfrm>
            <a:off x="10710780" y="2687404"/>
            <a:ext cx="10918389" cy="9450091"/>
          </a:xfrm>
          <a:prstGeom prst="rect">
            <a:avLst/>
          </a:prstGeom>
        </p:spPr>
        <p:txBody>
          <a:bodyPr anchor="ctr"/>
          <a:lstStyle/>
          <a:p>
            <a:pPr marL="512063" indent="-512063" defTabSz="2048204">
              <a:lnSpc>
                <a:spcPts val="6600"/>
              </a:lnSpc>
              <a:spcBef>
                <a:spcPts val="3700"/>
              </a:spcBef>
              <a:defRPr sz="4032">
                <a:latin typeface="Times New Roman"/>
                <a:ea typeface="Times New Roman"/>
                <a:cs typeface="Times New Roman"/>
                <a:sym typeface="Times New Roman"/>
              </a:defRPr>
            </a:pPr>
            <a:r>
              <a:t> Transformer 擅长捕捉长距离的关系，在图像中表现为捕捉到距离较远的像素点间的相似性</a:t>
            </a:r>
          </a:p>
          <a:p>
            <a:pPr marL="512063" indent="-512063" defTabSz="2048204">
              <a:lnSpc>
                <a:spcPts val="6600"/>
              </a:lnSpc>
              <a:spcBef>
                <a:spcPts val="3700"/>
              </a:spcBef>
              <a:defRPr sz="4032">
                <a:latin typeface="Times New Roman"/>
                <a:ea typeface="Times New Roman"/>
                <a:cs typeface="Times New Roman"/>
                <a:sym typeface="Times New Roman"/>
              </a:defRPr>
            </a:pPr>
            <a:r>
              <a:t> 如图所示，ViT 在第一层就能捕捉到相隔 10 至 110 个像素的两个像素点间的相似性</a:t>
            </a:r>
          </a:p>
          <a:p>
            <a:pPr marL="512063" indent="-512063" defTabSz="2048204">
              <a:lnSpc>
                <a:spcPts val="6600"/>
              </a:lnSpc>
              <a:spcBef>
                <a:spcPts val="3700"/>
              </a:spcBef>
              <a:defRPr sz="4032">
                <a:latin typeface="Times New Roman"/>
                <a:ea typeface="Times New Roman"/>
                <a:cs typeface="Times New Roman"/>
                <a:sym typeface="Times New Roman"/>
              </a:defRPr>
            </a:pPr>
            <a:r>
              <a:t> 随着深度增加，ViT 已经能够捕捉到带有语义的概念，而不是依赖相邻的像素点进行判断</a:t>
            </a:r>
          </a:p>
          <a:p>
            <a:pPr marL="512063" indent="-512063" defTabSz="2048204">
              <a:lnSpc>
                <a:spcPts val="6600"/>
              </a:lnSpc>
              <a:spcBef>
                <a:spcPts val="3700"/>
              </a:spcBef>
              <a:defRPr sz="4032">
                <a:latin typeface="Times New Roman"/>
                <a:ea typeface="Times New Roman"/>
                <a:cs typeface="Times New Roman"/>
                <a:sym typeface="Times New Roman"/>
              </a:defRPr>
            </a:pPr>
            <a:r>
              <a:t> CNN 的感受野使其仅能捕捉到距离较近的像素点间的相似性，尽管 CNN 能够通过空洞卷积和池化等操作来增加感受野，仍然难以捕捉到超长距离像素间的相似性</a:t>
            </a:r>
          </a:p>
        </p:txBody>
      </p:sp>
      <p:grpSp>
        <p:nvGrpSpPr>
          <p:cNvPr id="397" name="成组"/>
          <p:cNvGrpSpPr/>
          <p:nvPr/>
        </p:nvGrpSpPr>
        <p:grpSpPr>
          <a:xfrm>
            <a:off x="2559272" y="3219449"/>
            <a:ext cx="7531101" cy="7899401"/>
            <a:chOff x="0" y="0"/>
            <a:chExt cx="7531100" cy="7899399"/>
          </a:xfrm>
        </p:grpSpPr>
        <p:pic>
          <p:nvPicPr>
            <p:cNvPr id="395" name="截屏2022-04-13 上午11.49.04.png" descr="截屏2022-04-13 上午11.49.04.png"/>
            <p:cNvPicPr>
              <a:picLocks noChangeAspect="1"/>
            </p:cNvPicPr>
            <p:nvPr/>
          </p:nvPicPr>
          <p:blipFill>
            <a:blip r:embed="rId2">
              <a:extLst/>
            </a:blip>
            <a:stretch>
              <a:fillRect/>
            </a:stretch>
          </p:blipFill>
          <p:spPr>
            <a:xfrm>
              <a:off x="0" y="0"/>
              <a:ext cx="7531100" cy="7277100"/>
            </a:xfrm>
            <a:prstGeom prst="rect">
              <a:avLst/>
            </a:prstGeom>
            <a:ln w="12700" cap="flat">
              <a:noFill/>
              <a:miter lim="400000"/>
            </a:ln>
            <a:effectLst/>
          </p:spPr>
        </p:pic>
        <p:sp>
          <p:nvSpPr>
            <p:cNvPr id="396" name="Caption"/>
            <p:cNvSpPr/>
            <p:nvPr/>
          </p:nvSpPr>
          <p:spPr>
            <a:xfrm>
              <a:off x="0" y="7378700"/>
              <a:ext cx="7531100" cy="520700"/>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7  平均注意力距离</a:t>
              </a:r>
            </a:p>
          </p:txBody>
        </p:sp>
      </p:grpSp>
      <p:sp>
        <p:nvSpPr>
          <p:cNvPr id="398" name="18"/>
          <p:cNvSpPr txBox="1"/>
          <p:nvPr>
            <p:ph type="sldNum" sz="quarter" idx="4294967295"/>
          </p:nvPr>
        </p:nvSpPr>
        <p:spPr>
          <a:xfrm>
            <a:off x="11994515" y="13080999"/>
            <a:ext cx="394970"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实验对比 CNN - ViT"/>
          <p:cNvSpPr txBox="1"/>
          <p:nvPr>
            <p:ph type="title"/>
          </p:nvPr>
        </p:nvSpPr>
        <p:spPr>
          <a:prstGeom prst="rect">
            <a:avLst/>
          </a:prstGeom>
        </p:spPr>
        <p:txBody>
          <a:bodyPr/>
          <a:lstStyle>
            <a:lvl1pPr defTabSz="2145738">
              <a:defRPr spc="-149" sz="7480"/>
            </a:lvl1pPr>
          </a:lstStyle>
          <a:p>
            <a:pPr/>
            <a:r>
              <a:t>实验对比 CNN - ViT</a:t>
            </a:r>
          </a:p>
        </p:txBody>
      </p:sp>
      <p:grpSp>
        <p:nvGrpSpPr>
          <p:cNvPr id="415" name="成组"/>
          <p:cNvGrpSpPr/>
          <p:nvPr/>
        </p:nvGrpSpPr>
        <p:grpSpPr>
          <a:xfrm>
            <a:off x="638416" y="5536490"/>
            <a:ext cx="12925369" cy="4001921"/>
            <a:chOff x="-337095" y="0"/>
            <a:chExt cx="12925368" cy="4001920"/>
          </a:xfrm>
        </p:grpSpPr>
        <p:grpSp>
          <p:nvGrpSpPr>
            <p:cNvPr id="413" name="成组"/>
            <p:cNvGrpSpPr/>
            <p:nvPr/>
          </p:nvGrpSpPr>
          <p:grpSpPr>
            <a:xfrm>
              <a:off x="-337096" y="0"/>
              <a:ext cx="12925370" cy="3265321"/>
              <a:chOff x="-337095" y="0"/>
              <a:chExt cx="12925368" cy="3265320"/>
            </a:xfrm>
          </p:grpSpPr>
          <p:grpSp>
            <p:nvGrpSpPr>
              <p:cNvPr id="403" name="成组"/>
              <p:cNvGrpSpPr/>
              <p:nvPr/>
            </p:nvGrpSpPr>
            <p:grpSpPr>
              <a:xfrm>
                <a:off x="-337096" y="0"/>
                <a:ext cx="3657601" cy="3265321"/>
                <a:chOff x="0" y="0"/>
                <a:chExt cx="3657600" cy="3265320"/>
              </a:xfrm>
            </p:grpSpPr>
            <p:pic>
              <p:nvPicPr>
                <p:cNvPr id="401" name="截屏2022-04-12 下午10.20.53.png" descr="截屏2022-04-12 下午10.20.53.png"/>
                <p:cNvPicPr>
                  <a:picLocks noChangeAspect="1"/>
                </p:cNvPicPr>
                <p:nvPr/>
              </p:nvPicPr>
              <p:blipFill>
                <a:blip r:embed="rId2">
                  <a:extLst/>
                </a:blip>
                <a:stretch>
                  <a:fillRect/>
                </a:stretch>
              </p:blipFill>
              <p:spPr>
                <a:xfrm>
                  <a:off x="337095" y="0"/>
                  <a:ext cx="2983410" cy="2643021"/>
                </a:xfrm>
                <a:prstGeom prst="rect">
                  <a:avLst/>
                </a:prstGeom>
                <a:ln w="12700" cap="flat">
                  <a:noFill/>
                  <a:miter lim="400000"/>
                </a:ln>
                <a:effectLst/>
              </p:spPr>
            </p:pic>
            <p:sp>
              <p:nvSpPr>
                <p:cNvPr id="402" name="Caption"/>
                <p:cNvSpPr/>
                <p:nvPr/>
              </p:nvSpPr>
              <p:spPr>
                <a:xfrm>
                  <a:off x="0" y="2744620"/>
                  <a:ext cx="36576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r>
                    <a:t>(a) 遮挡</a:t>
                  </a:r>
                </a:p>
              </p:txBody>
            </p:sp>
          </p:grpSp>
          <p:grpSp>
            <p:nvGrpSpPr>
              <p:cNvPr id="406" name="成组"/>
              <p:cNvGrpSpPr/>
              <p:nvPr/>
            </p:nvGrpSpPr>
            <p:grpSpPr>
              <a:xfrm>
                <a:off x="2752160" y="36397"/>
                <a:ext cx="3657601" cy="3192527"/>
                <a:chOff x="0" y="0"/>
                <a:chExt cx="3657600" cy="3192526"/>
              </a:xfrm>
            </p:grpSpPr>
            <p:pic>
              <p:nvPicPr>
                <p:cNvPr id="404" name="截屏2022-04-12 下午10.21.07.png" descr="截屏2022-04-12 下午10.21.07.png"/>
                <p:cNvPicPr>
                  <a:picLocks noChangeAspect="1"/>
                </p:cNvPicPr>
                <p:nvPr/>
              </p:nvPicPr>
              <p:blipFill>
                <a:blip r:embed="rId3">
                  <a:extLst/>
                </a:blip>
                <a:stretch>
                  <a:fillRect/>
                </a:stretch>
              </p:blipFill>
              <p:spPr>
                <a:xfrm>
                  <a:off x="355862" y="0"/>
                  <a:ext cx="2945876" cy="2570227"/>
                </a:xfrm>
                <a:prstGeom prst="rect">
                  <a:avLst/>
                </a:prstGeom>
                <a:ln w="12700" cap="flat">
                  <a:noFill/>
                  <a:miter lim="400000"/>
                </a:ln>
                <a:effectLst/>
              </p:spPr>
            </p:pic>
            <p:sp>
              <p:nvSpPr>
                <p:cNvPr id="405" name="Caption"/>
                <p:cNvSpPr/>
                <p:nvPr/>
              </p:nvSpPr>
              <p:spPr>
                <a:xfrm>
                  <a:off x="0" y="2671826"/>
                  <a:ext cx="36576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r>
                    <a:t>(b) 分布偏移</a:t>
                  </a:r>
                </a:p>
              </p:txBody>
            </p:sp>
          </p:grpSp>
          <p:grpSp>
            <p:nvGrpSpPr>
              <p:cNvPr id="409" name="成组"/>
              <p:cNvGrpSpPr/>
              <p:nvPr/>
            </p:nvGrpSpPr>
            <p:grpSpPr>
              <a:xfrm>
                <a:off x="5841417" y="38644"/>
                <a:ext cx="3657601" cy="3188033"/>
                <a:chOff x="0" y="0"/>
                <a:chExt cx="3657600" cy="3188032"/>
              </a:xfrm>
            </p:grpSpPr>
            <p:pic>
              <p:nvPicPr>
                <p:cNvPr id="407" name="截屏2022-04-12 下午10.21.21.png" descr="截屏2022-04-12 下午10.21.21.png"/>
                <p:cNvPicPr>
                  <a:picLocks noChangeAspect="1"/>
                </p:cNvPicPr>
                <p:nvPr/>
              </p:nvPicPr>
              <p:blipFill>
                <a:blip r:embed="rId4">
                  <a:extLst/>
                </a:blip>
                <a:stretch>
                  <a:fillRect/>
                </a:stretch>
              </p:blipFill>
              <p:spPr>
                <a:xfrm>
                  <a:off x="337095" y="0"/>
                  <a:ext cx="2983410" cy="2565733"/>
                </a:xfrm>
                <a:prstGeom prst="rect">
                  <a:avLst/>
                </a:prstGeom>
                <a:ln w="12700" cap="flat">
                  <a:noFill/>
                  <a:miter lim="400000"/>
                </a:ln>
                <a:effectLst/>
              </p:spPr>
            </p:pic>
            <p:sp>
              <p:nvSpPr>
                <p:cNvPr id="408" name="Caption"/>
                <p:cNvSpPr/>
                <p:nvPr/>
              </p:nvSpPr>
              <p:spPr>
                <a:xfrm>
                  <a:off x="0" y="2667332"/>
                  <a:ext cx="36576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r>
                    <a:t>(c) 对抗 Patch</a:t>
                  </a:r>
                </a:p>
              </p:txBody>
            </p:sp>
          </p:grpSp>
          <p:grpSp>
            <p:nvGrpSpPr>
              <p:cNvPr id="412" name="成组"/>
              <p:cNvGrpSpPr/>
              <p:nvPr/>
            </p:nvGrpSpPr>
            <p:grpSpPr>
              <a:xfrm>
                <a:off x="8930673" y="25325"/>
                <a:ext cx="3657601" cy="3214671"/>
                <a:chOff x="0" y="0"/>
                <a:chExt cx="3657600" cy="3214670"/>
              </a:xfrm>
            </p:grpSpPr>
            <p:pic>
              <p:nvPicPr>
                <p:cNvPr id="410" name="截屏2022-04-12 下午10.21.38.png" descr="截屏2022-04-12 下午10.21.38.png"/>
                <p:cNvPicPr>
                  <a:picLocks noChangeAspect="1"/>
                </p:cNvPicPr>
                <p:nvPr/>
              </p:nvPicPr>
              <p:blipFill>
                <a:blip r:embed="rId5">
                  <a:extLst/>
                </a:blip>
                <a:stretch>
                  <a:fillRect/>
                </a:stretch>
              </p:blipFill>
              <p:spPr>
                <a:xfrm>
                  <a:off x="355862" y="0"/>
                  <a:ext cx="2945876" cy="2592371"/>
                </a:xfrm>
                <a:prstGeom prst="rect">
                  <a:avLst/>
                </a:prstGeom>
                <a:ln w="12700" cap="flat">
                  <a:noFill/>
                  <a:miter lim="400000"/>
                </a:ln>
                <a:effectLst/>
              </p:spPr>
            </p:pic>
            <p:sp>
              <p:nvSpPr>
                <p:cNvPr id="411" name="Caption"/>
                <p:cNvSpPr/>
                <p:nvPr/>
              </p:nvSpPr>
              <p:spPr>
                <a:xfrm>
                  <a:off x="0" y="2693970"/>
                  <a:ext cx="365760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r>
                    <a:t>(d) 乱序 Patches</a:t>
                  </a:r>
                </a:p>
              </p:txBody>
            </p:sp>
          </p:grpSp>
        </p:grpSp>
        <p:sp>
          <p:nvSpPr>
            <p:cNvPr id="414" name="Caption"/>
            <p:cNvSpPr/>
            <p:nvPr/>
          </p:nvSpPr>
          <p:spPr>
            <a:xfrm>
              <a:off x="0" y="2744620"/>
              <a:ext cx="12232412" cy="12573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p>
            <a:p>
              <a:pPr/>
            </a:p>
            <a:p>
              <a:pPr>
                <a:defRPr>
                  <a:solidFill>
                    <a:srgbClr val="000000"/>
                  </a:solidFill>
                </a:defRPr>
              </a:pPr>
              <a:r>
                <a:t>图 8  处理后图像</a:t>
              </a:r>
              <a:r>
                <a:rPr baseline="31999"/>
                <a:t>[6]</a:t>
              </a:r>
            </a:p>
          </p:txBody>
        </p:sp>
      </p:grpSp>
      <p:sp>
        <p:nvSpPr>
          <p:cNvPr id="416" name="在面对如图所示的图像时，ViT 仍能准确地对图像类别做出判断…"/>
          <p:cNvSpPr txBox="1"/>
          <p:nvPr>
            <p:ph type="body" sz="half" idx="1"/>
          </p:nvPr>
        </p:nvSpPr>
        <p:spPr>
          <a:xfrm>
            <a:off x="13937708" y="2521637"/>
            <a:ext cx="8899998" cy="8672726"/>
          </a:xfrm>
          <a:prstGeom prst="rect">
            <a:avLst/>
          </a:prstGeom>
        </p:spPr>
        <p:txBody>
          <a:bodyPr anchor="ctr"/>
          <a:lstStyle/>
          <a:p>
            <a:pPr>
              <a:lnSpc>
                <a:spcPts val="7900"/>
              </a:lnSpc>
              <a:defRPr>
                <a:latin typeface="Times New Roman"/>
                <a:ea typeface="Times New Roman"/>
                <a:cs typeface="Times New Roman"/>
                <a:sym typeface="Times New Roman"/>
              </a:defRPr>
            </a:pPr>
            <a:r>
              <a:t> 在面对如图所示的图像时，ViT 仍能准确地对图像类别做出判断</a:t>
            </a:r>
          </a:p>
          <a:p>
            <a:pPr>
              <a:lnSpc>
                <a:spcPts val="7900"/>
              </a:lnSpc>
              <a:defRPr>
                <a:latin typeface="Times New Roman"/>
                <a:ea typeface="Times New Roman"/>
                <a:cs typeface="Times New Roman"/>
                <a:sym typeface="Times New Roman"/>
              </a:defRPr>
            </a:pPr>
            <a:r>
              <a:t> CNN 在面对类似图像时的表现不如 ViT</a:t>
            </a:r>
          </a:p>
        </p:txBody>
      </p:sp>
      <p:sp>
        <p:nvSpPr>
          <p:cNvPr id="417" name="19"/>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参考文献"/>
          <p:cNvSpPr txBox="1"/>
          <p:nvPr>
            <p:ph type="title"/>
          </p:nvPr>
        </p:nvSpPr>
        <p:spPr>
          <a:xfrm>
            <a:off x="9650465" y="4533900"/>
            <a:ext cx="6465249" cy="4648200"/>
          </a:xfrm>
          <a:prstGeom prst="rect">
            <a:avLst/>
          </a:prstGeom>
        </p:spPr>
        <p:txBody>
          <a:bodyPr/>
          <a:lstStyle/>
          <a:p>
            <a:pPr defTabSz="1389853">
              <a:defRPr spc="-132" sz="6612"/>
            </a:pPr>
            <a:r>
              <a:t> </a:t>
            </a:r>
          </a:p>
          <a:p>
            <a:pPr defTabSz="1389853">
              <a:defRPr spc="-132" sz="6612"/>
            </a:pPr>
          </a:p>
          <a:p>
            <a:pPr defTabSz="1389853">
              <a:defRPr spc="-132" sz="6612"/>
            </a:pPr>
            <a:r>
              <a:t> 参考文献</a:t>
            </a:r>
          </a:p>
          <a:p>
            <a:pPr defTabSz="1389853">
              <a:defRPr spc="-132" sz="6612"/>
            </a:pPr>
          </a:p>
          <a:p>
            <a:pPr defTabSz="1389853">
              <a:defRPr spc="-132" sz="6612"/>
            </a:pPr>
            <a:r>
              <a:t>  </a:t>
            </a:r>
          </a:p>
        </p:txBody>
      </p:sp>
      <p:sp>
        <p:nvSpPr>
          <p:cNvPr id="420"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1] Liu Z, Lin Y, Cao Y, et al. Swin transformer: Hierarchical vision transformer using shifted windows[C]//Proceedings of the IEEE/CVF International Conference on Computer Vision. 2021: 10012-10022.…"/>
          <p:cNvSpPr txBox="1"/>
          <p:nvPr/>
        </p:nvSpPr>
        <p:spPr>
          <a:xfrm>
            <a:off x="1736975" y="1212180"/>
            <a:ext cx="20910050" cy="112916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4000">
                <a:solidFill>
                  <a:srgbClr val="000000"/>
                </a:solidFill>
                <a:latin typeface="Times New Roman"/>
                <a:ea typeface="Times New Roman"/>
                <a:cs typeface="Times New Roman"/>
                <a:sym typeface="Times New Roman"/>
              </a:defRPr>
            </a:pPr>
            <a:r>
              <a:t>[1] Liu Z, Lin Y, Cao Y, et al. Swin transformer: Hierarchical vision transformer using shifted windows[C]//Proceedings of the IEEE/CVF International Conference on Computer Vision. 2021: 10012-10022.</a:t>
            </a:r>
          </a:p>
          <a:p>
            <a:pPr algn="l">
              <a:lnSpc>
                <a:spcPct val="150000"/>
              </a:lnSpc>
              <a:defRPr sz="4000">
                <a:solidFill>
                  <a:srgbClr val="000000"/>
                </a:solidFill>
                <a:latin typeface="Times New Roman"/>
                <a:ea typeface="Times New Roman"/>
                <a:cs typeface="Times New Roman"/>
                <a:sym typeface="Times New Roman"/>
              </a:defRPr>
            </a:pPr>
            <a:r>
              <a:t>[2] Vaswani A, Shazeer N, Parmar N, et al. Attention is all you need[J]. Advances in neural information processing systems, 2017, 30.</a:t>
            </a:r>
          </a:p>
          <a:p>
            <a:pPr algn="l">
              <a:lnSpc>
                <a:spcPct val="150000"/>
              </a:lnSpc>
              <a:defRPr sz="4000">
                <a:solidFill>
                  <a:srgbClr val="000000"/>
                </a:solidFill>
                <a:latin typeface="Times New Roman"/>
                <a:ea typeface="Times New Roman"/>
                <a:cs typeface="Times New Roman"/>
                <a:sym typeface="Times New Roman"/>
              </a:defRPr>
            </a:pPr>
            <a:r>
              <a:t>[3] Bello I, Zoph B, Vaswani A, et al. Attention augmented convolutional networks[C]//Proceedings of the IEEE/CVF international conference on computer vision. 2019: 3286-3295.</a:t>
            </a:r>
          </a:p>
          <a:p>
            <a:pPr algn="l">
              <a:lnSpc>
                <a:spcPct val="150000"/>
              </a:lnSpc>
              <a:defRPr sz="4000">
                <a:solidFill>
                  <a:srgbClr val="000000"/>
                </a:solidFill>
                <a:latin typeface="Times New Roman"/>
                <a:ea typeface="Times New Roman"/>
                <a:cs typeface="Times New Roman"/>
                <a:sym typeface="Times New Roman"/>
              </a:defRPr>
            </a:pPr>
            <a:r>
              <a:t>[4] Radford A, Narasimhan K, Salimans T, et al. Improving language understanding with unsupervised learning[J]. 2018.</a:t>
            </a:r>
          </a:p>
          <a:p>
            <a:pPr algn="l">
              <a:lnSpc>
                <a:spcPct val="150000"/>
              </a:lnSpc>
              <a:defRPr sz="4000">
                <a:solidFill>
                  <a:srgbClr val="000000"/>
                </a:solidFill>
                <a:latin typeface="Times New Roman"/>
                <a:ea typeface="Times New Roman"/>
                <a:cs typeface="Times New Roman"/>
                <a:sym typeface="Times New Roman"/>
              </a:defRPr>
            </a:pPr>
            <a:r>
              <a:t>[5] Hu H, Zhang Z, Xie Z, et al. Local relation networks for image recognition[C]//Proceedings of the IEEE/CVF International Conference on Computer Vision. 2019: 3464-3473.</a:t>
            </a:r>
          </a:p>
          <a:p>
            <a:pPr algn="l">
              <a:lnSpc>
                <a:spcPct val="150000"/>
              </a:lnSpc>
              <a:defRPr sz="4000">
                <a:solidFill>
                  <a:srgbClr val="000000"/>
                </a:solidFill>
                <a:latin typeface="Times New Roman"/>
                <a:ea typeface="Times New Roman"/>
                <a:cs typeface="Times New Roman"/>
                <a:sym typeface="Times New Roman"/>
              </a:defRPr>
            </a:pPr>
            <a:r>
              <a:t>[6] Naseer M M, Ranasinghe K, Khan S H, et al. Intriguing properties of vision transformers[J]. Advances in Neural Information Processing Systems, 2021, 34.</a:t>
            </a:r>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文章相关背景"/>
          <p:cNvSpPr txBox="1"/>
          <p:nvPr>
            <p:ph type="title"/>
          </p:nvPr>
        </p:nvSpPr>
        <p:spPr>
          <a:prstGeom prst="rect">
            <a:avLst/>
          </a:prstGeom>
        </p:spPr>
        <p:txBody>
          <a:bodyPr/>
          <a:lstStyle>
            <a:lvl1pPr defTabSz="2145738">
              <a:defRPr spc="-149" sz="7480"/>
            </a:lvl1pPr>
          </a:lstStyle>
          <a:p>
            <a:pPr/>
            <a:r>
              <a:t>文章相关背景</a:t>
            </a:r>
          </a:p>
        </p:txBody>
      </p:sp>
      <p:sp>
        <p:nvSpPr>
          <p:cNvPr id="160" name="Alexey Dosovitskiy : Research Scientist, Google Brain Team…"/>
          <p:cNvSpPr txBox="1"/>
          <p:nvPr>
            <p:ph type="body" idx="1"/>
          </p:nvPr>
        </p:nvSpPr>
        <p:spPr>
          <a:xfrm>
            <a:off x="2678848" y="3053112"/>
            <a:ext cx="19026304" cy="9475101"/>
          </a:xfrm>
          <a:prstGeom prst="rect">
            <a:avLst/>
          </a:prstGeom>
        </p:spPr>
        <p:txBody>
          <a:bodyPr anchor="ctr"/>
          <a:lstStyle/>
          <a:p>
            <a:pPr>
              <a:lnSpc>
                <a:spcPct val="40000"/>
              </a:lnSpc>
              <a:defRPr>
                <a:latin typeface="Times New Roman"/>
                <a:ea typeface="Times New Roman"/>
                <a:cs typeface="Times New Roman"/>
                <a:sym typeface="Times New Roman"/>
              </a:defRPr>
            </a:pPr>
            <a:r>
              <a:rPr u="sng">
                <a:solidFill>
                  <a:schemeClr val="accent1">
                    <a:hueOff val="114395"/>
                    <a:lumOff val="-24975"/>
                  </a:schemeClr>
                </a:solidFill>
                <a:hlinkClick r:id="rId2" invalidUrl="" action="" tgtFrame="" tooltip="" history="1" highlightClick="0" endSnd="0"/>
              </a:rPr>
              <a:t>Alexey Dosovitskiy</a:t>
            </a:r>
            <a:r>
              <a:rPr>
                <a:solidFill>
                  <a:schemeClr val="accent1">
                    <a:hueOff val="114395"/>
                    <a:lumOff val="-24975"/>
                  </a:schemeClr>
                </a:solidFill>
              </a:rPr>
              <a:t> </a:t>
            </a:r>
            <a:r>
              <a:t>: Research Scientist, Google Brain Team</a:t>
            </a:r>
          </a:p>
          <a:p>
            <a:pPr lvl="2" marL="0" indent="914400">
              <a:lnSpc>
                <a:spcPct val="40000"/>
              </a:lnSpc>
              <a:buSzTx/>
              <a:buNone/>
              <a:defRPr sz="3500">
                <a:latin typeface="Times New Roman"/>
                <a:ea typeface="Times New Roman"/>
                <a:cs typeface="Times New Roman"/>
                <a:sym typeface="Times New Roman"/>
              </a:defRPr>
            </a:pPr>
            <a:r>
              <a:t>Neural Networks, Computer Vision</a:t>
            </a:r>
          </a:p>
          <a:p>
            <a:pPr lvl="2" marL="0" indent="914400">
              <a:lnSpc>
                <a:spcPct val="40000"/>
              </a:lnSpc>
              <a:buSzTx/>
              <a:buNone/>
              <a:defRPr sz="3500">
                <a:latin typeface="Times New Roman"/>
                <a:ea typeface="Times New Roman"/>
                <a:cs typeface="Times New Roman"/>
                <a:sym typeface="Times New Roman"/>
              </a:defRPr>
            </a:pPr>
          </a:p>
          <a:p>
            <a:pPr>
              <a:lnSpc>
                <a:spcPct val="40000"/>
              </a:lnSpc>
              <a:defRPr>
                <a:latin typeface="Times New Roman"/>
                <a:ea typeface="Times New Roman"/>
                <a:cs typeface="Times New Roman"/>
                <a:sym typeface="Times New Roman"/>
              </a:defRPr>
            </a:pPr>
            <a:r>
              <a:rPr u="sng">
                <a:solidFill>
                  <a:schemeClr val="accent1">
                    <a:hueOff val="114395"/>
                    <a:lumOff val="-24975"/>
                  </a:schemeClr>
                </a:solidFill>
                <a:hlinkClick r:id="rId3" invalidUrl="" action="" tgtFrame="" tooltip="" history="1" highlightClick="0" endSnd="0"/>
              </a:rPr>
              <a:t>Lucas Beyer</a:t>
            </a:r>
            <a:r>
              <a:t> : Researcher, Google Brain Team</a:t>
            </a:r>
          </a:p>
          <a:p>
            <a:pPr lvl="2" marL="0" indent="914400">
              <a:lnSpc>
                <a:spcPct val="40000"/>
              </a:lnSpc>
              <a:buSzTx/>
              <a:buNone/>
              <a:defRPr sz="3500">
                <a:latin typeface="Times New Roman"/>
                <a:ea typeface="Times New Roman"/>
                <a:cs typeface="Times New Roman"/>
                <a:sym typeface="Times New Roman"/>
              </a:defRPr>
            </a:pPr>
            <a:r>
              <a:t>Representation Learning, Reinforcement Learning</a:t>
            </a:r>
          </a:p>
          <a:p>
            <a:pPr lvl="2" marL="0" indent="914400">
              <a:lnSpc>
                <a:spcPct val="40000"/>
              </a:lnSpc>
              <a:buSzTx/>
              <a:buNone/>
              <a:defRPr sz="3500">
                <a:latin typeface="Times New Roman"/>
                <a:ea typeface="Times New Roman"/>
                <a:cs typeface="Times New Roman"/>
                <a:sym typeface="Times New Roman"/>
              </a:defRPr>
            </a:pPr>
          </a:p>
          <a:p>
            <a:pPr>
              <a:lnSpc>
                <a:spcPct val="40000"/>
              </a:lnSpc>
              <a:defRPr>
                <a:latin typeface="Times New Roman"/>
                <a:ea typeface="Times New Roman"/>
                <a:cs typeface="Times New Roman"/>
                <a:sym typeface="Times New Roman"/>
              </a:defRPr>
            </a:pPr>
            <a:r>
              <a:rPr u="sng">
                <a:solidFill>
                  <a:schemeClr val="accent1">
                    <a:hueOff val="114395"/>
                    <a:lumOff val="-24975"/>
                  </a:schemeClr>
                </a:solidFill>
                <a:hlinkClick r:id="rId4" invalidUrl="" action="" tgtFrame="" tooltip="" history="1" highlightClick="0" endSnd="0"/>
              </a:rPr>
              <a:t>Alexander A. Kolesnikov</a:t>
            </a:r>
            <a:r>
              <a:t> : Researcher, Google Brain Team</a:t>
            </a:r>
          </a:p>
          <a:p>
            <a:pPr lvl="2" marL="0" indent="914400">
              <a:lnSpc>
                <a:spcPct val="40000"/>
              </a:lnSpc>
              <a:buSzTx/>
              <a:buNone/>
              <a:defRPr sz="3500">
                <a:latin typeface="Times New Roman"/>
                <a:ea typeface="Times New Roman"/>
                <a:cs typeface="Times New Roman"/>
                <a:sym typeface="Times New Roman"/>
              </a:defRPr>
            </a:pPr>
            <a:r>
              <a:t>AI, Machine learning</a:t>
            </a:r>
          </a:p>
          <a:p>
            <a:pPr lvl="2" marL="0" indent="914400">
              <a:lnSpc>
                <a:spcPct val="40000"/>
              </a:lnSpc>
              <a:buSzTx/>
              <a:buNone/>
              <a:defRPr sz="3500">
                <a:latin typeface="Times New Roman"/>
                <a:ea typeface="Times New Roman"/>
                <a:cs typeface="Times New Roman"/>
                <a:sym typeface="Times New Roman"/>
              </a:defRPr>
            </a:pPr>
          </a:p>
          <a:p>
            <a:pPr lvl="2" marL="0" indent="914400" algn="r">
              <a:lnSpc>
                <a:spcPct val="40000"/>
              </a:lnSpc>
              <a:buSzTx/>
              <a:buNone/>
              <a:defRPr sz="3500">
                <a:latin typeface="Times New Roman"/>
                <a:ea typeface="Times New Roman"/>
                <a:cs typeface="Times New Roman"/>
                <a:sym typeface="Times New Roman"/>
              </a:defRPr>
            </a:pPr>
            <a:r>
              <a:rPr u="sng">
                <a:solidFill>
                  <a:schemeClr val="accent1">
                    <a:hueOff val="114395"/>
                    <a:lumOff val="-24975"/>
                  </a:schemeClr>
                </a:solidFill>
                <a:hlinkClick r:id="rId5" invalidUrl="" action="" tgtFrame="" tooltip="" history="1" highlightClick="0" endSnd="0"/>
              </a:rPr>
              <a:t>ICLR</a:t>
            </a:r>
            <a:r>
              <a:t> (2021)</a:t>
            </a:r>
          </a:p>
          <a:p>
            <a:pPr lvl="2" marL="0" indent="914400" algn="r">
              <a:lnSpc>
                <a:spcPct val="40000"/>
              </a:lnSpc>
              <a:buSzTx/>
              <a:buNone/>
              <a:defRPr sz="3500">
                <a:latin typeface="Times New Roman"/>
                <a:ea typeface="Times New Roman"/>
                <a:cs typeface="Times New Roman"/>
                <a:sym typeface="Times New Roman"/>
              </a:defRPr>
            </a:pPr>
            <a:r>
              <a:t>Citations : 2957  </a:t>
            </a:r>
          </a:p>
        </p:txBody>
      </p:sp>
      <p:sp>
        <p:nvSpPr>
          <p:cNvPr id="161" name="1"/>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文章中心思想"/>
          <p:cNvSpPr txBox="1"/>
          <p:nvPr>
            <p:ph type="title"/>
          </p:nvPr>
        </p:nvSpPr>
        <p:spPr>
          <a:prstGeom prst="rect">
            <a:avLst/>
          </a:prstGeom>
        </p:spPr>
        <p:txBody>
          <a:bodyPr/>
          <a:lstStyle>
            <a:lvl1pPr defTabSz="2145738">
              <a:defRPr spc="-149" sz="7480"/>
            </a:lvl1pPr>
          </a:lstStyle>
          <a:p>
            <a:pPr/>
            <a:r>
              <a:t>文章中心思想</a:t>
            </a:r>
          </a:p>
        </p:txBody>
      </p:sp>
      <p:sp>
        <p:nvSpPr>
          <p:cNvPr id="164" name="将标准 Transformer 应用于图像处理…"/>
          <p:cNvSpPr txBox="1"/>
          <p:nvPr>
            <p:ph type="body" idx="1"/>
          </p:nvPr>
        </p:nvSpPr>
        <p:spPr>
          <a:xfrm>
            <a:off x="2678848" y="2120450"/>
            <a:ext cx="19026304" cy="9475100"/>
          </a:xfrm>
          <a:prstGeom prst="rect">
            <a:avLst/>
          </a:prstGeom>
        </p:spPr>
        <p:txBody>
          <a:bodyPr anchor="ctr"/>
          <a:lstStyle/>
          <a:p>
            <a:pPr>
              <a:lnSpc>
                <a:spcPts val="7900"/>
              </a:lnSpc>
              <a:defRPr>
                <a:latin typeface="Times New Roman"/>
                <a:ea typeface="Times New Roman"/>
                <a:cs typeface="Times New Roman"/>
                <a:sym typeface="Times New Roman"/>
              </a:defRPr>
            </a:pPr>
            <a:r>
              <a:t> 将标准 Transformer 应用于图像处理</a:t>
            </a:r>
          </a:p>
          <a:p>
            <a:pPr lvl="2" marL="0" indent="914400">
              <a:lnSpc>
                <a:spcPts val="6400"/>
              </a:lnSpc>
              <a:buSzTx/>
              <a:buNone/>
              <a:defRPr sz="3500">
                <a:latin typeface="Times New Roman"/>
                <a:ea typeface="Times New Roman"/>
                <a:cs typeface="Times New Roman"/>
                <a:sym typeface="Times New Roman"/>
              </a:defRPr>
            </a:pPr>
            <a:r>
              <a:t>受 Transformer 在自然语言处理领域高扩展性的启发，在尽可能不对标准 Transformer 进行修改的情况下将 Transformer 应用于图像处理</a:t>
            </a:r>
          </a:p>
          <a:p>
            <a:pPr>
              <a:lnSpc>
                <a:spcPts val="7900"/>
              </a:lnSpc>
              <a:defRPr>
                <a:latin typeface="Times New Roman"/>
                <a:ea typeface="Times New Roman"/>
                <a:cs typeface="Times New Roman"/>
                <a:sym typeface="Times New Roman"/>
              </a:defRPr>
            </a:pPr>
            <a:r>
              <a:t> 图像序列化处理</a:t>
            </a:r>
          </a:p>
          <a:p>
            <a:pPr lvl="2" marL="0" indent="914400">
              <a:lnSpc>
                <a:spcPts val="6400"/>
              </a:lnSpc>
              <a:buSzTx/>
              <a:buNone/>
              <a:defRPr sz="3500">
                <a:latin typeface="Times New Roman"/>
                <a:ea typeface="Times New Roman"/>
                <a:cs typeface="Times New Roman"/>
                <a:sym typeface="Times New Roman"/>
              </a:defRPr>
            </a:pPr>
            <a:r>
              <a:t>An Image Is Worth 16 x 16 Words (单张图像等价于多个 16 x 16 的单词)，受自然语言处理领域中词向量化的启发，对单张图像序列化处理将其转化为多个 16 x 16 长度的向量的序列，作为 ViT (Vision Transformer) 的输入</a:t>
            </a:r>
          </a:p>
        </p:txBody>
      </p:sp>
      <p:sp>
        <p:nvSpPr>
          <p:cNvPr id="165" name="2"/>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文章主要贡献"/>
          <p:cNvSpPr txBox="1"/>
          <p:nvPr>
            <p:ph type="title"/>
          </p:nvPr>
        </p:nvSpPr>
        <p:spPr>
          <a:prstGeom prst="rect">
            <a:avLst/>
          </a:prstGeom>
        </p:spPr>
        <p:txBody>
          <a:bodyPr/>
          <a:lstStyle>
            <a:lvl1pPr defTabSz="2145738">
              <a:defRPr spc="-149" sz="7480"/>
            </a:lvl1pPr>
          </a:lstStyle>
          <a:p>
            <a:pPr/>
            <a:r>
              <a:t>文章主要贡献</a:t>
            </a:r>
          </a:p>
        </p:txBody>
      </p:sp>
      <p:sp>
        <p:nvSpPr>
          <p:cNvPr id="168" name="计算机视觉领域…"/>
          <p:cNvSpPr txBox="1"/>
          <p:nvPr>
            <p:ph type="body" idx="1"/>
          </p:nvPr>
        </p:nvSpPr>
        <p:spPr>
          <a:xfrm>
            <a:off x="2678848" y="2120450"/>
            <a:ext cx="19026304" cy="9475100"/>
          </a:xfrm>
          <a:prstGeom prst="rect">
            <a:avLst/>
          </a:prstGeom>
        </p:spPr>
        <p:txBody>
          <a:bodyPr anchor="ctr"/>
          <a:lstStyle/>
          <a:p>
            <a:pPr>
              <a:lnSpc>
                <a:spcPts val="7900"/>
              </a:lnSpc>
              <a:defRPr>
                <a:latin typeface="Times New Roman"/>
                <a:ea typeface="Times New Roman"/>
                <a:cs typeface="Times New Roman"/>
                <a:sym typeface="Times New Roman"/>
              </a:defRPr>
            </a:pPr>
            <a:r>
              <a:t> 计算机视觉领域</a:t>
            </a:r>
          </a:p>
          <a:p>
            <a:pPr lvl="2" marL="0" indent="914400">
              <a:lnSpc>
                <a:spcPts val="6400"/>
              </a:lnSpc>
              <a:buSzTx/>
              <a:buNone/>
              <a:defRPr sz="3500">
                <a:latin typeface="Times New Roman"/>
                <a:ea typeface="Times New Roman"/>
                <a:cs typeface="Times New Roman"/>
                <a:sym typeface="Times New Roman"/>
              </a:defRPr>
            </a:pPr>
            <a:r>
              <a:t>实验结果显示，如果在足够大的数据集上进行训练，不具备归纳偏置的 ViT 在图像识别方向的表现能够持平乃至超越先前在计算机视觉领域中具有统治地位的 CNN (卷积神经网络)</a:t>
            </a:r>
          </a:p>
          <a:p>
            <a:pPr>
              <a:lnSpc>
                <a:spcPts val="7900"/>
              </a:lnSpc>
              <a:defRPr>
                <a:latin typeface="Times New Roman"/>
                <a:ea typeface="Times New Roman"/>
                <a:cs typeface="Times New Roman"/>
                <a:sym typeface="Times New Roman"/>
              </a:defRPr>
            </a:pPr>
            <a:r>
              <a:t> 多模态学习领域</a:t>
            </a:r>
          </a:p>
          <a:p>
            <a:pPr lvl="2" marL="0" indent="914400">
              <a:lnSpc>
                <a:spcPts val="6400"/>
              </a:lnSpc>
              <a:buSzTx/>
              <a:buNone/>
              <a:defRPr sz="3500">
                <a:latin typeface="Times New Roman"/>
                <a:ea typeface="Times New Roman"/>
                <a:cs typeface="Times New Roman"/>
                <a:sym typeface="Times New Roman"/>
              </a:defRPr>
            </a:pPr>
            <a:r>
              <a:t>ViT 在尽可能不对标准 Transformer 进行修改的基础上实现了 Transformer 在计算机视觉领域的应用，体现了 Transformer 在不同领域中的扩展可能性，对多模态学习领域而言具有重要意义</a:t>
            </a:r>
          </a:p>
        </p:txBody>
      </p:sp>
      <p:sp>
        <p:nvSpPr>
          <p:cNvPr id="169" name="3"/>
          <p:cNvSpPr txBox="1"/>
          <p:nvPr>
            <p:ph type="sldNum" sz="quarter" idx="4294967295"/>
          </p:nvPr>
        </p:nvSpPr>
        <p:spPr>
          <a:xfrm>
            <a:off x="12065050" y="13080999"/>
            <a:ext cx="253899"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文章主要结论"/>
          <p:cNvSpPr txBox="1"/>
          <p:nvPr>
            <p:ph type="title"/>
          </p:nvPr>
        </p:nvSpPr>
        <p:spPr>
          <a:prstGeom prst="rect">
            <a:avLst/>
          </a:prstGeom>
        </p:spPr>
        <p:txBody>
          <a:bodyPr/>
          <a:lstStyle>
            <a:lvl1pPr defTabSz="2145738">
              <a:defRPr spc="-149" sz="7480"/>
            </a:lvl1pPr>
          </a:lstStyle>
          <a:p>
            <a:pPr/>
            <a:r>
              <a:t>文章主要结论</a:t>
            </a:r>
          </a:p>
        </p:txBody>
      </p:sp>
      <p:sp>
        <p:nvSpPr>
          <p:cNvPr id="172" name="Transformer 能够直接应用于图像识别…"/>
          <p:cNvSpPr txBox="1"/>
          <p:nvPr>
            <p:ph type="body" idx="1"/>
          </p:nvPr>
        </p:nvSpPr>
        <p:spPr>
          <a:xfrm>
            <a:off x="2678848" y="2120450"/>
            <a:ext cx="19026304" cy="9475100"/>
          </a:xfrm>
          <a:prstGeom prst="rect">
            <a:avLst/>
          </a:prstGeom>
        </p:spPr>
        <p:txBody>
          <a:bodyPr anchor="ctr"/>
          <a:lstStyle/>
          <a:p>
            <a:pPr>
              <a:lnSpc>
                <a:spcPts val="7900"/>
              </a:lnSpc>
              <a:defRPr>
                <a:latin typeface="Times New Roman"/>
                <a:ea typeface="Times New Roman"/>
                <a:cs typeface="Times New Roman"/>
                <a:sym typeface="Times New Roman"/>
              </a:defRPr>
            </a:pPr>
            <a:r>
              <a:t> Transformer 能够直接应用于图像识别</a:t>
            </a:r>
          </a:p>
          <a:p>
            <a:pPr lvl="2" marL="0" indent="914400">
              <a:lnSpc>
                <a:spcPts val="6400"/>
              </a:lnSpc>
              <a:buSzTx/>
              <a:buNone/>
              <a:defRPr sz="3500">
                <a:latin typeface="Times New Roman"/>
                <a:ea typeface="Times New Roman"/>
                <a:cs typeface="Times New Roman"/>
                <a:sym typeface="Times New Roman"/>
              </a:defRPr>
            </a:pPr>
            <a:r>
              <a:t>ViT 在大规模数据集上进行训练时表现优异，同时训练时间相对较低，体现了将 Transformer 应用于图像识别可行性与经济性</a:t>
            </a:r>
          </a:p>
          <a:p>
            <a:pPr>
              <a:lnSpc>
                <a:spcPts val="7900"/>
              </a:lnSpc>
              <a:defRPr>
                <a:latin typeface="Times New Roman"/>
                <a:ea typeface="Times New Roman"/>
                <a:cs typeface="Times New Roman"/>
                <a:sym typeface="Times New Roman"/>
              </a:defRPr>
            </a:pPr>
            <a:r>
              <a:t> Transformer 能够扩展到图像处理领域其他方向</a:t>
            </a:r>
          </a:p>
          <a:p>
            <a:pPr lvl="2" marL="0" indent="914400">
              <a:lnSpc>
                <a:spcPts val="6400"/>
              </a:lnSpc>
              <a:buSzTx/>
              <a:buNone/>
              <a:defRPr sz="3500">
                <a:latin typeface="Times New Roman"/>
                <a:ea typeface="Times New Roman"/>
                <a:cs typeface="Times New Roman"/>
                <a:sym typeface="Times New Roman"/>
              </a:defRPr>
            </a:pPr>
            <a:r>
              <a:t>ViT 的成功某种程度上体现了 Transformer 在图像处理领域的发展潜力，不局限于图像识别方向。后续研究如 Swin Transformer</a:t>
            </a:r>
            <a:r>
              <a:rPr baseline="31999"/>
              <a:t>[1]</a:t>
            </a:r>
            <a:r>
              <a:t> 成功地将 Transformer 扩展至目标检测与语义分割方向</a:t>
            </a:r>
          </a:p>
        </p:txBody>
      </p:sp>
      <p:sp>
        <p:nvSpPr>
          <p:cNvPr id="173" name="4"/>
          <p:cNvSpPr txBox="1"/>
          <p:nvPr>
            <p:ph type="sldNum" sz="quarter" idx="4294967295"/>
          </p:nvPr>
        </p:nvSpPr>
        <p:spPr>
          <a:xfrm>
            <a:off x="12065050" y="13080999"/>
            <a:ext cx="253899"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模型架构"/>
          <p:cNvSpPr txBox="1"/>
          <p:nvPr>
            <p:ph type="title"/>
          </p:nvPr>
        </p:nvSpPr>
        <p:spPr>
          <a:xfrm>
            <a:off x="9650465" y="4533900"/>
            <a:ext cx="6465249" cy="4648200"/>
          </a:xfrm>
          <a:prstGeom prst="rect">
            <a:avLst/>
          </a:prstGeom>
        </p:spPr>
        <p:txBody>
          <a:bodyPr/>
          <a:lstStyle/>
          <a:p>
            <a:pPr defTabSz="1389853">
              <a:defRPr spc="-132" sz="6612"/>
            </a:pPr>
            <a:r>
              <a:t> </a:t>
            </a:r>
          </a:p>
          <a:p>
            <a:pPr defTabSz="1389853">
              <a:defRPr spc="-132" sz="6612"/>
            </a:pPr>
          </a:p>
          <a:p>
            <a:pPr defTabSz="1389853">
              <a:defRPr spc="-132" sz="6612"/>
            </a:pPr>
            <a:r>
              <a:t> 模型架构</a:t>
            </a:r>
          </a:p>
          <a:p>
            <a:pPr defTabSz="1389853">
              <a:defRPr spc="-132" sz="6612"/>
            </a:pPr>
          </a:p>
          <a:p>
            <a:pPr defTabSz="1389853">
              <a:defRPr spc="-132" sz="6612"/>
            </a:pPr>
            <a:r>
              <a:t>  </a:t>
            </a:r>
          </a:p>
        </p:txBody>
      </p:sp>
      <p:sp>
        <p:nvSpPr>
          <p:cNvPr id="176" name="Dingbat 多菱形"/>
          <p:cNvSpPr/>
          <p:nvPr/>
        </p:nvSpPr>
        <p:spPr>
          <a:xfrm>
            <a:off x="8268286"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标准 Transformer 架构[2]"/>
          <p:cNvSpPr txBox="1"/>
          <p:nvPr>
            <p:ph type="title"/>
          </p:nvPr>
        </p:nvSpPr>
        <p:spPr>
          <a:prstGeom prst="rect">
            <a:avLst/>
          </a:prstGeom>
        </p:spPr>
        <p:txBody>
          <a:bodyPr/>
          <a:lstStyle/>
          <a:p>
            <a:pPr defTabSz="2145738">
              <a:defRPr spc="-149" sz="7480"/>
            </a:pPr>
            <a:r>
              <a:t>标准</a:t>
            </a:r>
            <a:r>
              <a:rPr>
                <a:latin typeface="Times New Roman"/>
                <a:ea typeface="Times New Roman"/>
                <a:cs typeface="Times New Roman"/>
                <a:sym typeface="Times New Roman"/>
              </a:rPr>
              <a:t> Transformer</a:t>
            </a:r>
            <a:r>
              <a:t> 架构</a:t>
            </a:r>
            <a:r>
              <a:rPr baseline="31999"/>
              <a:t>[2]</a:t>
            </a:r>
          </a:p>
        </p:txBody>
      </p:sp>
      <p:sp>
        <p:nvSpPr>
          <p:cNvPr id="179" name="Input Embedding…"/>
          <p:cNvSpPr txBox="1"/>
          <p:nvPr>
            <p:ph type="body" sz="half" idx="1"/>
          </p:nvPr>
        </p:nvSpPr>
        <p:spPr>
          <a:xfrm>
            <a:off x="10723873" y="3053112"/>
            <a:ext cx="13189514" cy="9475101"/>
          </a:xfrm>
          <a:prstGeom prst="rect">
            <a:avLst/>
          </a:prstGeom>
        </p:spPr>
        <p:txBody>
          <a:bodyPr anchor="ctr"/>
          <a:lstStyle/>
          <a:p>
            <a:pPr marL="417829" indent="-417829" defTabSz="2292038">
              <a:lnSpc>
                <a:spcPts val="6900"/>
              </a:lnSpc>
              <a:spcBef>
                <a:spcPts val="4200"/>
              </a:spcBef>
              <a:defRPr sz="4512">
                <a:latin typeface="Times New Roman"/>
                <a:ea typeface="Times New Roman"/>
                <a:cs typeface="Times New Roman"/>
                <a:sym typeface="Times New Roman"/>
              </a:defRPr>
            </a:pPr>
            <a:r>
              <a:t> Input Embedding</a:t>
            </a:r>
          </a:p>
          <a:p>
            <a:pPr lvl="2" marL="0" indent="859536" defTabSz="2292038">
              <a:lnSpc>
                <a:spcPts val="5400"/>
              </a:lnSpc>
              <a:spcBef>
                <a:spcPts val="4200"/>
              </a:spcBef>
              <a:buSzTx/>
              <a:buNone/>
              <a:defRPr sz="3290">
                <a:latin typeface="Times New Roman"/>
                <a:ea typeface="Times New Roman"/>
                <a:cs typeface="Times New Roman"/>
                <a:sym typeface="Times New Roman"/>
              </a:defRPr>
            </a:pPr>
            <a:r>
              <a:t>词编码层。输入为语句，以词为单位对输入进行向量化，产生对应的词向量序列</a:t>
            </a:r>
          </a:p>
          <a:p>
            <a:pPr marL="417829" indent="-417829" defTabSz="2292038">
              <a:lnSpc>
                <a:spcPts val="6900"/>
              </a:lnSpc>
              <a:spcBef>
                <a:spcPts val="4200"/>
              </a:spcBef>
              <a:defRPr sz="4512">
                <a:latin typeface="Times New Roman"/>
                <a:ea typeface="Times New Roman"/>
                <a:cs typeface="Times New Roman"/>
                <a:sym typeface="Times New Roman"/>
              </a:defRPr>
            </a:pPr>
            <a:r>
              <a:t> Position Encoding</a:t>
            </a:r>
          </a:p>
          <a:p>
            <a:pPr lvl="2" marL="0" indent="859536" defTabSz="2292038">
              <a:lnSpc>
                <a:spcPts val="5400"/>
              </a:lnSpc>
              <a:spcBef>
                <a:spcPts val="4200"/>
              </a:spcBef>
              <a:buSzTx/>
              <a:buNone/>
              <a:defRPr sz="3290">
                <a:latin typeface="Times New Roman"/>
                <a:ea typeface="Times New Roman"/>
                <a:cs typeface="Times New Roman"/>
                <a:sym typeface="Times New Roman"/>
              </a:defRPr>
            </a:pPr>
            <a:r>
              <a:t>位置编码层。对输入语句中词所处位置进行编码，与对应词向量加和，在并行计算时保留顺序信息</a:t>
            </a:r>
          </a:p>
          <a:p>
            <a:pPr marL="417829" indent="-417829" defTabSz="2292038">
              <a:lnSpc>
                <a:spcPts val="6900"/>
              </a:lnSpc>
              <a:spcBef>
                <a:spcPts val="4200"/>
              </a:spcBef>
              <a:defRPr sz="4512">
                <a:latin typeface="Times New Roman"/>
                <a:ea typeface="Times New Roman"/>
                <a:cs typeface="Times New Roman"/>
                <a:sym typeface="Times New Roman"/>
              </a:defRPr>
            </a:pPr>
            <a:r>
              <a:t> Transformer Encoder</a:t>
            </a:r>
          </a:p>
          <a:p>
            <a:pPr lvl="2" marL="0" indent="859536" defTabSz="2292038">
              <a:lnSpc>
                <a:spcPts val="5400"/>
              </a:lnSpc>
              <a:spcBef>
                <a:spcPts val="4200"/>
              </a:spcBef>
              <a:buSzTx/>
              <a:buNone/>
              <a:defRPr sz="3290">
                <a:latin typeface="Times New Roman"/>
                <a:ea typeface="Times New Roman"/>
                <a:cs typeface="Times New Roman"/>
                <a:sym typeface="Times New Roman"/>
              </a:defRPr>
            </a:pPr>
            <a:r>
              <a:t>Transformer 编码器。基于自注意力机制，计算词向量间的自注意力信息</a:t>
            </a:r>
          </a:p>
          <a:p>
            <a:pPr marL="417829" indent="-417829" defTabSz="2292038">
              <a:lnSpc>
                <a:spcPts val="6900"/>
              </a:lnSpc>
              <a:spcBef>
                <a:spcPts val="4200"/>
              </a:spcBef>
              <a:defRPr sz="4512">
                <a:latin typeface="Times New Roman"/>
                <a:ea typeface="Times New Roman"/>
                <a:cs typeface="Times New Roman"/>
                <a:sym typeface="Times New Roman"/>
              </a:defRPr>
            </a:pPr>
            <a:r>
              <a:t> * Transformer Decoder</a:t>
            </a:r>
          </a:p>
        </p:txBody>
      </p:sp>
      <p:grpSp>
        <p:nvGrpSpPr>
          <p:cNvPr id="182" name="成组"/>
          <p:cNvGrpSpPr/>
          <p:nvPr/>
        </p:nvGrpSpPr>
        <p:grpSpPr>
          <a:xfrm>
            <a:off x="2110310" y="2613818"/>
            <a:ext cx="6679782" cy="10262849"/>
            <a:chOff x="0" y="0"/>
            <a:chExt cx="6679780" cy="10262847"/>
          </a:xfrm>
        </p:grpSpPr>
        <p:pic>
          <p:nvPicPr>
            <p:cNvPr id="180" name="截屏2022-04-12 下午11.51.41.png" descr="截屏2022-04-12 下午11.51.41.png"/>
            <p:cNvPicPr>
              <a:picLocks noChangeAspect="1"/>
            </p:cNvPicPr>
            <p:nvPr/>
          </p:nvPicPr>
          <p:blipFill>
            <a:blip r:embed="rId2">
              <a:extLst/>
            </a:blip>
            <a:stretch>
              <a:fillRect/>
            </a:stretch>
          </p:blipFill>
          <p:spPr>
            <a:xfrm>
              <a:off x="0" y="0"/>
              <a:ext cx="6679781" cy="9640548"/>
            </a:xfrm>
            <a:prstGeom prst="rect">
              <a:avLst/>
            </a:prstGeom>
            <a:ln w="12700" cap="flat">
              <a:noFill/>
              <a:miter lim="400000"/>
            </a:ln>
            <a:effectLst/>
          </p:spPr>
        </p:pic>
        <p:sp>
          <p:nvSpPr>
            <p:cNvPr id="181" name="Caption"/>
            <p:cNvSpPr/>
            <p:nvPr/>
          </p:nvSpPr>
          <p:spPr>
            <a:xfrm>
              <a:off x="0" y="9742147"/>
              <a:ext cx="6679781" cy="5207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a:solidFill>
                    <a:srgbClr val="000000"/>
                  </a:solidFill>
                </a:defRPr>
              </a:lvl1pPr>
            </a:lstStyle>
            <a:p>
              <a:pPr/>
              <a:r>
                <a:t>图 1  标准 Transformer 架构</a:t>
              </a:r>
            </a:p>
          </p:txBody>
        </p:sp>
      </p:grpSp>
      <p:sp>
        <p:nvSpPr>
          <p:cNvPr id="183" name="5"/>
          <p:cNvSpPr txBox="1"/>
          <p:nvPr>
            <p:ph type="sldNum" sz="quarter" idx="4294967295"/>
          </p:nvPr>
        </p:nvSpPr>
        <p:spPr>
          <a:xfrm>
            <a:off x="12077547" y="13080999"/>
            <a:ext cx="228905" cy="3746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ransformer Encoder — 流程"/>
          <p:cNvSpPr txBox="1"/>
          <p:nvPr>
            <p:ph type="title"/>
          </p:nvPr>
        </p:nvSpPr>
        <p:spPr>
          <a:prstGeom prst="rect">
            <a:avLst/>
          </a:prstGeom>
        </p:spPr>
        <p:txBody>
          <a:bodyPr/>
          <a:lstStyle/>
          <a:p>
            <a:pPr defTabSz="2145738">
              <a:defRPr spc="-149" sz="7480">
                <a:latin typeface="Times New Roman"/>
                <a:ea typeface="Times New Roman"/>
                <a:cs typeface="Times New Roman"/>
                <a:sym typeface="Times New Roman"/>
              </a:defRPr>
            </a:pPr>
            <a:r>
              <a:t>Transformer Encoder — </a:t>
            </a:r>
            <a:r>
              <a:rPr>
                <a:latin typeface="+mn-lt"/>
                <a:ea typeface="+mn-ea"/>
                <a:cs typeface="+mn-cs"/>
                <a:sym typeface="Helvetica Neue"/>
              </a:rPr>
              <a:t>流程</a:t>
            </a:r>
          </a:p>
        </p:txBody>
      </p:sp>
      <p:sp>
        <p:nvSpPr>
          <p:cNvPr id="186" name="perfect"/>
          <p:cNvSpPr txBox="1"/>
          <p:nvPr/>
        </p:nvSpPr>
        <p:spPr>
          <a:xfrm>
            <a:off x="17574721" y="2636564"/>
            <a:ext cx="1806179"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perfect</a:t>
            </a:r>
          </a:p>
        </p:txBody>
      </p:sp>
      <p:sp>
        <p:nvSpPr>
          <p:cNvPr id="187" name="be"/>
          <p:cNvSpPr txBox="1"/>
          <p:nvPr/>
        </p:nvSpPr>
        <p:spPr>
          <a:xfrm>
            <a:off x="15541111" y="2636564"/>
            <a:ext cx="689671"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be</a:t>
            </a:r>
          </a:p>
        </p:txBody>
      </p:sp>
      <p:sp>
        <p:nvSpPr>
          <p:cNvPr id="188" name="will"/>
          <p:cNvSpPr txBox="1"/>
          <p:nvPr/>
        </p:nvSpPr>
        <p:spPr>
          <a:xfrm>
            <a:off x="10322559" y="2636564"/>
            <a:ext cx="1062633"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will</a:t>
            </a:r>
          </a:p>
        </p:txBody>
      </p:sp>
      <p:sp>
        <p:nvSpPr>
          <p:cNvPr id="189" name="never"/>
          <p:cNvSpPr txBox="1"/>
          <p:nvPr/>
        </p:nvSpPr>
        <p:spPr>
          <a:xfrm>
            <a:off x="12729131" y="2636564"/>
            <a:ext cx="1468042"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never</a:t>
            </a:r>
          </a:p>
        </p:txBody>
      </p:sp>
      <p:sp>
        <p:nvSpPr>
          <p:cNvPr id="190" name="Law"/>
          <p:cNvSpPr txBox="1"/>
          <p:nvPr/>
        </p:nvSpPr>
        <p:spPr>
          <a:xfrm>
            <a:off x="7781148" y="2636564"/>
            <a:ext cx="1197472"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Law</a:t>
            </a:r>
          </a:p>
        </p:txBody>
      </p:sp>
      <p:sp>
        <p:nvSpPr>
          <p:cNvPr id="191" name="The"/>
          <p:cNvSpPr txBox="1"/>
          <p:nvPr/>
        </p:nvSpPr>
        <p:spPr>
          <a:xfrm>
            <a:off x="5375171" y="2636564"/>
            <a:ext cx="1062038" cy="7742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rgbClr val="000000"/>
                </a:solidFill>
                <a:latin typeface="Times New Roman"/>
                <a:ea typeface="Times New Roman"/>
                <a:cs typeface="Times New Roman"/>
                <a:sym typeface="Times New Roman"/>
              </a:defRPr>
            </a:lvl1pPr>
          </a:lstStyle>
          <a:p>
            <a:pPr/>
            <a:r>
              <a:t>The</a:t>
            </a:r>
          </a:p>
        </p:txBody>
      </p:sp>
      <p:graphicFrame>
        <p:nvGraphicFramePr>
          <p:cNvPr id="192" name="表格"/>
          <p:cNvGraphicFramePr/>
          <p:nvPr/>
        </p:nvGraphicFramePr>
        <p:xfrm>
          <a:off x="5003100"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193" name="表格"/>
          <p:cNvGraphicFramePr/>
          <p:nvPr/>
        </p:nvGraphicFramePr>
        <p:xfrm>
          <a:off x="7476794"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194" name="表格"/>
          <p:cNvGraphicFramePr/>
          <p:nvPr/>
        </p:nvGraphicFramePr>
        <p:xfrm>
          <a:off x="9944138"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195" name="表格"/>
          <p:cNvGraphicFramePr/>
          <p:nvPr/>
        </p:nvGraphicFramePr>
        <p:xfrm>
          <a:off x="12560062"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196" name="表格"/>
          <p:cNvGraphicFramePr/>
          <p:nvPr/>
        </p:nvGraphicFramePr>
        <p:xfrm>
          <a:off x="14982857"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197" name="表格"/>
          <p:cNvGraphicFramePr/>
          <p:nvPr/>
        </p:nvGraphicFramePr>
        <p:xfrm>
          <a:off x="17574721" y="4400182"/>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198" name="512"/>
          <p:cNvSpPr txBox="1"/>
          <p:nvPr/>
        </p:nvSpPr>
        <p:spPr>
          <a:xfrm>
            <a:off x="5515664"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199" name="512"/>
          <p:cNvSpPr txBox="1"/>
          <p:nvPr/>
        </p:nvSpPr>
        <p:spPr>
          <a:xfrm>
            <a:off x="7989358"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00" name="512"/>
          <p:cNvSpPr txBox="1"/>
          <p:nvPr/>
        </p:nvSpPr>
        <p:spPr>
          <a:xfrm>
            <a:off x="10463350"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01" name="512"/>
          <p:cNvSpPr txBox="1"/>
          <p:nvPr/>
        </p:nvSpPr>
        <p:spPr>
          <a:xfrm>
            <a:off x="13072626"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02" name="512"/>
          <p:cNvSpPr txBox="1"/>
          <p:nvPr/>
        </p:nvSpPr>
        <p:spPr>
          <a:xfrm>
            <a:off x="15495421"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03" name="512"/>
          <p:cNvSpPr txBox="1"/>
          <p:nvPr/>
        </p:nvSpPr>
        <p:spPr>
          <a:xfrm>
            <a:off x="18155894" y="3606941"/>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04" name="原始输入序列"/>
          <p:cNvSpPr txBox="1"/>
          <p:nvPr/>
        </p:nvSpPr>
        <p:spPr>
          <a:xfrm>
            <a:off x="1514563" y="2661716"/>
            <a:ext cx="2781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原始输入序列</a:t>
            </a:r>
          </a:p>
        </p:txBody>
      </p:sp>
      <p:sp>
        <p:nvSpPr>
          <p:cNvPr id="205" name="词向量序列"/>
          <p:cNvSpPr txBox="1"/>
          <p:nvPr/>
        </p:nvSpPr>
        <p:spPr>
          <a:xfrm>
            <a:off x="1736813" y="4225531"/>
            <a:ext cx="23368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词向量序列</a:t>
            </a:r>
          </a:p>
        </p:txBody>
      </p:sp>
      <p:sp>
        <p:nvSpPr>
          <p:cNvPr id="206" name="Self-Attention"/>
          <p:cNvSpPr/>
          <p:nvPr/>
        </p:nvSpPr>
        <p:spPr>
          <a:xfrm>
            <a:off x="8946974" y="5516297"/>
            <a:ext cx="6490052" cy="1270001"/>
          </a:xfrm>
          <a:prstGeom prst="roundRect">
            <a:avLst>
              <a:gd name="adj" fmla="val 15000"/>
            </a:avLst>
          </a:prstGeom>
          <a:solidFill>
            <a:srgbClr val="FFFFFF"/>
          </a:solidFill>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Times New Roman"/>
                <a:ea typeface="Times New Roman"/>
                <a:cs typeface="Times New Roman"/>
                <a:sym typeface="Times New Roman"/>
              </a:defRPr>
            </a:lvl1pPr>
          </a:lstStyle>
          <a:p>
            <a:pPr/>
            <a:r>
              <a:t>Self-Attention</a:t>
            </a:r>
          </a:p>
        </p:txBody>
      </p:sp>
      <p:sp>
        <p:nvSpPr>
          <p:cNvPr id="207" name="自注意力计算"/>
          <p:cNvSpPr txBox="1"/>
          <p:nvPr/>
        </p:nvSpPr>
        <p:spPr>
          <a:xfrm>
            <a:off x="1514563" y="5789347"/>
            <a:ext cx="2781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自注意力计算</a:t>
            </a:r>
          </a:p>
        </p:txBody>
      </p:sp>
      <p:graphicFrame>
        <p:nvGraphicFramePr>
          <p:cNvPr id="208" name="表格"/>
          <p:cNvGraphicFramePr/>
          <p:nvPr/>
        </p:nvGraphicFramePr>
        <p:xfrm>
          <a:off x="5026797"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209" name="自注意力信息"/>
          <p:cNvSpPr txBox="1"/>
          <p:nvPr/>
        </p:nvSpPr>
        <p:spPr>
          <a:xfrm>
            <a:off x="1538259" y="7820573"/>
            <a:ext cx="2781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自注意力信息</a:t>
            </a:r>
          </a:p>
        </p:txBody>
      </p:sp>
      <p:graphicFrame>
        <p:nvGraphicFramePr>
          <p:cNvPr id="210" name="表格"/>
          <p:cNvGraphicFramePr/>
          <p:nvPr/>
        </p:nvGraphicFramePr>
        <p:xfrm>
          <a:off x="7540212"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11" name="表格"/>
          <p:cNvGraphicFramePr/>
          <p:nvPr/>
        </p:nvGraphicFramePr>
        <p:xfrm>
          <a:off x="9974483"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12" name="表格"/>
          <p:cNvGraphicFramePr/>
          <p:nvPr/>
        </p:nvGraphicFramePr>
        <p:xfrm>
          <a:off x="12583759"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13" name="表格"/>
          <p:cNvGraphicFramePr/>
          <p:nvPr/>
        </p:nvGraphicFramePr>
        <p:xfrm>
          <a:off x="15006553"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14" name="表格"/>
          <p:cNvGraphicFramePr/>
          <p:nvPr/>
        </p:nvGraphicFramePr>
        <p:xfrm>
          <a:off x="17598417" y="7995223"/>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2059"/>
                <a:gridCol w="602059"/>
                <a:gridCol w="602059"/>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215" name="前馈神经网络"/>
          <p:cNvSpPr txBox="1"/>
          <p:nvPr/>
        </p:nvSpPr>
        <p:spPr>
          <a:xfrm>
            <a:off x="1514563" y="9851799"/>
            <a:ext cx="2781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前馈神经网络</a:t>
            </a:r>
          </a:p>
        </p:txBody>
      </p:sp>
      <p:sp>
        <p:nvSpPr>
          <p:cNvPr id="216" name="Feed Foward"/>
          <p:cNvSpPr/>
          <p:nvPr/>
        </p:nvSpPr>
        <p:spPr>
          <a:xfrm>
            <a:off x="8946974" y="9308172"/>
            <a:ext cx="6490052" cy="1270001"/>
          </a:xfrm>
          <a:prstGeom prst="roundRect">
            <a:avLst>
              <a:gd name="adj" fmla="val 15000"/>
            </a:avLst>
          </a:prstGeom>
          <a:solidFill>
            <a:srgbClr val="FFFFFF"/>
          </a:solidFill>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Times New Roman"/>
                <a:ea typeface="Times New Roman"/>
                <a:cs typeface="Times New Roman"/>
                <a:sym typeface="Times New Roman"/>
              </a:defRPr>
            </a:lvl1pPr>
          </a:lstStyle>
          <a:p>
            <a:pPr/>
            <a:r>
              <a:t>Feed Foward</a:t>
            </a:r>
          </a:p>
        </p:txBody>
      </p:sp>
      <p:sp>
        <p:nvSpPr>
          <p:cNvPr id="217" name="输出序列"/>
          <p:cNvSpPr txBox="1"/>
          <p:nvPr/>
        </p:nvSpPr>
        <p:spPr>
          <a:xfrm>
            <a:off x="1982759" y="11504514"/>
            <a:ext cx="189230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defRPr>
            </a:lvl1pPr>
          </a:lstStyle>
          <a:p>
            <a:pPr/>
            <a:r>
              <a:t>输出序列</a:t>
            </a:r>
          </a:p>
        </p:txBody>
      </p:sp>
      <p:graphicFrame>
        <p:nvGraphicFramePr>
          <p:cNvPr id="218" name="表格"/>
          <p:cNvGraphicFramePr/>
          <p:nvPr/>
        </p:nvGraphicFramePr>
        <p:xfrm>
          <a:off x="5026797"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19" name="表格"/>
          <p:cNvGraphicFramePr/>
          <p:nvPr/>
        </p:nvGraphicFramePr>
        <p:xfrm>
          <a:off x="7540212"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20" name="表格"/>
          <p:cNvGraphicFramePr/>
          <p:nvPr/>
        </p:nvGraphicFramePr>
        <p:xfrm>
          <a:off x="9974483"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21" name="表格"/>
          <p:cNvGraphicFramePr/>
          <p:nvPr/>
        </p:nvGraphicFramePr>
        <p:xfrm>
          <a:off x="12560062"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22" name="表格"/>
          <p:cNvGraphicFramePr/>
          <p:nvPr/>
        </p:nvGraphicFramePr>
        <p:xfrm>
          <a:off x="15006553"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graphicFrame>
        <p:nvGraphicFramePr>
          <p:cNvPr id="223" name="表格"/>
          <p:cNvGraphicFramePr/>
          <p:nvPr/>
        </p:nvGraphicFramePr>
        <p:xfrm>
          <a:off x="17643330" y="11679165"/>
          <a:ext cx="1818879" cy="3873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1544"/>
                <a:gridCol w="451544"/>
                <a:gridCol w="451544"/>
                <a:gridCol w="451544"/>
              </a:tblGrid>
              <a:tr h="374599">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c>
                  <a:txBody>
                    <a:bodyPr/>
                    <a:lstStyle/>
                    <a:p>
                      <a:pPr defTabSz="914400">
                        <a:defRPr sz="3200"/>
                      </a:pPr>
                    </a:p>
                  </a:txBody>
                  <a:tcPr marL="50800" marR="50800" marT="50800" marB="50800" anchor="ctr" anchorCtr="0" horzOverflow="overflow">
                    <a:solidFill>
                      <a:srgbClr val="FFFFFF"/>
                    </a:solidFill>
                  </a:tcPr>
                </a:tc>
              </a:tr>
            </a:tbl>
          </a:graphicData>
        </a:graphic>
      </p:graphicFrame>
      <p:sp>
        <p:nvSpPr>
          <p:cNvPr id="224" name="512"/>
          <p:cNvSpPr txBox="1"/>
          <p:nvPr/>
        </p:nvSpPr>
        <p:spPr>
          <a:xfrm>
            <a:off x="5515664" y="10931879"/>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25" name="512"/>
          <p:cNvSpPr txBox="1"/>
          <p:nvPr/>
        </p:nvSpPr>
        <p:spPr>
          <a:xfrm>
            <a:off x="8052776" y="10931879"/>
            <a:ext cx="781051" cy="5907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26" name="512"/>
          <p:cNvSpPr txBox="1"/>
          <p:nvPr/>
        </p:nvSpPr>
        <p:spPr>
          <a:xfrm>
            <a:off x="10589889" y="10884110"/>
            <a:ext cx="78105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27" name="512"/>
          <p:cNvSpPr txBox="1"/>
          <p:nvPr/>
        </p:nvSpPr>
        <p:spPr>
          <a:xfrm>
            <a:off x="13130654" y="10884110"/>
            <a:ext cx="78105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28" name="512"/>
          <p:cNvSpPr txBox="1"/>
          <p:nvPr/>
        </p:nvSpPr>
        <p:spPr>
          <a:xfrm>
            <a:off x="15519117" y="10884110"/>
            <a:ext cx="78105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29" name="512"/>
          <p:cNvSpPr txBox="1"/>
          <p:nvPr/>
        </p:nvSpPr>
        <p:spPr>
          <a:xfrm>
            <a:off x="18155894" y="10884110"/>
            <a:ext cx="781051" cy="5907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00000"/>
                </a:solidFill>
                <a:latin typeface="Times New Roman"/>
                <a:ea typeface="Times New Roman"/>
                <a:cs typeface="Times New Roman"/>
                <a:sym typeface="Times New Roman"/>
              </a:defRPr>
            </a:lvl1pPr>
          </a:lstStyle>
          <a:p>
            <a:pPr/>
            <a:r>
              <a:t>512</a:t>
            </a:r>
          </a:p>
        </p:txBody>
      </p:sp>
      <p:sp>
        <p:nvSpPr>
          <p:cNvPr id="230" name="6"/>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fade thruBlk="1"/>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