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75" r:id="rId2"/>
    <p:sldId id="374" r:id="rId3"/>
    <p:sldId id="376" r:id="rId4"/>
    <p:sldId id="5063" r:id="rId5"/>
    <p:sldId id="976" r:id="rId6"/>
    <p:sldId id="5323" r:id="rId7"/>
    <p:sldId id="5330" r:id="rId8"/>
    <p:sldId id="1751" r:id="rId9"/>
    <p:sldId id="4295" r:id="rId10"/>
    <p:sldId id="5324" r:id="rId11"/>
    <p:sldId id="5325" r:id="rId12"/>
    <p:sldId id="5326" r:id="rId13"/>
    <p:sldId id="5327" r:id="rId14"/>
    <p:sldId id="1752" r:id="rId15"/>
    <p:sldId id="5114" r:id="rId16"/>
    <p:sldId id="5328" r:id="rId17"/>
    <p:sldId id="5329" r:id="rId18"/>
    <p:sldId id="5300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see" initials="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5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AvantGarde Bk BT" panose="020B0402020202020204" charset="0"/>
              <a:ea typeface="汉仪铁线黑-45简" panose="00020600040101010101" charset="-122"/>
              <a:cs typeface="AvantGarde Bk BT" panose="020B040202020202020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AvantGarde Bk BT" panose="020B0402020202020204" charset="0"/>
              </a:rPr>
              <a:t>2021/12/9</a:t>
            </a:fld>
            <a:endParaRPr lang="zh-CN" altLang="en-US">
              <a:latin typeface="AvantGarde Bk BT" panose="020B040202020202020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AvantGarde Bk BT" panose="020B0402020202020204" charset="0"/>
              <a:ea typeface="汉仪铁线黑-45简" panose="00020600040101010101" charset="-122"/>
              <a:cs typeface="AvantGarde Bk BT" panose="020B040202020202020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AvantGarde Bk BT" panose="020B0402020202020204" charset="0"/>
              </a:rPr>
              <a:t>‹#›</a:t>
            </a:fld>
            <a:endParaRPr lang="zh-CN" altLang="en-US">
              <a:latin typeface="AvantGarde Bk BT" panose="020B0402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汉仪铁线黑-45简" panose="00020600040101010101" charset="-122"/>
                <a:ea typeface="汉仪铁线黑-45简" panose="00020600040101010101" charset="-122"/>
                <a:cs typeface="AvantGarde Bk BT" panose="020B040202020202020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汉仪铁线黑-45简" panose="00020600040101010101" charset="-122"/>
                <a:ea typeface="汉仪铁线黑-45简" panose="00020600040101010101" charset="-122"/>
                <a:cs typeface="AvantGarde Bk BT" panose="020B0402020202020204" charset="0"/>
              </a:defRPr>
            </a:lvl1pPr>
          </a:lstStyle>
          <a:p>
            <a:fld id="{A6C541D8-29C7-4D06-AD8E-71040CB8F4A4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汉仪铁线黑-45简" panose="00020600040101010101" charset="-122"/>
                <a:ea typeface="汉仪铁线黑-45简" panose="00020600040101010101" charset="-122"/>
                <a:cs typeface="AvantGarde Bk BT" panose="020B040202020202020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汉仪铁线黑-45简" panose="00020600040101010101" charset="-122"/>
                <a:ea typeface="汉仪铁线黑-45简" panose="00020600040101010101" charset="-122"/>
                <a:cs typeface="AvantGarde Bk BT" panose="020B0402020202020204" charset="0"/>
              </a:defRPr>
            </a:lvl1pPr>
          </a:lstStyle>
          <a:p>
            <a:fld id="{43F22AB2-0A62-44A3-B284-749E3F8430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汉仪铁线黑-45简" panose="00020600040101010101" charset="-122"/>
        <a:ea typeface="汉仪铁线黑-45简" panose="00020600040101010101" charset="-122"/>
        <a:cs typeface="AvantGarde Bk BT" panose="020B040202020202020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汉仪铁线黑-45简" panose="00020600040101010101" charset="-122"/>
        <a:ea typeface="汉仪铁线黑-45简" panose="00020600040101010101" charset="-122"/>
        <a:cs typeface="AvantGarde Bk BT" panose="020B040202020202020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汉仪铁线黑-45简" panose="00020600040101010101" charset="-122"/>
        <a:ea typeface="汉仪铁线黑-45简" panose="00020600040101010101" charset="-122"/>
        <a:cs typeface="AvantGarde Bk BT" panose="020B040202020202020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汉仪铁线黑-45简" panose="00020600040101010101" charset="-122"/>
        <a:ea typeface="汉仪铁线黑-45简" panose="00020600040101010101" charset="-122"/>
        <a:cs typeface="AvantGarde Bk BT" panose="020B040202020202020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汉仪铁线黑-45简" panose="00020600040101010101" charset="-122"/>
        <a:ea typeface="汉仪铁线黑-45简" panose="00020600040101010101" charset="-122"/>
        <a:cs typeface="AvantGarde Bk BT" panose="020B040202020202020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CFD3C-C4E7-47F5-9DBC-1B3C00BFE03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CFD3C-C4E7-47F5-9DBC-1B3C00BFE03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936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3BF4-0317-4BC4-BDD3-3434B47A501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06B7-14B0-4F3C-B66B-418DF2DF345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3BF4-0317-4BC4-BDD3-3434B47A501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06B7-14B0-4F3C-B66B-418DF2DF345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3BF4-0317-4BC4-BDD3-3434B47A501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06B7-14B0-4F3C-B66B-418DF2DF345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3BF4-0317-4BC4-BDD3-3434B47A501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06B7-14B0-4F3C-B66B-418DF2DF345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3BF4-0317-4BC4-BDD3-3434B47A501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06B7-14B0-4F3C-B66B-418DF2DF345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3BF4-0317-4BC4-BDD3-3434B47A501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06B7-14B0-4F3C-B66B-418DF2DF345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3BF4-0317-4BC4-BDD3-3434B47A501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06B7-14B0-4F3C-B66B-418DF2DF345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3BF4-0317-4BC4-BDD3-3434B47A501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06B7-14B0-4F3C-B66B-418DF2DF345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3BF4-0317-4BC4-BDD3-3434B47A501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06B7-14B0-4F3C-B66B-418DF2DF345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3BF4-0317-4BC4-BDD3-3434B47A501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06B7-14B0-4F3C-B66B-418DF2DF345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3BF4-0317-4BC4-BDD3-3434B47A501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06B7-14B0-4F3C-B66B-418DF2DF345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汉仪铁线黑-45简" panose="00020600040101010101" charset="-122"/>
                <a:ea typeface="汉仪铁线黑-45简" panose="00020600040101010101" charset="-122"/>
                <a:cs typeface="AvantGarde Bk BT" panose="020B0402020202020204" charset="0"/>
              </a:defRPr>
            </a:lvl1pPr>
          </a:lstStyle>
          <a:p>
            <a:fld id="{58B23BF4-0317-4BC4-BDD3-3434B47A501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汉仪铁线黑-45简" panose="00020600040101010101" charset="-122"/>
                <a:ea typeface="汉仪铁线黑-45简" panose="00020600040101010101" charset="-122"/>
                <a:cs typeface="AvantGarde Bk BT" panose="020B040202020202020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汉仪铁线黑-45简" panose="00020600040101010101" charset="-122"/>
                <a:ea typeface="汉仪铁线黑-45简" panose="00020600040101010101" charset="-122"/>
                <a:cs typeface="AvantGarde Bk BT" panose="020B0402020202020204" charset="0"/>
              </a:defRPr>
            </a:lvl1pPr>
          </a:lstStyle>
          <a:p>
            <a:fld id="{491A06B7-14B0-4F3C-B66B-418DF2DF345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汉仪铁线黑-45简" panose="00020600040101010101" charset="-122"/>
          <a:ea typeface="汉仪铁线黑-45简" panose="00020600040101010101" charset="-122"/>
          <a:cs typeface="AvantGarde Bk BT" panose="020B040202020202020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汉仪铁线黑-45简" panose="00020600040101010101" charset="-122"/>
          <a:ea typeface="汉仪铁线黑-45简" panose="00020600040101010101" charset="-122"/>
          <a:cs typeface="AvantGarde Bk BT" panose="020B040202020202020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汉仪铁线黑-45简" panose="00020600040101010101" charset="-122"/>
          <a:ea typeface="汉仪铁线黑-45简" panose="00020600040101010101" charset="-122"/>
          <a:cs typeface="AvantGarde Bk BT" panose="020B040202020202020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汉仪铁线黑-45简" panose="00020600040101010101" charset="-122"/>
          <a:ea typeface="汉仪铁线黑-45简" panose="00020600040101010101" charset="-122"/>
          <a:cs typeface="AvantGarde Bk BT" panose="020B040202020202020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汉仪铁线黑-45简" panose="00020600040101010101" charset="-122"/>
          <a:ea typeface="汉仪铁线黑-45简" panose="00020600040101010101" charset="-122"/>
          <a:cs typeface="AvantGarde Bk BT" panose="020B040202020202020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汉仪铁线黑-45简" panose="00020600040101010101" charset="-122"/>
          <a:ea typeface="汉仪铁线黑-45简" panose="00020600040101010101" charset="-122"/>
          <a:cs typeface="AvantGarde Bk BT" panose="020B040202020202020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5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6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/>
          <p:nvPr/>
        </p:nvSpPr>
        <p:spPr>
          <a:xfrm>
            <a:off x="7693026" y="1439946"/>
            <a:ext cx="3606004" cy="42171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 dirty="0">
              <a:ea typeface="AvantGarde Bk BT" panose="020B0402020202020204" charset="0"/>
              <a:cs typeface="AvantGarde Bk BT" panose="020B0402020202020204" charset="0"/>
              <a:sym typeface="+mn-lt"/>
            </a:endParaRPr>
          </a:p>
        </p:txBody>
      </p:sp>
      <p:sp>
        <p:nvSpPr>
          <p:cNvPr id="4" name="Rectangle 6"/>
          <p:cNvSpPr/>
          <p:nvPr/>
        </p:nvSpPr>
        <p:spPr>
          <a:xfrm>
            <a:off x="0" y="1585622"/>
            <a:ext cx="389745" cy="39257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ea typeface="AvantGarde Bk BT" panose="020B0402020202020204" charset="0"/>
              <a:cs typeface="AvantGarde Bk BT" panose="020B0402020202020204" charset="0"/>
              <a:sym typeface="+mn-lt"/>
            </a:endParaRPr>
          </a:p>
        </p:txBody>
      </p:sp>
      <p:sp>
        <p:nvSpPr>
          <p:cNvPr id="21" name="文本框 31"/>
          <p:cNvSpPr txBox="1"/>
          <p:nvPr/>
        </p:nvSpPr>
        <p:spPr>
          <a:xfrm>
            <a:off x="1192574" y="2549079"/>
            <a:ext cx="8476417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Tx/>
              <a:buSzTx/>
              <a:buFontTx/>
            </a:pPr>
            <a:r>
              <a:rPr lang="zh-CN" altLang="en-US" sz="3600" b="1" dirty="0">
                <a:ln w="12700" cmpd="sng">
                  <a:solidFill>
                    <a:schemeClr val="accent1">
                      <a:shade val="50000"/>
                    </a:schemeClr>
                  </a:solidFill>
                  <a:prstDash val="sysDot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sym typeface="Arial" panose="020B0604020202020204" pitchFamily="34" charset="0"/>
              </a:rPr>
              <a:t>基于特殊点集的改进</a:t>
            </a:r>
            <a:r>
              <a:rPr lang="en-US" altLang="zh-CN" sz="3600" b="1" dirty="0" err="1">
                <a:ln w="12700" cmpd="sng">
                  <a:solidFill>
                    <a:schemeClr val="accent1">
                      <a:shade val="50000"/>
                    </a:schemeClr>
                  </a:solidFill>
                  <a:prstDash val="sysDot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sym typeface="Arial" panose="020B0604020202020204" pitchFamily="34" charset="0"/>
              </a:rPr>
              <a:t>kNN</a:t>
            </a:r>
            <a:r>
              <a:rPr lang="zh-CN" altLang="en-US" sz="3600" b="1" dirty="0">
                <a:ln w="12700" cmpd="sng">
                  <a:solidFill>
                    <a:schemeClr val="accent1">
                      <a:shade val="50000"/>
                    </a:schemeClr>
                  </a:solidFill>
                  <a:prstDash val="sysDot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sym typeface="Arial" panose="020B0604020202020204" pitchFamily="34" charset="0"/>
              </a:rPr>
              <a:t>算法</a:t>
            </a:r>
            <a:endParaRPr lang="en-US" altLang="zh-CN" sz="3600" b="1" dirty="0">
              <a:ln w="12700" cmpd="sng">
                <a:solidFill>
                  <a:schemeClr val="accent1">
                    <a:shade val="50000"/>
                  </a:schemeClr>
                </a:solidFill>
                <a:prstDash val="sysDot"/>
              </a:ln>
              <a:solidFill>
                <a:schemeClr val="tx1">
                  <a:lumMod val="95000"/>
                  <a:lumOff val="5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sym typeface="Arial" panose="020B0604020202020204" pitchFamily="34" charset="0"/>
            </a:endParaRPr>
          </a:p>
          <a:p>
            <a:pPr algn="ctr">
              <a:buClrTx/>
              <a:buSzTx/>
              <a:buFontTx/>
            </a:pPr>
            <a:r>
              <a:rPr lang="zh-CN" altLang="en-US" sz="3600" b="1" dirty="0">
                <a:ln w="12700" cmpd="sng">
                  <a:solidFill>
                    <a:schemeClr val="accent1">
                      <a:shade val="50000"/>
                    </a:schemeClr>
                  </a:solidFill>
                  <a:prstDash val="sysDot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Arial" panose="020B0604020202020204" pitchFamily="34" charset="0"/>
              </a:rPr>
              <a:t>（以鸢尾花品种识别为例）</a:t>
            </a:r>
            <a:endParaRPr lang="en-US" altLang="zh-CN" sz="3600" b="1" dirty="0">
              <a:ln w="12700" cmpd="sng">
                <a:solidFill>
                  <a:schemeClr val="accent1">
                    <a:shade val="50000"/>
                  </a:schemeClr>
                </a:solidFill>
                <a:prstDash val="sysDot"/>
              </a:ln>
              <a:solidFill>
                <a:schemeClr val="tx1">
                  <a:lumMod val="95000"/>
                  <a:lumOff val="5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Rectangle 37"/>
          <p:cNvSpPr/>
          <p:nvPr/>
        </p:nvSpPr>
        <p:spPr>
          <a:xfrm>
            <a:off x="1295813" y="3707271"/>
            <a:ext cx="7625827" cy="3366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dirty="0" err="1">
                <a:solidFill>
                  <a:srgbClr val="5A575B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Calibri" panose="020F0502020204030204" pitchFamily="34" charset="0"/>
                <a:sym typeface="+mn-ea"/>
              </a:rPr>
              <a:t>本次报告由</a:t>
            </a:r>
            <a:r>
              <a:rPr lang="zh-CN" altLang="en-US" sz="1200" b="1" dirty="0">
                <a:solidFill>
                  <a:srgbClr val="5A575B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Calibri" panose="020F0502020204030204" pitchFamily="34" charset="0"/>
                <a:sym typeface="+mn-ea"/>
              </a:rPr>
              <a:t>：</a:t>
            </a:r>
            <a:r>
              <a:rPr lang="en-US" altLang="zh-CN" sz="1200" b="1" dirty="0" err="1">
                <a:solidFill>
                  <a:srgbClr val="5A575B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Calibri" panose="020F0502020204030204" pitchFamily="34" charset="0"/>
                <a:sym typeface="+mn-ea"/>
              </a:rPr>
              <a:t>邵华松、宋来灿、闫旭东合作完成</a:t>
            </a:r>
            <a:r>
              <a:rPr lang="en-US" altLang="zh-CN" sz="1200" b="1" dirty="0">
                <a:solidFill>
                  <a:srgbClr val="5A575B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Calibri" panose="020F0502020204030204" pitchFamily="34" charset="0"/>
                <a:sym typeface="+mn-ea"/>
              </a:rPr>
              <a:t>。</a:t>
            </a:r>
          </a:p>
        </p:txBody>
      </p:sp>
      <p:sp>
        <p:nvSpPr>
          <p:cNvPr id="28" name="矩形 27"/>
          <p:cNvSpPr/>
          <p:nvPr/>
        </p:nvSpPr>
        <p:spPr>
          <a:xfrm>
            <a:off x="11123970" y="5743419"/>
            <a:ext cx="175060" cy="1750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AvantGarde Bk BT" panose="020B040202020202020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0811865" y="5743419"/>
            <a:ext cx="175060" cy="1750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AvantGarde Bk BT" panose="020B040202020202020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499761" y="5743419"/>
            <a:ext cx="175060" cy="1750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AvantGarde Bk BT" panose="020B040202020202020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0187656" y="5743419"/>
            <a:ext cx="175060" cy="1750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AvantGarde Bk BT" panose="020B040202020202020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999293" y="1140209"/>
            <a:ext cx="599473" cy="5994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AvantGarde Bk BT" panose="020B0402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5"/>
          <p:cNvSpPr txBox="1"/>
          <p:nvPr/>
        </p:nvSpPr>
        <p:spPr>
          <a:xfrm>
            <a:off x="777240" y="335280"/>
            <a:ext cx="51390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dirty="0">
                <a:solidFill>
                  <a:srgbClr val="000000"/>
                </a:solidFill>
                <a:cs typeface="+mn-ea"/>
                <a:sym typeface="+mn-lt"/>
              </a:rPr>
              <a:t>代码实现</a:t>
            </a:r>
            <a:endParaRPr kumimoji="0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69952" y="399577"/>
            <a:ext cx="156117" cy="4558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AvantGarde Bk BT" panose="020B0402020202020204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A8AFACF-3A52-4EFB-86E6-53F495524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" y="4384966"/>
            <a:ext cx="10709653" cy="991333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48F8CF72-2159-4DD7-BE89-9C8A60A851FD}"/>
              </a:ext>
            </a:extLst>
          </p:cNvPr>
          <p:cNvSpPr/>
          <p:nvPr/>
        </p:nvSpPr>
        <p:spPr>
          <a:xfrm>
            <a:off x="777240" y="2694512"/>
            <a:ext cx="2044498" cy="12945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dirty="0">
                <a:cs typeface="+mn-ea"/>
                <a:sym typeface="+mn-lt"/>
              </a:rPr>
              <a:t>数据读取函数</a:t>
            </a:r>
            <a:endParaRPr lang="en-US" altLang="zh-CN" b="1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cs typeface="+mn-ea"/>
                <a:sym typeface="+mn-lt"/>
              </a:rPr>
              <a:t>输入：文件名</a:t>
            </a:r>
            <a:endParaRPr lang="en-US" altLang="zh-CN" b="1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cs typeface="+mn-ea"/>
                <a:sym typeface="+mn-lt"/>
              </a:rPr>
              <a:t>输出：数据集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FB76024-DCF7-4B58-A3FC-42C5D8F5B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" y="918844"/>
            <a:ext cx="8648278" cy="1708302"/>
          </a:xfrm>
          <a:prstGeom prst="rect">
            <a:avLst/>
          </a:prstGeom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31C7D42-5A63-43F1-9BEC-33AABE0BFB20}"/>
              </a:ext>
            </a:extLst>
          </p:cNvPr>
          <p:cNvSpPr/>
          <p:nvPr/>
        </p:nvSpPr>
        <p:spPr>
          <a:xfrm>
            <a:off x="777239" y="5408941"/>
            <a:ext cx="2755669" cy="12945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dirty="0">
                <a:cs typeface="+mn-ea"/>
                <a:sym typeface="+mn-lt"/>
              </a:rPr>
              <a:t>欧氏距离计算函数</a:t>
            </a:r>
            <a:endParaRPr lang="en-US" altLang="zh-CN" b="1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cs typeface="+mn-ea"/>
                <a:sym typeface="+mn-lt"/>
              </a:rPr>
              <a:t>输入：两个坐标</a:t>
            </a:r>
            <a:endParaRPr lang="en-US" altLang="zh-CN" b="1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cs typeface="+mn-ea"/>
                <a:sym typeface="+mn-lt"/>
              </a:rPr>
              <a:t>输出：两坐标间欧氏距离</a:t>
            </a:r>
          </a:p>
        </p:txBody>
      </p:sp>
      <p:sp>
        <p:nvSpPr>
          <p:cNvPr id="34" name="Text Box 10">
            <a:extLst>
              <a:ext uri="{FF2B5EF4-FFF2-40B4-BE49-F238E27FC236}">
                <a16:creationId xmlns:a16="http://schemas.microsoft.com/office/drawing/2014/main" id="{2A88DF92-A102-40EC-A663-B1DD82212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0292" y="2657592"/>
            <a:ext cx="7907488" cy="13988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450975">
              <a:lnSpc>
                <a:spcPct val="150000"/>
              </a:lnSpc>
            </a:pPr>
            <a:r>
              <a:rPr lang="zh-CN" altLang="en-US" sz="2000" dirty="0">
                <a:cs typeface="+mn-ea"/>
                <a:sym typeface="+mn-lt"/>
              </a:rPr>
              <a:t>读取鸢尾花数据集，形如：</a:t>
            </a:r>
            <a:r>
              <a:rPr lang="en-US" altLang="zh-CN" sz="2000" dirty="0">
                <a:cs typeface="+mn-ea"/>
                <a:sym typeface="+mn-lt"/>
              </a:rPr>
              <a:t>   5.1,3.5,1.4,0.2,Iris-setosa</a:t>
            </a:r>
          </a:p>
          <a:p>
            <a:pPr algn="ctr" defTabSz="1450975">
              <a:lnSpc>
                <a:spcPct val="150000"/>
              </a:lnSpc>
            </a:pPr>
            <a:r>
              <a:rPr lang="en-US" altLang="zh-CN" sz="2000" dirty="0">
                <a:cs typeface="+mn-ea"/>
                <a:sym typeface="+mn-lt"/>
              </a:rPr>
              <a:t>                 …</a:t>
            </a:r>
          </a:p>
          <a:p>
            <a:pPr algn="ctr" defTabSz="1450975">
              <a:lnSpc>
                <a:spcPct val="150000"/>
              </a:lnSpc>
            </a:pPr>
            <a:r>
              <a:rPr lang="en-US" altLang="zh-CN" sz="2000" dirty="0">
                <a:cs typeface="+mn-ea"/>
                <a:sym typeface="+mn-lt"/>
              </a:rPr>
              <a:t>	5.9,3.0,5.1,1.8,Iris-virginica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Box 10">
                <a:extLst>
                  <a:ext uri="{FF2B5EF4-FFF2-40B4-BE49-F238E27FC236}">
                    <a16:creationId xmlns:a16="http://schemas.microsoft.com/office/drawing/2014/main" id="{771F7824-4CA7-4118-8D8D-BB8443DB81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06647" y="5297405"/>
                <a:ext cx="5477135" cy="56259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 lIns="60960" tIns="30480" rIns="60960" bIns="3048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450975">
                  <a:lnSpc>
                    <a:spcPct val="150000"/>
                  </a:lnSpc>
                </a:pPr>
                <a:r>
                  <a:rPr lang="zh-CN" altLang="en-US" sz="2000" dirty="0">
                    <a:cs typeface="+mn-ea"/>
                    <a:sym typeface="+mn-lt"/>
                  </a:rPr>
                  <a:t>计算两坐标间欧式距离，公式：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 </m:t>
                                    </m:r>
                                  </m:sup>
                                </m:sSub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 </m:t>
                                    </m:r>
                                  </m:sup>
                                </m:sSub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altLang="zh-CN" dirty="0"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39" name="Text Box 10">
                <a:extLst>
                  <a:ext uri="{FF2B5EF4-FFF2-40B4-BE49-F238E27FC236}">
                    <a16:creationId xmlns:a16="http://schemas.microsoft.com/office/drawing/2014/main" id="{771F7824-4CA7-4118-8D8D-BB8443DB8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06647" y="5297405"/>
                <a:ext cx="5477135" cy="562590"/>
              </a:xfrm>
              <a:prstGeom prst="rect">
                <a:avLst/>
              </a:prstGeom>
              <a:blipFill>
                <a:blip r:embed="rId5"/>
                <a:stretch>
                  <a:fillRect l="-1669" t="-59783" b="-130435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1308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5"/>
          <p:cNvSpPr txBox="1"/>
          <p:nvPr/>
        </p:nvSpPr>
        <p:spPr>
          <a:xfrm>
            <a:off x="777240" y="335280"/>
            <a:ext cx="51390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dirty="0">
                <a:solidFill>
                  <a:srgbClr val="000000"/>
                </a:solidFill>
                <a:cs typeface="+mn-ea"/>
                <a:sym typeface="+mn-lt"/>
              </a:rPr>
              <a:t>代码实现</a:t>
            </a:r>
            <a:endParaRPr kumimoji="0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69952" y="399577"/>
            <a:ext cx="156117" cy="4558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AvantGarde Bk BT" panose="020B040202020202020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E1A6390-3E96-49C9-BC02-283866825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" y="918845"/>
            <a:ext cx="7049111" cy="5867908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1C4922AF-4122-47C5-887C-F6B413E832AA}"/>
              </a:ext>
            </a:extLst>
          </p:cNvPr>
          <p:cNvSpPr/>
          <p:nvPr/>
        </p:nvSpPr>
        <p:spPr>
          <a:xfrm>
            <a:off x="8050875" y="877280"/>
            <a:ext cx="3462251" cy="12945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dirty="0">
                <a:cs typeface="+mn-ea"/>
                <a:sym typeface="+mn-lt"/>
              </a:rPr>
              <a:t>特征点探测函数</a:t>
            </a:r>
            <a:endParaRPr lang="en-US" altLang="zh-CN" b="1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cs typeface="+mn-ea"/>
                <a:sym typeface="+mn-lt"/>
              </a:rPr>
              <a:t>输入：数据集、</a:t>
            </a:r>
            <a:r>
              <a:rPr lang="en-US" altLang="zh-CN" b="1" dirty="0">
                <a:cs typeface="+mn-ea"/>
                <a:sym typeface="+mn-lt"/>
              </a:rPr>
              <a:t>k</a:t>
            </a:r>
            <a:r>
              <a:rPr lang="zh-CN" altLang="en-US" b="1" dirty="0">
                <a:cs typeface="+mn-ea"/>
                <a:sym typeface="+mn-lt"/>
              </a:rPr>
              <a:t>值、界定范围</a:t>
            </a:r>
            <a:endParaRPr lang="en-US" altLang="zh-CN" b="1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cs typeface="+mn-ea"/>
                <a:sym typeface="+mn-lt"/>
              </a:rPr>
              <a:t>输出：特殊点集</a:t>
            </a:r>
            <a:endParaRPr lang="en-US" altLang="zh-CN" b="1" dirty="0">
              <a:cs typeface="+mn-ea"/>
              <a:sym typeface="+mn-lt"/>
            </a:endParaRPr>
          </a:p>
        </p:txBody>
      </p:sp>
      <p:sp>
        <p:nvSpPr>
          <p:cNvPr id="16" name="Text Box 10">
            <a:extLst>
              <a:ext uri="{FF2B5EF4-FFF2-40B4-BE49-F238E27FC236}">
                <a16:creationId xmlns:a16="http://schemas.microsoft.com/office/drawing/2014/main" id="{F1C9C61C-54CC-4263-8BBE-F39202EC0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0875" y="2103413"/>
            <a:ext cx="4044142" cy="41674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450975">
              <a:lnSpc>
                <a:spcPct val="150000"/>
              </a:lnSpc>
            </a:pPr>
            <a:r>
              <a:rPr lang="en-US" altLang="zh-CN" sz="2000" dirty="0">
                <a:cs typeface="+mn-ea"/>
                <a:sym typeface="+mn-lt"/>
              </a:rPr>
              <a:t>115-130</a:t>
            </a:r>
          </a:p>
          <a:p>
            <a:pPr defTabSz="1450975">
              <a:lnSpc>
                <a:spcPct val="150000"/>
              </a:lnSpc>
            </a:pPr>
            <a:r>
              <a:rPr lang="zh-CN" altLang="en-US" sz="2000" dirty="0">
                <a:cs typeface="+mn-ea"/>
                <a:sym typeface="+mn-lt"/>
              </a:rPr>
              <a:t>将数据集中的所有数据作为输入，使用</a:t>
            </a:r>
            <a:r>
              <a:rPr lang="en-US" altLang="zh-CN" sz="2000" dirty="0" err="1">
                <a:cs typeface="+mn-ea"/>
                <a:sym typeface="+mn-lt"/>
              </a:rPr>
              <a:t>kNN</a:t>
            </a:r>
            <a:r>
              <a:rPr lang="zh-CN" altLang="en-US" sz="2000" dirty="0">
                <a:cs typeface="+mn-ea"/>
                <a:sym typeface="+mn-lt"/>
              </a:rPr>
              <a:t>算法逐个对其进行预测</a:t>
            </a:r>
            <a:endParaRPr lang="en-US" altLang="zh-CN" sz="2000" dirty="0">
              <a:cs typeface="+mn-ea"/>
              <a:sym typeface="+mn-lt"/>
            </a:endParaRPr>
          </a:p>
          <a:p>
            <a:pPr defTabSz="1450975">
              <a:lnSpc>
                <a:spcPct val="150000"/>
              </a:lnSpc>
            </a:pPr>
            <a:endParaRPr lang="en-US" altLang="zh-CN" sz="2000" dirty="0">
              <a:cs typeface="+mn-ea"/>
              <a:sym typeface="+mn-lt"/>
            </a:endParaRPr>
          </a:p>
          <a:p>
            <a:pPr defTabSz="1450975">
              <a:lnSpc>
                <a:spcPct val="150000"/>
              </a:lnSpc>
            </a:pPr>
            <a:r>
              <a:rPr lang="en-US" altLang="zh-CN" sz="2000" dirty="0">
                <a:cs typeface="+mn-ea"/>
                <a:sym typeface="+mn-lt"/>
              </a:rPr>
              <a:t>131-135</a:t>
            </a:r>
          </a:p>
          <a:p>
            <a:pPr defTabSz="1450975">
              <a:lnSpc>
                <a:spcPct val="150000"/>
              </a:lnSpc>
            </a:pPr>
            <a:r>
              <a:rPr lang="zh-CN" altLang="en-US" sz="2000" dirty="0">
                <a:cs typeface="+mn-ea"/>
                <a:sym typeface="+mn-lt"/>
              </a:rPr>
              <a:t>对比预测标签与实际标签，若不相同：记录实际标签、输入坐标、与最近邻坐标的距离，存储到特殊点列表中</a:t>
            </a:r>
            <a:endParaRPr lang="en-US" altLang="zh-CN" sz="20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699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5"/>
          <p:cNvSpPr txBox="1"/>
          <p:nvPr/>
        </p:nvSpPr>
        <p:spPr>
          <a:xfrm>
            <a:off x="777240" y="335280"/>
            <a:ext cx="51390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dirty="0">
                <a:solidFill>
                  <a:srgbClr val="000000"/>
                </a:solidFill>
                <a:cs typeface="+mn-ea"/>
                <a:sym typeface="+mn-lt"/>
              </a:rPr>
              <a:t>代码实现</a:t>
            </a:r>
            <a:endParaRPr kumimoji="0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69952" y="399577"/>
            <a:ext cx="156117" cy="4558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AvantGarde Bk BT" panose="020B040202020202020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C4922AF-4122-47C5-887C-F6B413E832AA}"/>
              </a:ext>
            </a:extLst>
          </p:cNvPr>
          <p:cNvSpPr/>
          <p:nvPr/>
        </p:nvSpPr>
        <p:spPr>
          <a:xfrm>
            <a:off x="6982691" y="877280"/>
            <a:ext cx="4807527" cy="12945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dirty="0">
                <a:cs typeface="+mn-ea"/>
                <a:sym typeface="+mn-lt"/>
              </a:rPr>
              <a:t>基于特殊点集的改进</a:t>
            </a:r>
            <a:r>
              <a:rPr lang="en-US" altLang="zh-CN" b="1" dirty="0" err="1">
                <a:cs typeface="+mn-ea"/>
                <a:sym typeface="+mn-lt"/>
              </a:rPr>
              <a:t>kNN</a:t>
            </a:r>
            <a:r>
              <a:rPr lang="zh-CN" altLang="en-US" b="1" dirty="0">
                <a:cs typeface="+mn-ea"/>
                <a:sym typeface="+mn-lt"/>
              </a:rPr>
              <a:t>函数</a:t>
            </a:r>
            <a:endParaRPr lang="en-US" altLang="zh-CN" b="1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cs typeface="+mn-ea"/>
                <a:sym typeface="+mn-lt"/>
              </a:rPr>
              <a:t>输入：数据集、输入坐标、</a:t>
            </a:r>
            <a:r>
              <a:rPr lang="en-US" altLang="zh-CN" b="1" dirty="0">
                <a:cs typeface="+mn-ea"/>
                <a:sym typeface="+mn-lt"/>
              </a:rPr>
              <a:t>k</a:t>
            </a:r>
            <a:r>
              <a:rPr lang="zh-CN" altLang="en-US" b="1" dirty="0">
                <a:cs typeface="+mn-ea"/>
                <a:sym typeface="+mn-lt"/>
              </a:rPr>
              <a:t>值、特殊点集</a:t>
            </a:r>
            <a:endParaRPr lang="en-US" altLang="zh-CN" b="1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cs typeface="+mn-ea"/>
                <a:sym typeface="+mn-lt"/>
              </a:rPr>
              <a:t>输出：预测</a:t>
            </a:r>
            <a:endParaRPr lang="en-US" altLang="zh-CN" b="1" dirty="0">
              <a:cs typeface="+mn-ea"/>
              <a:sym typeface="+mn-lt"/>
            </a:endParaRPr>
          </a:p>
        </p:txBody>
      </p:sp>
      <p:sp>
        <p:nvSpPr>
          <p:cNvPr id="16" name="Text Box 10">
            <a:extLst>
              <a:ext uri="{FF2B5EF4-FFF2-40B4-BE49-F238E27FC236}">
                <a16:creationId xmlns:a16="http://schemas.microsoft.com/office/drawing/2014/main" id="{F1C9C61C-54CC-4263-8BBE-F39202EC0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2691" y="2074931"/>
            <a:ext cx="4044142" cy="4630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450975">
              <a:lnSpc>
                <a:spcPct val="150000"/>
              </a:lnSpc>
            </a:pPr>
            <a:r>
              <a:rPr lang="en-US" altLang="zh-CN" sz="2000" dirty="0">
                <a:cs typeface="+mn-ea"/>
                <a:sym typeface="+mn-lt"/>
              </a:rPr>
              <a:t>19-32</a:t>
            </a:r>
          </a:p>
          <a:p>
            <a:pPr defTabSz="1450975">
              <a:lnSpc>
                <a:spcPct val="150000"/>
              </a:lnSpc>
            </a:pPr>
            <a:r>
              <a:rPr lang="zh-CN" altLang="en-US" sz="2000" dirty="0">
                <a:cs typeface="+mn-ea"/>
                <a:sym typeface="+mn-lt"/>
              </a:rPr>
              <a:t>使用</a:t>
            </a:r>
            <a:r>
              <a:rPr lang="en-US" altLang="zh-CN" sz="2000" dirty="0" err="1">
                <a:cs typeface="+mn-ea"/>
                <a:sym typeface="+mn-lt"/>
              </a:rPr>
              <a:t>kNN</a:t>
            </a:r>
            <a:r>
              <a:rPr lang="zh-CN" altLang="en-US" sz="2000" dirty="0">
                <a:cs typeface="+mn-ea"/>
                <a:sym typeface="+mn-lt"/>
              </a:rPr>
              <a:t>算法预测输入坐标的标签</a:t>
            </a:r>
            <a:endParaRPr lang="en-US" altLang="zh-CN" sz="2000" dirty="0">
              <a:cs typeface="+mn-ea"/>
              <a:sym typeface="+mn-lt"/>
            </a:endParaRPr>
          </a:p>
          <a:p>
            <a:pPr defTabSz="1450975">
              <a:lnSpc>
                <a:spcPct val="150000"/>
              </a:lnSpc>
            </a:pPr>
            <a:endParaRPr lang="en-US" altLang="zh-CN" sz="2000" dirty="0">
              <a:cs typeface="+mn-ea"/>
              <a:sym typeface="+mn-lt"/>
            </a:endParaRPr>
          </a:p>
          <a:p>
            <a:pPr defTabSz="1450975">
              <a:lnSpc>
                <a:spcPct val="150000"/>
              </a:lnSpc>
            </a:pPr>
            <a:r>
              <a:rPr lang="en-US" altLang="zh-CN" sz="2000" dirty="0">
                <a:cs typeface="+mn-ea"/>
                <a:sym typeface="+mn-lt"/>
              </a:rPr>
              <a:t>33-39</a:t>
            </a:r>
          </a:p>
          <a:p>
            <a:pPr defTabSz="1450975">
              <a:lnSpc>
                <a:spcPct val="150000"/>
              </a:lnSpc>
            </a:pPr>
            <a:r>
              <a:rPr lang="zh-CN" altLang="en-US" sz="2000" dirty="0">
                <a:cs typeface="+mn-ea"/>
                <a:sym typeface="+mn-lt"/>
              </a:rPr>
              <a:t>计算输入坐标与每个特殊点的欧氏距离，若小于与最近邻坐标的距离，</a:t>
            </a:r>
            <a:endParaRPr lang="en-US" altLang="zh-CN" sz="2000" dirty="0">
              <a:cs typeface="+mn-ea"/>
              <a:sym typeface="+mn-lt"/>
            </a:endParaRPr>
          </a:p>
          <a:p>
            <a:pPr defTabSz="1450975">
              <a:lnSpc>
                <a:spcPct val="150000"/>
              </a:lnSpc>
            </a:pPr>
            <a:r>
              <a:rPr lang="zh-CN" altLang="en-US" sz="2000" dirty="0">
                <a:cs typeface="+mn-ea"/>
                <a:sym typeface="+mn-lt"/>
              </a:rPr>
              <a:t>则产生一个基于特殊点的预测标签</a:t>
            </a:r>
            <a:endParaRPr lang="en-US" altLang="zh-CN" sz="2000" dirty="0">
              <a:cs typeface="+mn-ea"/>
              <a:sym typeface="+mn-lt"/>
            </a:endParaRPr>
          </a:p>
          <a:p>
            <a:pPr defTabSz="1450975">
              <a:lnSpc>
                <a:spcPct val="150000"/>
              </a:lnSpc>
            </a:pPr>
            <a:endParaRPr lang="en-US" altLang="zh-CN" sz="2000" dirty="0">
              <a:cs typeface="+mn-ea"/>
              <a:sym typeface="+mn-lt"/>
            </a:endParaRPr>
          </a:p>
          <a:p>
            <a:pPr defTabSz="1450975">
              <a:lnSpc>
                <a:spcPct val="150000"/>
              </a:lnSpc>
            </a:pPr>
            <a:r>
              <a:rPr lang="en-US" altLang="zh-CN" sz="2000" dirty="0">
                <a:cs typeface="+mn-ea"/>
                <a:sym typeface="+mn-lt"/>
              </a:rPr>
              <a:t>40-45</a:t>
            </a:r>
          </a:p>
          <a:p>
            <a:pPr defTabSz="1450975">
              <a:lnSpc>
                <a:spcPct val="150000"/>
              </a:lnSpc>
            </a:pPr>
            <a:r>
              <a:rPr lang="zh-CN" altLang="en-US" sz="2000" dirty="0">
                <a:cs typeface="+mn-ea"/>
                <a:sym typeface="+mn-lt"/>
              </a:rPr>
              <a:t>对比两个预测并输出最终预测</a:t>
            </a:r>
            <a:endParaRPr lang="en-US" altLang="zh-CN" sz="2000" dirty="0"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B17647C-6064-4BDB-BE16-726B210CF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" y="918845"/>
            <a:ext cx="5914505" cy="581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584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5"/>
          <p:cNvSpPr txBox="1"/>
          <p:nvPr/>
        </p:nvSpPr>
        <p:spPr>
          <a:xfrm>
            <a:off x="777240" y="335280"/>
            <a:ext cx="51390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代码实现</a:t>
            </a:r>
            <a:endParaRPr kumimoji="0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69952" y="399577"/>
            <a:ext cx="156117" cy="4558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AvantGarde Bk BT" panose="020B040202020202020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1C19A9-E43B-45EB-B207-6A67B0E5F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" y="972739"/>
            <a:ext cx="7299960" cy="478421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977FA86-2275-4C31-A9D9-E7166EFCD1F9}"/>
              </a:ext>
            </a:extLst>
          </p:cNvPr>
          <p:cNvSpPr/>
          <p:nvPr/>
        </p:nvSpPr>
        <p:spPr>
          <a:xfrm>
            <a:off x="8092438" y="855473"/>
            <a:ext cx="4099562" cy="12945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dirty="0">
                <a:cs typeface="+mn-ea"/>
                <a:sym typeface="+mn-lt"/>
              </a:rPr>
              <a:t>正确率统计函数</a:t>
            </a:r>
            <a:endParaRPr lang="en-US" altLang="zh-CN" b="1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cs typeface="+mn-ea"/>
                <a:sym typeface="+mn-lt"/>
              </a:rPr>
              <a:t>输入：数据集、</a:t>
            </a:r>
            <a:r>
              <a:rPr lang="en-US" altLang="zh-CN" b="1" dirty="0">
                <a:cs typeface="+mn-ea"/>
                <a:sym typeface="+mn-lt"/>
              </a:rPr>
              <a:t>k</a:t>
            </a:r>
            <a:r>
              <a:rPr lang="zh-CN" altLang="en-US" b="1" dirty="0">
                <a:cs typeface="+mn-ea"/>
                <a:sym typeface="+mn-lt"/>
              </a:rPr>
              <a:t>值、特殊点集（可选）</a:t>
            </a:r>
            <a:endParaRPr lang="en-US" altLang="zh-CN" b="1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cs typeface="+mn-ea"/>
                <a:sym typeface="+mn-lt"/>
              </a:rPr>
              <a:t>输出：针对不同标签的预测正确率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0A9902DE-51CA-4045-ABE2-268280976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2438" y="2061077"/>
            <a:ext cx="4044142" cy="23207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450975">
              <a:lnSpc>
                <a:spcPct val="150000"/>
              </a:lnSpc>
            </a:pPr>
            <a:r>
              <a:rPr lang="en-US" altLang="zh-CN" sz="2000" dirty="0">
                <a:cs typeface="+mn-ea"/>
                <a:sym typeface="+mn-lt"/>
              </a:rPr>
              <a:t>94-101</a:t>
            </a:r>
          </a:p>
          <a:p>
            <a:pPr defTabSz="1450975">
              <a:lnSpc>
                <a:spcPct val="150000"/>
              </a:lnSpc>
            </a:pPr>
            <a:r>
              <a:rPr lang="zh-CN" altLang="en-US" sz="2000" dirty="0">
                <a:cs typeface="+mn-ea"/>
                <a:sym typeface="+mn-lt"/>
              </a:rPr>
              <a:t>计算预测值，累加错误的预测</a:t>
            </a:r>
            <a:endParaRPr lang="en-US" altLang="zh-CN" sz="2000" dirty="0">
              <a:cs typeface="+mn-ea"/>
              <a:sym typeface="+mn-lt"/>
            </a:endParaRPr>
          </a:p>
          <a:p>
            <a:pPr defTabSz="1450975">
              <a:lnSpc>
                <a:spcPct val="150000"/>
              </a:lnSpc>
            </a:pPr>
            <a:endParaRPr lang="en-US" altLang="zh-CN" sz="2000" dirty="0">
              <a:cs typeface="+mn-ea"/>
              <a:sym typeface="+mn-lt"/>
            </a:endParaRPr>
          </a:p>
          <a:p>
            <a:pPr defTabSz="1450975">
              <a:lnSpc>
                <a:spcPct val="150000"/>
              </a:lnSpc>
            </a:pPr>
            <a:r>
              <a:rPr lang="en-US" altLang="zh-CN" sz="2000" dirty="0">
                <a:cs typeface="+mn-ea"/>
                <a:sym typeface="+mn-lt"/>
              </a:rPr>
              <a:t>102-105</a:t>
            </a:r>
          </a:p>
          <a:p>
            <a:pPr defTabSz="1450975">
              <a:lnSpc>
                <a:spcPct val="150000"/>
              </a:lnSpc>
            </a:pPr>
            <a:r>
              <a:rPr lang="zh-CN" altLang="en-US" sz="2000" dirty="0">
                <a:cs typeface="+mn-ea"/>
                <a:sym typeface="+mn-lt"/>
              </a:rPr>
              <a:t>统计正确率</a:t>
            </a:r>
            <a:endParaRPr lang="en-US" altLang="zh-CN" sz="20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8379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/>
          <p:nvPr/>
        </p:nvSpPr>
        <p:spPr>
          <a:xfrm>
            <a:off x="1074738" y="1652588"/>
            <a:ext cx="3424237" cy="3552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 dirty="0">
              <a:ea typeface="AvantGarde Bk BT" panose="020B0402020202020204" charset="0"/>
              <a:cs typeface="AvantGarde Bk BT" panose="020B0402020202020204" charset="0"/>
              <a:sym typeface="+mn-lt"/>
            </a:endParaRPr>
          </a:p>
        </p:txBody>
      </p:sp>
      <p:sp>
        <p:nvSpPr>
          <p:cNvPr id="5" name="文本框 5"/>
          <p:cNvSpPr txBox="1"/>
          <p:nvPr/>
        </p:nvSpPr>
        <p:spPr>
          <a:xfrm>
            <a:off x="5076474" y="3581817"/>
            <a:ext cx="5233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5400" b="1" dirty="0">
                <a:solidFill>
                  <a:srgbClr val="000000"/>
                </a:solidFill>
                <a:cs typeface="+mn-ea"/>
                <a:sym typeface="+mn-lt"/>
              </a:rPr>
              <a:t>预测结果对比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49603" y="1851645"/>
            <a:ext cx="2874505" cy="31547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19900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03</a:t>
            </a:r>
            <a:endParaRPr lang="zh-CN" altLang="en-US" sz="19900" dirty="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Rectangle 6"/>
          <p:cNvSpPr/>
          <p:nvPr/>
        </p:nvSpPr>
        <p:spPr>
          <a:xfrm>
            <a:off x="11393488" y="1652588"/>
            <a:ext cx="798512" cy="35528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ea typeface="AvantGarde Bk BT" panose="020B0402020202020204" charset="0"/>
              <a:cs typeface="AvantGarde Bk BT" panose="020B0402020202020204" charset="0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 rot="5400000">
            <a:off x="11237057" y="4302850"/>
            <a:ext cx="1111374" cy="175060"/>
            <a:chOff x="10850848" y="5117882"/>
            <a:chExt cx="1111374" cy="175060"/>
          </a:xfrm>
        </p:grpSpPr>
        <p:sp>
          <p:nvSpPr>
            <p:cNvPr id="7" name="矩形 6"/>
            <p:cNvSpPr/>
            <p:nvPr/>
          </p:nvSpPr>
          <p:spPr>
            <a:xfrm>
              <a:off x="11787162" y="5117882"/>
              <a:ext cx="175060" cy="1750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AvantGarde Bk BT" panose="020B040202020202020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1475057" y="5117882"/>
              <a:ext cx="175060" cy="1750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AvantGarde Bk BT" panose="020B040202020202020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1162953" y="5117882"/>
              <a:ext cx="175060" cy="1750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AvantGarde Bk BT" panose="020B040202020202020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0850848" y="5117882"/>
              <a:ext cx="175060" cy="1750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AvantGarde Bk BT" panose="020B0402020202020204" charset="0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5"/>
          <p:cNvSpPr txBox="1"/>
          <p:nvPr/>
        </p:nvSpPr>
        <p:spPr>
          <a:xfrm>
            <a:off x="776934" y="335138"/>
            <a:ext cx="3033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传统</a:t>
            </a:r>
            <a:r>
              <a:rPr lang="en-US" altLang="zh-CN" sz="3200" b="1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kNN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69952" y="399577"/>
            <a:ext cx="156117" cy="4558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AvantGarde Bk BT" panose="020B0402020202020204" charset="0"/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EEA1D15F-C05C-4F9C-AF22-176D97AA0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395" y="1997792"/>
            <a:ext cx="10639211" cy="1708303"/>
          </a:xfrm>
          <a:prstGeom prst="rect">
            <a:avLst/>
          </a:prstGeom>
        </p:spPr>
      </p:pic>
      <p:sp>
        <p:nvSpPr>
          <p:cNvPr id="35" name="Text Box 10">
            <a:extLst>
              <a:ext uri="{FF2B5EF4-FFF2-40B4-BE49-F238E27FC236}">
                <a16:creationId xmlns:a16="http://schemas.microsoft.com/office/drawing/2014/main" id="{4024FF67-532C-4A76-80CF-3BF0A0455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395" y="1066078"/>
            <a:ext cx="10639210" cy="47410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975">
              <a:lnSpc>
                <a:spcPct val="150000"/>
              </a:lnSpc>
            </a:pPr>
            <a:r>
              <a:rPr lang="zh-CN" altLang="en-US" sz="2000" dirty="0">
                <a:cs typeface="+mn-ea"/>
                <a:sym typeface="+mn-lt"/>
              </a:rPr>
              <a:t>数据集：</a:t>
            </a:r>
            <a:r>
              <a:rPr lang="en-US" altLang="zh-CN" sz="2000" dirty="0">
                <a:cs typeface="+mn-ea"/>
                <a:sym typeface="+mn-lt"/>
              </a:rPr>
              <a:t>iris.csv    </a:t>
            </a:r>
            <a:r>
              <a:rPr lang="zh-CN" altLang="en-US" sz="2000" dirty="0">
                <a:cs typeface="+mn-ea"/>
                <a:sym typeface="+mn-lt"/>
              </a:rPr>
              <a:t>输入坐标：</a:t>
            </a:r>
            <a:r>
              <a:rPr lang="en-US" altLang="zh-CN" sz="2000" dirty="0">
                <a:cs typeface="+mn-ea"/>
                <a:sym typeface="+mn-lt"/>
              </a:rPr>
              <a:t>[5.9, 3.2, 4.8, 1.8](</a:t>
            </a:r>
            <a:r>
              <a:rPr lang="zh-CN" altLang="en-US" sz="2000" dirty="0">
                <a:cs typeface="+mn-ea"/>
                <a:sym typeface="+mn-lt"/>
              </a:rPr>
              <a:t>特殊点，已知为</a:t>
            </a:r>
            <a:r>
              <a:rPr lang="en-US" altLang="zh-CN" sz="2000" dirty="0">
                <a:cs typeface="+mn-ea"/>
                <a:sym typeface="+mn-lt"/>
              </a:rPr>
              <a:t>Iris-versicolor)    k</a:t>
            </a:r>
            <a:r>
              <a:rPr lang="zh-CN" altLang="en-US" sz="2000" dirty="0">
                <a:cs typeface="+mn-ea"/>
                <a:sym typeface="+mn-lt"/>
              </a:rPr>
              <a:t>值：</a:t>
            </a:r>
            <a:r>
              <a:rPr lang="en-US" altLang="zh-CN" sz="2000" dirty="0">
                <a:cs typeface="+mn-ea"/>
                <a:sym typeface="+mn-lt"/>
              </a:rPr>
              <a:t>7</a:t>
            </a: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C3EFF51E-8126-42E5-8034-9C0B59E1F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395" y="5005773"/>
            <a:ext cx="10639210" cy="786149"/>
          </a:xfrm>
          <a:prstGeom prst="rect">
            <a:avLst/>
          </a:prstGeom>
        </p:spPr>
      </p:pic>
      <p:sp>
        <p:nvSpPr>
          <p:cNvPr id="40" name="Text Box 10">
            <a:extLst>
              <a:ext uri="{FF2B5EF4-FFF2-40B4-BE49-F238E27FC236}">
                <a16:creationId xmlns:a16="http://schemas.microsoft.com/office/drawing/2014/main" id="{2F296DCC-38F2-409A-9A73-90FA61F6D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395" y="4211060"/>
            <a:ext cx="10639210" cy="47410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975">
              <a:lnSpc>
                <a:spcPct val="150000"/>
              </a:lnSpc>
            </a:pPr>
            <a:r>
              <a:rPr lang="zh-CN" altLang="en-US" sz="2000" dirty="0">
                <a:cs typeface="+mn-ea"/>
                <a:sym typeface="+mn-lt"/>
              </a:rPr>
              <a:t>预测结果</a:t>
            </a:r>
            <a:endParaRPr lang="en-US" altLang="zh-CN" sz="2000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5"/>
          <p:cNvSpPr txBox="1"/>
          <p:nvPr/>
        </p:nvSpPr>
        <p:spPr>
          <a:xfrm>
            <a:off x="776934" y="335138"/>
            <a:ext cx="3033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dirty="0">
                <a:solidFill>
                  <a:srgbClr val="000000"/>
                </a:solidFill>
                <a:cs typeface="+mn-ea"/>
                <a:sym typeface="+mn-lt"/>
              </a:rPr>
              <a:t>改进</a:t>
            </a:r>
            <a:r>
              <a:rPr lang="en-US" altLang="zh-CN" sz="3200" b="1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kNN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69952" y="399577"/>
            <a:ext cx="156117" cy="4558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AvantGarde Bk BT" panose="020B0402020202020204" charset="0"/>
            </a:endParaRPr>
          </a:p>
        </p:txBody>
      </p:sp>
      <p:sp>
        <p:nvSpPr>
          <p:cNvPr id="35" name="Text Box 10">
            <a:extLst>
              <a:ext uri="{FF2B5EF4-FFF2-40B4-BE49-F238E27FC236}">
                <a16:creationId xmlns:a16="http://schemas.microsoft.com/office/drawing/2014/main" id="{4024FF67-532C-4A76-80CF-3BF0A0455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952" y="1066078"/>
            <a:ext cx="11154012" cy="47410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975">
              <a:lnSpc>
                <a:spcPct val="150000"/>
              </a:lnSpc>
            </a:pPr>
            <a:r>
              <a:rPr lang="zh-CN" altLang="en-US" sz="2000" dirty="0">
                <a:cs typeface="+mn-ea"/>
                <a:sym typeface="+mn-lt"/>
              </a:rPr>
              <a:t>数据集：</a:t>
            </a:r>
            <a:r>
              <a:rPr lang="en-US" altLang="zh-CN" sz="2000" dirty="0">
                <a:cs typeface="+mn-ea"/>
                <a:sym typeface="+mn-lt"/>
              </a:rPr>
              <a:t>iris.csv    </a:t>
            </a:r>
            <a:r>
              <a:rPr lang="zh-CN" altLang="en-US" sz="2000" dirty="0">
                <a:cs typeface="+mn-ea"/>
                <a:sym typeface="+mn-lt"/>
              </a:rPr>
              <a:t>输入坐标：</a:t>
            </a:r>
            <a:r>
              <a:rPr lang="en-US" altLang="zh-CN" sz="2000" dirty="0">
                <a:cs typeface="+mn-ea"/>
                <a:sym typeface="+mn-lt"/>
              </a:rPr>
              <a:t>[5.9, 3.2, 4.8, 1.8](</a:t>
            </a:r>
            <a:r>
              <a:rPr lang="zh-CN" altLang="en-US" sz="2000" dirty="0">
                <a:cs typeface="+mn-ea"/>
                <a:sym typeface="+mn-lt"/>
              </a:rPr>
              <a:t>特殊点，已知为</a:t>
            </a:r>
            <a:r>
              <a:rPr lang="en-US" altLang="zh-CN" sz="2000" dirty="0">
                <a:cs typeface="+mn-ea"/>
                <a:sym typeface="+mn-lt"/>
              </a:rPr>
              <a:t>Iris-versicolor)    k</a:t>
            </a:r>
            <a:r>
              <a:rPr lang="zh-CN" altLang="en-US" sz="2000" dirty="0">
                <a:cs typeface="+mn-ea"/>
                <a:sym typeface="+mn-lt"/>
              </a:rPr>
              <a:t>值：</a:t>
            </a:r>
            <a:r>
              <a:rPr lang="en-US" altLang="zh-CN" sz="2000" dirty="0">
                <a:cs typeface="+mn-ea"/>
                <a:sym typeface="+mn-lt"/>
              </a:rPr>
              <a:t>7    </a:t>
            </a:r>
            <a:r>
              <a:rPr lang="zh-CN" altLang="en-US" sz="2000" dirty="0">
                <a:cs typeface="+mn-ea"/>
                <a:sym typeface="+mn-lt"/>
              </a:rPr>
              <a:t>界定范围：</a:t>
            </a:r>
            <a:r>
              <a:rPr lang="en-US" altLang="zh-CN" sz="2000" dirty="0">
                <a:cs typeface="+mn-ea"/>
                <a:sym typeface="+mn-lt"/>
              </a:rPr>
              <a:t>1</a:t>
            </a:r>
          </a:p>
        </p:txBody>
      </p:sp>
      <p:sp>
        <p:nvSpPr>
          <p:cNvPr id="40" name="Text Box 10">
            <a:extLst>
              <a:ext uri="{FF2B5EF4-FFF2-40B4-BE49-F238E27FC236}">
                <a16:creationId xmlns:a16="http://schemas.microsoft.com/office/drawing/2014/main" id="{2F296DCC-38F2-409A-9A73-90FA61F6D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395" y="4211060"/>
            <a:ext cx="10639210" cy="47410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975">
              <a:lnSpc>
                <a:spcPct val="150000"/>
              </a:lnSpc>
            </a:pPr>
            <a:r>
              <a:rPr lang="zh-CN" altLang="en-US" sz="2000" dirty="0">
                <a:cs typeface="+mn-ea"/>
                <a:sym typeface="+mn-lt"/>
              </a:rPr>
              <a:t>预测结果</a:t>
            </a:r>
            <a:endParaRPr lang="en-US" altLang="zh-CN" sz="2000" dirty="0"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9ACA60C-98C2-405D-B235-82B7524D8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394" y="2018861"/>
            <a:ext cx="10443817" cy="174265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DD6FB8D-5F70-4F3F-900F-2935C64B21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394" y="5149287"/>
            <a:ext cx="10443817" cy="77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655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5"/>
          <p:cNvSpPr txBox="1"/>
          <p:nvPr/>
        </p:nvSpPr>
        <p:spPr>
          <a:xfrm>
            <a:off x="776934" y="335138"/>
            <a:ext cx="3033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dirty="0">
                <a:solidFill>
                  <a:srgbClr val="000000"/>
                </a:solidFill>
                <a:cs typeface="+mn-ea"/>
                <a:sym typeface="+mn-lt"/>
              </a:rPr>
              <a:t>改进</a:t>
            </a:r>
            <a:r>
              <a:rPr lang="en-US" altLang="zh-CN" sz="3200" b="1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kNN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69952" y="399577"/>
            <a:ext cx="156117" cy="4558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AvantGarde Bk BT" panose="020B0402020202020204" charset="0"/>
            </a:endParaRPr>
          </a:p>
        </p:txBody>
      </p:sp>
      <p:sp>
        <p:nvSpPr>
          <p:cNvPr id="35" name="Text Box 10">
            <a:extLst>
              <a:ext uri="{FF2B5EF4-FFF2-40B4-BE49-F238E27FC236}">
                <a16:creationId xmlns:a16="http://schemas.microsoft.com/office/drawing/2014/main" id="{4024FF67-532C-4A76-80CF-3BF0A0455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938" y="1060295"/>
            <a:ext cx="11334121" cy="47410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975">
              <a:lnSpc>
                <a:spcPct val="150000"/>
              </a:lnSpc>
            </a:pPr>
            <a:r>
              <a:rPr lang="zh-CN" altLang="en-US" sz="2000" dirty="0">
                <a:cs typeface="+mn-ea"/>
                <a:sym typeface="+mn-lt"/>
              </a:rPr>
              <a:t>数据集：</a:t>
            </a:r>
            <a:r>
              <a:rPr lang="en-US" altLang="zh-CN" sz="2000" dirty="0">
                <a:cs typeface="+mn-ea"/>
                <a:sym typeface="+mn-lt"/>
              </a:rPr>
              <a:t>iris.csv    </a:t>
            </a:r>
            <a:r>
              <a:rPr lang="zh-CN" altLang="en-US" sz="2000" dirty="0">
                <a:cs typeface="+mn-ea"/>
                <a:sym typeface="+mn-lt"/>
              </a:rPr>
              <a:t>输入坐标：</a:t>
            </a:r>
            <a:r>
              <a:rPr lang="en-US" altLang="zh-CN" sz="2000" dirty="0">
                <a:cs typeface="+mn-ea"/>
                <a:sym typeface="+mn-lt"/>
              </a:rPr>
              <a:t>[5.9, 3.2, 4.8, 1.8](</a:t>
            </a:r>
            <a:r>
              <a:rPr lang="zh-CN" altLang="en-US" sz="2000" dirty="0">
                <a:cs typeface="+mn-ea"/>
                <a:sym typeface="+mn-lt"/>
              </a:rPr>
              <a:t>特殊点，已知为</a:t>
            </a:r>
            <a:r>
              <a:rPr lang="en-US" altLang="zh-CN" sz="2000" dirty="0">
                <a:cs typeface="+mn-ea"/>
                <a:sym typeface="+mn-lt"/>
              </a:rPr>
              <a:t>Iris-versicolor)    k</a:t>
            </a:r>
            <a:r>
              <a:rPr lang="zh-CN" altLang="en-US" sz="2000" dirty="0">
                <a:cs typeface="+mn-ea"/>
                <a:sym typeface="+mn-lt"/>
              </a:rPr>
              <a:t>值：</a:t>
            </a:r>
            <a:r>
              <a:rPr lang="en-US" altLang="zh-CN" sz="2000" dirty="0">
                <a:cs typeface="+mn-ea"/>
                <a:sym typeface="+mn-lt"/>
              </a:rPr>
              <a:t>7    </a:t>
            </a:r>
            <a:r>
              <a:rPr lang="zh-CN" altLang="en-US" sz="2000" dirty="0">
                <a:cs typeface="+mn-ea"/>
                <a:sym typeface="+mn-lt"/>
              </a:rPr>
              <a:t>界定范围：</a:t>
            </a:r>
            <a:r>
              <a:rPr lang="en-US" altLang="zh-CN" sz="2000" dirty="0">
                <a:cs typeface="+mn-ea"/>
                <a:sym typeface="+mn-lt"/>
              </a:rPr>
              <a:t>0.8</a:t>
            </a:r>
          </a:p>
        </p:txBody>
      </p:sp>
      <p:sp>
        <p:nvSpPr>
          <p:cNvPr id="40" name="Text Box 10">
            <a:extLst>
              <a:ext uri="{FF2B5EF4-FFF2-40B4-BE49-F238E27FC236}">
                <a16:creationId xmlns:a16="http://schemas.microsoft.com/office/drawing/2014/main" id="{2F296DCC-38F2-409A-9A73-90FA61F6D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395" y="4211060"/>
            <a:ext cx="10639210" cy="47410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975">
              <a:lnSpc>
                <a:spcPct val="150000"/>
              </a:lnSpc>
            </a:pPr>
            <a:r>
              <a:rPr lang="zh-CN" altLang="en-US" sz="2000" dirty="0">
                <a:cs typeface="+mn-ea"/>
                <a:sym typeface="+mn-lt"/>
              </a:rPr>
              <a:t>预测结果</a:t>
            </a:r>
            <a:endParaRPr lang="en-US" altLang="zh-CN" sz="2000" dirty="0"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01748C-21FA-40F4-A5DF-47EF6BB98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091" y="1992736"/>
            <a:ext cx="10443817" cy="172455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C5B08EB-1397-4181-B8EE-770429E9E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789" y="4976141"/>
            <a:ext cx="10443816" cy="82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147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"/>
          <p:cNvSpPr/>
          <p:nvPr/>
        </p:nvSpPr>
        <p:spPr>
          <a:xfrm>
            <a:off x="984738" y="2723103"/>
            <a:ext cx="8813115" cy="25321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 dirty="0">
              <a:ea typeface="AvantGarde Bk BT" panose="020B0402020202020204" charset="0"/>
              <a:cs typeface="AvantGarde Bk BT" panose="020B0402020202020204" charset="0"/>
              <a:sym typeface="+mn-lt"/>
            </a:endParaRPr>
          </a:p>
        </p:txBody>
      </p:sp>
      <p:sp>
        <p:nvSpPr>
          <p:cNvPr id="4" name="Rectangle 6"/>
          <p:cNvSpPr/>
          <p:nvPr/>
        </p:nvSpPr>
        <p:spPr>
          <a:xfrm>
            <a:off x="11802255" y="-9179"/>
            <a:ext cx="389745" cy="39257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ea typeface="AvantGarde Bk BT" panose="020B0402020202020204" charset="0"/>
              <a:cs typeface="AvantGarde Bk BT" panose="020B0402020202020204" charset="0"/>
              <a:sym typeface="+mn-lt"/>
            </a:endParaRPr>
          </a:p>
        </p:txBody>
      </p:sp>
      <p:sp>
        <p:nvSpPr>
          <p:cNvPr id="15" name="文本框 5"/>
          <p:cNvSpPr txBox="1"/>
          <p:nvPr/>
        </p:nvSpPr>
        <p:spPr>
          <a:xfrm>
            <a:off x="1306103" y="3675811"/>
            <a:ext cx="61876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7200" dirty="0">
                <a:cs typeface="+mn-ea"/>
                <a:sym typeface="+mn-lt"/>
              </a:rPr>
              <a:t>谢谢您的观看</a:t>
            </a:r>
          </a:p>
        </p:txBody>
      </p:sp>
      <p:sp>
        <p:nvSpPr>
          <p:cNvPr id="16" name="Заголовок 1"/>
          <p:cNvSpPr txBox="1"/>
          <p:nvPr/>
        </p:nvSpPr>
        <p:spPr>
          <a:xfrm>
            <a:off x="1347493" y="3306479"/>
            <a:ext cx="6104889" cy="3693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+mn-lt"/>
                <a:ea typeface="AvantGarde Bk BT" panose="020B0402020202020204" charset="0"/>
                <a:cs typeface="AvantGarde Bk BT" panose="020B0402020202020204" charset="0"/>
                <a:sym typeface="+mn-lt"/>
              </a:rPr>
              <a:t>THANKS FOR YOUR TIME</a:t>
            </a:r>
          </a:p>
        </p:txBody>
      </p:sp>
      <p:sp>
        <p:nvSpPr>
          <p:cNvPr id="20" name="矩形 19"/>
          <p:cNvSpPr/>
          <p:nvPr/>
        </p:nvSpPr>
        <p:spPr>
          <a:xfrm>
            <a:off x="9622793" y="5444803"/>
            <a:ext cx="175060" cy="1750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AvantGarde Bk BT" panose="020B040202020202020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310688" y="5444803"/>
            <a:ext cx="175060" cy="1750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AvantGarde Bk BT" panose="020B040202020202020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998584" y="5444803"/>
            <a:ext cx="175060" cy="1750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AvantGarde Bk BT" panose="020B040202020202020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686479" y="5444803"/>
            <a:ext cx="175060" cy="1750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AvantGarde Bk BT" panose="020B040202020202020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85001" y="2426204"/>
            <a:ext cx="599473" cy="5994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AvantGarde Bk BT" panose="020B0402020202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/>
          <p:nvPr/>
        </p:nvSpPr>
        <p:spPr>
          <a:xfrm>
            <a:off x="0" y="1432364"/>
            <a:ext cx="3606004" cy="42171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 dirty="0">
              <a:ea typeface="AvantGarde Bk BT" panose="020B0402020202020204" charset="0"/>
              <a:cs typeface="AvantGarde Bk BT" panose="020B0402020202020204" charset="0"/>
              <a:sym typeface="+mn-lt"/>
            </a:endParaRPr>
          </a:p>
        </p:txBody>
      </p:sp>
      <p:sp>
        <p:nvSpPr>
          <p:cNvPr id="4" name="Rectangle 13"/>
          <p:cNvSpPr/>
          <p:nvPr/>
        </p:nvSpPr>
        <p:spPr>
          <a:xfrm>
            <a:off x="11792744" y="1536707"/>
            <a:ext cx="399256" cy="40084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ea typeface="AvantGarde Bk BT" panose="020B0402020202020204" charset="0"/>
              <a:cs typeface="AvantGarde Bk BT" panose="020B0402020202020204" charset="0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 flipH="1">
            <a:off x="1156671" y="1940846"/>
            <a:ext cx="1292662" cy="3200158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algn="ctr"/>
            <a:r>
              <a:rPr lang="zh-CN" altLang="en-US" sz="7200" dirty="0">
                <a:cs typeface="+mn-ea"/>
                <a:sym typeface="+mn-lt"/>
              </a:rPr>
              <a:t>目  录</a:t>
            </a:r>
          </a:p>
        </p:txBody>
      </p:sp>
      <p:sp>
        <p:nvSpPr>
          <p:cNvPr id="5" name="菱形 4"/>
          <p:cNvSpPr/>
          <p:nvPr/>
        </p:nvSpPr>
        <p:spPr>
          <a:xfrm>
            <a:off x="5533380" y="1968928"/>
            <a:ext cx="737189" cy="737189"/>
          </a:xfrm>
          <a:prstGeom prst="diamond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000">
                <a:solidFill>
                  <a:schemeClr val="bg1"/>
                </a:solidFill>
                <a:cs typeface="+mn-ea"/>
                <a:sym typeface="+mn-lt"/>
              </a:rPr>
              <a:t>1</a:t>
            </a:r>
          </a:p>
        </p:txBody>
      </p:sp>
      <p:sp>
        <p:nvSpPr>
          <p:cNvPr id="6" name="菱形 5"/>
          <p:cNvSpPr/>
          <p:nvPr/>
        </p:nvSpPr>
        <p:spPr>
          <a:xfrm>
            <a:off x="5556928" y="3002109"/>
            <a:ext cx="737189" cy="737189"/>
          </a:xfrm>
          <a:prstGeom prst="diamond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000">
                <a:solidFill>
                  <a:schemeClr val="bg1"/>
                </a:solidFill>
                <a:cs typeface="+mn-ea"/>
                <a:sym typeface="+mn-lt"/>
              </a:rPr>
              <a:t>2</a:t>
            </a:r>
          </a:p>
        </p:txBody>
      </p:sp>
      <p:sp>
        <p:nvSpPr>
          <p:cNvPr id="7" name="菱形 6"/>
          <p:cNvSpPr/>
          <p:nvPr/>
        </p:nvSpPr>
        <p:spPr>
          <a:xfrm>
            <a:off x="5533380" y="4035290"/>
            <a:ext cx="737189" cy="737189"/>
          </a:xfrm>
          <a:prstGeom prst="diamond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000">
                <a:solidFill>
                  <a:schemeClr val="bg1"/>
                </a:solidFill>
                <a:cs typeface="+mn-ea"/>
                <a:sym typeface="+mn-lt"/>
              </a:rPr>
              <a:t>3</a:t>
            </a:r>
          </a:p>
        </p:txBody>
      </p:sp>
      <p:sp>
        <p:nvSpPr>
          <p:cNvPr id="18" name="矩形 17"/>
          <p:cNvSpPr/>
          <p:nvPr/>
        </p:nvSpPr>
        <p:spPr>
          <a:xfrm>
            <a:off x="2183629" y="5773564"/>
            <a:ext cx="175060" cy="175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AvantGarde Bk BT" panose="020B040202020202020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71524" y="5773564"/>
            <a:ext cx="175060" cy="175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AvantGarde Bk BT" panose="020B040202020202020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559420" y="5773564"/>
            <a:ext cx="175060" cy="175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AvantGarde Bk BT" panose="020B040202020202020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247315" y="5773564"/>
            <a:ext cx="175060" cy="175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AvantGarde Bk BT" panose="020B040202020202020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78186" y="1132627"/>
            <a:ext cx="599473" cy="5994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AvantGarde Bk BT" panose="020B0402020202020204" charset="0"/>
            </a:endParaRPr>
          </a:p>
        </p:txBody>
      </p:sp>
      <p:sp>
        <p:nvSpPr>
          <p:cNvPr id="23" name="Footer Text"/>
          <p:cNvSpPr txBox="1"/>
          <p:nvPr/>
        </p:nvSpPr>
        <p:spPr>
          <a:xfrm>
            <a:off x="6615109" y="2060523"/>
            <a:ext cx="3359168" cy="553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简介</a:t>
            </a:r>
          </a:p>
        </p:txBody>
      </p:sp>
      <p:sp>
        <p:nvSpPr>
          <p:cNvPr id="24" name="Footer Text"/>
          <p:cNvSpPr txBox="1"/>
          <p:nvPr/>
        </p:nvSpPr>
        <p:spPr>
          <a:xfrm>
            <a:off x="6615108" y="4126885"/>
            <a:ext cx="3259866" cy="553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b="1" dirty="0">
                <a:solidFill>
                  <a:srgbClr val="000000"/>
                </a:solidFill>
                <a:cs typeface="+mn-ea"/>
                <a:sym typeface="+mn-lt"/>
              </a:rPr>
              <a:t>预测结果对比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Footer Text"/>
          <p:cNvSpPr txBox="1"/>
          <p:nvPr/>
        </p:nvSpPr>
        <p:spPr>
          <a:xfrm>
            <a:off x="6591560" y="3093704"/>
            <a:ext cx="275833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b="1" dirty="0">
                <a:solidFill>
                  <a:srgbClr val="000000"/>
                </a:solidFill>
                <a:cs typeface="+mn-ea"/>
                <a:sym typeface="+mn-lt"/>
              </a:rPr>
              <a:t>代码实现</a:t>
            </a:r>
            <a:endParaRPr kumimoji="0" lang="zh-CN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/>
          <p:nvPr/>
        </p:nvSpPr>
        <p:spPr>
          <a:xfrm>
            <a:off x="1074738" y="1652588"/>
            <a:ext cx="3424237" cy="3552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 dirty="0">
              <a:ea typeface="AvantGarde Bk BT" panose="020B0402020202020204" charset="0"/>
              <a:cs typeface="AvantGarde Bk BT" panose="020B0402020202020204" charset="0"/>
              <a:sym typeface="+mn-lt"/>
            </a:endParaRPr>
          </a:p>
        </p:txBody>
      </p:sp>
      <p:sp>
        <p:nvSpPr>
          <p:cNvPr id="5" name="文本框 5"/>
          <p:cNvSpPr txBox="1"/>
          <p:nvPr/>
        </p:nvSpPr>
        <p:spPr>
          <a:xfrm>
            <a:off x="5076474" y="3581817"/>
            <a:ext cx="5233106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简介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53423" y="1851645"/>
            <a:ext cx="3066866" cy="31547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19900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01</a:t>
            </a:r>
            <a:endParaRPr lang="zh-CN" altLang="en-US" sz="19900" dirty="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Rectangle 6"/>
          <p:cNvSpPr/>
          <p:nvPr/>
        </p:nvSpPr>
        <p:spPr>
          <a:xfrm>
            <a:off x="11393488" y="1652588"/>
            <a:ext cx="798512" cy="35528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ea typeface="AvantGarde Bk BT" panose="020B0402020202020204" charset="0"/>
              <a:cs typeface="AvantGarde Bk BT" panose="020B0402020202020204" charset="0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 rot="5400000">
            <a:off x="11237057" y="4302850"/>
            <a:ext cx="1111374" cy="175060"/>
            <a:chOff x="10850848" y="5117882"/>
            <a:chExt cx="1111374" cy="175060"/>
          </a:xfrm>
        </p:grpSpPr>
        <p:sp>
          <p:nvSpPr>
            <p:cNvPr id="7" name="矩形 6"/>
            <p:cNvSpPr/>
            <p:nvPr/>
          </p:nvSpPr>
          <p:spPr>
            <a:xfrm>
              <a:off x="11787162" y="5117882"/>
              <a:ext cx="175060" cy="1750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AvantGarde Bk BT" panose="020B040202020202020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1475057" y="5117882"/>
              <a:ext cx="175060" cy="1750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AvantGarde Bk BT" panose="020B040202020202020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1162953" y="5117882"/>
              <a:ext cx="175060" cy="1750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AvantGarde Bk BT" panose="020B040202020202020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0850848" y="5117882"/>
              <a:ext cx="175060" cy="1750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AvantGarde Bk BT" panose="020B0402020202020204" charset="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5"/>
          <p:cNvSpPr/>
          <p:nvPr/>
        </p:nvSpPr>
        <p:spPr>
          <a:xfrm>
            <a:off x="1741353" y="1657978"/>
            <a:ext cx="5749106" cy="3192283"/>
          </a:xfrm>
          <a:prstGeom prst="swooshArrow">
            <a:avLst>
              <a:gd name="adj1" fmla="val 2500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0" tIns="0" rIns="0" bIns="0"/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802005" rtl="0" eaLnBrk="1" latinLnBrk="0" hangingPunct="1"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1320" algn="l" defTabSz="802005" rtl="0" eaLnBrk="1" latinLnBrk="0" hangingPunct="1"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2005" algn="l" defTabSz="802005" rtl="0" eaLnBrk="1" latinLnBrk="0" hangingPunct="1"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3325" algn="l" defTabSz="802005" rtl="0" eaLnBrk="1" latinLnBrk="0" hangingPunct="1"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4645" algn="l" defTabSz="802005" rtl="0" eaLnBrk="1" latinLnBrk="0" hangingPunct="1"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05965" algn="l" defTabSz="802005" rtl="0" eaLnBrk="1" latinLnBrk="0" hangingPunct="1"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406650" algn="l" defTabSz="802005" rtl="0" eaLnBrk="1" latinLnBrk="0" hangingPunct="1"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2807970" algn="l" defTabSz="802005" rtl="0" eaLnBrk="1" latinLnBrk="0" hangingPunct="1"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209290" algn="l" defTabSz="802005" rtl="0" eaLnBrk="1" latinLnBrk="0" hangingPunct="1"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59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7581789" y="1266968"/>
            <a:ext cx="4216756" cy="209480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450975">
              <a:lnSpc>
                <a:spcPct val="150000"/>
              </a:lnSpc>
            </a:pPr>
            <a:r>
              <a:rPr lang="en-US" altLang="zh-CN" dirty="0" err="1">
                <a:solidFill>
                  <a:srgbClr val="000000"/>
                </a:solidFill>
                <a:latin typeface="Helvetica Neue"/>
              </a:rPr>
              <a:t>k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Helvetica Neue"/>
              </a:rPr>
              <a:t>NN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可以说是最简单的分类算法之一，同时，它也是最常用的分类算法之一；其全称是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K Nearest Neighbors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，意思是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K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个最近邻，从名字中可以看出这是一种有监督学习的分类算法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7342013" y="5289064"/>
            <a:ext cx="2936881" cy="126380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975">
              <a:lnSpc>
                <a:spcPct val="150000"/>
              </a:lnSpc>
            </a:pPr>
            <a:r>
              <a:rPr lang="zh-CN" altLang="en-US" dirty="0">
                <a:cs typeface="+mn-ea"/>
                <a:sym typeface="+mn-lt"/>
              </a:rPr>
              <a:t>计算量大；需要大量内存；样本不平衡问题；针对特殊点的判断误差较大</a:t>
            </a:r>
          </a:p>
        </p:txBody>
      </p:sp>
      <p:sp>
        <p:nvSpPr>
          <p:cNvPr id="19" name="矩形 18"/>
          <p:cNvSpPr/>
          <p:nvPr/>
        </p:nvSpPr>
        <p:spPr>
          <a:xfrm>
            <a:off x="7769257" y="4850261"/>
            <a:ext cx="1879928" cy="36830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cs typeface="+mn-ea"/>
                <a:sym typeface="+mn-lt"/>
              </a:rPr>
              <a:t>算法缺点</a:t>
            </a:r>
          </a:p>
        </p:txBody>
      </p:sp>
      <p:sp>
        <p:nvSpPr>
          <p:cNvPr id="32" name="Text Box 10"/>
          <p:cNvSpPr txBox="1">
            <a:spLocks noChangeArrowheads="1"/>
          </p:cNvSpPr>
          <p:nvPr/>
        </p:nvSpPr>
        <p:spPr bwMode="auto">
          <a:xfrm>
            <a:off x="2927652" y="5269987"/>
            <a:ext cx="2936881" cy="126380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975">
              <a:lnSpc>
                <a:spcPct val="150000"/>
              </a:lnSpc>
            </a:pPr>
            <a:r>
              <a:rPr lang="zh-CN" altLang="en-US" dirty="0">
                <a:cs typeface="+mn-ea"/>
                <a:sym typeface="+mn-lt"/>
              </a:rPr>
              <a:t>理论成熟，思想简单；训练时间相对较低；可用于非线性分类</a:t>
            </a:r>
          </a:p>
        </p:txBody>
      </p:sp>
      <p:sp>
        <p:nvSpPr>
          <p:cNvPr id="33" name="矩形 32"/>
          <p:cNvSpPr/>
          <p:nvPr/>
        </p:nvSpPr>
        <p:spPr>
          <a:xfrm>
            <a:off x="3482780" y="4873287"/>
            <a:ext cx="1879928" cy="36830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cs typeface="+mn-ea"/>
                <a:sym typeface="+mn-lt"/>
              </a:rPr>
              <a:t>算法优点</a:t>
            </a:r>
          </a:p>
        </p:txBody>
      </p:sp>
      <p:sp>
        <p:nvSpPr>
          <p:cNvPr id="34" name="椭圆 33"/>
          <p:cNvSpPr/>
          <p:nvPr/>
        </p:nvSpPr>
        <p:spPr>
          <a:xfrm>
            <a:off x="5523830" y="2456429"/>
            <a:ext cx="301451" cy="3014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AvantGarde Bk BT" panose="020B0402020202020204" charset="0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059534" y="2943576"/>
            <a:ext cx="211554" cy="2115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AvantGarde Bk BT" panose="020B0402020202020204" charset="0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2682372" y="3706004"/>
            <a:ext cx="158216" cy="1582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AvantGarde Bk BT" panose="020B0402020202020204" charset="0"/>
            </a:endParaRPr>
          </a:p>
        </p:txBody>
      </p:sp>
      <p:sp>
        <p:nvSpPr>
          <p:cNvPr id="37" name="文本框 5"/>
          <p:cNvSpPr txBox="1"/>
          <p:nvPr/>
        </p:nvSpPr>
        <p:spPr>
          <a:xfrm>
            <a:off x="806144" y="335138"/>
            <a:ext cx="303313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kNN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算法简介</a:t>
            </a:r>
          </a:p>
        </p:txBody>
      </p:sp>
      <p:sp>
        <p:nvSpPr>
          <p:cNvPr id="38" name="矩形 37"/>
          <p:cNvSpPr/>
          <p:nvPr/>
        </p:nvSpPr>
        <p:spPr>
          <a:xfrm>
            <a:off x="469952" y="399577"/>
            <a:ext cx="156117" cy="4558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AvantGarde Bk BT" panose="020B0402020202020204" charset="0"/>
            </a:endParaRPr>
          </a:p>
        </p:txBody>
      </p:sp>
      <p:sp>
        <p:nvSpPr>
          <p:cNvPr id="4" name="TextBox 22"/>
          <p:cNvSpPr txBox="1"/>
          <p:nvPr/>
        </p:nvSpPr>
        <p:spPr>
          <a:xfrm>
            <a:off x="43496" y="4322791"/>
            <a:ext cx="1795363" cy="343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marL="0" algn="l" defTabSz="802005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320" algn="l" defTabSz="802005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2005" algn="l" defTabSz="802005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3325" algn="l" defTabSz="802005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4645" algn="l" defTabSz="802005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05965" algn="l" defTabSz="802005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6650" algn="l" defTabSz="802005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970" algn="l" defTabSz="802005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9290" algn="l" defTabSz="802005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2000" b="1" dirty="0">
                <a:ea typeface="AvantGarde Bk BT" panose="020B0402020202020204" charset="0"/>
                <a:cs typeface="AvantGarde Bk BT" panose="020B0402020202020204" charset="0"/>
                <a:sym typeface="+mn-lt"/>
              </a:rPr>
              <a:t>输入待预测数据</a:t>
            </a:r>
            <a:endParaRPr lang="en-GB" sz="2000" b="1" dirty="0">
              <a:ea typeface="AvantGarde Bk BT" panose="020B0402020202020204" charset="0"/>
              <a:cs typeface="AvantGarde Bk BT" panose="020B0402020202020204" charset="0"/>
              <a:sym typeface="+mn-lt"/>
            </a:endParaRPr>
          </a:p>
        </p:txBody>
      </p:sp>
      <p:sp>
        <p:nvSpPr>
          <p:cNvPr id="6" name="TextBox 22"/>
          <p:cNvSpPr txBox="1"/>
          <p:nvPr/>
        </p:nvSpPr>
        <p:spPr>
          <a:xfrm>
            <a:off x="5010869" y="1773081"/>
            <a:ext cx="1025922" cy="343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marL="0" algn="l" defTabSz="802005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320" algn="l" defTabSz="802005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2005" algn="l" defTabSz="802005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3325" algn="l" defTabSz="802005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4645" algn="l" defTabSz="802005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05965" algn="l" defTabSz="802005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6650" algn="l" defTabSz="802005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970" algn="l" defTabSz="802005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9290" algn="l" defTabSz="802005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2000" b="1" dirty="0">
                <a:ea typeface="AvantGarde Bk BT" panose="020B0402020202020204" charset="0"/>
                <a:cs typeface="AvantGarde Bk BT" panose="020B0402020202020204" charset="0"/>
                <a:sym typeface="+mn-lt"/>
              </a:rPr>
              <a:t>输出预测</a:t>
            </a:r>
            <a:endParaRPr lang="en-US" altLang="en-GB" sz="2000" b="1" dirty="0">
              <a:ea typeface="AvantGarde Bk BT" panose="020B0402020202020204" charset="0"/>
              <a:cs typeface="AvantGarde Bk BT" panose="020B0402020202020204" charset="0"/>
              <a:sym typeface="+mn-lt"/>
            </a:endParaRPr>
          </a:p>
        </p:txBody>
      </p:sp>
      <p:sp>
        <p:nvSpPr>
          <p:cNvPr id="39" name="TextBox 22"/>
          <p:cNvSpPr txBox="1"/>
          <p:nvPr/>
        </p:nvSpPr>
        <p:spPr>
          <a:xfrm>
            <a:off x="2761480" y="2314370"/>
            <a:ext cx="1538883" cy="343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marL="0" algn="l" defTabSz="802005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320" algn="l" defTabSz="802005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2005" algn="l" defTabSz="802005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3325" algn="l" defTabSz="802005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4645" algn="l" defTabSz="802005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05965" algn="l" defTabSz="802005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6650" algn="l" defTabSz="802005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970" algn="l" defTabSz="802005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9290" algn="l" defTabSz="802005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2000" b="1" dirty="0">
                <a:ea typeface="AvantGarde Bk BT" panose="020B0402020202020204" charset="0"/>
                <a:cs typeface="AvantGarde Bk BT" panose="020B0402020202020204" charset="0"/>
                <a:sym typeface="+mn-lt"/>
              </a:rPr>
              <a:t>根据距离排序</a:t>
            </a:r>
            <a:endParaRPr lang="en-US" altLang="en-GB" sz="2000" b="1" dirty="0">
              <a:ea typeface="AvantGarde Bk BT" panose="020B0402020202020204" charset="0"/>
              <a:cs typeface="AvantGarde Bk BT" panose="020B0402020202020204" charset="0"/>
              <a:sym typeface="+mn-lt"/>
            </a:endParaRPr>
          </a:p>
        </p:txBody>
      </p:sp>
      <p:sp>
        <p:nvSpPr>
          <p:cNvPr id="40" name="TextBox 22">
            <a:extLst>
              <a:ext uri="{FF2B5EF4-FFF2-40B4-BE49-F238E27FC236}">
                <a16:creationId xmlns:a16="http://schemas.microsoft.com/office/drawing/2014/main" id="{EF9F03E3-8F59-4EC5-BFF5-1FE1EBD2634B}"/>
              </a:ext>
            </a:extLst>
          </p:cNvPr>
          <p:cNvSpPr txBox="1"/>
          <p:nvPr/>
        </p:nvSpPr>
        <p:spPr>
          <a:xfrm>
            <a:off x="984239" y="3185586"/>
            <a:ext cx="1538883" cy="343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marL="0" algn="l" defTabSz="802005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320" algn="l" defTabSz="802005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2005" algn="l" defTabSz="802005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3325" algn="l" defTabSz="802005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4645" algn="l" defTabSz="802005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05965" algn="l" defTabSz="802005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6650" algn="l" defTabSz="802005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970" algn="l" defTabSz="802005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9290" algn="l" defTabSz="802005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2000" b="1" dirty="0">
                <a:ea typeface="AvantGarde Bk BT" panose="020B0402020202020204" charset="0"/>
                <a:cs typeface="AvantGarde Bk BT" panose="020B0402020202020204" charset="0"/>
                <a:sym typeface="+mn-lt"/>
              </a:rPr>
              <a:t>计算欧氏距离</a:t>
            </a:r>
            <a:endParaRPr lang="en-US" altLang="en-GB" sz="2000" b="1" dirty="0">
              <a:ea typeface="AvantGarde Bk BT" panose="020B0402020202020204" charset="0"/>
              <a:cs typeface="AvantGarde Bk BT" panose="020B0402020202020204" charset="0"/>
              <a:sym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5"/>
          <p:cNvSpPr txBox="1"/>
          <p:nvPr/>
        </p:nvSpPr>
        <p:spPr>
          <a:xfrm>
            <a:off x="776933" y="335138"/>
            <a:ext cx="3553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dirty="0">
                <a:solidFill>
                  <a:srgbClr val="000000"/>
                </a:solidFill>
                <a:cs typeface="+mn-ea"/>
                <a:sym typeface="+mn-lt"/>
              </a:rPr>
              <a:t>改进</a:t>
            </a:r>
            <a:r>
              <a:rPr lang="en-US" altLang="zh-CN" sz="3200" b="1" dirty="0" err="1">
                <a:solidFill>
                  <a:srgbClr val="000000"/>
                </a:solidFill>
                <a:cs typeface="+mn-ea"/>
                <a:sym typeface="+mn-lt"/>
              </a:rPr>
              <a:t>kNN</a:t>
            </a:r>
            <a:r>
              <a:rPr lang="zh-CN" altLang="en-US" sz="3200" b="1" dirty="0">
                <a:solidFill>
                  <a:srgbClr val="000000"/>
                </a:solidFill>
                <a:cs typeface="+mn-ea"/>
                <a:sym typeface="+mn-lt"/>
              </a:rPr>
              <a:t>算法简介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69952" y="399577"/>
            <a:ext cx="156117" cy="4558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AvantGarde Bk BT" panose="020B0402020202020204" charset="0"/>
            </a:endParaRPr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CD623105-9147-4367-A5D0-A2807BC07460}"/>
              </a:ext>
            </a:extLst>
          </p:cNvPr>
          <p:cNvGrpSpPr/>
          <p:nvPr/>
        </p:nvGrpSpPr>
        <p:grpSpPr>
          <a:xfrm>
            <a:off x="469952" y="1222380"/>
            <a:ext cx="5975865" cy="5236044"/>
            <a:chOff x="591739" y="1680865"/>
            <a:chExt cx="3551998" cy="3258369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65242FB7-7635-4C29-9E42-2027B71341D1}"/>
                </a:ext>
              </a:extLst>
            </p:cNvPr>
            <p:cNvGrpSpPr/>
            <p:nvPr/>
          </p:nvGrpSpPr>
          <p:grpSpPr>
            <a:xfrm>
              <a:off x="591739" y="2060293"/>
              <a:ext cx="3551998" cy="2878941"/>
              <a:chOff x="776934" y="1794076"/>
              <a:chExt cx="3551998" cy="2878941"/>
            </a:xfrm>
          </p:grpSpPr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A4EB7D6A-0F19-4032-997F-72C227A300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6936" y="1794076"/>
                <a:ext cx="0" cy="28789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2D0DF943-9006-4E0D-BB96-95D139CC49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934" y="4673015"/>
                <a:ext cx="3551998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9A8EE43B-C2B8-4CDE-AC5A-5CFE46B81519}"/>
                </a:ext>
              </a:extLst>
            </p:cNvPr>
            <p:cNvSpPr/>
            <p:nvPr/>
          </p:nvSpPr>
          <p:spPr>
            <a:xfrm>
              <a:off x="1159399" y="4089722"/>
              <a:ext cx="254643" cy="1967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28233D95-914D-4781-82D3-8784231699D5}"/>
                </a:ext>
              </a:extLst>
            </p:cNvPr>
            <p:cNvSpPr/>
            <p:nvPr/>
          </p:nvSpPr>
          <p:spPr>
            <a:xfrm>
              <a:off x="870032" y="3222674"/>
              <a:ext cx="254643" cy="1967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895CED1F-63A9-4378-ADE7-93DCF18D6ECE}"/>
                </a:ext>
              </a:extLst>
            </p:cNvPr>
            <p:cNvSpPr/>
            <p:nvPr/>
          </p:nvSpPr>
          <p:spPr>
            <a:xfrm>
              <a:off x="1806368" y="3313341"/>
              <a:ext cx="254643" cy="1967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D2CB946F-5391-48BA-B901-3C1B3D5566E6}"/>
                </a:ext>
              </a:extLst>
            </p:cNvPr>
            <p:cNvSpPr/>
            <p:nvPr/>
          </p:nvSpPr>
          <p:spPr>
            <a:xfrm>
              <a:off x="1789723" y="4143561"/>
              <a:ext cx="254643" cy="1967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DAD4677C-252C-4870-A3A3-F561A1BF6DE8}"/>
                </a:ext>
              </a:extLst>
            </p:cNvPr>
            <p:cNvSpPr/>
            <p:nvPr/>
          </p:nvSpPr>
          <p:spPr>
            <a:xfrm>
              <a:off x="2449976" y="3510110"/>
              <a:ext cx="254643" cy="1967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D0BC5609-D524-4DEE-B605-80C2599ACEC7}"/>
                </a:ext>
              </a:extLst>
            </p:cNvPr>
            <p:cNvSpPr/>
            <p:nvPr/>
          </p:nvSpPr>
          <p:spPr>
            <a:xfrm>
              <a:off x="1446837" y="3578156"/>
              <a:ext cx="254643" cy="1967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E37E95BF-6C6E-44DE-9E86-8386984E2011}"/>
                </a:ext>
              </a:extLst>
            </p:cNvPr>
            <p:cNvSpPr/>
            <p:nvPr/>
          </p:nvSpPr>
          <p:spPr>
            <a:xfrm>
              <a:off x="1287217" y="3144632"/>
              <a:ext cx="254643" cy="1967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27FADB02-6B7D-4207-BFB3-B1FEEDC3333F}"/>
                </a:ext>
              </a:extLst>
            </p:cNvPr>
            <p:cNvSpPr/>
            <p:nvPr/>
          </p:nvSpPr>
          <p:spPr>
            <a:xfrm>
              <a:off x="1319515" y="2753722"/>
              <a:ext cx="254643" cy="1967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C3830DDA-5E59-449C-BF0E-9685116049CF}"/>
                </a:ext>
              </a:extLst>
            </p:cNvPr>
            <p:cNvSpPr/>
            <p:nvPr/>
          </p:nvSpPr>
          <p:spPr>
            <a:xfrm>
              <a:off x="2212695" y="2937163"/>
              <a:ext cx="254643" cy="1967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22090283-7072-4469-95C8-3AC162A51AC2}"/>
                </a:ext>
              </a:extLst>
            </p:cNvPr>
            <p:cNvSpPr/>
            <p:nvPr/>
          </p:nvSpPr>
          <p:spPr>
            <a:xfrm>
              <a:off x="704128" y="3736519"/>
              <a:ext cx="254643" cy="1967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等腰三角形 45">
              <a:extLst>
                <a:ext uri="{FF2B5EF4-FFF2-40B4-BE49-F238E27FC236}">
                  <a16:creationId xmlns:a16="http://schemas.microsoft.com/office/drawing/2014/main" id="{85C97838-2CD1-4CF8-B016-7E95184345CF}"/>
                </a:ext>
              </a:extLst>
            </p:cNvPr>
            <p:cNvSpPr/>
            <p:nvPr/>
          </p:nvSpPr>
          <p:spPr>
            <a:xfrm>
              <a:off x="1939477" y="3631557"/>
              <a:ext cx="289367" cy="266218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等腰三角形 46">
              <a:extLst>
                <a:ext uri="{FF2B5EF4-FFF2-40B4-BE49-F238E27FC236}">
                  <a16:creationId xmlns:a16="http://schemas.microsoft.com/office/drawing/2014/main" id="{AE8B252B-F6CA-4ED8-BDB9-B6DD3C8DE35D}"/>
                </a:ext>
              </a:extLst>
            </p:cNvPr>
            <p:cNvSpPr/>
            <p:nvPr/>
          </p:nvSpPr>
          <p:spPr>
            <a:xfrm>
              <a:off x="1843021" y="4524606"/>
              <a:ext cx="289367" cy="266218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等腰三角形 47">
              <a:extLst>
                <a:ext uri="{FF2B5EF4-FFF2-40B4-BE49-F238E27FC236}">
                  <a16:creationId xmlns:a16="http://schemas.microsoft.com/office/drawing/2014/main" id="{5DE6AD7B-053C-47C3-966A-308FF2193A56}"/>
                </a:ext>
              </a:extLst>
            </p:cNvPr>
            <p:cNvSpPr/>
            <p:nvPr/>
          </p:nvSpPr>
          <p:spPr>
            <a:xfrm>
              <a:off x="2945261" y="3537556"/>
              <a:ext cx="289367" cy="266218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>
              <a:extLst>
                <a:ext uri="{FF2B5EF4-FFF2-40B4-BE49-F238E27FC236}">
                  <a16:creationId xmlns:a16="http://schemas.microsoft.com/office/drawing/2014/main" id="{78F57CB8-57CC-461E-A5E3-BEEAA4BBC352}"/>
                </a:ext>
              </a:extLst>
            </p:cNvPr>
            <p:cNvSpPr/>
            <p:nvPr/>
          </p:nvSpPr>
          <p:spPr>
            <a:xfrm>
              <a:off x="2923544" y="3930393"/>
              <a:ext cx="289367" cy="266218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等腰三角形 49">
              <a:extLst>
                <a:ext uri="{FF2B5EF4-FFF2-40B4-BE49-F238E27FC236}">
                  <a16:creationId xmlns:a16="http://schemas.microsoft.com/office/drawing/2014/main" id="{AF0C6311-42B0-45BE-BDBF-81F491438AE0}"/>
                </a:ext>
              </a:extLst>
            </p:cNvPr>
            <p:cNvSpPr/>
            <p:nvPr/>
          </p:nvSpPr>
          <p:spPr>
            <a:xfrm>
              <a:off x="2394002" y="4044563"/>
              <a:ext cx="289367" cy="266218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等腰三角形 50">
              <a:extLst>
                <a:ext uri="{FF2B5EF4-FFF2-40B4-BE49-F238E27FC236}">
                  <a16:creationId xmlns:a16="http://schemas.microsoft.com/office/drawing/2014/main" id="{350F5779-DAEC-40B2-B547-5B9835A5A869}"/>
                </a:ext>
              </a:extLst>
            </p:cNvPr>
            <p:cNvSpPr/>
            <p:nvPr/>
          </p:nvSpPr>
          <p:spPr>
            <a:xfrm>
              <a:off x="3212911" y="4433455"/>
              <a:ext cx="289367" cy="266218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等腰三角形 51">
              <a:extLst>
                <a:ext uri="{FF2B5EF4-FFF2-40B4-BE49-F238E27FC236}">
                  <a16:creationId xmlns:a16="http://schemas.microsoft.com/office/drawing/2014/main" id="{6004CBEA-EF49-4A86-B974-2054D37543E2}"/>
                </a:ext>
              </a:extLst>
            </p:cNvPr>
            <p:cNvSpPr/>
            <p:nvPr/>
          </p:nvSpPr>
          <p:spPr>
            <a:xfrm>
              <a:off x="3502278" y="3829903"/>
              <a:ext cx="289367" cy="266218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等腰三角形 52">
              <a:extLst>
                <a:ext uri="{FF2B5EF4-FFF2-40B4-BE49-F238E27FC236}">
                  <a16:creationId xmlns:a16="http://schemas.microsoft.com/office/drawing/2014/main" id="{4C010EC6-8B12-419F-A260-0FC400E2B8B9}"/>
                </a:ext>
              </a:extLst>
            </p:cNvPr>
            <p:cNvSpPr/>
            <p:nvPr/>
          </p:nvSpPr>
          <p:spPr>
            <a:xfrm>
              <a:off x="2432613" y="4549705"/>
              <a:ext cx="289367" cy="266218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83228A91-0CF6-47C1-8049-3A9AF6C17914}"/>
                </a:ext>
              </a:extLst>
            </p:cNvPr>
            <p:cNvSpPr/>
            <p:nvPr/>
          </p:nvSpPr>
          <p:spPr>
            <a:xfrm>
              <a:off x="2748958" y="1802933"/>
              <a:ext cx="254643" cy="1967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等腰三角形 56">
              <a:extLst>
                <a:ext uri="{FF2B5EF4-FFF2-40B4-BE49-F238E27FC236}">
                  <a16:creationId xmlns:a16="http://schemas.microsoft.com/office/drawing/2014/main" id="{1A5DA586-BC5F-4833-8551-0FCAD61CD53C}"/>
                </a:ext>
              </a:extLst>
            </p:cNvPr>
            <p:cNvSpPr/>
            <p:nvPr/>
          </p:nvSpPr>
          <p:spPr>
            <a:xfrm>
              <a:off x="2731595" y="2135001"/>
              <a:ext cx="289367" cy="266218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Text Box 10">
              <a:extLst>
                <a:ext uri="{FF2B5EF4-FFF2-40B4-BE49-F238E27FC236}">
                  <a16:creationId xmlns:a16="http://schemas.microsoft.com/office/drawing/2014/main" id="{F7A6F637-0920-4FCE-B1D0-6C92A53BA3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5334" y="1680865"/>
              <a:ext cx="1065614" cy="34634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0960" tIns="30480" rIns="60960" bIns="3048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450975">
                <a:lnSpc>
                  <a:spcPct val="150000"/>
                </a:lnSpc>
              </a:pPr>
              <a:r>
                <a:rPr lang="zh-CN" altLang="en-US" sz="2400" dirty="0">
                  <a:cs typeface="+mn-ea"/>
                  <a:sym typeface="+mn-lt"/>
                </a:rPr>
                <a:t>：</a:t>
              </a:r>
              <a:r>
                <a:rPr lang="en-US" altLang="zh-CN" sz="2400" dirty="0">
                  <a:cs typeface="+mn-ea"/>
                  <a:sym typeface="+mn-lt"/>
                </a:rPr>
                <a:t>Label1</a:t>
              </a:r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59" name="Text Box 10">
              <a:extLst>
                <a:ext uri="{FF2B5EF4-FFF2-40B4-BE49-F238E27FC236}">
                  <a16:creationId xmlns:a16="http://schemas.microsoft.com/office/drawing/2014/main" id="{2DCF403C-8474-4397-A9A6-DB82BB24E6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7676" y="2055027"/>
              <a:ext cx="1065614" cy="34634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0960" tIns="30480" rIns="60960" bIns="3048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450975">
                <a:lnSpc>
                  <a:spcPct val="150000"/>
                </a:lnSpc>
              </a:pPr>
              <a:r>
                <a:rPr lang="zh-CN" altLang="en-US" sz="2400" dirty="0">
                  <a:cs typeface="+mn-ea"/>
                  <a:sym typeface="+mn-lt"/>
                </a:rPr>
                <a:t>：</a:t>
              </a:r>
              <a:r>
                <a:rPr lang="en-US" altLang="zh-CN" sz="2400" dirty="0">
                  <a:cs typeface="+mn-ea"/>
                  <a:sym typeface="+mn-lt"/>
                </a:rPr>
                <a:t>Label2</a:t>
              </a:r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60" name="Text Box 10">
              <a:extLst>
                <a:ext uri="{FF2B5EF4-FFF2-40B4-BE49-F238E27FC236}">
                  <a16:creationId xmlns:a16="http://schemas.microsoft.com/office/drawing/2014/main" id="{9D41A594-1ED1-42E4-BF7D-33A0B7A052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5978" y="3531182"/>
              <a:ext cx="1089824" cy="39893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0960" tIns="30480" rIns="60960" bIns="3048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450975">
                <a:lnSpc>
                  <a:spcPct val="150000"/>
                </a:lnSpc>
              </a:pPr>
              <a:r>
                <a:rPr lang="en-US" altLang="zh-CN" sz="2800" dirty="0">
                  <a:solidFill>
                    <a:schemeClr val="bg1"/>
                  </a:solidFill>
                  <a:cs typeface="+mn-ea"/>
                  <a:sym typeface="+mn-lt"/>
                </a:rPr>
                <a:t>A</a:t>
              </a:r>
              <a:endParaRPr lang="zh-CN" altLang="en-US" sz="2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1" name="Text Box 10">
            <a:extLst>
              <a:ext uri="{FF2B5EF4-FFF2-40B4-BE49-F238E27FC236}">
                <a16:creationId xmlns:a16="http://schemas.microsoft.com/office/drawing/2014/main" id="{97A074DB-4627-45AC-94FD-26A40ABC9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9784" y="2905247"/>
            <a:ext cx="4030954" cy="167930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450975">
              <a:lnSpc>
                <a:spcPct val="150000"/>
              </a:lnSpc>
            </a:pPr>
            <a:r>
              <a:rPr lang="zh-CN" altLang="en-US" dirty="0">
                <a:cs typeface="+mn-ea"/>
                <a:sym typeface="+mn-lt"/>
              </a:rPr>
              <a:t>当输入的坐标落在标签为</a:t>
            </a:r>
            <a:r>
              <a:rPr lang="en-US" altLang="zh-CN" dirty="0">
                <a:cs typeface="+mn-ea"/>
                <a:sym typeface="+mn-lt"/>
              </a:rPr>
              <a:t>Label2</a:t>
            </a:r>
            <a:r>
              <a:rPr lang="zh-CN" altLang="en-US" dirty="0">
                <a:cs typeface="+mn-ea"/>
                <a:sym typeface="+mn-lt"/>
              </a:rPr>
              <a:t>的坐标</a:t>
            </a:r>
            <a:r>
              <a:rPr lang="en-US" altLang="zh-CN" dirty="0">
                <a:cs typeface="+mn-ea"/>
                <a:sym typeface="+mn-lt"/>
              </a:rPr>
              <a:t>A</a:t>
            </a:r>
            <a:r>
              <a:rPr lang="zh-CN" altLang="en-US" dirty="0">
                <a:cs typeface="+mn-ea"/>
                <a:sym typeface="+mn-lt"/>
              </a:rPr>
              <a:t>附近时，传统的</a:t>
            </a:r>
            <a:r>
              <a:rPr lang="en-US" altLang="zh-CN" dirty="0" err="1">
                <a:cs typeface="+mn-ea"/>
                <a:sym typeface="+mn-lt"/>
              </a:rPr>
              <a:t>kNN</a:t>
            </a:r>
            <a:r>
              <a:rPr lang="zh-CN" altLang="en-US" dirty="0">
                <a:cs typeface="+mn-ea"/>
                <a:sym typeface="+mn-lt"/>
              </a:rPr>
              <a:t>算法容易将输入坐标的标签预测为</a:t>
            </a:r>
            <a:r>
              <a:rPr lang="en-US" altLang="zh-CN" dirty="0">
                <a:cs typeface="+mn-ea"/>
                <a:sym typeface="+mn-lt"/>
              </a:rPr>
              <a:t>Label1</a:t>
            </a:r>
            <a:r>
              <a:rPr lang="zh-CN" altLang="en-US" dirty="0">
                <a:cs typeface="+mn-ea"/>
                <a:sym typeface="+mn-lt"/>
              </a:rPr>
              <a:t>，而实际上该输入坐标的标签是</a:t>
            </a:r>
            <a:r>
              <a:rPr lang="en-US" altLang="zh-CN" dirty="0">
                <a:cs typeface="+mn-ea"/>
                <a:sym typeface="+mn-lt"/>
              </a:rPr>
              <a:t>Label2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816489E-2D29-4F8A-A633-F922D97BBD5E}"/>
              </a:ext>
            </a:extLst>
          </p:cNvPr>
          <p:cNvSpPr/>
          <p:nvPr/>
        </p:nvSpPr>
        <p:spPr>
          <a:xfrm>
            <a:off x="7715297" y="2375710"/>
            <a:ext cx="1879928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cs typeface="+mn-ea"/>
                <a:sym typeface="+mn-lt"/>
              </a:rPr>
              <a:t>针对的问题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5"/>
          <p:cNvSpPr txBox="1"/>
          <p:nvPr/>
        </p:nvSpPr>
        <p:spPr>
          <a:xfrm>
            <a:off x="776933" y="335138"/>
            <a:ext cx="35152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dirty="0">
                <a:solidFill>
                  <a:srgbClr val="000000"/>
                </a:solidFill>
                <a:cs typeface="+mn-ea"/>
                <a:sym typeface="+mn-lt"/>
              </a:rPr>
              <a:t>改进</a:t>
            </a:r>
            <a:r>
              <a:rPr lang="en-US" altLang="zh-CN" sz="3200" b="1" dirty="0" err="1">
                <a:solidFill>
                  <a:srgbClr val="000000"/>
                </a:solidFill>
                <a:cs typeface="+mn-ea"/>
                <a:sym typeface="+mn-lt"/>
              </a:rPr>
              <a:t>kNN</a:t>
            </a:r>
            <a:r>
              <a:rPr lang="zh-CN" altLang="en-US" sz="3200" b="1" dirty="0">
                <a:solidFill>
                  <a:srgbClr val="000000"/>
                </a:solidFill>
                <a:cs typeface="+mn-ea"/>
                <a:sym typeface="+mn-lt"/>
              </a:rPr>
              <a:t>算法简介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69952" y="399577"/>
            <a:ext cx="156117" cy="4558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AvantGarde Bk BT" panose="020B0402020202020204" charset="0"/>
            </a:endParaRPr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CD623105-9147-4367-A5D0-A2807BC07460}"/>
              </a:ext>
            </a:extLst>
          </p:cNvPr>
          <p:cNvGrpSpPr/>
          <p:nvPr/>
        </p:nvGrpSpPr>
        <p:grpSpPr>
          <a:xfrm>
            <a:off x="469952" y="1222380"/>
            <a:ext cx="5975865" cy="5236044"/>
            <a:chOff x="591739" y="1680865"/>
            <a:chExt cx="3551998" cy="3258369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65242FB7-7635-4C29-9E42-2027B71341D1}"/>
                </a:ext>
              </a:extLst>
            </p:cNvPr>
            <p:cNvGrpSpPr/>
            <p:nvPr/>
          </p:nvGrpSpPr>
          <p:grpSpPr>
            <a:xfrm>
              <a:off x="591739" y="2060293"/>
              <a:ext cx="3551998" cy="2878941"/>
              <a:chOff x="776934" y="1794076"/>
              <a:chExt cx="3551998" cy="2878941"/>
            </a:xfrm>
          </p:grpSpPr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A4EB7D6A-0F19-4032-997F-72C227A300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6936" y="1794076"/>
                <a:ext cx="0" cy="28789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2D0DF943-9006-4E0D-BB96-95D139CC49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934" y="4673015"/>
                <a:ext cx="3551998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9A8EE43B-C2B8-4CDE-AC5A-5CFE46B81519}"/>
                </a:ext>
              </a:extLst>
            </p:cNvPr>
            <p:cNvSpPr/>
            <p:nvPr/>
          </p:nvSpPr>
          <p:spPr>
            <a:xfrm>
              <a:off x="1159399" y="4089722"/>
              <a:ext cx="254643" cy="1967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28233D95-914D-4781-82D3-8784231699D5}"/>
                </a:ext>
              </a:extLst>
            </p:cNvPr>
            <p:cNvSpPr/>
            <p:nvPr/>
          </p:nvSpPr>
          <p:spPr>
            <a:xfrm>
              <a:off x="870032" y="3222674"/>
              <a:ext cx="254643" cy="1967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895CED1F-63A9-4378-ADE7-93DCF18D6ECE}"/>
                </a:ext>
              </a:extLst>
            </p:cNvPr>
            <p:cNvSpPr/>
            <p:nvPr/>
          </p:nvSpPr>
          <p:spPr>
            <a:xfrm>
              <a:off x="1806368" y="3313341"/>
              <a:ext cx="254643" cy="1967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D2CB946F-5391-48BA-B901-3C1B3D5566E6}"/>
                </a:ext>
              </a:extLst>
            </p:cNvPr>
            <p:cNvSpPr/>
            <p:nvPr/>
          </p:nvSpPr>
          <p:spPr>
            <a:xfrm>
              <a:off x="1789723" y="4143561"/>
              <a:ext cx="254643" cy="1967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DAD4677C-252C-4870-A3A3-F561A1BF6DE8}"/>
                </a:ext>
              </a:extLst>
            </p:cNvPr>
            <p:cNvSpPr/>
            <p:nvPr/>
          </p:nvSpPr>
          <p:spPr>
            <a:xfrm>
              <a:off x="2449976" y="3510110"/>
              <a:ext cx="254643" cy="1967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D0BC5609-D524-4DEE-B605-80C2599ACEC7}"/>
                </a:ext>
              </a:extLst>
            </p:cNvPr>
            <p:cNvSpPr/>
            <p:nvPr/>
          </p:nvSpPr>
          <p:spPr>
            <a:xfrm>
              <a:off x="1446837" y="3578156"/>
              <a:ext cx="254643" cy="1967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E37E95BF-6C6E-44DE-9E86-8386984E2011}"/>
                </a:ext>
              </a:extLst>
            </p:cNvPr>
            <p:cNvSpPr/>
            <p:nvPr/>
          </p:nvSpPr>
          <p:spPr>
            <a:xfrm>
              <a:off x="1287217" y="3144632"/>
              <a:ext cx="254643" cy="1967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27FADB02-6B7D-4207-BFB3-B1FEEDC3333F}"/>
                </a:ext>
              </a:extLst>
            </p:cNvPr>
            <p:cNvSpPr/>
            <p:nvPr/>
          </p:nvSpPr>
          <p:spPr>
            <a:xfrm>
              <a:off x="1319515" y="2753722"/>
              <a:ext cx="254643" cy="1967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C3830DDA-5E59-449C-BF0E-9685116049CF}"/>
                </a:ext>
              </a:extLst>
            </p:cNvPr>
            <p:cNvSpPr/>
            <p:nvPr/>
          </p:nvSpPr>
          <p:spPr>
            <a:xfrm>
              <a:off x="2212695" y="2937163"/>
              <a:ext cx="254643" cy="1967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22090283-7072-4469-95C8-3AC162A51AC2}"/>
                </a:ext>
              </a:extLst>
            </p:cNvPr>
            <p:cNvSpPr/>
            <p:nvPr/>
          </p:nvSpPr>
          <p:spPr>
            <a:xfrm>
              <a:off x="704128" y="3736519"/>
              <a:ext cx="254643" cy="1967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等腰三角形 45">
              <a:extLst>
                <a:ext uri="{FF2B5EF4-FFF2-40B4-BE49-F238E27FC236}">
                  <a16:creationId xmlns:a16="http://schemas.microsoft.com/office/drawing/2014/main" id="{85C97838-2CD1-4CF8-B016-7E95184345CF}"/>
                </a:ext>
              </a:extLst>
            </p:cNvPr>
            <p:cNvSpPr/>
            <p:nvPr/>
          </p:nvSpPr>
          <p:spPr>
            <a:xfrm>
              <a:off x="1939477" y="3631557"/>
              <a:ext cx="289367" cy="266218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等腰三角形 46">
              <a:extLst>
                <a:ext uri="{FF2B5EF4-FFF2-40B4-BE49-F238E27FC236}">
                  <a16:creationId xmlns:a16="http://schemas.microsoft.com/office/drawing/2014/main" id="{AE8B252B-F6CA-4ED8-BDB9-B6DD3C8DE35D}"/>
                </a:ext>
              </a:extLst>
            </p:cNvPr>
            <p:cNvSpPr/>
            <p:nvPr/>
          </p:nvSpPr>
          <p:spPr>
            <a:xfrm>
              <a:off x="1843021" y="4524606"/>
              <a:ext cx="289367" cy="266218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等腰三角形 47">
              <a:extLst>
                <a:ext uri="{FF2B5EF4-FFF2-40B4-BE49-F238E27FC236}">
                  <a16:creationId xmlns:a16="http://schemas.microsoft.com/office/drawing/2014/main" id="{5DE6AD7B-053C-47C3-966A-308FF2193A56}"/>
                </a:ext>
              </a:extLst>
            </p:cNvPr>
            <p:cNvSpPr/>
            <p:nvPr/>
          </p:nvSpPr>
          <p:spPr>
            <a:xfrm>
              <a:off x="2945261" y="3537556"/>
              <a:ext cx="289367" cy="266218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>
              <a:extLst>
                <a:ext uri="{FF2B5EF4-FFF2-40B4-BE49-F238E27FC236}">
                  <a16:creationId xmlns:a16="http://schemas.microsoft.com/office/drawing/2014/main" id="{78F57CB8-57CC-461E-A5E3-BEEAA4BBC352}"/>
                </a:ext>
              </a:extLst>
            </p:cNvPr>
            <p:cNvSpPr/>
            <p:nvPr/>
          </p:nvSpPr>
          <p:spPr>
            <a:xfrm>
              <a:off x="2923544" y="3930393"/>
              <a:ext cx="289367" cy="266218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等腰三角形 49">
              <a:extLst>
                <a:ext uri="{FF2B5EF4-FFF2-40B4-BE49-F238E27FC236}">
                  <a16:creationId xmlns:a16="http://schemas.microsoft.com/office/drawing/2014/main" id="{AF0C6311-42B0-45BE-BDBF-81F491438AE0}"/>
                </a:ext>
              </a:extLst>
            </p:cNvPr>
            <p:cNvSpPr/>
            <p:nvPr/>
          </p:nvSpPr>
          <p:spPr>
            <a:xfrm>
              <a:off x="2394002" y="4044563"/>
              <a:ext cx="289367" cy="266218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等腰三角形 50">
              <a:extLst>
                <a:ext uri="{FF2B5EF4-FFF2-40B4-BE49-F238E27FC236}">
                  <a16:creationId xmlns:a16="http://schemas.microsoft.com/office/drawing/2014/main" id="{350F5779-DAEC-40B2-B547-5B9835A5A869}"/>
                </a:ext>
              </a:extLst>
            </p:cNvPr>
            <p:cNvSpPr/>
            <p:nvPr/>
          </p:nvSpPr>
          <p:spPr>
            <a:xfrm>
              <a:off x="3212911" y="4433455"/>
              <a:ext cx="289367" cy="266218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等腰三角形 51">
              <a:extLst>
                <a:ext uri="{FF2B5EF4-FFF2-40B4-BE49-F238E27FC236}">
                  <a16:creationId xmlns:a16="http://schemas.microsoft.com/office/drawing/2014/main" id="{6004CBEA-EF49-4A86-B974-2054D37543E2}"/>
                </a:ext>
              </a:extLst>
            </p:cNvPr>
            <p:cNvSpPr/>
            <p:nvPr/>
          </p:nvSpPr>
          <p:spPr>
            <a:xfrm>
              <a:off x="3502278" y="3829903"/>
              <a:ext cx="289367" cy="266218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等腰三角形 52">
              <a:extLst>
                <a:ext uri="{FF2B5EF4-FFF2-40B4-BE49-F238E27FC236}">
                  <a16:creationId xmlns:a16="http://schemas.microsoft.com/office/drawing/2014/main" id="{4C010EC6-8B12-419F-A260-0FC400E2B8B9}"/>
                </a:ext>
              </a:extLst>
            </p:cNvPr>
            <p:cNvSpPr/>
            <p:nvPr/>
          </p:nvSpPr>
          <p:spPr>
            <a:xfrm>
              <a:off x="2432613" y="4549705"/>
              <a:ext cx="289367" cy="266218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83228A91-0CF6-47C1-8049-3A9AF6C17914}"/>
                </a:ext>
              </a:extLst>
            </p:cNvPr>
            <p:cNvSpPr/>
            <p:nvPr/>
          </p:nvSpPr>
          <p:spPr>
            <a:xfrm>
              <a:off x="2748958" y="1802933"/>
              <a:ext cx="254643" cy="1967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等腰三角形 56">
              <a:extLst>
                <a:ext uri="{FF2B5EF4-FFF2-40B4-BE49-F238E27FC236}">
                  <a16:creationId xmlns:a16="http://schemas.microsoft.com/office/drawing/2014/main" id="{1A5DA586-BC5F-4833-8551-0FCAD61CD53C}"/>
                </a:ext>
              </a:extLst>
            </p:cNvPr>
            <p:cNvSpPr/>
            <p:nvPr/>
          </p:nvSpPr>
          <p:spPr>
            <a:xfrm>
              <a:off x="2731595" y="2135001"/>
              <a:ext cx="289367" cy="266218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Text Box 10">
              <a:extLst>
                <a:ext uri="{FF2B5EF4-FFF2-40B4-BE49-F238E27FC236}">
                  <a16:creationId xmlns:a16="http://schemas.microsoft.com/office/drawing/2014/main" id="{F7A6F637-0920-4FCE-B1D0-6C92A53BA3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5334" y="1680865"/>
              <a:ext cx="1065614" cy="34634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0960" tIns="30480" rIns="60960" bIns="3048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450975">
                <a:lnSpc>
                  <a:spcPct val="150000"/>
                </a:lnSpc>
              </a:pPr>
              <a:r>
                <a:rPr lang="zh-CN" altLang="en-US" sz="2400" dirty="0">
                  <a:cs typeface="+mn-ea"/>
                  <a:sym typeface="+mn-lt"/>
                </a:rPr>
                <a:t>：</a:t>
              </a:r>
              <a:r>
                <a:rPr lang="en-US" altLang="zh-CN" sz="2400" dirty="0">
                  <a:cs typeface="+mn-ea"/>
                  <a:sym typeface="+mn-lt"/>
                </a:rPr>
                <a:t>Label1</a:t>
              </a:r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59" name="Text Box 10">
              <a:extLst>
                <a:ext uri="{FF2B5EF4-FFF2-40B4-BE49-F238E27FC236}">
                  <a16:creationId xmlns:a16="http://schemas.microsoft.com/office/drawing/2014/main" id="{2DCF403C-8474-4397-A9A6-DB82BB24E6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7676" y="2055027"/>
              <a:ext cx="1065614" cy="34634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0960" tIns="30480" rIns="60960" bIns="3048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450975">
                <a:lnSpc>
                  <a:spcPct val="150000"/>
                </a:lnSpc>
              </a:pPr>
              <a:r>
                <a:rPr lang="zh-CN" altLang="en-US" sz="2400" dirty="0">
                  <a:cs typeface="+mn-ea"/>
                  <a:sym typeface="+mn-lt"/>
                </a:rPr>
                <a:t>：</a:t>
              </a:r>
              <a:r>
                <a:rPr lang="en-US" altLang="zh-CN" sz="2400" dirty="0">
                  <a:cs typeface="+mn-ea"/>
                  <a:sym typeface="+mn-lt"/>
                </a:rPr>
                <a:t>Label2</a:t>
              </a:r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60" name="Text Box 10">
              <a:extLst>
                <a:ext uri="{FF2B5EF4-FFF2-40B4-BE49-F238E27FC236}">
                  <a16:creationId xmlns:a16="http://schemas.microsoft.com/office/drawing/2014/main" id="{9D41A594-1ED1-42E4-BF7D-33A0B7A052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5978" y="3531182"/>
              <a:ext cx="1089824" cy="39893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0960" tIns="30480" rIns="60960" bIns="3048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450975">
                <a:lnSpc>
                  <a:spcPct val="150000"/>
                </a:lnSpc>
              </a:pPr>
              <a:r>
                <a:rPr lang="en-US" altLang="zh-CN" sz="2800" dirty="0">
                  <a:solidFill>
                    <a:schemeClr val="bg1"/>
                  </a:solidFill>
                  <a:cs typeface="+mn-ea"/>
                  <a:sym typeface="+mn-lt"/>
                </a:rPr>
                <a:t>A</a:t>
              </a:r>
              <a:endParaRPr lang="zh-CN" altLang="en-US" sz="2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9E2BC774-67A2-4B00-AFCD-E9C2B634B7E2}"/>
              </a:ext>
            </a:extLst>
          </p:cNvPr>
          <p:cNvGrpSpPr/>
          <p:nvPr/>
        </p:nvGrpSpPr>
        <p:grpSpPr>
          <a:xfrm>
            <a:off x="6824290" y="1222380"/>
            <a:ext cx="4030954" cy="5117331"/>
            <a:chOff x="6639784" y="2375710"/>
            <a:chExt cx="4030954" cy="5117331"/>
          </a:xfrm>
        </p:grpSpPr>
        <p:sp>
          <p:nvSpPr>
            <p:cNvPr id="61" name="Text Box 10">
              <a:extLst>
                <a:ext uri="{FF2B5EF4-FFF2-40B4-BE49-F238E27FC236}">
                  <a16:creationId xmlns:a16="http://schemas.microsoft.com/office/drawing/2014/main" id="{97A074DB-4627-45AC-94FD-26A40ABC97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39784" y="2905247"/>
              <a:ext cx="4030954" cy="458779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0960" tIns="30480" rIns="60960" bIns="3048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450975">
                <a:lnSpc>
                  <a:spcPct val="150000"/>
                </a:lnSpc>
              </a:pPr>
              <a:r>
                <a:rPr lang="zh-CN" altLang="en-US" dirty="0">
                  <a:cs typeface="+mn-ea"/>
                  <a:sym typeface="+mn-lt"/>
                </a:rPr>
                <a:t>（</a:t>
              </a:r>
              <a:r>
                <a:rPr lang="en-US" altLang="zh-CN" dirty="0">
                  <a:cs typeface="+mn-ea"/>
                  <a:sym typeface="+mn-lt"/>
                </a:rPr>
                <a:t>1</a:t>
              </a:r>
              <a:r>
                <a:rPr lang="zh-CN" altLang="en-US" dirty="0">
                  <a:cs typeface="+mn-ea"/>
                  <a:sym typeface="+mn-lt"/>
                </a:rPr>
                <a:t>）将数据集中的所有数据作为输入，使用</a:t>
              </a:r>
              <a:r>
                <a:rPr lang="en-US" altLang="zh-CN" dirty="0" err="1">
                  <a:cs typeface="+mn-ea"/>
                  <a:sym typeface="+mn-lt"/>
                </a:rPr>
                <a:t>kNN</a:t>
              </a:r>
              <a:r>
                <a:rPr lang="zh-CN" altLang="en-US" dirty="0">
                  <a:cs typeface="+mn-ea"/>
                  <a:sym typeface="+mn-lt"/>
                </a:rPr>
                <a:t>算法逐个对其进行预测；</a:t>
              </a:r>
              <a:endParaRPr lang="en-US" altLang="zh-CN" dirty="0">
                <a:cs typeface="+mn-ea"/>
                <a:sym typeface="+mn-lt"/>
              </a:endParaRPr>
            </a:p>
            <a:p>
              <a:pPr defTabSz="1450975">
                <a:lnSpc>
                  <a:spcPct val="150000"/>
                </a:lnSpc>
              </a:pPr>
              <a:r>
                <a:rPr lang="zh-CN" altLang="en-US" dirty="0">
                  <a:cs typeface="+mn-ea"/>
                  <a:sym typeface="+mn-lt"/>
                </a:rPr>
                <a:t>（</a:t>
              </a:r>
              <a:r>
                <a:rPr lang="en-US" altLang="zh-CN" dirty="0">
                  <a:cs typeface="+mn-ea"/>
                  <a:sym typeface="+mn-lt"/>
                </a:rPr>
                <a:t>2</a:t>
              </a:r>
              <a:r>
                <a:rPr lang="zh-CN" altLang="en-US" dirty="0">
                  <a:cs typeface="+mn-ea"/>
                  <a:sym typeface="+mn-lt"/>
                </a:rPr>
                <a:t>）对所有预测标签与实际标签不符的输入：记录实际标签、输入坐标、与最近邻坐标的距离，称为特殊点集；</a:t>
              </a:r>
              <a:endParaRPr lang="en-US" altLang="zh-CN" dirty="0">
                <a:cs typeface="+mn-ea"/>
                <a:sym typeface="+mn-lt"/>
              </a:endParaRPr>
            </a:p>
            <a:p>
              <a:pPr defTabSz="1450975">
                <a:lnSpc>
                  <a:spcPct val="150000"/>
                </a:lnSpc>
              </a:pPr>
              <a:r>
                <a:rPr lang="zh-CN" altLang="en-US" dirty="0">
                  <a:cs typeface="+mn-ea"/>
                  <a:sym typeface="+mn-lt"/>
                </a:rPr>
                <a:t>（</a:t>
              </a:r>
              <a:r>
                <a:rPr lang="en-US" altLang="zh-CN" dirty="0">
                  <a:cs typeface="+mn-ea"/>
                  <a:sym typeface="+mn-lt"/>
                </a:rPr>
                <a:t>3</a:t>
              </a:r>
              <a:r>
                <a:rPr lang="zh-CN" altLang="en-US" dirty="0">
                  <a:cs typeface="+mn-ea"/>
                  <a:sym typeface="+mn-lt"/>
                </a:rPr>
                <a:t>）预测未知输入的标签时，首先使用</a:t>
              </a:r>
              <a:r>
                <a:rPr lang="en-US" altLang="zh-CN" dirty="0" err="1">
                  <a:cs typeface="+mn-ea"/>
                  <a:sym typeface="+mn-lt"/>
                </a:rPr>
                <a:t>kNN</a:t>
              </a:r>
              <a:r>
                <a:rPr lang="zh-CN" altLang="en-US" dirty="0">
                  <a:cs typeface="+mn-ea"/>
                  <a:sym typeface="+mn-lt"/>
                </a:rPr>
                <a:t>算法预测标签；随后计算与特殊点的欧氏距离，若小于与最近邻坐标的距离，则产生一个基于特殊点的预测标签。对比两个预测标签，若不相同，则输出基于特殊点的预测标签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1816489E-2D29-4F8A-A633-F922D97BBD5E}"/>
                </a:ext>
              </a:extLst>
            </p:cNvPr>
            <p:cNvSpPr/>
            <p:nvPr/>
          </p:nvSpPr>
          <p:spPr>
            <a:xfrm>
              <a:off x="7715297" y="2375710"/>
              <a:ext cx="187992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>
                  <a:cs typeface="+mn-ea"/>
                  <a:sym typeface="+mn-lt"/>
                </a:rPr>
                <a:t>改进方法</a:t>
              </a:r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1E196D14-FB5D-46E7-93BA-F7C311D9F170}"/>
              </a:ext>
            </a:extLst>
          </p:cNvPr>
          <p:cNvSpPr/>
          <p:nvPr/>
        </p:nvSpPr>
        <p:spPr>
          <a:xfrm>
            <a:off x="2441617" y="4100031"/>
            <a:ext cx="1080375" cy="10005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1425BCAC-141B-40EA-9206-5052CE9B3E09}"/>
              </a:ext>
            </a:extLst>
          </p:cNvPr>
          <p:cNvCxnSpPr/>
          <p:nvPr/>
        </p:nvCxnSpPr>
        <p:spPr>
          <a:xfrm flipH="1" flipV="1">
            <a:off x="2737380" y="4161889"/>
            <a:ext cx="176465" cy="3161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990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5"/>
          <p:cNvSpPr txBox="1"/>
          <p:nvPr/>
        </p:nvSpPr>
        <p:spPr>
          <a:xfrm>
            <a:off x="776934" y="335138"/>
            <a:ext cx="45986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dirty="0">
                <a:solidFill>
                  <a:srgbClr val="000000"/>
                </a:solidFill>
                <a:cs typeface="+mn-ea"/>
                <a:sym typeface="+mn-lt"/>
              </a:rPr>
              <a:t>改进</a:t>
            </a:r>
            <a:r>
              <a:rPr lang="en-US" altLang="zh-CN" sz="3200" b="1" dirty="0" err="1">
                <a:solidFill>
                  <a:srgbClr val="000000"/>
                </a:solidFill>
                <a:cs typeface="+mn-ea"/>
                <a:sym typeface="+mn-lt"/>
              </a:rPr>
              <a:t>kNN</a:t>
            </a:r>
            <a:r>
              <a:rPr lang="zh-CN" altLang="en-US" sz="3200" b="1" dirty="0">
                <a:solidFill>
                  <a:srgbClr val="000000"/>
                </a:solidFill>
                <a:cs typeface="+mn-ea"/>
                <a:sym typeface="+mn-lt"/>
              </a:rPr>
              <a:t>算法简介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69952" y="399577"/>
            <a:ext cx="156117" cy="4558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AvantGarde Bk BT" panose="020B0402020202020204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A146925-3A0A-4561-91FA-4947419AF841}"/>
              </a:ext>
            </a:extLst>
          </p:cNvPr>
          <p:cNvGrpSpPr/>
          <p:nvPr/>
        </p:nvGrpSpPr>
        <p:grpSpPr>
          <a:xfrm>
            <a:off x="469952" y="1222380"/>
            <a:ext cx="5975865" cy="5236044"/>
            <a:chOff x="591739" y="1680865"/>
            <a:chExt cx="3551998" cy="3258369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E8356E59-E40C-4C00-821C-3AB29C224ED2}"/>
                </a:ext>
              </a:extLst>
            </p:cNvPr>
            <p:cNvGrpSpPr/>
            <p:nvPr/>
          </p:nvGrpSpPr>
          <p:grpSpPr>
            <a:xfrm>
              <a:off x="591739" y="2060293"/>
              <a:ext cx="3551998" cy="2878941"/>
              <a:chOff x="776934" y="1794076"/>
              <a:chExt cx="3551998" cy="2878941"/>
            </a:xfrm>
          </p:grpSpPr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0BEF0B22-0287-4BE1-9070-1F914FC565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6936" y="1794076"/>
                <a:ext cx="0" cy="28789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>
                <a:extLst>
                  <a:ext uri="{FF2B5EF4-FFF2-40B4-BE49-F238E27FC236}">
                    <a16:creationId xmlns:a16="http://schemas.microsoft.com/office/drawing/2014/main" id="{CCAAA920-CF99-4817-BAC0-20B69D2910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934" y="4673015"/>
                <a:ext cx="3551998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CB2646EA-D8D2-4970-AB62-5895697089B0}"/>
                </a:ext>
              </a:extLst>
            </p:cNvPr>
            <p:cNvSpPr/>
            <p:nvPr/>
          </p:nvSpPr>
          <p:spPr>
            <a:xfrm>
              <a:off x="1159399" y="4089722"/>
              <a:ext cx="254643" cy="1967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87F77C8C-24F1-4027-9EDD-B4D5DC3B2E02}"/>
                </a:ext>
              </a:extLst>
            </p:cNvPr>
            <p:cNvSpPr/>
            <p:nvPr/>
          </p:nvSpPr>
          <p:spPr>
            <a:xfrm>
              <a:off x="870032" y="3222674"/>
              <a:ext cx="254643" cy="1967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C29C37D-C2DB-4E3E-8F43-A92FEB9A5E0C}"/>
                </a:ext>
              </a:extLst>
            </p:cNvPr>
            <p:cNvSpPr/>
            <p:nvPr/>
          </p:nvSpPr>
          <p:spPr>
            <a:xfrm>
              <a:off x="1789723" y="3011242"/>
              <a:ext cx="254643" cy="1967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70A366DF-2E06-48C9-87F4-A5864C707936}"/>
                </a:ext>
              </a:extLst>
            </p:cNvPr>
            <p:cNvSpPr/>
            <p:nvPr/>
          </p:nvSpPr>
          <p:spPr>
            <a:xfrm>
              <a:off x="1667387" y="4314041"/>
              <a:ext cx="254643" cy="1967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80FB2FDA-D2AA-4A8A-9E3E-EE5DBF9C7609}"/>
                </a:ext>
              </a:extLst>
            </p:cNvPr>
            <p:cNvSpPr/>
            <p:nvPr/>
          </p:nvSpPr>
          <p:spPr>
            <a:xfrm>
              <a:off x="2449976" y="3510110"/>
              <a:ext cx="254643" cy="1967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840F7DEB-076F-444E-BC4B-BDA3D4E531ED}"/>
                </a:ext>
              </a:extLst>
            </p:cNvPr>
            <p:cNvSpPr/>
            <p:nvPr/>
          </p:nvSpPr>
          <p:spPr>
            <a:xfrm>
              <a:off x="1180504" y="3603232"/>
              <a:ext cx="254643" cy="1967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C5DE3452-A199-4D73-BA99-1E387EEE2A12}"/>
                </a:ext>
              </a:extLst>
            </p:cNvPr>
            <p:cNvSpPr/>
            <p:nvPr/>
          </p:nvSpPr>
          <p:spPr>
            <a:xfrm>
              <a:off x="1287217" y="3144632"/>
              <a:ext cx="254643" cy="1967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A27BBDB5-1ED2-4640-B652-3D2C16C1F505}"/>
                </a:ext>
              </a:extLst>
            </p:cNvPr>
            <p:cNvSpPr/>
            <p:nvPr/>
          </p:nvSpPr>
          <p:spPr>
            <a:xfrm>
              <a:off x="1319515" y="2753722"/>
              <a:ext cx="254643" cy="1967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75D3D7CE-3DA7-4506-9739-1623AE77612F}"/>
                </a:ext>
              </a:extLst>
            </p:cNvPr>
            <p:cNvSpPr/>
            <p:nvPr/>
          </p:nvSpPr>
          <p:spPr>
            <a:xfrm>
              <a:off x="2212695" y="2937163"/>
              <a:ext cx="254643" cy="1967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504C9E90-2765-4367-8ED2-1F57A6CA76C5}"/>
                </a:ext>
              </a:extLst>
            </p:cNvPr>
            <p:cNvSpPr/>
            <p:nvPr/>
          </p:nvSpPr>
          <p:spPr>
            <a:xfrm>
              <a:off x="704128" y="3736519"/>
              <a:ext cx="254643" cy="1967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id="{C0380300-F98B-4505-B31E-BFD7E02D6DFB}"/>
                </a:ext>
              </a:extLst>
            </p:cNvPr>
            <p:cNvSpPr/>
            <p:nvPr/>
          </p:nvSpPr>
          <p:spPr>
            <a:xfrm>
              <a:off x="1923328" y="3709746"/>
              <a:ext cx="289367" cy="266218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432F8FB8-BE64-4F49-8475-118D37C4B89A}"/>
                </a:ext>
              </a:extLst>
            </p:cNvPr>
            <p:cNvSpPr/>
            <p:nvPr/>
          </p:nvSpPr>
          <p:spPr>
            <a:xfrm>
              <a:off x="2748958" y="1802933"/>
              <a:ext cx="254643" cy="1967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2D0BFF8E-2859-47AB-A658-33AF9CCC19B8}"/>
                </a:ext>
              </a:extLst>
            </p:cNvPr>
            <p:cNvSpPr/>
            <p:nvPr/>
          </p:nvSpPr>
          <p:spPr>
            <a:xfrm>
              <a:off x="2731595" y="2135001"/>
              <a:ext cx="289367" cy="266218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Text Box 10">
              <a:extLst>
                <a:ext uri="{FF2B5EF4-FFF2-40B4-BE49-F238E27FC236}">
                  <a16:creationId xmlns:a16="http://schemas.microsoft.com/office/drawing/2014/main" id="{C53564A3-395A-447C-A1C7-C2416DD01F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5334" y="1680865"/>
              <a:ext cx="1065614" cy="34634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0960" tIns="30480" rIns="60960" bIns="3048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450975">
                <a:lnSpc>
                  <a:spcPct val="150000"/>
                </a:lnSpc>
              </a:pPr>
              <a:r>
                <a:rPr lang="zh-CN" altLang="en-US" sz="2400" dirty="0">
                  <a:cs typeface="+mn-ea"/>
                  <a:sym typeface="+mn-lt"/>
                </a:rPr>
                <a:t>：</a:t>
              </a:r>
              <a:r>
                <a:rPr lang="en-US" altLang="zh-CN" sz="2400" dirty="0">
                  <a:cs typeface="+mn-ea"/>
                  <a:sym typeface="+mn-lt"/>
                </a:rPr>
                <a:t>Label1</a:t>
              </a:r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33" name="Text Box 10">
              <a:extLst>
                <a:ext uri="{FF2B5EF4-FFF2-40B4-BE49-F238E27FC236}">
                  <a16:creationId xmlns:a16="http://schemas.microsoft.com/office/drawing/2014/main" id="{D4295EAD-78B8-4469-8A02-FD9CAF4445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7676" y="2055027"/>
              <a:ext cx="1065614" cy="34634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0960" tIns="30480" rIns="60960" bIns="3048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450975">
                <a:lnSpc>
                  <a:spcPct val="150000"/>
                </a:lnSpc>
              </a:pPr>
              <a:r>
                <a:rPr lang="zh-CN" altLang="en-US" sz="2400" dirty="0">
                  <a:cs typeface="+mn-ea"/>
                  <a:sym typeface="+mn-lt"/>
                </a:rPr>
                <a:t>：</a:t>
              </a:r>
              <a:r>
                <a:rPr lang="en-US" altLang="zh-CN" sz="2400" dirty="0">
                  <a:cs typeface="+mn-ea"/>
                  <a:sym typeface="+mn-lt"/>
                </a:rPr>
                <a:t>Label2</a:t>
              </a:r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34" name="Text Box 10">
              <a:extLst>
                <a:ext uri="{FF2B5EF4-FFF2-40B4-BE49-F238E27FC236}">
                  <a16:creationId xmlns:a16="http://schemas.microsoft.com/office/drawing/2014/main" id="{4BBE7A46-79DA-409A-9010-2320809A2F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3495" y="3619084"/>
              <a:ext cx="1089824" cy="39893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0960" tIns="30480" rIns="60960" bIns="3048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450975">
                <a:lnSpc>
                  <a:spcPct val="150000"/>
                </a:lnSpc>
              </a:pPr>
              <a:r>
                <a:rPr lang="en-US" altLang="zh-CN" sz="2800" dirty="0">
                  <a:solidFill>
                    <a:schemeClr val="bg1"/>
                  </a:solidFill>
                  <a:cs typeface="+mn-ea"/>
                  <a:sym typeface="+mn-lt"/>
                </a:rPr>
                <a:t>A</a:t>
              </a:r>
              <a:endParaRPr lang="zh-CN" altLang="en-US" sz="2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8" name="椭圆 37">
            <a:extLst>
              <a:ext uri="{FF2B5EF4-FFF2-40B4-BE49-F238E27FC236}">
                <a16:creationId xmlns:a16="http://schemas.microsoft.com/office/drawing/2014/main" id="{197F03FC-22BB-466E-A576-F4F11D7D8F07}"/>
              </a:ext>
            </a:extLst>
          </p:cNvPr>
          <p:cNvSpPr/>
          <p:nvPr/>
        </p:nvSpPr>
        <p:spPr>
          <a:xfrm>
            <a:off x="2149588" y="4030048"/>
            <a:ext cx="1577283" cy="14999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29469BC-574F-4310-8ADD-BC4D5B8383E2}"/>
              </a:ext>
            </a:extLst>
          </p:cNvPr>
          <p:cNvCxnSpPr>
            <a:cxnSpLocks/>
          </p:cNvCxnSpPr>
          <p:nvPr/>
        </p:nvCxnSpPr>
        <p:spPr>
          <a:xfrm flipV="1">
            <a:off x="3146749" y="4433932"/>
            <a:ext cx="522046" cy="3858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711464DB-DCEA-457D-8B6A-7A8B1DC2AB2F}"/>
              </a:ext>
            </a:extLst>
          </p:cNvPr>
          <p:cNvGrpSpPr/>
          <p:nvPr/>
        </p:nvGrpSpPr>
        <p:grpSpPr>
          <a:xfrm>
            <a:off x="6824290" y="1222380"/>
            <a:ext cx="4030954" cy="3870836"/>
            <a:chOff x="6639784" y="2375710"/>
            <a:chExt cx="4030954" cy="3870836"/>
          </a:xfrm>
        </p:grpSpPr>
        <p:sp>
          <p:nvSpPr>
            <p:cNvPr id="43" name="Text Box 10">
              <a:extLst>
                <a:ext uri="{FF2B5EF4-FFF2-40B4-BE49-F238E27FC236}">
                  <a16:creationId xmlns:a16="http://schemas.microsoft.com/office/drawing/2014/main" id="{E2665A1C-3CD1-4740-A1E7-9C9C3F7059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39784" y="2905247"/>
              <a:ext cx="4030954" cy="33412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0960" tIns="30480" rIns="60960" bIns="3048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450975">
                <a:lnSpc>
                  <a:spcPct val="150000"/>
                </a:lnSpc>
              </a:pPr>
              <a:r>
                <a:rPr lang="zh-CN" altLang="en-US" dirty="0">
                  <a:cs typeface="+mn-ea"/>
                  <a:sym typeface="+mn-lt"/>
                </a:rPr>
                <a:t>问题解释：当距离特殊点最近邻的坐标过远时，特殊点划定的范围会过大，导致原本应该预测为</a:t>
              </a:r>
              <a:r>
                <a:rPr lang="en-US" altLang="zh-CN" dirty="0">
                  <a:cs typeface="+mn-ea"/>
                  <a:sym typeface="+mn-lt"/>
                </a:rPr>
                <a:t>Label1</a:t>
              </a:r>
              <a:r>
                <a:rPr lang="zh-CN" altLang="en-US" dirty="0">
                  <a:cs typeface="+mn-ea"/>
                  <a:sym typeface="+mn-lt"/>
                </a:rPr>
                <a:t>未知输入，基于特殊点预测时会错误预测为</a:t>
              </a:r>
              <a:r>
                <a:rPr lang="en-US" altLang="zh-CN" dirty="0">
                  <a:cs typeface="+mn-ea"/>
                  <a:sym typeface="+mn-lt"/>
                </a:rPr>
                <a:t>Label2</a:t>
              </a:r>
            </a:p>
            <a:p>
              <a:pPr defTabSz="1450975">
                <a:lnSpc>
                  <a:spcPct val="150000"/>
                </a:lnSpc>
              </a:pPr>
              <a:endParaRPr lang="en-US" altLang="zh-CN" dirty="0">
                <a:cs typeface="+mn-ea"/>
                <a:sym typeface="+mn-lt"/>
              </a:endParaRPr>
            </a:p>
            <a:p>
              <a:pPr defTabSz="1450975">
                <a:lnSpc>
                  <a:spcPct val="150000"/>
                </a:lnSpc>
              </a:pPr>
              <a:r>
                <a:rPr lang="zh-CN" altLang="en-US" dirty="0">
                  <a:cs typeface="+mn-ea"/>
                  <a:sym typeface="+mn-lt"/>
                </a:rPr>
                <a:t>改进方法：增加界定范围参数，作为特殊点与最近邻坐标的距离的系数，使特殊预测区域缩小，减小错误预测的概率</a:t>
              </a: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C8DBF0E3-15F1-4D02-881E-6C1E321CEA7D}"/>
                </a:ext>
              </a:extLst>
            </p:cNvPr>
            <p:cNvSpPr/>
            <p:nvPr/>
          </p:nvSpPr>
          <p:spPr>
            <a:xfrm>
              <a:off x="7541990" y="2375710"/>
              <a:ext cx="217950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>
                  <a:cs typeface="+mn-ea"/>
                  <a:sym typeface="+mn-lt"/>
                </a:rPr>
                <a:t>划定范围过大问题</a:t>
              </a:r>
            </a:p>
          </p:txBody>
        </p:sp>
      </p:grpSp>
      <p:sp>
        <p:nvSpPr>
          <p:cNvPr id="46" name="椭圆 45">
            <a:extLst>
              <a:ext uri="{FF2B5EF4-FFF2-40B4-BE49-F238E27FC236}">
                <a16:creationId xmlns:a16="http://schemas.microsoft.com/office/drawing/2014/main" id="{65A89773-A0E3-425C-BD85-4297A3C63F47}"/>
              </a:ext>
            </a:extLst>
          </p:cNvPr>
          <p:cNvSpPr/>
          <p:nvPr/>
        </p:nvSpPr>
        <p:spPr>
          <a:xfrm>
            <a:off x="2550932" y="4339993"/>
            <a:ext cx="803937" cy="7580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0890CFD9-FBD9-4BB1-8680-19339FCC2FF8}"/>
              </a:ext>
            </a:extLst>
          </p:cNvPr>
          <p:cNvCxnSpPr>
            <a:cxnSpLocks/>
            <a:endCxn id="46" idx="7"/>
          </p:cNvCxnSpPr>
          <p:nvPr/>
        </p:nvCxnSpPr>
        <p:spPr>
          <a:xfrm flipV="1">
            <a:off x="3075334" y="4451011"/>
            <a:ext cx="161801" cy="26189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CD422FC0-7718-43DA-B2AB-F74C588A4EB7}"/>
              </a:ext>
            </a:extLst>
          </p:cNvPr>
          <p:cNvCxnSpPr>
            <a:cxnSpLocks/>
          </p:cNvCxnSpPr>
          <p:nvPr/>
        </p:nvCxnSpPr>
        <p:spPr>
          <a:xfrm>
            <a:off x="4119201" y="2711314"/>
            <a:ext cx="42381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8E18C584-251B-489D-B057-C1B9407F2C3E}"/>
              </a:ext>
            </a:extLst>
          </p:cNvPr>
          <p:cNvCxnSpPr>
            <a:cxnSpLocks/>
          </p:cNvCxnSpPr>
          <p:nvPr/>
        </p:nvCxnSpPr>
        <p:spPr>
          <a:xfrm>
            <a:off x="4099247" y="3241191"/>
            <a:ext cx="457619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Box 10">
            <a:extLst>
              <a:ext uri="{FF2B5EF4-FFF2-40B4-BE49-F238E27FC236}">
                <a16:creationId xmlns:a16="http://schemas.microsoft.com/office/drawing/2014/main" id="{827A6CDB-467C-4233-A6A2-6820F2CF7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3749" y="2332948"/>
            <a:ext cx="1792784" cy="556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450975">
              <a:lnSpc>
                <a:spcPct val="150000"/>
              </a:lnSpc>
            </a:pPr>
            <a:r>
              <a:rPr lang="zh-CN" altLang="en-US" sz="2400" dirty="0">
                <a:cs typeface="+mn-ea"/>
                <a:sym typeface="+mn-lt"/>
              </a:rPr>
              <a:t>：</a:t>
            </a:r>
            <a:r>
              <a:rPr lang="zh-CN" altLang="en-US" sz="2000" dirty="0">
                <a:cs typeface="+mn-ea"/>
                <a:sym typeface="+mn-lt"/>
              </a:rPr>
              <a:t>原范围</a:t>
            </a: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63" name="Text Box 10">
            <a:extLst>
              <a:ext uri="{FF2B5EF4-FFF2-40B4-BE49-F238E27FC236}">
                <a16:creationId xmlns:a16="http://schemas.microsoft.com/office/drawing/2014/main" id="{04DBF909-2A9D-4FB8-B7B2-A27F6C106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5221" y="2875407"/>
            <a:ext cx="1792784" cy="55027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450975">
              <a:lnSpc>
                <a:spcPct val="150000"/>
              </a:lnSpc>
            </a:pPr>
            <a:r>
              <a:rPr lang="zh-CN" altLang="en-US" sz="2400" dirty="0">
                <a:cs typeface="+mn-ea"/>
                <a:sym typeface="+mn-lt"/>
              </a:rPr>
              <a:t>：</a:t>
            </a:r>
            <a:r>
              <a:rPr lang="zh-CN" altLang="en-US" sz="2000" dirty="0">
                <a:cs typeface="+mn-ea"/>
                <a:sym typeface="+mn-lt"/>
              </a:rPr>
              <a:t>界定后范围</a:t>
            </a:r>
            <a:endParaRPr lang="zh-CN" altLang="en-US" sz="24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99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/>
          <p:nvPr/>
        </p:nvSpPr>
        <p:spPr>
          <a:xfrm>
            <a:off x="1074738" y="1652588"/>
            <a:ext cx="3424237" cy="3552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 dirty="0">
              <a:ea typeface="AvantGarde Bk BT" panose="020B0402020202020204" charset="0"/>
              <a:cs typeface="AvantGarde Bk BT" panose="020B0402020202020204" charset="0"/>
              <a:sym typeface="+mn-lt"/>
            </a:endParaRPr>
          </a:p>
        </p:txBody>
      </p:sp>
      <p:sp>
        <p:nvSpPr>
          <p:cNvPr id="5" name="文本框 5"/>
          <p:cNvSpPr txBox="1"/>
          <p:nvPr/>
        </p:nvSpPr>
        <p:spPr>
          <a:xfrm>
            <a:off x="5076474" y="3581817"/>
            <a:ext cx="5233106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代码实现</a:t>
            </a:r>
            <a:endParaRPr kumimoji="0" sz="5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49603" y="1851645"/>
            <a:ext cx="2874505" cy="31547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19900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02</a:t>
            </a:r>
            <a:endParaRPr lang="zh-CN" altLang="en-US" sz="19900" dirty="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Rectangle 6"/>
          <p:cNvSpPr/>
          <p:nvPr/>
        </p:nvSpPr>
        <p:spPr>
          <a:xfrm>
            <a:off x="11393488" y="1652588"/>
            <a:ext cx="798512" cy="35528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ea typeface="AvantGarde Bk BT" panose="020B0402020202020204" charset="0"/>
              <a:cs typeface="AvantGarde Bk BT" panose="020B0402020202020204" charset="0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 rot="5400000">
            <a:off x="11237057" y="4302850"/>
            <a:ext cx="1111374" cy="175060"/>
            <a:chOff x="10850848" y="5117882"/>
            <a:chExt cx="1111374" cy="175060"/>
          </a:xfrm>
        </p:grpSpPr>
        <p:sp>
          <p:nvSpPr>
            <p:cNvPr id="7" name="矩形 6"/>
            <p:cNvSpPr/>
            <p:nvPr/>
          </p:nvSpPr>
          <p:spPr>
            <a:xfrm>
              <a:off x="11787162" y="5117882"/>
              <a:ext cx="175060" cy="1750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AvantGarde Bk BT" panose="020B040202020202020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1475057" y="5117882"/>
              <a:ext cx="175060" cy="1750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AvantGarde Bk BT" panose="020B040202020202020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1162953" y="5117882"/>
              <a:ext cx="175060" cy="1750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AvantGarde Bk BT" panose="020B040202020202020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0850848" y="5117882"/>
              <a:ext cx="175060" cy="1750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AvantGarde Bk BT" panose="020B0402020202020204" charset="0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5"/>
          <p:cNvSpPr txBox="1"/>
          <p:nvPr/>
        </p:nvSpPr>
        <p:spPr>
          <a:xfrm>
            <a:off x="777240" y="335280"/>
            <a:ext cx="51390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代码实现</a:t>
            </a:r>
            <a:endParaRPr kumimoji="0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69952" y="399577"/>
            <a:ext cx="156117" cy="4558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AvantGarde Bk BT" panose="020B0402020202020204" charset="0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283E5E0B-6908-484D-8E72-B387167B177E}"/>
              </a:ext>
            </a:extLst>
          </p:cNvPr>
          <p:cNvGrpSpPr/>
          <p:nvPr/>
        </p:nvGrpSpPr>
        <p:grpSpPr>
          <a:xfrm>
            <a:off x="3445155" y="1685619"/>
            <a:ext cx="4942280" cy="4097038"/>
            <a:chOff x="1106121" y="1907292"/>
            <a:chExt cx="4942280" cy="4097038"/>
          </a:xfrm>
        </p:grpSpPr>
        <p:grpSp>
          <p:nvGrpSpPr>
            <p:cNvPr id="2" name="组合 1"/>
            <p:cNvGrpSpPr/>
            <p:nvPr/>
          </p:nvGrpSpPr>
          <p:grpSpPr>
            <a:xfrm>
              <a:off x="1106121" y="2024590"/>
              <a:ext cx="1848520" cy="3771986"/>
              <a:chOff x="820734" y="2024590"/>
              <a:chExt cx="1848520" cy="3771986"/>
            </a:xfrm>
          </p:grpSpPr>
          <p:cxnSp>
            <p:nvCxnSpPr>
              <p:cNvPr id="3" name="直接连接符 2"/>
              <p:cNvCxnSpPr>
                <a:cxnSpLocks/>
              </p:cNvCxnSpPr>
              <p:nvPr/>
            </p:nvCxnSpPr>
            <p:spPr>
              <a:xfrm>
                <a:off x="835006" y="3902237"/>
                <a:ext cx="18342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直接连接符 3"/>
              <p:cNvCxnSpPr/>
              <p:nvPr/>
            </p:nvCxnSpPr>
            <p:spPr>
              <a:xfrm flipV="1">
                <a:off x="820734" y="3059797"/>
                <a:ext cx="428229" cy="8424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椭圆 4"/>
              <p:cNvSpPr/>
              <p:nvPr/>
            </p:nvSpPr>
            <p:spPr>
              <a:xfrm>
                <a:off x="1206136" y="2945568"/>
                <a:ext cx="157018" cy="15706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356" tIns="45679" rIns="91356" bIns="45679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600" dirty="0">
                  <a:cs typeface="+mn-ea"/>
                  <a:sym typeface="+mn-lt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1316763" y="2135249"/>
                <a:ext cx="642344" cy="64254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356" tIns="45679" rIns="91356" bIns="45679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1600" dirty="0">
                    <a:cs typeface="+mn-ea"/>
                    <a:sym typeface="+mn-lt"/>
                  </a:rPr>
                  <a:t>01</a:t>
                </a:r>
                <a:endParaRPr lang="zh-CN" altLang="en-US" sz="1600" dirty="0">
                  <a:cs typeface="+mn-ea"/>
                  <a:sym typeface="+mn-lt"/>
                </a:endParaRPr>
              </a:p>
            </p:txBody>
          </p:sp>
          <p:grpSp>
            <p:nvGrpSpPr>
              <p:cNvPr id="7" name="组合 9"/>
              <p:cNvGrpSpPr/>
              <p:nvPr/>
            </p:nvGrpSpPr>
            <p:grpSpPr>
              <a:xfrm>
                <a:off x="1206137" y="2024590"/>
                <a:ext cx="863595" cy="863861"/>
                <a:chOff x="857250" y="1893093"/>
                <a:chExt cx="864394" cy="864394"/>
              </a:xfrm>
            </p:grpSpPr>
            <p:sp>
              <p:nvSpPr>
                <p:cNvPr id="26" name="弧形 25"/>
                <p:cNvSpPr/>
                <p:nvPr/>
              </p:nvSpPr>
              <p:spPr>
                <a:xfrm>
                  <a:off x="857250" y="1893093"/>
                  <a:ext cx="864394" cy="864394"/>
                </a:xfrm>
                <a:prstGeom prst="arc">
                  <a:avLst>
                    <a:gd name="adj1" fmla="val 3406397"/>
                    <a:gd name="adj2" fmla="val 20528884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弧形 26"/>
                <p:cNvSpPr/>
                <p:nvPr/>
              </p:nvSpPr>
              <p:spPr>
                <a:xfrm>
                  <a:off x="857250" y="1893093"/>
                  <a:ext cx="864394" cy="864394"/>
                </a:xfrm>
                <a:prstGeom prst="arc">
                  <a:avLst>
                    <a:gd name="adj1" fmla="val 7448849"/>
                    <a:gd name="adj2" fmla="val 17571339"/>
                  </a:avLst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>
                    <a:cs typeface="+mn-ea"/>
                    <a:sym typeface="+mn-lt"/>
                  </a:endParaRPr>
                </a:p>
              </p:txBody>
            </p:sp>
          </p:grpSp>
          <p:cxnSp>
            <p:nvCxnSpPr>
              <p:cNvPr id="8" name="直接连接符 7"/>
              <p:cNvCxnSpPr/>
              <p:nvPr/>
            </p:nvCxnSpPr>
            <p:spPr>
              <a:xfrm flipH="1">
                <a:off x="2241025" y="3918927"/>
                <a:ext cx="428229" cy="8424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椭圆 8"/>
              <p:cNvSpPr/>
              <p:nvPr/>
            </p:nvSpPr>
            <p:spPr>
              <a:xfrm flipV="1">
                <a:off x="2162514" y="4703095"/>
                <a:ext cx="157018" cy="15706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356" tIns="45679" rIns="91356" bIns="45679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600" dirty="0">
                  <a:cs typeface="+mn-ea"/>
                  <a:sym typeface="+mn-lt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1573691" y="5043374"/>
                <a:ext cx="642344" cy="64254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356" tIns="45679" rIns="91356" bIns="45679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cs typeface="+mn-ea"/>
                    <a:sym typeface="+mn-lt"/>
                  </a:rPr>
                  <a:t>02</a:t>
                </a:r>
                <a:endParaRPr lang="zh-CN" altLang="en-US" sz="1600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1" name="组合 16"/>
              <p:cNvGrpSpPr/>
              <p:nvPr/>
            </p:nvGrpSpPr>
            <p:grpSpPr>
              <a:xfrm>
                <a:off x="1463066" y="4932715"/>
                <a:ext cx="863595" cy="863861"/>
                <a:chOff x="857250" y="1893093"/>
                <a:chExt cx="864394" cy="864394"/>
              </a:xfrm>
            </p:grpSpPr>
            <p:sp>
              <p:nvSpPr>
                <p:cNvPr id="24" name="弧形 23"/>
                <p:cNvSpPr/>
                <p:nvPr/>
              </p:nvSpPr>
              <p:spPr>
                <a:xfrm>
                  <a:off x="857250" y="1893093"/>
                  <a:ext cx="864394" cy="864394"/>
                </a:xfrm>
                <a:prstGeom prst="arc">
                  <a:avLst>
                    <a:gd name="adj1" fmla="val 3406397"/>
                    <a:gd name="adj2" fmla="val 20528884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>
                    <a:cs typeface="+mn-ea"/>
                    <a:sym typeface="+mn-lt"/>
                  </a:endParaRPr>
                </a:p>
              </p:txBody>
            </p:sp>
            <p:sp>
              <p:nvSpPr>
                <p:cNvPr id="25" name="弧形 24"/>
                <p:cNvSpPr/>
                <p:nvPr/>
              </p:nvSpPr>
              <p:spPr>
                <a:xfrm>
                  <a:off x="857250" y="1893093"/>
                  <a:ext cx="864394" cy="864394"/>
                </a:xfrm>
                <a:prstGeom prst="arc">
                  <a:avLst>
                    <a:gd name="adj1" fmla="val 7448849"/>
                    <a:gd name="adj2" fmla="val 17571339"/>
                  </a:avLst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32" name="文本框 31"/>
            <p:cNvSpPr txBox="1"/>
            <p:nvPr/>
          </p:nvSpPr>
          <p:spPr>
            <a:xfrm>
              <a:off x="3088789" y="4334140"/>
              <a:ext cx="18863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400" b="1" dirty="0">
                  <a:cs typeface="+mn-ea"/>
                  <a:sym typeface="+mn-lt"/>
                </a:rPr>
                <a:t>numpy</a:t>
              </a:r>
            </a:p>
          </p:txBody>
        </p:sp>
        <p:sp>
          <p:nvSpPr>
            <p:cNvPr id="33" name="Text Box 10"/>
            <p:cNvSpPr txBox="1">
              <a:spLocks noChangeArrowheads="1"/>
            </p:cNvSpPr>
            <p:nvPr/>
          </p:nvSpPr>
          <p:spPr bwMode="auto">
            <a:xfrm>
              <a:off x="3113712" y="4740522"/>
              <a:ext cx="2934689" cy="126380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0960" tIns="30480" rIns="60960" bIns="3048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450975">
                <a:lnSpc>
                  <a:spcPct val="150000"/>
                </a:lnSpc>
              </a:pPr>
              <a:r>
                <a:rPr lang="zh-CN" altLang="en-US" dirty="0">
                  <a:cs typeface="+mn-ea"/>
                  <a:sym typeface="+mn-lt"/>
                </a:rPr>
                <a:t>它可用来存储和处理大型矩阵，比使用 Python 本身处理要高效的多。</a:t>
              </a:r>
            </a:p>
          </p:txBody>
        </p:sp>
        <p:sp>
          <p:nvSpPr>
            <p:cNvPr id="35" name="Text Box 10"/>
            <p:cNvSpPr txBox="1">
              <a:spLocks noChangeArrowheads="1"/>
            </p:cNvSpPr>
            <p:nvPr/>
          </p:nvSpPr>
          <p:spPr bwMode="auto">
            <a:xfrm>
              <a:off x="2626037" y="2247849"/>
              <a:ext cx="2934689" cy="84362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0960" tIns="30480" rIns="60960" bIns="3048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450975">
                <a:lnSpc>
                  <a:spcPct val="150000"/>
                </a:lnSpc>
              </a:pPr>
              <a:r>
                <a:rPr lang="zh-CN" altLang="en-US" dirty="0">
                  <a:cs typeface="+mn-ea"/>
                  <a:sym typeface="+mn-lt"/>
                </a:rPr>
                <a:t>Pandas是python编程语言用于数据操纵和分析的软件库</a:t>
              </a:r>
              <a:r>
                <a:rPr lang="zh-CN" altLang="en-US" sz="1400" dirty="0">
                  <a:cs typeface="+mn-ea"/>
                  <a:sym typeface="+mn-lt"/>
                </a:rPr>
                <a:t>。</a:t>
              </a: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595765" y="1907292"/>
              <a:ext cx="18863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400" b="1" dirty="0">
                  <a:cs typeface="+mn-ea"/>
                  <a:sym typeface="+mn-lt"/>
                </a:rPr>
                <a:t>pandas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888888"/>
      </a:accent1>
      <a:accent2>
        <a:srgbClr val="666666"/>
      </a:accent2>
      <a:accent3>
        <a:srgbClr val="464646"/>
      </a:accent3>
      <a:accent4>
        <a:srgbClr val="4276AA"/>
      </a:accent4>
      <a:accent5>
        <a:srgbClr val="586270"/>
      </a:accent5>
      <a:accent6>
        <a:srgbClr val="244269"/>
      </a:accent6>
      <a:hlink>
        <a:srgbClr val="888888"/>
      </a:hlink>
      <a:folHlink>
        <a:srgbClr val="BFBFBF"/>
      </a:folHlink>
    </a:clrScheme>
    <a:fontScheme name="Office">
      <a:majorFont>
        <a:latin typeface="汉仪铁线黑-45简"/>
        <a:ea typeface=""/>
        <a:cs typeface=""/>
        <a:font script="Jpan" typeface="游ゴシック Light"/>
        <a:font script="Hang" typeface="맑은 고딕"/>
        <a:font script="Hans" typeface="汉仪铁线黑-45简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汉仪铁线黑-45简"/>
        <a:ea typeface=""/>
        <a:cs typeface=""/>
        <a:font script="Jpan" typeface="游ゴシック"/>
        <a:font script="Hang" typeface="맑은 고딕"/>
        <a:font script="Hans" typeface="汉仪铁线黑-45简"/>
        <a:font script="Hant" typeface="新細明體"/>
        <a:font script="Arab" typeface="AvantGarde Bk BT"/>
        <a:font script="Hebr" typeface="AvantGarde Bk BT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vantGarde Bk BT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汉仪铁线黑-45简"/>
        <a:ea typeface=""/>
        <a:cs typeface=""/>
        <a:font script="Jpan" typeface="游ゴシック Light"/>
        <a:font script="Hang" typeface="맑은 고딕"/>
        <a:font script="Hans" typeface="汉仪铁线黑-45简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汉仪铁线黑-45简"/>
        <a:ea typeface=""/>
        <a:cs typeface=""/>
        <a:font script="Jpan" typeface="游ゴシック"/>
        <a:font script="Hang" typeface="맑은 고딕"/>
        <a:font script="Hans" typeface="汉仪铁线黑-45简"/>
        <a:font script="Hant" typeface="新細明體"/>
        <a:font script="Arab" typeface="AvantGarde Bk BT"/>
        <a:font script="Hebr" typeface="AvantGarde Bk BT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vantGarde Bk BT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汉仪铁线黑-45简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antGarde Bk BT"/>
        <a:ea typeface=""/>
        <a:cs typeface=""/>
        <a:font script="Jpan" typeface="ＭＳ Ｐゴシック"/>
        <a:font script="Hang" typeface="맑은 고딕"/>
        <a:font script="Hans" typeface="汉仪铁线黑-45简"/>
        <a:font script="Hant" typeface="新細明體"/>
        <a:font script="Arab" typeface="AvantGarde Bk BT"/>
        <a:font script="Hebr" typeface="AvantGarde Bk BT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vantGarde Bk BT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888888"/>
    </a:accent1>
    <a:accent2>
      <a:srgbClr val="666666"/>
    </a:accent2>
    <a:accent3>
      <a:srgbClr val="464646"/>
    </a:accent3>
    <a:accent4>
      <a:srgbClr val="4276AA"/>
    </a:accent4>
    <a:accent5>
      <a:srgbClr val="586270"/>
    </a:accent5>
    <a:accent6>
      <a:srgbClr val="244269"/>
    </a:accent6>
    <a:hlink>
      <a:srgbClr val="888888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888888"/>
    </a:accent1>
    <a:accent2>
      <a:srgbClr val="666666"/>
    </a:accent2>
    <a:accent3>
      <a:srgbClr val="464646"/>
    </a:accent3>
    <a:accent4>
      <a:srgbClr val="4276AA"/>
    </a:accent4>
    <a:accent5>
      <a:srgbClr val="586270"/>
    </a:accent5>
    <a:accent6>
      <a:srgbClr val="244269"/>
    </a:accent6>
    <a:hlink>
      <a:srgbClr val="888888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888888"/>
    </a:accent1>
    <a:accent2>
      <a:srgbClr val="666666"/>
    </a:accent2>
    <a:accent3>
      <a:srgbClr val="464646"/>
    </a:accent3>
    <a:accent4>
      <a:srgbClr val="4276AA"/>
    </a:accent4>
    <a:accent5>
      <a:srgbClr val="586270"/>
    </a:accent5>
    <a:accent6>
      <a:srgbClr val="244269"/>
    </a:accent6>
    <a:hlink>
      <a:srgbClr val="888888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888888"/>
    </a:accent1>
    <a:accent2>
      <a:srgbClr val="666666"/>
    </a:accent2>
    <a:accent3>
      <a:srgbClr val="464646"/>
    </a:accent3>
    <a:accent4>
      <a:srgbClr val="4276AA"/>
    </a:accent4>
    <a:accent5>
      <a:srgbClr val="586270"/>
    </a:accent5>
    <a:accent6>
      <a:srgbClr val="244269"/>
    </a:accent6>
    <a:hlink>
      <a:srgbClr val="888888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888888"/>
    </a:accent1>
    <a:accent2>
      <a:srgbClr val="666666"/>
    </a:accent2>
    <a:accent3>
      <a:srgbClr val="464646"/>
    </a:accent3>
    <a:accent4>
      <a:srgbClr val="4276AA"/>
    </a:accent4>
    <a:accent5>
      <a:srgbClr val="586270"/>
    </a:accent5>
    <a:accent6>
      <a:srgbClr val="244269"/>
    </a:accent6>
    <a:hlink>
      <a:srgbClr val="888888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888888"/>
    </a:accent1>
    <a:accent2>
      <a:srgbClr val="666666"/>
    </a:accent2>
    <a:accent3>
      <a:srgbClr val="464646"/>
    </a:accent3>
    <a:accent4>
      <a:srgbClr val="4276AA"/>
    </a:accent4>
    <a:accent5>
      <a:srgbClr val="586270"/>
    </a:accent5>
    <a:accent6>
      <a:srgbClr val="244269"/>
    </a:accent6>
    <a:hlink>
      <a:srgbClr val="888888"/>
    </a:hlink>
    <a:folHlink>
      <a:srgbClr val="BFBFBF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888888"/>
    </a:accent1>
    <a:accent2>
      <a:srgbClr val="666666"/>
    </a:accent2>
    <a:accent3>
      <a:srgbClr val="464646"/>
    </a:accent3>
    <a:accent4>
      <a:srgbClr val="4276AA"/>
    </a:accent4>
    <a:accent5>
      <a:srgbClr val="586270"/>
    </a:accent5>
    <a:accent6>
      <a:srgbClr val="244269"/>
    </a:accent6>
    <a:hlink>
      <a:srgbClr val="888888"/>
    </a:hlink>
    <a:folHlink>
      <a:srgbClr val="BFBFBF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888888"/>
    </a:accent1>
    <a:accent2>
      <a:srgbClr val="666666"/>
    </a:accent2>
    <a:accent3>
      <a:srgbClr val="464646"/>
    </a:accent3>
    <a:accent4>
      <a:srgbClr val="4276AA"/>
    </a:accent4>
    <a:accent5>
      <a:srgbClr val="586270"/>
    </a:accent5>
    <a:accent6>
      <a:srgbClr val="244269"/>
    </a:accent6>
    <a:hlink>
      <a:srgbClr val="888888"/>
    </a:hlink>
    <a:folHlink>
      <a:srgbClr val="BFBFBF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888888"/>
    </a:accent1>
    <a:accent2>
      <a:srgbClr val="666666"/>
    </a:accent2>
    <a:accent3>
      <a:srgbClr val="464646"/>
    </a:accent3>
    <a:accent4>
      <a:srgbClr val="4276AA"/>
    </a:accent4>
    <a:accent5>
      <a:srgbClr val="586270"/>
    </a:accent5>
    <a:accent6>
      <a:srgbClr val="244269"/>
    </a:accent6>
    <a:hlink>
      <a:srgbClr val="888888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888888"/>
    </a:accent1>
    <a:accent2>
      <a:srgbClr val="666666"/>
    </a:accent2>
    <a:accent3>
      <a:srgbClr val="464646"/>
    </a:accent3>
    <a:accent4>
      <a:srgbClr val="4276AA"/>
    </a:accent4>
    <a:accent5>
      <a:srgbClr val="586270"/>
    </a:accent5>
    <a:accent6>
      <a:srgbClr val="244269"/>
    </a:accent6>
    <a:hlink>
      <a:srgbClr val="888888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888888"/>
    </a:accent1>
    <a:accent2>
      <a:srgbClr val="666666"/>
    </a:accent2>
    <a:accent3>
      <a:srgbClr val="464646"/>
    </a:accent3>
    <a:accent4>
      <a:srgbClr val="4276AA"/>
    </a:accent4>
    <a:accent5>
      <a:srgbClr val="586270"/>
    </a:accent5>
    <a:accent6>
      <a:srgbClr val="244269"/>
    </a:accent6>
    <a:hlink>
      <a:srgbClr val="888888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888888"/>
    </a:accent1>
    <a:accent2>
      <a:srgbClr val="666666"/>
    </a:accent2>
    <a:accent3>
      <a:srgbClr val="464646"/>
    </a:accent3>
    <a:accent4>
      <a:srgbClr val="4276AA"/>
    </a:accent4>
    <a:accent5>
      <a:srgbClr val="586270"/>
    </a:accent5>
    <a:accent6>
      <a:srgbClr val="244269"/>
    </a:accent6>
    <a:hlink>
      <a:srgbClr val="888888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888888"/>
    </a:accent1>
    <a:accent2>
      <a:srgbClr val="666666"/>
    </a:accent2>
    <a:accent3>
      <a:srgbClr val="464646"/>
    </a:accent3>
    <a:accent4>
      <a:srgbClr val="4276AA"/>
    </a:accent4>
    <a:accent5>
      <a:srgbClr val="586270"/>
    </a:accent5>
    <a:accent6>
      <a:srgbClr val="244269"/>
    </a:accent6>
    <a:hlink>
      <a:srgbClr val="888888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888888"/>
    </a:accent1>
    <a:accent2>
      <a:srgbClr val="666666"/>
    </a:accent2>
    <a:accent3>
      <a:srgbClr val="464646"/>
    </a:accent3>
    <a:accent4>
      <a:srgbClr val="4276AA"/>
    </a:accent4>
    <a:accent5>
      <a:srgbClr val="586270"/>
    </a:accent5>
    <a:accent6>
      <a:srgbClr val="244269"/>
    </a:accent6>
    <a:hlink>
      <a:srgbClr val="888888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888888"/>
    </a:accent1>
    <a:accent2>
      <a:srgbClr val="666666"/>
    </a:accent2>
    <a:accent3>
      <a:srgbClr val="464646"/>
    </a:accent3>
    <a:accent4>
      <a:srgbClr val="4276AA"/>
    </a:accent4>
    <a:accent5>
      <a:srgbClr val="586270"/>
    </a:accent5>
    <a:accent6>
      <a:srgbClr val="244269"/>
    </a:accent6>
    <a:hlink>
      <a:srgbClr val="888888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888888"/>
    </a:accent1>
    <a:accent2>
      <a:srgbClr val="666666"/>
    </a:accent2>
    <a:accent3>
      <a:srgbClr val="464646"/>
    </a:accent3>
    <a:accent4>
      <a:srgbClr val="4276AA"/>
    </a:accent4>
    <a:accent5>
      <a:srgbClr val="586270"/>
    </a:accent5>
    <a:accent6>
      <a:srgbClr val="244269"/>
    </a:accent6>
    <a:hlink>
      <a:srgbClr val="888888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888888"/>
    </a:accent1>
    <a:accent2>
      <a:srgbClr val="666666"/>
    </a:accent2>
    <a:accent3>
      <a:srgbClr val="464646"/>
    </a:accent3>
    <a:accent4>
      <a:srgbClr val="4276AA"/>
    </a:accent4>
    <a:accent5>
      <a:srgbClr val="586270"/>
    </a:accent5>
    <a:accent6>
      <a:srgbClr val="244269"/>
    </a:accent6>
    <a:hlink>
      <a:srgbClr val="888888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809</Words>
  <Application>Microsoft Office PowerPoint</Application>
  <PresentationFormat>宽屏</PresentationFormat>
  <Paragraphs>112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AvantGarde Bk BT</vt:lpstr>
      <vt:lpstr>Helvetica Neue</vt:lpstr>
      <vt:lpstr>汉仪铁线黑-45简</vt:lpstr>
      <vt:lpstr>华文中宋</vt:lpstr>
      <vt:lpstr>思源黑体 CN Heavy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office2016mac62028</dc:creator>
  <cp:lastModifiedBy>邵华松SHAO HUASONG</cp:lastModifiedBy>
  <cp:revision>42</cp:revision>
  <dcterms:created xsi:type="dcterms:W3CDTF">2021-05-22T06:18:00Z</dcterms:created>
  <dcterms:modified xsi:type="dcterms:W3CDTF">2021-12-08T20:38:31Z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D725A13513954727A16AE4D0F6029B4C</vt:lpwstr>
  </property>
  <property fmtid="{D5CDD505-2E9C-101B-9397-08002B2CF9AE}" pid="3" name="KSOProductBuildVer">
    <vt:lpwstr>2052-11.1.0.11115</vt:lpwstr>
  </property>
  <property fmtid="{D5CDD505-2E9C-101B-9397-08002B2CF9AE}" pid="4" name="KSOTemplateUUID">
    <vt:lpwstr>v1.0_mb_GLr/g75tlV92D0kADz1CxA==</vt:lpwstr>
  </property>
</Properties>
</file>