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bH0IWHosOVgxZyYiQ2K/rvEu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C1E36-A8AA-4240-87EF-1D7BC8B8BBE1}">
  <a:tblStyle styleId="{497C1E36-A8AA-4240-87EF-1D7BC8B8B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2893F8-D879-41A6-B3C7-463A246D0CA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2DD061-0163-4D1D-8C0C-A081F206554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9303d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9303d5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d19303d5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uESTGloba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engineering.quest-global.com/index.php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company/quest-global/" TargetMode="External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de">
  <p:cSld name="Title S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25"/>
            <a:ext cx="12192000" cy="627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/>
          <p:nvPr/>
        </p:nvSpPr>
        <p:spPr>
          <a:xfrm>
            <a:off x="1286329" y="6369477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0" y="5049159"/>
            <a:ext cx="5053013" cy="521061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/>
          <p:nvPr/>
        </p:nvSpPr>
        <p:spPr>
          <a:xfrm>
            <a:off x="0" y="4337959"/>
            <a:ext cx="5573486" cy="660762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1"/>
          <p:cNvSpPr/>
          <p:nvPr/>
        </p:nvSpPr>
        <p:spPr>
          <a:xfrm>
            <a:off x="0" y="4279901"/>
            <a:ext cx="5573486" cy="66547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/>
          <p:nvPr/>
        </p:nvSpPr>
        <p:spPr>
          <a:xfrm>
            <a:off x="0" y="5016501"/>
            <a:ext cx="5035550" cy="51561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2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/>
          <p:nvPr/>
        </p:nvSpPr>
        <p:spPr>
          <a:xfrm>
            <a:off x="0" y="5620659"/>
            <a:ext cx="4562475" cy="521061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/>
          <p:nvPr/>
        </p:nvSpPr>
        <p:spPr>
          <a:xfrm>
            <a:off x="0" y="5588001"/>
            <a:ext cx="4548188" cy="51561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3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324084" y="1344705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5183188" y="142716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•"/>
              <a:defRPr sz="20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2"/>
          </p:nvPr>
        </p:nvSpPr>
        <p:spPr>
          <a:xfrm>
            <a:off x="324084" y="24892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sz="1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3"/>
          </p:nvPr>
        </p:nvSpPr>
        <p:spPr>
          <a:xfrm>
            <a:off x="324084" y="164174"/>
            <a:ext cx="9360000" cy="65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324084" y="1447800"/>
            <a:ext cx="3932237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183188" y="1452563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324084" y="25146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None/>
              <a:defRPr sz="1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body" idx="3"/>
          </p:nvPr>
        </p:nvSpPr>
        <p:spPr>
          <a:xfrm>
            <a:off x="324084" y="174933"/>
            <a:ext cx="10003258" cy="65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2800"/>
              <a:buNone/>
              <a:defRPr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203200" y="655320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9042400" y="6610350"/>
            <a:ext cx="28448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">
  <p:cSld name="Content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341086" y="1338470"/>
            <a:ext cx="10772015" cy="470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sz="2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sz="1600" b="0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Noto Sans Symbols"/>
              <a:buChar char="✔"/>
              <a:defRPr sz="1400" b="0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sz="16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sz="14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sz="12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19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sz="105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sz="1600"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Courier New"/>
              <a:buChar char="o"/>
              <a:defRPr sz="1400"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✔"/>
              <a:defRPr sz="1200"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19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Font typeface="Noto Sans Symbols"/>
              <a:buChar char="▪"/>
              <a:defRPr sz="105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/>
          <p:nvPr/>
        </p:nvSpPr>
        <p:spPr>
          <a:xfrm>
            <a:off x="1524" y="4034118"/>
            <a:ext cx="12188952" cy="282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9" y="-43031"/>
            <a:ext cx="12187382" cy="629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367" y="304800"/>
            <a:ext cx="1898657" cy="109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5"/>
          <p:cNvSpPr/>
          <p:nvPr/>
        </p:nvSpPr>
        <p:spPr>
          <a:xfrm>
            <a:off x="1299029" y="6325551"/>
            <a:ext cx="95939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© 2018 QuEST Global Services Pte Ltd. The information in this document is the property of QuEST Global Services Pte Ltd. and may not be copied or communicated 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to a third party or used for any purpose other than that for which it is supplied without the written consent of QuEST Global Services Pte Ltd.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0" y="4886740"/>
            <a:ext cx="5573486" cy="660762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1639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0" y="4828682"/>
            <a:ext cx="5573486" cy="665479"/>
          </a:xfrm>
          <a:custGeom>
            <a:avLst/>
            <a:gdLst/>
            <a:ahLst/>
            <a:cxnLst/>
            <a:rect l="l" t="t" r="r" b="b"/>
            <a:pathLst>
              <a:path w="5573486" h="1241334" extrusionOk="0">
                <a:moveTo>
                  <a:pt x="0" y="0"/>
                </a:moveTo>
                <a:lnTo>
                  <a:pt x="5573486" y="0"/>
                </a:lnTo>
                <a:lnTo>
                  <a:pt x="5069221" y="1241334"/>
                </a:lnTo>
                <a:lnTo>
                  <a:pt x="0" y="1233714"/>
                </a:lnTo>
                <a:lnTo>
                  <a:pt x="0" y="0"/>
                </a:lnTo>
                <a:close/>
              </a:path>
            </a:pathLst>
          </a:custGeom>
          <a:solidFill>
            <a:srgbClr val="2256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55" name="Google Shape;55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958" y="5646219"/>
            <a:ext cx="406659" cy="40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8417" y="5647181"/>
            <a:ext cx="404734" cy="4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5"/>
          <p:cNvSpPr/>
          <p:nvPr/>
        </p:nvSpPr>
        <p:spPr>
          <a:xfrm>
            <a:off x="775066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3424" y="5654871"/>
            <a:ext cx="390247" cy="3893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5"/>
          <p:cNvSpPr/>
          <p:nvPr/>
        </p:nvSpPr>
        <p:spPr>
          <a:xfrm>
            <a:off x="1338532" y="5647181"/>
            <a:ext cx="12978" cy="404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er">
  <p:cSld name="Section Break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1524" y="952500"/>
            <a:ext cx="12188952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1298575" y="2589213"/>
            <a:ext cx="959485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567D"/>
              </a:buClr>
              <a:buSzPts val="3200"/>
              <a:buNone/>
              <a:defRPr sz="32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298575" y="3408363"/>
            <a:ext cx="9594850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 b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o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468086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0081B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7"/>
          <p:cNvSpPr/>
          <p:nvPr/>
        </p:nvSpPr>
        <p:spPr>
          <a:xfrm>
            <a:off x="4217770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60606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7"/>
          <p:cNvSpPr/>
          <p:nvPr/>
        </p:nvSpPr>
        <p:spPr>
          <a:xfrm>
            <a:off x="7977099" y="1408982"/>
            <a:ext cx="3163824" cy="464457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7"/>
          <p:cNvSpPr/>
          <p:nvPr/>
        </p:nvSpPr>
        <p:spPr>
          <a:xfrm flipH="1">
            <a:off x="9027885" y="4199126"/>
            <a:ext cx="3164112" cy="2658874"/>
          </a:xfrm>
          <a:custGeom>
            <a:avLst/>
            <a:gdLst/>
            <a:ahLst/>
            <a:cxnLst/>
            <a:rect l="l" t="t" r="r" b="b"/>
            <a:pathLst>
              <a:path w="4499429" h="3780971" extrusionOk="0">
                <a:moveTo>
                  <a:pt x="0" y="3780971"/>
                </a:moveTo>
                <a:lnTo>
                  <a:pt x="0" y="0"/>
                </a:lnTo>
                <a:cubicBezTo>
                  <a:pt x="1064382" y="2435981"/>
                  <a:pt x="2404533" y="3275390"/>
                  <a:pt x="4499429" y="3780971"/>
                </a:cubicBezTo>
                <a:lnTo>
                  <a:pt x="0" y="37809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68086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4217770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3"/>
          </p:nvPr>
        </p:nvSpPr>
        <p:spPr>
          <a:xfrm>
            <a:off x="7977099" y="2066925"/>
            <a:ext cx="3163824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▪"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Char char="o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✔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44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8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36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4"/>
          </p:nvPr>
        </p:nvSpPr>
        <p:spPr>
          <a:xfrm>
            <a:off x="468086" y="4950413"/>
            <a:ext cx="3163824" cy="1280160"/>
          </a:xfrm>
          <a:prstGeom prst="rect">
            <a:avLst/>
          </a:prstGeom>
          <a:noFill/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6" name="Google Shape;76;p27"/>
          <p:cNvCxnSpPr/>
          <p:nvPr/>
        </p:nvCxnSpPr>
        <p:spPr>
          <a:xfrm>
            <a:off x="3935211" y="1372557"/>
            <a:ext cx="0" cy="5168404"/>
          </a:xfrm>
          <a:prstGeom prst="straightConnector1">
            <a:avLst/>
          </a:prstGeom>
          <a:noFill/>
          <a:ln w="12700" cap="rnd" cmpd="sng">
            <a:solidFill>
              <a:srgbClr val="ACACAE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77" name="Google Shape;77;p27"/>
          <p:cNvCxnSpPr/>
          <p:nvPr/>
        </p:nvCxnSpPr>
        <p:spPr>
          <a:xfrm>
            <a:off x="7672588" y="1372557"/>
            <a:ext cx="0" cy="5168404"/>
          </a:xfrm>
          <a:prstGeom prst="straightConnector1">
            <a:avLst/>
          </a:prstGeom>
          <a:noFill/>
          <a:ln w="12700" cap="rnd" cmpd="sng">
            <a:solidFill>
              <a:srgbClr val="ACACAE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>
            <a:off x="839788" y="157956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2"/>
          </p:nvPr>
        </p:nvSpPr>
        <p:spPr>
          <a:xfrm>
            <a:off x="839788" y="240347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3"/>
          </p:nvPr>
        </p:nvSpPr>
        <p:spPr>
          <a:xfrm>
            <a:off x="6172200" y="157956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4"/>
          </p:nvPr>
        </p:nvSpPr>
        <p:spPr>
          <a:xfrm>
            <a:off x="6172200" y="240347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b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  <a:defRPr b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▪"/>
              <a:defRPr sz="1200" b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80913" y="130629"/>
            <a:ext cx="1291853" cy="74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0"/>
          <p:cNvSpPr/>
          <p:nvPr/>
        </p:nvSpPr>
        <p:spPr>
          <a:xfrm>
            <a:off x="0" y="966854"/>
            <a:ext cx="12192000" cy="36576"/>
          </a:xfrm>
          <a:prstGeom prst="rect">
            <a:avLst/>
          </a:prstGeom>
          <a:gradFill>
            <a:gsLst>
              <a:gs pos="0">
                <a:srgbClr val="0078AF"/>
              </a:gs>
              <a:gs pos="33000">
                <a:srgbClr val="DBEAF3"/>
              </a:gs>
              <a:gs pos="68000">
                <a:srgbClr val="00B0F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341086" y="1296296"/>
            <a:ext cx="10515600" cy="49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120"/>
              <a:buFont typeface="Noto Sans Symbols"/>
              <a:buChar char="✔"/>
              <a:defRPr sz="1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4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►"/>
              <a:defRPr sz="11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/>
          <p:nvPr/>
        </p:nvSpPr>
        <p:spPr>
          <a:xfrm>
            <a:off x="341087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| © 2018 QuEST Global Services Pte Ltd. 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/>
          <p:nvPr/>
        </p:nvSpPr>
        <p:spPr>
          <a:xfrm>
            <a:off x="8822953" y="6538912"/>
            <a:ext cx="30498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000" b="0" i="0" u="none" strike="noStrike" cap="none">
              <a:solidFill>
                <a:srgbClr val="7272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body" idx="1"/>
          </p:nvPr>
        </p:nvSpPr>
        <p:spPr>
          <a:xfrm>
            <a:off x="58058" y="4268651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 fontScale="92500"/>
          </a:bodyPr>
          <a:lstStyle/>
          <a:p>
            <a:pPr marL="0" lvl="0" indent="0">
              <a:spcBef>
                <a:spcPts val="0"/>
              </a:spcBef>
            </a:pPr>
            <a:r>
              <a:rPr lang="en-IN" dirty="0"/>
              <a:t>PROJECT MANAGEMENT SYSTEM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body" idx="2"/>
          </p:nvPr>
        </p:nvSpPr>
        <p:spPr>
          <a:xfrm>
            <a:off x="58059" y="5036456"/>
            <a:ext cx="4761592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 smtClean="0"/>
              <a:t>Team 2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body" idx="3"/>
          </p:nvPr>
        </p:nvSpPr>
        <p:spPr>
          <a:xfrm>
            <a:off x="58059" y="5607956"/>
            <a:ext cx="4309546" cy="53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 smtClean="0"/>
              <a:t>July 28,2022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461375" y="1484025"/>
            <a:ext cx="371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 Table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1"/>
          <p:cNvGraphicFramePr/>
          <p:nvPr>
            <p:extLst>
              <p:ext uri="{D42A27DB-BD31-4B8C-83A1-F6EECF244321}">
                <p14:modId xmlns:p14="http://schemas.microsoft.com/office/powerpoint/2010/main" val="3305805403"/>
              </p:ext>
            </p:extLst>
          </p:nvPr>
        </p:nvGraphicFramePr>
        <p:xfrm>
          <a:off x="1374589" y="2180511"/>
          <a:ext cx="9244650" cy="4054630"/>
        </p:xfrm>
        <a:graphic>
          <a:graphicData uri="http://schemas.openxmlformats.org/drawingml/2006/table">
            <a:tbl>
              <a:tblPr>
                <a:noFill/>
                <a:tableStyleId>{B12DD061-0163-4D1D-8C0C-A081F206554E}</a:tableStyleId>
              </a:tblPr>
              <a:tblGrid>
                <a:gridCol w="154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Test Module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Scenario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Expected Result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Actual result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Pass/Fail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Login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Verify Login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Validate Username and Password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Successfully Logged in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Admin Successfully Logged in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</a:t>
                      </a:r>
                      <a:r>
                        <a:rPr lang="en-US" sz="1100" dirty="0" smtClean="0"/>
                        <a:t>project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Check </a:t>
                      </a:r>
                      <a:r>
                        <a:rPr lang="en-US" sz="1100" dirty="0" smtClean="0"/>
                        <a:t>project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Available </a:t>
                      </a:r>
                      <a:r>
                        <a:rPr lang="en-US" sz="1100" dirty="0" smtClean="0"/>
                        <a:t>projects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</a:t>
                      </a:r>
                      <a:r>
                        <a:rPr lang="en-US" sz="1100" dirty="0" smtClean="0"/>
                        <a:t>project </a:t>
                      </a:r>
                      <a:r>
                        <a:rPr lang="en-US" sz="1100" dirty="0"/>
                        <a:t>Data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</a:t>
                      </a:r>
                      <a:r>
                        <a:rPr lang="en-US" sz="1100" dirty="0" smtClean="0"/>
                        <a:t>project </a:t>
                      </a:r>
                      <a:r>
                        <a:rPr lang="en-US" sz="1100" dirty="0"/>
                        <a:t>Data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employee </a:t>
                      </a:r>
                      <a:r>
                        <a:rPr lang="en-US" sz="1100" dirty="0"/>
                        <a:t>Login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Verify Login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Validate Username and Password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employee </a:t>
                      </a:r>
                      <a:r>
                        <a:rPr lang="en-US" sz="1100" dirty="0"/>
                        <a:t>Successfully Logged 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employee </a:t>
                      </a:r>
                      <a:r>
                        <a:rPr lang="en-US" sz="1100" dirty="0"/>
                        <a:t>Successfully Logged 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Search </a:t>
                      </a:r>
                      <a:r>
                        <a:rPr lang="en-US" sz="1100" dirty="0" smtClean="0"/>
                        <a:t>project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Check Info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Check Available </a:t>
                      </a:r>
                      <a:r>
                        <a:rPr lang="en-US" sz="1100" dirty="0" smtClean="0"/>
                        <a:t>projects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projects </a:t>
                      </a:r>
                      <a:r>
                        <a:rPr lang="en-US" sz="1100" dirty="0"/>
                        <a:t>Available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projects </a:t>
                      </a:r>
                      <a:r>
                        <a:rPr lang="en-US" sz="1100" dirty="0"/>
                        <a:t>Available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Pass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 allocation 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</a:t>
                      </a:r>
                      <a:r>
                        <a:rPr lang="en-US" sz="1100" baseline="0" dirty="0" smtClean="0"/>
                        <a:t> allocation 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Allocating</a:t>
                      </a:r>
                      <a:r>
                        <a:rPr lang="en-US" sz="1100" baseline="0" dirty="0" smtClean="0"/>
                        <a:t> employees to active project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Allocating</a:t>
                      </a:r>
                      <a:r>
                        <a:rPr lang="en-US" sz="1100" baseline="0" dirty="0" smtClean="0"/>
                        <a:t> employees to active project</a:t>
                      </a:r>
                      <a:endParaRPr lang="en-US"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Allocating</a:t>
                      </a:r>
                      <a:r>
                        <a:rPr lang="en-US" sz="1100" baseline="0" dirty="0" smtClean="0"/>
                        <a:t> employees to active project</a:t>
                      </a:r>
                      <a:endParaRPr lang="en-US" sz="1100" dirty="0" smtClean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 deallocation 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Project</a:t>
                      </a:r>
                      <a:r>
                        <a:rPr lang="en-US" sz="1100" baseline="0" dirty="0" smtClean="0"/>
                        <a:t> deallocation 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Deallocating</a:t>
                      </a:r>
                      <a:r>
                        <a:rPr lang="en-US" sz="1100" baseline="0" dirty="0" smtClean="0"/>
                        <a:t> project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Deallocating</a:t>
                      </a:r>
                      <a:r>
                        <a:rPr lang="en-US" sz="1100" baseline="0" dirty="0" smtClean="0"/>
                        <a:t> project</a:t>
                      </a:r>
                      <a:endParaRPr lang="en-US"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Deallocating</a:t>
                      </a:r>
                      <a:r>
                        <a:rPr lang="en-US" sz="1100" baseline="0" dirty="0" smtClean="0"/>
                        <a:t> project</a:t>
                      </a:r>
                      <a:endParaRPr lang="en-US"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Delete</a:t>
                      </a:r>
                      <a:r>
                        <a:rPr lang="en-US" sz="1100" baseline="0" dirty="0" smtClean="0"/>
                        <a:t> admin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Delete admin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Delete admin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Delete admin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Delete admin</a:t>
                      </a:r>
                      <a:endParaRPr sz="11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Pass</a:t>
                      </a:r>
                      <a:endParaRPr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" y="1012045"/>
            <a:ext cx="10441858" cy="5563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Code Snippets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162"/>
          <a:stretch/>
        </p:blipFill>
        <p:spPr>
          <a:xfrm>
            <a:off x="727587" y="993060"/>
            <a:ext cx="10864645" cy="5673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Requirement &amp; GUIs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234895" y="1861290"/>
            <a:ext cx="1135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0" indent="-381000" algn="just"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Visual Studio : Code </a:t>
            </a:r>
          </a:p>
          <a:p>
            <a:pPr lvl="0" indent="-381000" algn="just"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Build : GCC</a:t>
            </a:r>
          </a:p>
          <a:p>
            <a:pPr lvl="0" indent="-381000" algn="just"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Debugger : </a:t>
            </a:r>
            <a:r>
              <a:rPr lang="en-US" sz="2400" dirty="0" err="1"/>
              <a:t>Valgrind,GDB,gprofile,splint</a:t>
            </a:r>
            <a:endParaRPr lang="en-US" sz="2400" dirty="0"/>
          </a:p>
          <a:p>
            <a:pPr lvl="0" indent="-381000" algn="just"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File Database</a:t>
            </a:r>
          </a:p>
          <a:p>
            <a:pPr lvl="0" indent="-381000" algn="just"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System Specifications : </a:t>
            </a:r>
          </a:p>
          <a:p>
            <a:pPr marL="1371600" lvl="1" indent="-381000" algn="just">
              <a:spcBef>
                <a:spcPts val="0"/>
              </a:spcBef>
              <a:buSzPts val="2400"/>
              <a:buFont typeface="Noto Sans Symbols"/>
              <a:buChar char="▪"/>
            </a:pPr>
            <a:r>
              <a:rPr lang="en-US" sz="2400" dirty="0"/>
              <a:t>OS :Ubuntu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341086" y="167957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rPr>
              <a:t>Individual contribution</a:t>
            </a:r>
            <a:endParaRPr sz="2800" b="1">
              <a:solidFill>
                <a:srgbClr val="2256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341075" y="1338475"/>
            <a:ext cx="10772100" cy="5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ct val="180180"/>
              <a:buNone/>
            </a:pPr>
            <a:r>
              <a:rPr lang="en-US" sz="2220" dirty="0"/>
              <a:t>	</a:t>
            </a:r>
            <a:r>
              <a:rPr lang="en-US" sz="3050" dirty="0"/>
              <a:t>Sai </a:t>
            </a:r>
            <a:r>
              <a:rPr lang="en-US" sz="3050" dirty="0" smtClean="0"/>
              <a:t>Avulakunta</a:t>
            </a:r>
            <a:endParaRPr sz="3050" dirty="0"/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Employee Database </a:t>
            </a:r>
            <a:r>
              <a:rPr lang="en-US" sz="3050" dirty="0"/>
              <a:t>and it’s </a:t>
            </a:r>
            <a:r>
              <a:rPr lang="en-US" sz="3050" dirty="0" smtClean="0"/>
              <a:t>functionalities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SRC doc </a:t>
            </a:r>
            <a:endParaRPr sz="3050" dirty="0"/>
          </a:p>
          <a:p>
            <a:pPr marL="12573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7431"/>
              <a:buNone/>
            </a:pPr>
            <a:endParaRPr sz="3050" dirty="0"/>
          </a:p>
          <a:p>
            <a:pPr marL="914400" lvl="2" indent="0">
              <a:buSzPct val="87431"/>
              <a:buNone/>
            </a:pPr>
            <a:r>
              <a:rPr lang="en-US" sz="3050" dirty="0"/>
              <a:t>Mounika </a:t>
            </a:r>
            <a:r>
              <a:rPr lang="en-US" sz="3050" dirty="0" smtClean="0"/>
              <a:t>M</a:t>
            </a:r>
            <a:endParaRPr sz="3050" dirty="0"/>
          </a:p>
          <a:p>
            <a:pPr marL="1257300" lvl="2" indent="-3768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 dirty="0" smtClean="0"/>
              <a:t>Project Database and it’s functionalities </a:t>
            </a:r>
          </a:p>
          <a:p>
            <a:pPr marL="1257300" lvl="2" indent="-3768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□"/>
            </a:pPr>
            <a:r>
              <a:rPr lang="en-US" sz="3050" dirty="0" smtClean="0"/>
              <a:t>Test case doc </a:t>
            </a:r>
            <a:endParaRPr sz="3050" dirty="0"/>
          </a:p>
          <a:p>
            <a:pPr marL="1257300" lvl="2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6666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66666"/>
              <a:buNone/>
            </a:pP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9303d5d6_0_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800" b="1">
                <a:solidFill>
                  <a:srgbClr val="22567D"/>
                </a:solidFill>
                <a:latin typeface="Arial"/>
                <a:ea typeface="Arial"/>
                <a:cs typeface="Arial"/>
                <a:sym typeface="Arial"/>
              </a:rPr>
              <a:t>Individual contribution</a:t>
            </a:r>
            <a:endParaRPr/>
          </a:p>
        </p:txBody>
      </p:sp>
      <p:sp>
        <p:nvSpPr>
          <p:cNvPr id="217" name="Google Shape;217;gd19303d5d6_0_0"/>
          <p:cNvSpPr txBox="1">
            <a:spLocks noGrp="1"/>
          </p:cNvSpPr>
          <p:nvPr>
            <p:ph type="body" idx="1"/>
          </p:nvPr>
        </p:nvSpPr>
        <p:spPr>
          <a:xfrm>
            <a:off x="341086" y="1249979"/>
            <a:ext cx="10772100" cy="47037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457200" lvl="1" indent="0">
              <a:spcBef>
                <a:spcPts val="0"/>
              </a:spcBef>
              <a:buSzPct val="180180"/>
              <a:buNone/>
            </a:pPr>
            <a:r>
              <a:rPr lang="en-US" sz="3050" dirty="0" smtClean="0"/>
              <a:t>	Sharanukumar Gorantli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Admin database and it’s functionalities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Thread creation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High level design doc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endParaRPr lang="en-US" sz="3050" dirty="0" smtClean="0"/>
          </a:p>
          <a:p>
            <a:pPr marL="880428" lvl="2" indent="0">
              <a:buSzPct val="100000"/>
              <a:buNone/>
            </a:pPr>
            <a:r>
              <a:rPr lang="en-US" sz="3050" dirty="0" smtClean="0"/>
              <a:t>Narosh </a:t>
            </a:r>
            <a:r>
              <a:rPr lang="en-US" sz="3050" dirty="0" err="1" smtClean="0"/>
              <a:t>Shibu</a:t>
            </a:r>
            <a:r>
              <a:rPr lang="en-US" sz="3050" dirty="0" smtClean="0"/>
              <a:t> Mathew</a:t>
            </a:r>
            <a:endParaRPr lang="en-US" sz="3050" dirty="0"/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Project allocation and </a:t>
            </a:r>
            <a:r>
              <a:rPr lang="en-US" sz="3050" dirty="0" smtClean="0"/>
              <a:t>deallocation functions</a:t>
            </a:r>
            <a:endParaRPr lang="en-US" sz="3050" dirty="0" smtClean="0"/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Integrating code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r>
              <a:rPr lang="en-US" sz="3050" dirty="0" smtClean="0"/>
              <a:t>Low level design doc</a:t>
            </a:r>
          </a:p>
          <a:p>
            <a:pPr marL="1257300" lvl="2" indent="-376872">
              <a:buSzPct val="100000"/>
              <a:buFont typeface="Noto Sans Symbols"/>
              <a:buChar char="□"/>
            </a:pPr>
            <a:endParaRPr lang="en-US" sz="3050" dirty="0" smtClean="0"/>
          </a:p>
          <a:p>
            <a:pPr marL="880428" lvl="2" indent="0">
              <a:buSzPct val="100000"/>
              <a:buNone/>
            </a:pPr>
            <a:endParaRPr lang="en-US" sz="305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en-US" sz="2400" dirty="0"/>
              <a:t>	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faced &amp; how it addressed </a:t>
            </a:r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xfrm>
            <a:off x="341086" y="12278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US" sz="2400" dirty="0" smtClean="0">
                <a:solidFill>
                  <a:schemeClr val="dk1"/>
                </a:solidFill>
              </a:rPr>
              <a:t>Calculating the difference between start date and end date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IN" sz="2400" dirty="0" smtClean="0">
                <a:solidFill>
                  <a:schemeClr val="dk1"/>
                </a:solidFill>
              </a:rPr>
              <a:t>Integrating all the code into single </a:t>
            </a:r>
            <a:r>
              <a:rPr lang="en-IN" sz="2400" dirty="0" smtClean="0">
                <a:solidFill>
                  <a:schemeClr val="dk1"/>
                </a:solidFill>
              </a:rPr>
              <a:t>code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□"/>
            </a:pPr>
            <a:r>
              <a:rPr lang="en-IN" sz="2400" dirty="0" smtClean="0">
                <a:solidFill>
                  <a:schemeClr val="dk1"/>
                </a:solidFill>
              </a:rPr>
              <a:t>File error while starting thread process</a:t>
            </a:r>
            <a:endParaRPr sz="24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Experience gained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341086" y="1613946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File system using c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Thread and Linked list</a:t>
            </a:r>
          </a:p>
          <a:p>
            <a:pPr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 err="1"/>
              <a:t>Valgrind,GDB,gprofile,splint</a:t>
            </a:r>
            <a:endParaRPr lang="en-US" sz="2400" dirty="0"/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Memory management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Team coordination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Time management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Problem solving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  <a:buFont typeface="Noto Sans Symbols"/>
              <a:buChar char="□"/>
            </a:pPr>
            <a:r>
              <a:rPr lang="en-US" sz="2400" dirty="0"/>
              <a:t>Proper usage of programming conventions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58058" y="4817432"/>
            <a:ext cx="5428343" cy="6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200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Coverage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Overview of the project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Requirement &amp; GUIs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High Level Design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Individual contribution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Challenges faced &amp; how it addressed </a:t>
            </a:r>
            <a:endParaRPr sz="2000"/>
          </a:p>
          <a:p>
            <a:pPr marL="3429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□"/>
            </a:pPr>
            <a:r>
              <a:rPr lang="en-US" sz="2000"/>
              <a:t>Experience gained</a:t>
            </a:r>
            <a:endParaRPr sz="2000"/>
          </a:p>
          <a:p>
            <a:pPr marL="9271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endParaRPr sz="2000"/>
          </a:p>
          <a:p>
            <a:pPr marL="8001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 sz="2000"/>
          </a:p>
          <a:p>
            <a:pPr marL="8001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341086" y="1227883"/>
            <a:ext cx="10515600" cy="4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363886" algn="just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□"/>
            </a:pPr>
            <a:r>
              <a:rPr lang="en-US" sz="2300" dirty="0"/>
              <a:t>Develop </a:t>
            </a:r>
            <a:r>
              <a:rPr lang="en-US" sz="2300" dirty="0" smtClean="0"/>
              <a:t>an </a:t>
            </a:r>
            <a:r>
              <a:rPr lang="en-IN" sz="2400" dirty="0" smtClean="0"/>
              <a:t>Project Management System</a:t>
            </a:r>
            <a:r>
              <a:rPr lang="en-US" sz="2300" dirty="0" smtClean="0"/>
              <a:t> </a:t>
            </a:r>
            <a:r>
              <a:rPr lang="en-US" sz="2300" dirty="0"/>
              <a:t>using C </a:t>
            </a:r>
          </a:p>
          <a:p>
            <a:pPr lvl="0" indent="-363886" algn="just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□"/>
            </a:pPr>
            <a:r>
              <a:rPr lang="en-US" sz="2300" dirty="0"/>
              <a:t>Project functionalities </a:t>
            </a:r>
          </a:p>
          <a:p>
            <a:pPr lvl="2" indent="-363886" algn="just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-US" sz="2300" dirty="0" smtClean="0"/>
              <a:t>Add/Delete/Edit Projects</a:t>
            </a:r>
            <a:endParaRPr lang="en-US" sz="2300" dirty="0"/>
          </a:p>
          <a:p>
            <a:pPr lvl="2" indent="-363886" algn="just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-US" sz="2300" dirty="0" smtClean="0"/>
              <a:t>Add/Edit/Delete Employee</a:t>
            </a:r>
            <a:endParaRPr lang="en-US" sz="2300" dirty="0"/>
          </a:p>
          <a:p>
            <a:pPr lvl="2" indent="-363886" algn="just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-US" sz="2300" dirty="0" smtClean="0"/>
              <a:t>Project Allocation and close project</a:t>
            </a:r>
            <a:endParaRPr lang="en-US" sz="2300" dirty="0"/>
          </a:p>
          <a:p>
            <a:pPr lvl="0" indent="-363886" algn="just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□"/>
            </a:pPr>
            <a:r>
              <a:rPr lang="en-US" sz="2300" dirty="0"/>
              <a:t>Database : file </a:t>
            </a:r>
            <a:r>
              <a:rPr lang="en-US" sz="2300" dirty="0" smtClean="0"/>
              <a:t>(</a:t>
            </a:r>
            <a:r>
              <a:rPr lang="en-US" sz="2300" dirty="0" err="1" smtClean="0"/>
              <a:t>Admin_db</a:t>
            </a:r>
            <a:r>
              <a:rPr lang="en-US" sz="2300" dirty="0" smtClean="0"/>
              <a:t>, </a:t>
            </a:r>
            <a:r>
              <a:rPr lang="en-US" sz="2300" dirty="0" err="1" smtClean="0"/>
              <a:t>Project_db</a:t>
            </a:r>
            <a:r>
              <a:rPr lang="en-US" sz="2300" dirty="0" smtClean="0"/>
              <a:t> and </a:t>
            </a:r>
            <a:r>
              <a:rPr lang="en-US" sz="2300" dirty="0" err="1" smtClean="0"/>
              <a:t>employee_db</a:t>
            </a:r>
            <a:r>
              <a:rPr lang="en-US" sz="2300" dirty="0" smtClean="0"/>
              <a:t>)</a:t>
            </a:r>
            <a:endParaRPr lang="en-US" sz="2300" dirty="0"/>
          </a:p>
          <a:p>
            <a:pPr lvl="0" indent="-363886" algn="just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□"/>
            </a:pPr>
            <a:r>
              <a:rPr lang="en-US" sz="2300" dirty="0"/>
              <a:t>Users concerned: </a:t>
            </a:r>
          </a:p>
          <a:p>
            <a:pPr lvl="2" indent="-363886" algn="just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-US" sz="2300" dirty="0" smtClean="0"/>
              <a:t>Admin</a:t>
            </a:r>
          </a:p>
          <a:p>
            <a:pPr lvl="2" indent="-363886" algn="just">
              <a:lnSpc>
                <a:spcPct val="150000"/>
              </a:lnSpc>
              <a:spcBef>
                <a:spcPts val="0"/>
              </a:spcBef>
              <a:buSzPct val="100000"/>
              <a:buChar char="■"/>
            </a:pPr>
            <a:r>
              <a:rPr lang="en-US" sz="2300" dirty="0" smtClean="0"/>
              <a:t>Employee</a:t>
            </a:r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446875" y="1289100"/>
            <a:ext cx="304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1.Use Case</a:t>
            </a:r>
            <a:endParaRPr sz="2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971" t="12033" r="19973" b="11392"/>
          <a:stretch/>
        </p:blipFill>
        <p:spPr>
          <a:xfrm>
            <a:off x="2625213" y="1209369"/>
            <a:ext cx="7619999" cy="5289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412500" y="1271900"/>
            <a:ext cx="3540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Sequence Diagram</a:t>
            </a:r>
            <a:endParaRPr sz="2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499" t="11030" r="18906" b="20151"/>
          <a:stretch/>
        </p:blipFill>
        <p:spPr>
          <a:xfrm>
            <a:off x="1809134" y="1730477"/>
            <a:ext cx="9071709" cy="4837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292200" y="1203150"/>
            <a:ext cx="371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UML Diagram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3059" t="10809" r="34146" b="5763"/>
          <a:stretch/>
        </p:blipFill>
        <p:spPr>
          <a:xfrm>
            <a:off x="4139380" y="98717"/>
            <a:ext cx="4680155" cy="669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412500" y="1271900"/>
            <a:ext cx="3368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4.Table Design</a:t>
            </a:r>
            <a:endParaRPr sz="2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553" t="10804" r="57965" b="67081"/>
          <a:stretch/>
        </p:blipFill>
        <p:spPr>
          <a:xfrm>
            <a:off x="1504335" y="1936955"/>
            <a:ext cx="1691149" cy="2480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6807" t="11181" r="34782" b="66798"/>
          <a:stretch/>
        </p:blipFill>
        <p:spPr>
          <a:xfrm>
            <a:off x="4395019" y="1936955"/>
            <a:ext cx="1838633" cy="2707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5075" t="74259" r="46514" b="13427"/>
          <a:stretch/>
        </p:blipFill>
        <p:spPr>
          <a:xfrm>
            <a:off x="7433187" y="1936955"/>
            <a:ext cx="2094271" cy="1724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38200" y="4176875"/>
            <a:ext cx="1968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341086" y="920233"/>
            <a:ext cx="3000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</a:rPr>
              <a:t>Class: Admin</a:t>
            </a:r>
            <a:endParaRPr sz="2400" b="1" i="0" u="none" strike="noStrike" cap="none" dirty="0">
              <a:solidFill>
                <a:srgbClr val="000000"/>
              </a:solidFill>
            </a:endParaRPr>
          </a:p>
        </p:txBody>
      </p:sp>
      <p:graphicFrame>
        <p:nvGraphicFramePr>
          <p:cNvPr id="161" name="Google Shape;161;p9"/>
          <p:cNvGraphicFramePr/>
          <p:nvPr>
            <p:extLst>
              <p:ext uri="{D42A27DB-BD31-4B8C-83A1-F6EECF244321}">
                <p14:modId xmlns:p14="http://schemas.microsoft.com/office/powerpoint/2010/main" val="2684276051"/>
              </p:ext>
            </p:extLst>
          </p:nvPr>
        </p:nvGraphicFramePr>
        <p:xfrm>
          <a:off x="1601429" y="1386347"/>
          <a:ext cx="10287000" cy="5260950"/>
        </p:xfrm>
        <a:graphic>
          <a:graphicData uri="http://schemas.openxmlformats.org/drawingml/2006/table">
            <a:tbl>
              <a:tblPr>
                <a:noFill/>
                <a:tableStyleId>{497C1E36-A8AA-4240-87EF-1D7BC8B8BBE1}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2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</a:rPr>
                        <a:t>Functionality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 smtClean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4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Login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sz="1400" dirty="0" smtClean="0"/>
                        <a:t>Registration</a:t>
                      </a:r>
                      <a:r>
                        <a:rPr lang="en-US" baseline="0" dirty="0" smtClean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The system allows the admin to register</a:t>
                      </a:r>
                      <a:r>
                        <a:rPr lang="en-US" baseline="0" dirty="0" smtClean="0"/>
                        <a:t> and login to the system </a:t>
                      </a: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48553522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Project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system allows the admin to add </a:t>
                      </a:r>
                      <a:r>
                        <a:rPr lang="en-US" dirty="0" smtClean="0"/>
                        <a:t>project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Edit</a:t>
                      </a:r>
                      <a:r>
                        <a:rPr lang="en-US" baseline="0" dirty="0" smtClean="0"/>
                        <a:t> project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The system allows the admin to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edit/update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project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</a:t>
                      </a: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projects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The system allows the admin to view all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project details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Delete </a:t>
                      </a:r>
                      <a:r>
                        <a:rPr lang="en-US" dirty="0" smtClean="0"/>
                        <a:t>project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The system allows the admin to delete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project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Add/Delete/View/Search</a:t>
                      </a:r>
                      <a:r>
                        <a:rPr lang="en-US" baseline="0" dirty="0" smtClean="0"/>
                        <a:t> Employee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The system allows the admin to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add/delete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/view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search employee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allocation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The system allows the admin to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allocate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 projects to employees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Deallocation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The system allows the admin to deallocate project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60179179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Change Password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The system allows the admin to change password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46515715"/>
                  </a:ext>
                </a:extLst>
              </a:tr>
              <a:tr h="45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Delete Admin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The system</a:t>
                      </a:r>
                      <a:r>
                        <a:rPr lang="en-US" baseline="0" dirty="0" smtClean="0"/>
                        <a:t> allows the admin to delete account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057507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341086" y="118382"/>
            <a:ext cx="936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 Level Design</a:t>
            </a:r>
            <a:endParaRPr/>
          </a:p>
        </p:txBody>
      </p:sp>
      <p:graphicFrame>
        <p:nvGraphicFramePr>
          <p:cNvPr id="168" name="Google Shape;168;p10"/>
          <p:cNvGraphicFramePr/>
          <p:nvPr>
            <p:extLst>
              <p:ext uri="{D42A27DB-BD31-4B8C-83A1-F6EECF244321}">
                <p14:modId xmlns:p14="http://schemas.microsoft.com/office/powerpoint/2010/main" val="4168070724"/>
              </p:ext>
            </p:extLst>
          </p:nvPr>
        </p:nvGraphicFramePr>
        <p:xfrm>
          <a:off x="1477786" y="1945674"/>
          <a:ext cx="7086600" cy="1645825"/>
        </p:xfrm>
        <a:graphic>
          <a:graphicData uri="http://schemas.openxmlformats.org/drawingml/2006/table">
            <a:tbl>
              <a:tblPr>
                <a:noFill/>
                <a:tableStyleId>{192893F8-D879-41A6-B3C7-463A246D0CA8}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Functionality</a:t>
                      </a:r>
                      <a:endParaRPr sz="1100" b="1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Description</a:t>
                      </a:r>
                      <a:endParaRPr sz="1100" b="1" u="none" strike="noStrike" cap="none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/>
                        <a:t>Login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/>
                        <a:t>Existing </a:t>
                      </a:r>
                      <a:r>
                        <a:rPr lang="en-US" sz="1100" dirty="0" smtClean="0"/>
                        <a:t>employees </a:t>
                      </a:r>
                      <a:r>
                        <a:rPr lang="en-US" sz="1100" dirty="0"/>
                        <a:t>can login 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Update details</a:t>
                      </a:r>
                      <a:endParaRPr sz="11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The system</a:t>
                      </a:r>
                      <a:r>
                        <a:rPr lang="en-US" sz="1100" dirty="0"/>
                        <a:t> allows the </a:t>
                      </a:r>
                      <a:r>
                        <a:rPr lang="en-US" sz="1100" dirty="0" smtClean="0"/>
                        <a:t>employee </a:t>
                      </a:r>
                      <a:r>
                        <a:rPr lang="en-US" sz="1100" dirty="0"/>
                        <a:t>to update their details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View details</a:t>
                      </a:r>
                      <a:endParaRPr sz="1100" u="none" strike="noStrike" cap="none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The system allows the 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</a:rPr>
                        <a:t>employee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to view their details</a:t>
                      </a:r>
                      <a:endParaRPr sz="11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p10"/>
          <p:cNvSpPr txBox="1"/>
          <p:nvPr/>
        </p:nvSpPr>
        <p:spPr>
          <a:xfrm>
            <a:off x="670508" y="1123523"/>
            <a:ext cx="34542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Class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</a:rPr>
              <a:t>: Employee</a:t>
            </a:r>
            <a:endParaRPr sz="2400" b="1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EST Corporate Template">
  <a:themeElements>
    <a:clrScheme name="QUEST JULY 2014">
      <a:dk1>
        <a:srgbClr val="000000"/>
      </a:dk1>
      <a:lt1>
        <a:srgbClr val="FFFFFF"/>
      </a:lt1>
      <a:dk2>
        <a:srgbClr val="0070C0"/>
      </a:dk2>
      <a:lt2>
        <a:srgbClr val="E5E5E5"/>
      </a:lt2>
      <a:accent1>
        <a:srgbClr val="C5DEED"/>
      </a:accent1>
      <a:accent2>
        <a:srgbClr val="2E73A7"/>
      </a:accent2>
      <a:accent3>
        <a:srgbClr val="90C26E"/>
      </a:accent3>
      <a:accent4>
        <a:srgbClr val="D5E24D"/>
      </a:accent4>
      <a:accent5>
        <a:srgbClr val="D48544"/>
      </a:accent5>
      <a:accent6>
        <a:srgbClr val="D1D1D1"/>
      </a:accent6>
      <a:hlink>
        <a:srgbClr val="9C9C9C"/>
      </a:hlink>
      <a:folHlink>
        <a:srgbClr val="4B4B4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506</Words>
  <Application>Microsoft Office PowerPoint</Application>
  <PresentationFormat>Widescreen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Noto Sans Symbols</vt:lpstr>
      <vt:lpstr>Trebuchet MS</vt:lpstr>
      <vt:lpstr>QuEST Corporate Template</vt:lpstr>
      <vt:lpstr>PowerPoint Presentation</vt:lpstr>
      <vt:lpstr>Coverage</vt:lpstr>
      <vt:lpstr>Overview</vt:lpstr>
      <vt:lpstr>High Level Design</vt:lpstr>
      <vt:lpstr>High level design</vt:lpstr>
      <vt:lpstr>High level design</vt:lpstr>
      <vt:lpstr>High Level Design</vt:lpstr>
      <vt:lpstr>High level design</vt:lpstr>
      <vt:lpstr>High Level Design</vt:lpstr>
      <vt:lpstr>High level design</vt:lpstr>
      <vt:lpstr>Sample Code Snippets</vt:lpstr>
      <vt:lpstr>Sample Code Snippets</vt:lpstr>
      <vt:lpstr>Requirement &amp; GUIs</vt:lpstr>
      <vt:lpstr>Individual contribution</vt:lpstr>
      <vt:lpstr>Individual contribution</vt:lpstr>
      <vt:lpstr>Challenges faced &amp; how it addressed </vt:lpstr>
      <vt:lpstr>Experience gained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Sankar S S</dc:creator>
  <cp:lastModifiedBy>Narosh Mathew</cp:lastModifiedBy>
  <cp:revision>10</cp:revision>
  <dcterms:created xsi:type="dcterms:W3CDTF">2018-10-17T04:56:00Z</dcterms:created>
  <dcterms:modified xsi:type="dcterms:W3CDTF">2022-07-27T11:56:13Z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A980F9A0749C4090859963F27D295BFE</vt:lpwstr>
  </property>
</Properties>
</file>