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8" r:id="rId4"/>
    <p:sldId id="257" r:id="rId5"/>
    <p:sldId id="269" r:id="rId6"/>
    <p:sldId id="270" r:id="rId7"/>
    <p:sldId id="271" r:id="rId8"/>
    <p:sldId id="273" r:id="rId9"/>
    <p:sldId id="259" r:id="rId10"/>
    <p:sldId id="260" r:id="rId11"/>
    <p:sldId id="261" r:id="rId12"/>
    <p:sldId id="266" r:id="rId13"/>
    <p:sldId id="267" r:id="rId14"/>
    <p:sldId id="272" r:id="rId15"/>
    <p:sldId id="26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6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54EE-A29C-F1BE-3D85-D6B51C4E9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04BE06-2598-0BB2-66E6-A1E85FE7F3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1EC898-1306-47E4-222F-0997CD2A823E}"/>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5" name="Footer Placeholder 4">
            <a:extLst>
              <a:ext uri="{FF2B5EF4-FFF2-40B4-BE49-F238E27FC236}">
                <a16:creationId xmlns:a16="http://schemas.microsoft.com/office/drawing/2014/main" id="{DB82E81B-89FF-D64A-6D2D-7B1898EAA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DA5A4-DC96-E19B-6003-DB93EB693BEE}"/>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35795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7FEB-A9CB-1A22-AE25-A4F8619AED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64334E-A398-7B5D-237C-D89CC32B80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40CC7-F05B-3D02-CFC3-04AE385E8759}"/>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5" name="Footer Placeholder 4">
            <a:extLst>
              <a:ext uri="{FF2B5EF4-FFF2-40B4-BE49-F238E27FC236}">
                <a16:creationId xmlns:a16="http://schemas.microsoft.com/office/drawing/2014/main" id="{0A73642C-F758-ED1E-9409-2E7C63F83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3B4E0-2953-CA78-D140-4E7F0BB52018}"/>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2362513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BFE5B2-653D-AA40-1CA5-DE4E962D47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A6BDC8-4C9C-CBA8-A398-10A81CF56E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D72B9-9369-F080-730E-9BAA317CDB71}"/>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5" name="Footer Placeholder 4">
            <a:extLst>
              <a:ext uri="{FF2B5EF4-FFF2-40B4-BE49-F238E27FC236}">
                <a16:creationId xmlns:a16="http://schemas.microsoft.com/office/drawing/2014/main" id="{AB360E3F-5BBF-BB76-AB6A-1A4837820A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797BD-650B-4615-F7E0-BE5C8F675DB8}"/>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154864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6FCA1-3C69-C1EC-1391-097503CDD4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C0BE2-4F61-2115-9DFC-B4BCBD8377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DCA1F-A5DE-CA20-F38F-47FA79D223B2}"/>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5" name="Footer Placeholder 4">
            <a:extLst>
              <a:ext uri="{FF2B5EF4-FFF2-40B4-BE49-F238E27FC236}">
                <a16:creationId xmlns:a16="http://schemas.microsoft.com/office/drawing/2014/main" id="{20AA3241-0A08-1664-C581-8D0737E94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6DD3D-0E74-FF70-A057-B705B875D2E5}"/>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2387290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F4D82-8C22-7311-F7D7-0969D11AE3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0C32CE-287B-8009-AD63-FB5C1B352B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7A43A5-D97E-DCD6-9426-BD33231FF83E}"/>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5" name="Footer Placeholder 4">
            <a:extLst>
              <a:ext uri="{FF2B5EF4-FFF2-40B4-BE49-F238E27FC236}">
                <a16:creationId xmlns:a16="http://schemas.microsoft.com/office/drawing/2014/main" id="{6B03F6D3-62BE-24BA-B7F6-5C25599A4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F753E-DF8E-55DF-F9BD-BE79A85E3A82}"/>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237294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D9960-CA8E-57B0-0B61-34B961D67E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1DD71D-9973-2574-1A58-CBF85E57FD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B2D1C5-8A84-9C9D-5591-03170E9499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2B9183-D89E-6870-74EB-A9E9B19DBB40}"/>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6" name="Footer Placeholder 5">
            <a:extLst>
              <a:ext uri="{FF2B5EF4-FFF2-40B4-BE49-F238E27FC236}">
                <a16:creationId xmlns:a16="http://schemas.microsoft.com/office/drawing/2014/main" id="{18250E21-D03F-07A7-5ABB-2AE7C4743A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FE849-38B8-E7D6-D17D-572CEE2F0AE7}"/>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1800176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7FB7C-213B-467F-8899-E88E69863D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70736C-68F4-068F-96DA-2AF9744A41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7D578F-0673-0567-10E6-158B341BA8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C17FB4-42CE-ED5D-BAFE-69DADD664F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D2E81F-69E5-3822-7620-71CFA8D75D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EB6236-0308-2A1B-70BD-59B886816F2C}"/>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8" name="Footer Placeholder 7">
            <a:extLst>
              <a:ext uri="{FF2B5EF4-FFF2-40B4-BE49-F238E27FC236}">
                <a16:creationId xmlns:a16="http://schemas.microsoft.com/office/drawing/2014/main" id="{652CC5C3-40EA-CFA7-7DB4-36943ECCEA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950369-4B49-9B53-7198-5A7A8B86EBA1}"/>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2355747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C61F-1E7C-8C3B-EE0F-BF80C6111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C56FF7-AE62-AE8F-0DB1-E553755CB36D}"/>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4" name="Footer Placeholder 3">
            <a:extLst>
              <a:ext uri="{FF2B5EF4-FFF2-40B4-BE49-F238E27FC236}">
                <a16:creationId xmlns:a16="http://schemas.microsoft.com/office/drawing/2014/main" id="{E3850A91-7C0B-1F8E-10D8-22FB239322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8D4464-8820-A583-F872-1BFB6F83430F}"/>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290688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EAD080-CEBE-2A87-1B9A-CE73C1B87F72}"/>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3" name="Footer Placeholder 2">
            <a:extLst>
              <a:ext uri="{FF2B5EF4-FFF2-40B4-BE49-F238E27FC236}">
                <a16:creationId xmlns:a16="http://schemas.microsoft.com/office/drawing/2014/main" id="{38DB6132-F772-82E7-53F6-7EC2320E2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2770D8-5F38-44DC-0CCF-F07741AF5B17}"/>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3668722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516A-477F-E54B-23A6-C7634F033F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3F7736-7258-D60F-E460-8EEE593070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BD2C99-7A12-8077-C924-C33CA4F3C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F97F0-0221-C2C4-B3B4-499A7C02363E}"/>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6" name="Footer Placeholder 5">
            <a:extLst>
              <a:ext uri="{FF2B5EF4-FFF2-40B4-BE49-F238E27FC236}">
                <a16:creationId xmlns:a16="http://schemas.microsoft.com/office/drawing/2014/main" id="{12C75AE6-2731-F497-8E58-58A5CD8D4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E35519-2C60-5E73-C8E7-9267E4A6AE63}"/>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932498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F1E2-3938-6758-5019-0FCE1FBC31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F84EA6-F302-6E9C-6E4F-24709FB203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59F45-0C26-CAE2-A172-ECC8B84B60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55C00-0FCE-3F0A-6FE1-E91228C1F050}"/>
              </a:ext>
            </a:extLst>
          </p:cNvPr>
          <p:cNvSpPr>
            <a:spLocks noGrp="1"/>
          </p:cNvSpPr>
          <p:nvPr>
            <p:ph type="dt" sz="half" idx="10"/>
          </p:nvPr>
        </p:nvSpPr>
        <p:spPr/>
        <p:txBody>
          <a:bodyPr/>
          <a:lstStyle/>
          <a:p>
            <a:fld id="{876BEB1E-02B0-6540-9ED4-A8404AFCDEBF}" type="datetimeFigureOut">
              <a:rPr lang="en-US"/>
              <a:t>6/5/2025</a:t>
            </a:fld>
            <a:endParaRPr lang="en-US"/>
          </a:p>
        </p:txBody>
      </p:sp>
      <p:sp>
        <p:nvSpPr>
          <p:cNvPr id="6" name="Footer Placeholder 5">
            <a:extLst>
              <a:ext uri="{FF2B5EF4-FFF2-40B4-BE49-F238E27FC236}">
                <a16:creationId xmlns:a16="http://schemas.microsoft.com/office/drawing/2014/main" id="{51618528-F05F-A06C-C837-060A2D867C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0D43EA-3208-F6A7-6EC9-4EFE0ACA32B9}"/>
              </a:ext>
            </a:extLst>
          </p:cNvPr>
          <p:cNvSpPr>
            <a:spLocks noGrp="1"/>
          </p:cNvSpPr>
          <p:nvPr>
            <p:ph type="sldNum" sz="quarter" idx="12"/>
          </p:nvPr>
        </p:nvSpPr>
        <p:spPr/>
        <p:txBody>
          <a:bodyPr/>
          <a:lstStyle/>
          <a:p>
            <a:fld id="{FD65A78B-A73C-0C41-AAE3-07351CE84BEF}" type="slidenum">
              <a:rPr lang="en-US"/>
              <a:t>‹#›</a:t>
            </a:fld>
            <a:endParaRPr lang="en-US"/>
          </a:p>
        </p:txBody>
      </p:sp>
    </p:spTree>
    <p:extLst>
      <p:ext uri="{BB962C8B-B14F-4D97-AF65-F5344CB8AC3E}">
        <p14:creationId xmlns:p14="http://schemas.microsoft.com/office/powerpoint/2010/main" val="156011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24D23B-CE57-BF31-8075-FA26CC5B8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E324C7-990E-81B3-5760-29A1405467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67374-6521-EFD9-0A52-7CF6708025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6BEB1E-02B0-6540-9ED4-A8404AFCDEBF}" type="datetimeFigureOut">
              <a:rPr lang="en-US"/>
              <a:t>6/5/2025</a:t>
            </a:fld>
            <a:endParaRPr lang="en-US"/>
          </a:p>
        </p:txBody>
      </p:sp>
      <p:sp>
        <p:nvSpPr>
          <p:cNvPr id="5" name="Footer Placeholder 4">
            <a:extLst>
              <a:ext uri="{FF2B5EF4-FFF2-40B4-BE49-F238E27FC236}">
                <a16:creationId xmlns:a16="http://schemas.microsoft.com/office/drawing/2014/main" id="{4890CFDD-133B-30EE-501C-6EBC73A870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F32E96-7A61-69A3-F097-3A964EFA71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65A78B-A73C-0C41-AAE3-07351CE84BEF}" type="slidenum">
              <a:rPr lang="en-US"/>
              <a:t>‹#›</a:t>
            </a:fld>
            <a:endParaRPr lang="en-US"/>
          </a:p>
        </p:txBody>
      </p:sp>
    </p:spTree>
    <p:extLst>
      <p:ext uri="{BB962C8B-B14F-4D97-AF65-F5344CB8AC3E}">
        <p14:creationId xmlns:p14="http://schemas.microsoft.com/office/powerpoint/2010/main" val="3507922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2C5ED-8C0D-9193-438E-56829F23517F}"/>
              </a:ext>
            </a:extLst>
          </p:cNvPr>
          <p:cNvSpPr>
            <a:spLocks noGrp="1"/>
          </p:cNvSpPr>
          <p:nvPr>
            <p:ph type="ctrTitle"/>
          </p:nvPr>
        </p:nvSpPr>
        <p:spPr>
          <a:xfrm>
            <a:off x="1539688" y="665018"/>
            <a:ext cx="9276073" cy="1273741"/>
          </a:xfrm>
        </p:spPr>
        <p:txBody>
          <a:bodyPr>
            <a:normAutofit fontScale="90000"/>
          </a:bodyPr>
          <a:lstStyle/>
          <a:p>
            <a:r>
              <a:rPr lang="en-US" sz="4400" dirty="0" smtClean="0"/>
              <a:t>MALLA REDDY ENGINEERING COLLEGE (A)</a:t>
            </a:r>
            <a:endParaRPr lang="en-US" sz="4400" dirty="0"/>
          </a:p>
        </p:txBody>
      </p:sp>
      <p:sp>
        <p:nvSpPr>
          <p:cNvPr id="3" name="Subtitle 2">
            <a:extLst>
              <a:ext uri="{FF2B5EF4-FFF2-40B4-BE49-F238E27FC236}">
                <a16:creationId xmlns:a16="http://schemas.microsoft.com/office/drawing/2014/main" id="{326E9111-2690-1F04-FD66-14F0E5E4BC7A}"/>
              </a:ext>
            </a:extLst>
          </p:cNvPr>
          <p:cNvSpPr>
            <a:spLocks noGrp="1"/>
          </p:cNvSpPr>
          <p:nvPr>
            <p:ph type="subTitle" idx="1"/>
          </p:nvPr>
        </p:nvSpPr>
        <p:spPr>
          <a:xfrm>
            <a:off x="1594509" y="3228789"/>
            <a:ext cx="9138407" cy="4476563"/>
          </a:xfrm>
        </p:spPr>
        <p:txBody>
          <a:bodyPr>
            <a:normAutofit/>
          </a:bodyPr>
          <a:lstStyle/>
          <a:p>
            <a:r>
              <a:rPr lang="en-US" dirty="0"/>
              <a:t>Team Members:</a:t>
            </a:r>
          </a:p>
          <a:p>
            <a:r>
              <a:rPr lang="en-US" dirty="0" err="1"/>
              <a:t>C.Charitha</a:t>
            </a:r>
            <a:r>
              <a:rPr lang="en-US" dirty="0"/>
              <a:t> </a:t>
            </a:r>
            <a:r>
              <a:rPr lang="en-US" dirty="0" smtClean="0"/>
              <a:t>    (23J41A66L1)</a:t>
            </a:r>
            <a:endParaRPr lang="en-US" dirty="0"/>
          </a:p>
          <a:p>
            <a:r>
              <a:rPr lang="en-US" dirty="0" err="1" smtClean="0"/>
              <a:t>K.Sharanya</a:t>
            </a:r>
            <a:r>
              <a:rPr lang="en-US" dirty="0" smtClean="0"/>
              <a:t>     (23J41A66M5)</a:t>
            </a:r>
            <a:endParaRPr lang="en-US" dirty="0"/>
          </a:p>
          <a:p>
            <a:r>
              <a:rPr lang="en-US" dirty="0" err="1" smtClean="0"/>
              <a:t>P</a:t>
            </a:r>
            <a:r>
              <a:rPr lang="en-US" dirty="0" err="1" smtClean="0"/>
              <a:t>.Estheru</a:t>
            </a:r>
            <a:r>
              <a:rPr lang="en-US" dirty="0" smtClean="0"/>
              <a:t> Rani (23J41A66P2)</a:t>
            </a:r>
            <a:endParaRPr lang="en-US" dirty="0"/>
          </a:p>
          <a:p>
            <a:r>
              <a:rPr lang="en-US" dirty="0" err="1"/>
              <a:t>S.Harshitha</a:t>
            </a:r>
            <a:r>
              <a:rPr lang="en-US" dirty="0"/>
              <a:t> </a:t>
            </a:r>
            <a:r>
              <a:rPr lang="en-US" dirty="0" smtClean="0"/>
              <a:t>   (23J41A66Q7)</a:t>
            </a:r>
            <a:endParaRPr lang="en-US" dirty="0"/>
          </a:p>
          <a:p>
            <a:r>
              <a:rPr lang="en-US" dirty="0"/>
              <a:t>DEPT:CSM-D</a:t>
            </a:r>
          </a:p>
        </p:txBody>
      </p:sp>
      <p:pic>
        <p:nvPicPr>
          <p:cNvPr id="4" name="Picture 3">
            <a:extLst>
              <a:ext uri="{FF2B5EF4-FFF2-40B4-BE49-F238E27FC236}">
                <a16:creationId xmlns:a16="http://schemas.microsoft.com/office/drawing/2014/main" id="{D0BE24AD-E52D-3EF7-2C37-6EB1F2AB59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453" y="578222"/>
            <a:ext cx="1796469" cy="1694331"/>
          </a:xfrm>
          <a:prstGeom prst="rect">
            <a:avLst/>
          </a:prstGeom>
        </p:spPr>
      </p:pic>
      <p:sp>
        <p:nvSpPr>
          <p:cNvPr id="5" name="Rectangle 1">
            <a:extLst>
              <a:ext uri="{FF2B5EF4-FFF2-40B4-BE49-F238E27FC236}">
                <a16:creationId xmlns:a16="http://schemas.microsoft.com/office/drawing/2014/main" id="{A55FA6D3-0CF0-8BA4-36A7-1C79F4AAE618}"/>
              </a:ext>
            </a:extLst>
          </p:cNvPr>
          <p:cNvSpPr>
            <a:spLocks noChangeArrowheads="1"/>
          </p:cNvSpPr>
          <p:nvPr/>
        </p:nvSpPr>
        <p:spPr bwMode="auto">
          <a:xfrm>
            <a:off x="3441336" y="2376560"/>
            <a:ext cx="88755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Arial" panose="020B0604020202020204" pitchFamily="34" charset="0"/>
              </a:rPr>
              <a:t>Face  </a:t>
            </a:r>
            <a:r>
              <a:rPr kumimoji="0" lang="en-US" altLang="en-US" sz="2800" b="1" i="0" u="none" strike="noStrike" cap="none" normalizeH="0" baseline="0" dirty="0">
                <a:ln>
                  <a:noFill/>
                </a:ln>
                <a:solidFill>
                  <a:schemeClr val="tx1"/>
                </a:solidFill>
                <a:effectLst/>
                <a:latin typeface="Arial" panose="020B0604020202020204" pitchFamily="34" charset="0"/>
              </a:rPr>
              <a:t>Detection </a:t>
            </a:r>
            <a:r>
              <a:rPr kumimoji="0" lang="en-US" altLang="en-US" sz="2800" b="1" i="0" u="none" strike="noStrike" cap="none" normalizeH="0" baseline="0" dirty="0" smtClean="0">
                <a:ln>
                  <a:noFill/>
                </a:ln>
                <a:solidFill>
                  <a:schemeClr val="tx1"/>
                </a:solidFill>
                <a:effectLst/>
                <a:latin typeface="Arial" panose="020B0604020202020204" pitchFamily="34" charset="0"/>
              </a:rPr>
              <a:t>Using</a:t>
            </a:r>
            <a:r>
              <a:rPr kumimoji="0" lang="en-US" altLang="en-US" sz="2800" b="1" i="0" u="none" strike="noStrike" cap="none" normalizeH="0" dirty="0" smtClean="0">
                <a:ln>
                  <a:noFill/>
                </a:ln>
                <a:solidFill>
                  <a:schemeClr val="tx1"/>
                </a:solidFill>
                <a:effectLst/>
                <a:latin typeface="Arial" panose="020B0604020202020204" pitchFamily="34" charset="0"/>
              </a:rPr>
              <a:t> </a:t>
            </a:r>
            <a:r>
              <a:rPr lang="en-US" altLang="en-US" sz="2800" b="1" dirty="0" smtClean="0">
                <a:latin typeface="Arial" panose="020B0604020202020204" pitchFamily="34" charset="0"/>
              </a:rPr>
              <a:t>Python</a:t>
            </a:r>
          </a:p>
        </p:txBody>
      </p:sp>
      <p:pic>
        <p:nvPicPr>
          <p:cNvPr id="1030" name="Picture 6" descr="CBIT NAAC A++ Grade Banner - CB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4818" y="492518"/>
            <a:ext cx="2196196" cy="1618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530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1BC7F-3162-5DFC-5DA0-EA5E22C5031F}"/>
              </a:ext>
            </a:extLst>
          </p:cNvPr>
          <p:cNvSpPr>
            <a:spLocks noGrp="1"/>
          </p:cNvSpPr>
          <p:nvPr>
            <p:ph type="title"/>
          </p:nvPr>
        </p:nvSpPr>
        <p:spPr>
          <a:xfrm>
            <a:off x="2435932" y="399395"/>
            <a:ext cx="10515600" cy="1325563"/>
          </a:xfrm>
        </p:spPr>
        <p:txBody>
          <a:bodyPr/>
          <a:lstStyle/>
          <a:p>
            <a:r>
              <a:rPr lang="en-US" dirty="0"/>
              <a:t>SOFTWARE REQUIREMENTS </a:t>
            </a:r>
          </a:p>
        </p:txBody>
      </p:sp>
      <p:sp>
        <p:nvSpPr>
          <p:cNvPr id="3" name="Content Placeholder 2">
            <a:extLst>
              <a:ext uri="{FF2B5EF4-FFF2-40B4-BE49-F238E27FC236}">
                <a16:creationId xmlns:a16="http://schemas.microsoft.com/office/drawing/2014/main" id="{58F0EA34-A802-CBF6-7536-8B39CFA8244B}"/>
              </a:ext>
            </a:extLst>
          </p:cNvPr>
          <p:cNvSpPr>
            <a:spLocks noGrp="1"/>
          </p:cNvSpPr>
          <p:nvPr>
            <p:ph idx="1"/>
          </p:nvPr>
        </p:nvSpPr>
        <p:spPr>
          <a:xfrm>
            <a:off x="1148352" y="1825625"/>
            <a:ext cx="10515600" cy="4351338"/>
          </a:xfrm>
        </p:spPr>
        <p:txBody>
          <a:bodyPr/>
          <a:lstStyle/>
          <a:p>
            <a:r>
              <a:rPr lang="en-US" dirty="0"/>
              <a:t>Python</a:t>
            </a:r>
          </a:p>
          <a:p>
            <a:r>
              <a:rPr lang="en-US" dirty="0"/>
              <a:t>Deep Learning Framework</a:t>
            </a:r>
          </a:p>
          <a:p>
            <a:r>
              <a:rPr lang="en-US" dirty="0"/>
              <a:t>Image Processing Libraries</a:t>
            </a:r>
          </a:p>
          <a:p>
            <a:r>
              <a:rPr lang="en-US" dirty="0"/>
              <a:t>IDE (Integrated Development Environment)</a:t>
            </a:r>
          </a:p>
          <a:p>
            <a:r>
              <a:rPr lang="en-US" dirty="0"/>
              <a:t>Data Collection and Management Tools</a:t>
            </a:r>
          </a:p>
          <a:p>
            <a:r>
              <a:rPr lang="en-US" dirty="0"/>
              <a:t>Evaluation and Visualization Tools</a:t>
            </a:r>
          </a:p>
          <a:p>
            <a:r>
              <a:rPr lang="en-US" dirty="0"/>
              <a:t>Deployment Tools (Optional)</a:t>
            </a:r>
          </a:p>
        </p:txBody>
      </p:sp>
    </p:spTree>
    <p:extLst>
      <p:ext uri="{BB962C8B-B14F-4D97-AF65-F5344CB8AC3E}">
        <p14:creationId xmlns:p14="http://schemas.microsoft.com/office/powerpoint/2010/main" val="253540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3DE5D-FFCD-B433-2862-55FA9BECFAD6}"/>
              </a:ext>
            </a:extLst>
          </p:cNvPr>
          <p:cNvSpPr>
            <a:spLocks noGrp="1"/>
          </p:cNvSpPr>
          <p:nvPr>
            <p:ph idx="1"/>
          </p:nvPr>
        </p:nvSpPr>
        <p:spPr/>
        <p:txBody>
          <a:bodyPr/>
          <a:lstStyle/>
          <a:p>
            <a:r>
              <a:rPr lang="en-US" dirty="0"/>
              <a:t>Computer</a:t>
            </a:r>
          </a:p>
          <a:p>
            <a:r>
              <a:rPr lang="en-US" dirty="0"/>
              <a:t>GPU (Optional)</a:t>
            </a:r>
          </a:p>
          <a:p>
            <a:r>
              <a:rPr lang="en-US" dirty="0"/>
              <a:t>Memory (RAM)</a:t>
            </a:r>
          </a:p>
          <a:p>
            <a:r>
              <a:rPr lang="en-US" dirty="0"/>
              <a:t>Storage</a:t>
            </a:r>
          </a:p>
          <a:p>
            <a:r>
              <a:rPr lang="en-US" dirty="0"/>
              <a:t>Webcam (Optional)</a:t>
            </a:r>
          </a:p>
          <a:p>
            <a:r>
              <a:rPr lang="en-US" dirty="0"/>
              <a:t>Internet Connection</a:t>
            </a:r>
          </a:p>
        </p:txBody>
      </p:sp>
      <p:sp>
        <p:nvSpPr>
          <p:cNvPr id="4" name="Title 3">
            <a:extLst>
              <a:ext uri="{FF2B5EF4-FFF2-40B4-BE49-F238E27FC236}">
                <a16:creationId xmlns:a16="http://schemas.microsoft.com/office/drawing/2014/main" id="{CD832344-FF6A-C749-609E-C81892418BF9}"/>
              </a:ext>
            </a:extLst>
          </p:cNvPr>
          <p:cNvSpPr>
            <a:spLocks noGrp="1"/>
          </p:cNvSpPr>
          <p:nvPr>
            <p:ph type="title"/>
          </p:nvPr>
        </p:nvSpPr>
        <p:spPr>
          <a:xfrm>
            <a:off x="2465664" y="365125"/>
            <a:ext cx="10515600" cy="1325563"/>
          </a:xfrm>
        </p:spPr>
        <p:txBody>
          <a:bodyPr/>
          <a:lstStyle/>
          <a:p>
            <a:r>
              <a:rPr lang="en-US" dirty="0"/>
              <a:t>HARDWARE REQUIREMENTS</a:t>
            </a:r>
            <a:endParaRPr lang="en-IN" dirty="0"/>
          </a:p>
        </p:txBody>
      </p:sp>
    </p:spTree>
    <p:extLst>
      <p:ext uri="{BB962C8B-B14F-4D97-AF65-F5344CB8AC3E}">
        <p14:creationId xmlns:p14="http://schemas.microsoft.com/office/powerpoint/2010/main" val="3010565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C724E8-B7A7-C894-5B56-3870545DF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662560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84FF56-0AEC-0025-7AF4-84B2A7B39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1339452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D4C6-DE82-771A-EAAB-C91AAB7C5863}"/>
              </a:ext>
            </a:extLst>
          </p:cNvPr>
          <p:cNvSpPr txBox="1">
            <a:spLocks/>
          </p:cNvSpPr>
          <p:nvPr/>
        </p:nvSpPr>
        <p:spPr>
          <a:xfrm>
            <a:off x="4659904" y="681644"/>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OUTPUT :</a:t>
            </a:r>
          </a:p>
        </p:txBody>
      </p:sp>
      <p:pic>
        <p:nvPicPr>
          <p:cNvPr id="4" name="Image 56"/>
          <p:cNvPicPr/>
          <p:nvPr/>
        </p:nvPicPr>
        <p:blipFill>
          <a:blip r:embed="rId2" cstate="print"/>
          <a:stretch>
            <a:fillRect/>
          </a:stretch>
        </p:blipFill>
        <p:spPr>
          <a:xfrm>
            <a:off x="3196962" y="1842552"/>
            <a:ext cx="5520776" cy="4035734"/>
          </a:xfrm>
          <a:prstGeom prst="rect">
            <a:avLst/>
          </a:prstGeom>
        </p:spPr>
      </p:pic>
    </p:spTree>
    <p:extLst>
      <p:ext uri="{BB962C8B-B14F-4D97-AF65-F5344CB8AC3E}">
        <p14:creationId xmlns:p14="http://schemas.microsoft.com/office/powerpoint/2010/main" val="115352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9E6D1-F69F-7554-58E6-C91DB9961079}"/>
              </a:ext>
            </a:extLst>
          </p:cNvPr>
          <p:cNvSpPr>
            <a:spLocks noGrp="1"/>
          </p:cNvSpPr>
          <p:nvPr>
            <p:ph type="title"/>
          </p:nvPr>
        </p:nvSpPr>
        <p:spPr/>
        <p:txBody>
          <a:bodyPr/>
          <a:lstStyle/>
          <a:p>
            <a:r>
              <a:rPr lang="en-US"/>
              <a:t>FUTURE SCOPE </a:t>
            </a:r>
          </a:p>
        </p:txBody>
      </p:sp>
      <p:sp>
        <p:nvSpPr>
          <p:cNvPr id="3" name="Content Placeholder 2">
            <a:extLst>
              <a:ext uri="{FF2B5EF4-FFF2-40B4-BE49-F238E27FC236}">
                <a16:creationId xmlns:a16="http://schemas.microsoft.com/office/drawing/2014/main" id="{5DEC0B28-1083-42FF-DDE0-DA0AEB9C8318}"/>
              </a:ext>
            </a:extLst>
          </p:cNvPr>
          <p:cNvSpPr>
            <a:spLocks noGrp="1"/>
          </p:cNvSpPr>
          <p:nvPr>
            <p:ph idx="1"/>
          </p:nvPr>
        </p:nvSpPr>
        <p:spPr/>
        <p:txBody>
          <a:bodyPr>
            <a:normAutofit fontScale="85000" lnSpcReduction="20000"/>
          </a:bodyPr>
          <a:lstStyle/>
          <a:p>
            <a:r>
              <a:rPr lang="en-US" dirty="0"/>
              <a:t>Face detection can be used in security systems for surveillance purposes, such as identifying and tracking individuals in public spaces, airports, and other high-security areas. </a:t>
            </a:r>
          </a:p>
          <a:p>
            <a:r>
              <a:rPr lang="en-US" dirty="0"/>
              <a:t>Facial recognition is increasingly used for biometric authentication in smartphones, laptops, and other devices. </a:t>
            </a:r>
          </a:p>
          <a:p>
            <a:r>
              <a:rPr lang="en-US" dirty="0"/>
              <a:t>Face detection can play a role in healthcare applications such as patient monitoring, identifying medical conditions (like genetic disorders), and improving accessibility for individuals with disabilities.</a:t>
            </a:r>
          </a:p>
          <a:p>
            <a:r>
              <a:rPr lang="en-US" dirty="0"/>
              <a:t>Face detection technology can be used in educational settings for attendance tracking, monitoring student engagement, and enhancing security on school campuses.</a:t>
            </a:r>
          </a:p>
        </p:txBody>
      </p:sp>
    </p:spTree>
    <p:extLst>
      <p:ext uri="{BB962C8B-B14F-4D97-AF65-F5344CB8AC3E}">
        <p14:creationId xmlns:p14="http://schemas.microsoft.com/office/powerpoint/2010/main" val="99973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ank you slide for presentation">
            <a:extLst>
              <a:ext uri="{FF2B5EF4-FFF2-40B4-BE49-F238E27FC236}">
                <a16:creationId xmlns:a16="http://schemas.microsoft.com/office/drawing/2014/main" id="{F7843E31-54E7-33B4-6FFA-38971D11B9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89" y="0"/>
            <a:ext cx="13114789" cy="7013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8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3888" y="699247"/>
            <a:ext cx="7272618" cy="948298"/>
          </a:xfrm>
        </p:spPr>
        <p:txBody>
          <a:bodyPr/>
          <a:lstStyle/>
          <a:p>
            <a:r>
              <a:rPr lang="en-US" u="sng" dirty="0" smtClean="0">
                <a:latin typeface="Britannic Bold" panose="020B0903060703020204" pitchFamily="34" charset="0"/>
              </a:rPr>
              <a:t>Roles</a:t>
            </a:r>
            <a:r>
              <a:rPr lang="en-US" dirty="0" smtClean="0"/>
              <a:t> </a:t>
            </a:r>
            <a:endParaRPr lang="en-IN" dirty="0"/>
          </a:p>
        </p:txBody>
      </p:sp>
      <p:sp>
        <p:nvSpPr>
          <p:cNvPr id="3" name="Subtitle 2"/>
          <p:cNvSpPr>
            <a:spLocks noGrp="1"/>
          </p:cNvSpPr>
          <p:nvPr>
            <p:ph type="subTitle" idx="1"/>
          </p:nvPr>
        </p:nvSpPr>
        <p:spPr>
          <a:xfrm>
            <a:off x="828360" y="2592446"/>
            <a:ext cx="9660345" cy="3458729"/>
          </a:xfrm>
        </p:spPr>
        <p:txBody>
          <a:bodyPr>
            <a:noAutofit/>
          </a:bodyPr>
          <a:lstStyle/>
          <a:p>
            <a:pPr algn="l"/>
            <a:r>
              <a:rPr lang="en-US" sz="3200" dirty="0" err="1" smtClean="0">
                <a:latin typeface="Baskerville Old Face" panose="02020602080505020303" pitchFamily="18" charset="0"/>
              </a:rPr>
              <a:t>K.Sharanya</a:t>
            </a:r>
            <a:r>
              <a:rPr lang="en-US" sz="3200" dirty="0" smtClean="0">
                <a:latin typeface="Baskerville Old Face" panose="02020602080505020303" pitchFamily="18" charset="0"/>
              </a:rPr>
              <a:t> - Team </a:t>
            </a:r>
            <a:r>
              <a:rPr lang="en-US" sz="3200" dirty="0" err="1" smtClean="0">
                <a:latin typeface="Baskerville Old Face" panose="02020602080505020303" pitchFamily="18" charset="0"/>
              </a:rPr>
              <a:t>Lead,Documentation</a:t>
            </a:r>
            <a:endParaRPr lang="en-US" sz="3200" dirty="0" smtClean="0">
              <a:latin typeface="Baskerville Old Face" panose="02020602080505020303" pitchFamily="18" charset="0"/>
            </a:endParaRPr>
          </a:p>
          <a:p>
            <a:pPr algn="l"/>
            <a:r>
              <a:rPr lang="en-US" sz="3200" dirty="0" err="1" smtClean="0">
                <a:latin typeface="Baskerville Old Face" panose="02020602080505020303" pitchFamily="18" charset="0"/>
              </a:rPr>
              <a:t>C.Charitha</a:t>
            </a:r>
            <a:r>
              <a:rPr lang="en-US" sz="3200" dirty="0" smtClean="0">
                <a:latin typeface="Baskerville Old Face" panose="02020602080505020303" pitchFamily="18" charset="0"/>
              </a:rPr>
              <a:t> Reddy - </a:t>
            </a:r>
            <a:r>
              <a:rPr lang="en-US" sz="3200" dirty="0" err="1" smtClean="0">
                <a:latin typeface="Baskerville Old Face" panose="02020602080505020303" pitchFamily="18" charset="0"/>
              </a:rPr>
              <a:t>Technical,References</a:t>
            </a:r>
            <a:r>
              <a:rPr lang="en-US" sz="3200" dirty="0" smtClean="0">
                <a:latin typeface="Baskerville Old Face" panose="02020602080505020303" pitchFamily="18" charset="0"/>
              </a:rPr>
              <a:t>     </a:t>
            </a:r>
          </a:p>
          <a:p>
            <a:pPr algn="l"/>
            <a:r>
              <a:rPr lang="en-US" sz="3200" dirty="0" err="1" smtClean="0">
                <a:latin typeface="Baskerville Old Face" panose="02020602080505020303" pitchFamily="18" charset="0"/>
              </a:rPr>
              <a:t>P.Estheru</a:t>
            </a:r>
            <a:r>
              <a:rPr lang="en-US" sz="3200" dirty="0" smtClean="0">
                <a:latin typeface="Baskerville Old Face" panose="02020602080505020303" pitchFamily="18" charset="0"/>
              </a:rPr>
              <a:t> Rani – Working </a:t>
            </a:r>
            <a:r>
              <a:rPr lang="en-US" sz="3200" dirty="0" err="1" smtClean="0">
                <a:latin typeface="Baskerville Old Face" panose="02020602080505020303" pitchFamily="18" charset="0"/>
              </a:rPr>
              <a:t>Procedure,Requirements</a:t>
            </a:r>
            <a:r>
              <a:rPr lang="en-US" sz="3200" dirty="0" smtClean="0">
                <a:latin typeface="Baskerville Old Face" panose="02020602080505020303" pitchFamily="18" charset="0"/>
              </a:rPr>
              <a:t>                   </a:t>
            </a:r>
          </a:p>
          <a:p>
            <a:pPr algn="l"/>
            <a:r>
              <a:rPr lang="en-US" sz="3200" dirty="0" err="1" smtClean="0">
                <a:latin typeface="Baskerville Old Face" panose="02020602080505020303" pitchFamily="18" charset="0"/>
              </a:rPr>
              <a:t>S.Harshitha</a:t>
            </a:r>
            <a:r>
              <a:rPr lang="en-US" sz="3200" dirty="0" smtClean="0">
                <a:latin typeface="Baskerville Old Face" panose="02020602080505020303" pitchFamily="18" charset="0"/>
              </a:rPr>
              <a:t> – Literature </a:t>
            </a:r>
            <a:r>
              <a:rPr lang="en-US" sz="3200" dirty="0" err="1" smtClean="0">
                <a:latin typeface="Baskerville Old Face" panose="02020602080505020303" pitchFamily="18" charset="0"/>
              </a:rPr>
              <a:t>Survey,Abstract</a:t>
            </a:r>
            <a:r>
              <a:rPr lang="en-US" sz="3200" dirty="0" err="1">
                <a:latin typeface="Baskerville Old Face" panose="02020602080505020303" pitchFamily="18" charset="0"/>
              </a:rPr>
              <a:t>,</a:t>
            </a:r>
            <a:r>
              <a:rPr lang="en-US" sz="3200" dirty="0" err="1" smtClean="0">
                <a:latin typeface="Baskerville Old Face" panose="02020602080505020303" pitchFamily="18" charset="0"/>
              </a:rPr>
              <a:t>Objective</a:t>
            </a:r>
            <a:r>
              <a:rPr lang="en-US" sz="4000" dirty="0" smtClean="0">
                <a:latin typeface="Baskerville Old Face" panose="02020602080505020303" pitchFamily="18" charset="0"/>
              </a:rPr>
              <a:t> </a:t>
            </a:r>
            <a:r>
              <a:rPr lang="en-US" sz="4000" dirty="0" smtClean="0"/>
              <a:t> </a:t>
            </a:r>
            <a:endParaRPr lang="en-IN" sz="4000" dirty="0"/>
          </a:p>
        </p:txBody>
      </p:sp>
    </p:spTree>
    <p:extLst>
      <p:ext uri="{BB962C8B-B14F-4D97-AF65-F5344CB8AC3E}">
        <p14:creationId xmlns:p14="http://schemas.microsoft.com/office/powerpoint/2010/main" val="126859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5B26-1726-A64D-9521-5B0206FB144D}"/>
              </a:ext>
            </a:extLst>
          </p:cNvPr>
          <p:cNvSpPr>
            <a:spLocks noGrp="1"/>
          </p:cNvSpPr>
          <p:nvPr>
            <p:ph type="title"/>
          </p:nvPr>
        </p:nvSpPr>
        <p:spPr>
          <a:xfrm>
            <a:off x="378567" y="159365"/>
            <a:ext cx="10515600" cy="1325563"/>
          </a:xfrm>
        </p:spPr>
        <p:txBody>
          <a:bodyPr/>
          <a:lstStyle/>
          <a:p>
            <a:r>
              <a:rPr lang="en-US"/>
              <a:t>ABSTRACT </a:t>
            </a:r>
          </a:p>
        </p:txBody>
      </p:sp>
      <p:sp>
        <p:nvSpPr>
          <p:cNvPr id="8" name="Content Placeholder 7">
            <a:extLst>
              <a:ext uri="{FF2B5EF4-FFF2-40B4-BE49-F238E27FC236}">
                <a16:creationId xmlns:a16="http://schemas.microsoft.com/office/drawing/2014/main" id="{B90C979A-D053-FEF8-BD38-D83E2C7B2601}"/>
              </a:ext>
            </a:extLst>
          </p:cNvPr>
          <p:cNvSpPr>
            <a:spLocks noGrp="1"/>
          </p:cNvSpPr>
          <p:nvPr>
            <p:ph idx="1"/>
          </p:nvPr>
        </p:nvSpPr>
        <p:spPr>
          <a:xfrm>
            <a:off x="909079" y="1484928"/>
            <a:ext cx="10625784" cy="5161046"/>
          </a:xfrm>
          <a:noFill/>
        </p:spPr>
        <p:txBody>
          <a:bodyPr>
            <a:normAutofit lnSpcReduction="10000"/>
          </a:bodyPr>
          <a:lstStyle/>
          <a:p>
            <a:r>
              <a:rPr lang="en-US" sz="2400" dirty="0">
                <a:effectLst/>
              </a:rPr>
              <a:t>This project proposes an enhanced face detection system utilizing deep learning techniques to accurately identify and localize faces in images. </a:t>
            </a:r>
          </a:p>
          <a:p>
            <a:r>
              <a:rPr lang="en-US" sz="2400" dirty="0">
                <a:effectLst/>
              </a:rPr>
              <a:t>The system employs Convolutional Neural Networks (CNNs) trained on large-scale datasets for robust face detection across various conditions including varying lighting, poses, and occlusions. </a:t>
            </a:r>
          </a:p>
          <a:p>
            <a:r>
              <a:rPr lang="en-US" sz="2400" dirty="0">
                <a:effectLst/>
              </a:rPr>
              <a:t>Additionally, the integration of advanced preprocessing methods enhances the system's performance by effectively handling noise and improving feature extraction. </a:t>
            </a:r>
          </a:p>
          <a:p>
            <a:r>
              <a:rPr lang="en-US" sz="2400" dirty="0">
                <a:effectLst/>
              </a:rPr>
              <a:t>The proposed system demonstrates superior accuracy and efficiency compared to traditional methods, making it suitable for real-world applications such as surveillance, security, and human-computer interaction</a:t>
            </a:r>
            <a:r>
              <a:rPr lang="en-US" dirty="0">
                <a:effectLst/>
              </a:rPr>
              <a:t>.</a:t>
            </a:r>
          </a:p>
        </p:txBody>
      </p:sp>
    </p:spTree>
    <p:extLst>
      <p:ext uri="{BB962C8B-B14F-4D97-AF65-F5344CB8AC3E}">
        <p14:creationId xmlns:p14="http://schemas.microsoft.com/office/powerpoint/2010/main" val="5302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21AA5-08D2-F0EE-5B32-17FBBAAA9E05}"/>
              </a:ext>
            </a:extLst>
          </p:cNvPr>
          <p:cNvSpPr>
            <a:spLocks noGrp="1"/>
          </p:cNvSpPr>
          <p:nvPr>
            <p:ph type="title"/>
          </p:nvPr>
        </p:nvSpPr>
        <p:spPr>
          <a:xfrm>
            <a:off x="272629" y="0"/>
            <a:ext cx="10515600" cy="1325563"/>
          </a:xfrm>
        </p:spPr>
        <p:txBody>
          <a:bodyPr/>
          <a:lstStyle/>
          <a:p>
            <a:r>
              <a:rPr lang="en-US"/>
              <a:t>INTRODUCTION </a:t>
            </a:r>
          </a:p>
        </p:txBody>
      </p:sp>
      <p:sp>
        <p:nvSpPr>
          <p:cNvPr id="4" name="Content Placeholder 3">
            <a:extLst>
              <a:ext uri="{FF2B5EF4-FFF2-40B4-BE49-F238E27FC236}">
                <a16:creationId xmlns:a16="http://schemas.microsoft.com/office/drawing/2014/main" id="{3BAB355C-5A0B-867B-A570-A6136272FF4F}"/>
              </a:ext>
            </a:extLst>
          </p:cNvPr>
          <p:cNvSpPr>
            <a:spLocks noGrp="1"/>
          </p:cNvSpPr>
          <p:nvPr>
            <p:ph idx="1"/>
          </p:nvPr>
        </p:nvSpPr>
        <p:spPr>
          <a:xfrm>
            <a:off x="873655" y="1325563"/>
            <a:ext cx="10077738" cy="5017159"/>
          </a:xfrm>
        </p:spPr>
        <p:txBody>
          <a:bodyPr>
            <a:normAutofit fontScale="92500" lnSpcReduction="10000"/>
          </a:bodyPr>
          <a:lstStyle/>
          <a:p>
            <a:r>
              <a:rPr lang="en-US" sz="2400" dirty="0"/>
              <a:t>This project aims to provide a comprehensive understanding of face detection algorithms, their implementation, and real-world applications.</a:t>
            </a:r>
          </a:p>
          <a:p>
            <a:r>
              <a:rPr lang="en-US" sz="2400" dirty="0"/>
              <a:t> By leveraging cutting-edge techniques in machine learning and computer vision, we endeavor to develop a robust system capable of accurately detecting faces in images and video streams, regardless of environmental challenges or variations in appearance.</a:t>
            </a:r>
          </a:p>
          <a:p>
            <a:r>
              <a:rPr lang="en-US" sz="2400" dirty="0"/>
              <a:t>Through experimentation, analysis, and optimization, we strive to push the boundaries of face detection technology, paving the way for enhanced security measures, personalized user experiences, and innovative applications. </a:t>
            </a:r>
          </a:p>
          <a:p>
            <a:r>
              <a:rPr lang="en-US" sz="2400" dirty="0"/>
              <a:t>Join us as we delve into the fascinating world of facial recognition and unlock its potential to revolutionize how we interact with technology and each other.</a:t>
            </a:r>
          </a:p>
        </p:txBody>
      </p:sp>
    </p:spTree>
    <p:extLst>
      <p:ext uri="{BB962C8B-B14F-4D97-AF65-F5344CB8AC3E}">
        <p14:creationId xmlns:p14="http://schemas.microsoft.com/office/powerpoint/2010/main" val="656753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AB82-0C55-5AAE-3838-9C4F3282B3D2}"/>
              </a:ext>
            </a:extLst>
          </p:cNvPr>
          <p:cNvSpPr>
            <a:spLocks noGrp="1"/>
          </p:cNvSpPr>
          <p:nvPr>
            <p:ph type="ctrTitle"/>
          </p:nvPr>
        </p:nvSpPr>
        <p:spPr>
          <a:xfrm>
            <a:off x="1524000" y="548211"/>
            <a:ext cx="9144000" cy="1051989"/>
          </a:xfrm>
        </p:spPr>
        <p:txBody>
          <a:bodyPr>
            <a:normAutofit/>
          </a:bodyPr>
          <a:lstStyle/>
          <a:p>
            <a:r>
              <a:rPr lang="en-US" sz="5400" dirty="0"/>
              <a:t>Literature Survey</a:t>
            </a:r>
            <a:endParaRPr lang="en-IN" sz="5400" dirty="0"/>
          </a:p>
        </p:txBody>
      </p:sp>
      <p:sp>
        <p:nvSpPr>
          <p:cNvPr id="3" name="Subtitle 2">
            <a:extLst>
              <a:ext uri="{FF2B5EF4-FFF2-40B4-BE49-F238E27FC236}">
                <a16:creationId xmlns:a16="http://schemas.microsoft.com/office/drawing/2014/main" id="{8550D359-98BB-5E20-A26B-AFAB25BBA1B4}"/>
              </a:ext>
            </a:extLst>
          </p:cNvPr>
          <p:cNvSpPr>
            <a:spLocks noGrp="1"/>
          </p:cNvSpPr>
          <p:nvPr>
            <p:ph type="subTitle" idx="1"/>
          </p:nvPr>
        </p:nvSpPr>
        <p:spPr>
          <a:xfrm>
            <a:off x="763399" y="1845577"/>
            <a:ext cx="10679184" cy="4018327"/>
          </a:xfrm>
        </p:spPr>
        <p:txBody>
          <a:bodyPr>
            <a:normAutofit fontScale="77500" lnSpcReduction="20000"/>
          </a:bodyPr>
          <a:lstStyle/>
          <a:p>
            <a:pPr>
              <a:buNone/>
            </a:pPr>
            <a:r>
              <a:rPr lang="en-US" sz="2800" b="1" dirty="0"/>
              <a:t>1. Traditional Methods</a:t>
            </a:r>
            <a:endParaRPr lang="en-US" sz="2800" dirty="0"/>
          </a:p>
          <a:p>
            <a:pPr>
              <a:buFont typeface="Arial" panose="020B0604020202020204" pitchFamily="34" charset="0"/>
              <a:buChar char="•"/>
            </a:pPr>
            <a:r>
              <a:rPr lang="en-US" sz="3000" b="1" dirty="0"/>
              <a:t>Viola-Jones (2001):</a:t>
            </a:r>
            <a:r>
              <a:rPr lang="en-US" sz="3000" dirty="0"/>
              <a:t> Real-time detection using Haar features + AdaBoost. Fast but struggles with pose &amp; lighting.</a:t>
            </a:r>
          </a:p>
          <a:p>
            <a:pPr>
              <a:buFont typeface="Arial" panose="020B0604020202020204" pitchFamily="34" charset="0"/>
              <a:buChar char="•"/>
            </a:pPr>
            <a:r>
              <a:rPr lang="en-US" sz="3000" b="1" dirty="0"/>
              <a:t>HOG + SVM:</a:t>
            </a:r>
            <a:r>
              <a:rPr lang="en-US" sz="3000" dirty="0"/>
              <a:t> Gradient-based features with SVM classifier. More robust but still limited in complex scenes.</a:t>
            </a:r>
          </a:p>
          <a:p>
            <a:pPr>
              <a:buNone/>
            </a:pPr>
            <a:r>
              <a:rPr lang="en-IN" sz="3000" b="1" dirty="0"/>
              <a:t>2. Deep Learning Methods</a:t>
            </a:r>
            <a:endParaRPr lang="en-IN" sz="3000" dirty="0"/>
          </a:p>
          <a:p>
            <a:pPr>
              <a:buFont typeface="Arial" panose="020B0604020202020204" pitchFamily="34" charset="0"/>
              <a:buChar char="•"/>
            </a:pPr>
            <a:r>
              <a:rPr lang="en-IN" sz="3000" b="1" dirty="0" err="1"/>
              <a:t>DeepFace</a:t>
            </a:r>
            <a:r>
              <a:rPr lang="en-IN" sz="3000" b="1" dirty="0"/>
              <a:t> (2014):</a:t>
            </a:r>
            <a:r>
              <a:rPr lang="en-IN" sz="3000" dirty="0"/>
              <a:t> Facebook’s CNN-based model; boosted accuracy.</a:t>
            </a:r>
          </a:p>
          <a:p>
            <a:pPr>
              <a:buFont typeface="Arial" panose="020B0604020202020204" pitchFamily="34" charset="0"/>
              <a:buChar char="•"/>
            </a:pPr>
            <a:r>
              <a:rPr lang="en-IN" sz="3000" b="1" dirty="0"/>
              <a:t>MTCNN:</a:t>
            </a:r>
            <a:r>
              <a:rPr lang="en-IN" sz="3000" dirty="0"/>
              <a:t> Multi-task CNN; detects faces + landmarks simultaneously.</a:t>
            </a:r>
          </a:p>
          <a:p>
            <a:pPr>
              <a:buFont typeface="Arial" panose="020B0604020202020204" pitchFamily="34" charset="0"/>
              <a:buChar char="•"/>
            </a:pPr>
            <a:r>
              <a:rPr lang="en-IN" sz="3000" b="1" dirty="0" err="1"/>
              <a:t>RetinaFace</a:t>
            </a:r>
            <a:r>
              <a:rPr lang="en-IN" sz="3000" b="1" dirty="0"/>
              <a:t>:</a:t>
            </a:r>
            <a:r>
              <a:rPr lang="en-IN" sz="3000" dirty="0"/>
              <a:t> Dense, accurate, handles occlusion &amp; pose well.</a:t>
            </a:r>
          </a:p>
          <a:p>
            <a:endParaRPr lang="en-IN" dirty="0"/>
          </a:p>
        </p:txBody>
      </p:sp>
    </p:spTree>
    <p:extLst>
      <p:ext uri="{BB962C8B-B14F-4D97-AF65-F5344CB8AC3E}">
        <p14:creationId xmlns:p14="http://schemas.microsoft.com/office/powerpoint/2010/main" val="3254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D4B8199-B267-7FCD-9E4B-5813D71BE262}"/>
              </a:ext>
            </a:extLst>
          </p:cNvPr>
          <p:cNvSpPr>
            <a:spLocks noGrp="1"/>
          </p:cNvSpPr>
          <p:nvPr>
            <p:ph type="subTitle" idx="1"/>
          </p:nvPr>
        </p:nvSpPr>
        <p:spPr>
          <a:xfrm>
            <a:off x="788565" y="1107347"/>
            <a:ext cx="10821797" cy="4754460"/>
          </a:xfrm>
        </p:spPr>
        <p:txBody>
          <a:bodyPr/>
          <a:lstStyle/>
          <a:p>
            <a:pPr>
              <a:buNone/>
            </a:pPr>
            <a:r>
              <a:rPr lang="en-US" sz="2800" b="1" dirty="0"/>
              <a:t>3. Datasets</a:t>
            </a:r>
            <a:endParaRPr lang="en-US" sz="2800" dirty="0"/>
          </a:p>
          <a:p>
            <a:r>
              <a:rPr lang="en-US" b="1" dirty="0"/>
              <a:t>WIDER FACE, FDDB, LFW:</a:t>
            </a:r>
            <a:r>
              <a:rPr lang="en-US" dirty="0"/>
              <a:t> </a:t>
            </a:r>
            <a:r>
              <a:rPr lang="en-US" sz="2800" dirty="0"/>
              <a:t>Diverse real-world face datasets used for training &amp; benchmarking.</a:t>
            </a:r>
          </a:p>
          <a:p>
            <a:pPr>
              <a:buNone/>
            </a:pPr>
            <a:r>
              <a:rPr lang="en-US" sz="2800" b="1" dirty="0"/>
              <a:t>4. Challenges</a:t>
            </a:r>
            <a:endParaRPr lang="en-US" sz="2800" dirty="0"/>
          </a:p>
          <a:p>
            <a:pPr>
              <a:buFont typeface="Arial" panose="020B0604020202020204" pitchFamily="34" charset="0"/>
              <a:buChar char="•"/>
            </a:pPr>
            <a:r>
              <a:rPr lang="en-US" sz="2800" dirty="0"/>
              <a:t>Occlusions, lighting variations, real-time performance on mobile devices.</a:t>
            </a:r>
          </a:p>
          <a:p>
            <a:pPr>
              <a:buNone/>
            </a:pPr>
            <a:r>
              <a:rPr lang="en-US" sz="2800" b="1" dirty="0"/>
              <a:t>5. Trends</a:t>
            </a:r>
            <a:endParaRPr lang="en-US" sz="2800" dirty="0"/>
          </a:p>
          <a:p>
            <a:pPr>
              <a:buFont typeface="Arial" panose="020B0604020202020204" pitchFamily="34" charset="0"/>
              <a:buChar char="•"/>
            </a:pPr>
            <a:r>
              <a:rPr lang="en-US" sz="2800" dirty="0"/>
              <a:t>Lightweight models (e.g., </a:t>
            </a:r>
            <a:r>
              <a:rPr lang="en-US" sz="2800" dirty="0" err="1"/>
              <a:t>BlazeFace</a:t>
            </a:r>
            <a:r>
              <a:rPr lang="en-US" sz="2800" dirty="0"/>
              <a:t>), attention mechanisms, video-based detection.</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637801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D7FC-A1B0-385F-4DFC-8E0AAEE9FE21}"/>
              </a:ext>
            </a:extLst>
          </p:cNvPr>
          <p:cNvSpPr>
            <a:spLocks noGrp="1"/>
          </p:cNvSpPr>
          <p:nvPr>
            <p:ph type="ctrTitle"/>
          </p:nvPr>
        </p:nvSpPr>
        <p:spPr>
          <a:xfrm>
            <a:off x="1524000" y="1073790"/>
            <a:ext cx="9144000" cy="984877"/>
          </a:xfrm>
        </p:spPr>
        <p:txBody>
          <a:bodyPr>
            <a:normAutofit/>
          </a:bodyPr>
          <a:lstStyle/>
          <a:p>
            <a:r>
              <a:rPr lang="en-US" sz="5400" dirty="0"/>
              <a:t>Problem Statement</a:t>
            </a:r>
            <a:endParaRPr lang="en-IN" sz="5400" dirty="0"/>
          </a:p>
        </p:txBody>
      </p:sp>
      <p:sp>
        <p:nvSpPr>
          <p:cNvPr id="3" name="Subtitle 2">
            <a:extLst>
              <a:ext uri="{FF2B5EF4-FFF2-40B4-BE49-F238E27FC236}">
                <a16:creationId xmlns:a16="http://schemas.microsoft.com/office/drawing/2014/main" id="{AC546358-4298-3A08-CC1C-BDBFED894C27}"/>
              </a:ext>
            </a:extLst>
          </p:cNvPr>
          <p:cNvSpPr>
            <a:spLocks noGrp="1"/>
          </p:cNvSpPr>
          <p:nvPr>
            <p:ph type="subTitle" idx="1"/>
          </p:nvPr>
        </p:nvSpPr>
        <p:spPr>
          <a:xfrm>
            <a:off x="1524000" y="2550253"/>
            <a:ext cx="9144000" cy="3353499"/>
          </a:xfrm>
        </p:spPr>
        <p:txBody>
          <a:bodyPr/>
          <a:lstStyle/>
          <a:p>
            <a:r>
              <a:rPr lang="en-US" sz="3200" dirty="0"/>
              <a:t>Develop a robust face detection system that accurately identifies human faces in images or videos, despite challenges like lighting, pose, occlusion, and background noise, while ensuring real-time performance.</a:t>
            </a:r>
          </a:p>
          <a:p>
            <a:endParaRPr lang="en-IN" dirty="0"/>
          </a:p>
        </p:txBody>
      </p:sp>
    </p:spTree>
    <p:extLst>
      <p:ext uri="{BB962C8B-B14F-4D97-AF65-F5344CB8AC3E}">
        <p14:creationId xmlns:p14="http://schemas.microsoft.com/office/powerpoint/2010/main" val="40963026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584C-F9B1-1E3A-D32E-0C50E2DDE6B4}"/>
              </a:ext>
            </a:extLst>
          </p:cNvPr>
          <p:cNvSpPr>
            <a:spLocks noGrp="1"/>
          </p:cNvSpPr>
          <p:nvPr>
            <p:ph type="ctrTitle"/>
          </p:nvPr>
        </p:nvSpPr>
        <p:spPr>
          <a:xfrm>
            <a:off x="987105" y="838899"/>
            <a:ext cx="9144000" cy="942932"/>
          </a:xfrm>
        </p:spPr>
        <p:txBody>
          <a:bodyPr>
            <a:normAutofit/>
          </a:bodyPr>
          <a:lstStyle/>
          <a:p>
            <a:r>
              <a:rPr lang="en-US" sz="5400" dirty="0"/>
              <a:t>Objective</a:t>
            </a:r>
            <a:endParaRPr lang="en-IN" sz="5400" dirty="0"/>
          </a:p>
        </p:txBody>
      </p:sp>
      <p:sp>
        <p:nvSpPr>
          <p:cNvPr id="3" name="Subtitle 2">
            <a:extLst>
              <a:ext uri="{FF2B5EF4-FFF2-40B4-BE49-F238E27FC236}">
                <a16:creationId xmlns:a16="http://schemas.microsoft.com/office/drawing/2014/main" id="{FC1D4C50-7D7D-DF2A-2117-FFC9FB4D6C97}"/>
              </a:ext>
            </a:extLst>
          </p:cNvPr>
          <p:cNvSpPr>
            <a:spLocks noGrp="1"/>
          </p:cNvSpPr>
          <p:nvPr>
            <p:ph type="subTitle" idx="1"/>
          </p:nvPr>
        </p:nvSpPr>
        <p:spPr>
          <a:xfrm>
            <a:off x="687897" y="2206305"/>
            <a:ext cx="10712741" cy="3582099"/>
          </a:xfrm>
        </p:spPr>
        <p:txBody>
          <a:bodyPr/>
          <a:lstStyle/>
          <a:p>
            <a:r>
              <a:rPr lang="en-US" sz="2800" dirty="0"/>
              <a:t>To design and develop a robust and efficient face detection system capable of accurately identifying human faces in images or video streams, even under challenging conditions such as varying lighting, occlusions, and facial orientations, with an emphasis on real-time performance.</a:t>
            </a:r>
          </a:p>
          <a:p>
            <a:endParaRPr lang="en-IN" dirty="0"/>
          </a:p>
        </p:txBody>
      </p:sp>
    </p:spTree>
    <p:extLst>
      <p:ext uri="{BB962C8B-B14F-4D97-AF65-F5344CB8AC3E}">
        <p14:creationId xmlns:p14="http://schemas.microsoft.com/office/powerpoint/2010/main" val="1920201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018D3-5D5A-A333-5C9F-F29ED5A3B6BB}"/>
              </a:ext>
            </a:extLst>
          </p:cNvPr>
          <p:cNvSpPr>
            <a:spLocks noGrp="1"/>
          </p:cNvSpPr>
          <p:nvPr>
            <p:ph type="title"/>
          </p:nvPr>
        </p:nvSpPr>
        <p:spPr>
          <a:xfrm>
            <a:off x="3445135" y="463438"/>
            <a:ext cx="10515600" cy="1406008"/>
          </a:xfrm>
        </p:spPr>
        <p:txBody>
          <a:bodyPr/>
          <a:lstStyle/>
          <a:p>
            <a:r>
              <a:rPr lang="en-US" dirty="0"/>
              <a:t>PROPOSED METHOD </a:t>
            </a:r>
          </a:p>
        </p:txBody>
      </p:sp>
      <p:sp>
        <p:nvSpPr>
          <p:cNvPr id="3" name="Content Placeholder 2">
            <a:extLst>
              <a:ext uri="{FF2B5EF4-FFF2-40B4-BE49-F238E27FC236}">
                <a16:creationId xmlns:a16="http://schemas.microsoft.com/office/drawing/2014/main" id="{98A161E4-330D-8437-E130-5D0A33B8050D}"/>
              </a:ext>
            </a:extLst>
          </p:cNvPr>
          <p:cNvSpPr>
            <a:spLocks noGrp="1"/>
          </p:cNvSpPr>
          <p:nvPr>
            <p:ph idx="1"/>
          </p:nvPr>
        </p:nvSpPr>
        <p:spPr>
          <a:xfrm>
            <a:off x="1169077" y="1869446"/>
            <a:ext cx="10515600" cy="4351338"/>
          </a:xfrm>
        </p:spPr>
        <p:txBody>
          <a:bodyPr>
            <a:normAutofit/>
          </a:bodyPr>
          <a:lstStyle/>
          <a:p>
            <a:pPr>
              <a:buFont typeface="Wingdings" panose="05000000000000000000" pitchFamily="2" charset="2"/>
              <a:buChar char="Ø"/>
            </a:pPr>
            <a:r>
              <a:rPr lang="en-US" sz="3200" dirty="0"/>
              <a:t> 	Data Collection</a:t>
            </a:r>
          </a:p>
          <a:p>
            <a:pPr>
              <a:buFont typeface="Wingdings" panose="05000000000000000000" pitchFamily="2" charset="2"/>
              <a:buChar char="Ø"/>
            </a:pPr>
            <a:r>
              <a:rPr lang="en-US" sz="3200" dirty="0"/>
              <a:t> 	Preprocessing</a:t>
            </a:r>
          </a:p>
          <a:p>
            <a:pPr>
              <a:buFont typeface="Wingdings" panose="05000000000000000000" pitchFamily="2" charset="2"/>
              <a:buChar char="Ø"/>
            </a:pPr>
            <a:r>
              <a:rPr lang="en-US" sz="3200" dirty="0"/>
              <a:t> 	Feature Extraction</a:t>
            </a:r>
          </a:p>
          <a:p>
            <a:pPr>
              <a:buFont typeface="Wingdings" panose="05000000000000000000" pitchFamily="2" charset="2"/>
              <a:buChar char="Ø"/>
            </a:pPr>
            <a:r>
              <a:rPr lang="en-US" sz="3200" dirty="0"/>
              <a:t> 	Training</a:t>
            </a:r>
          </a:p>
          <a:p>
            <a:pPr>
              <a:buFont typeface="Wingdings" panose="05000000000000000000" pitchFamily="2" charset="2"/>
              <a:buChar char="Ø"/>
            </a:pPr>
            <a:r>
              <a:rPr lang="en-US" sz="3200" dirty="0"/>
              <a:t> 	Evaluation </a:t>
            </a:r>
          </a:p>
          <a:p>
            <a:pPr>
              <a:buFont typeface="Wingdings" panose="05000000000000000000" pitchFamily="2" charset="2"/>
              <a:buChar char="Ø"/>
            </a:pPr>
            <a:r>
              <a:rPr lang="en-US" sz="3200" dirty="0"/>
              <a:t> 	Deployment </a:t>
            </a:r>
          </a:p>
          <a:p>
            <a:pPr>
              <a:buFont typeface="Wingdings" panose="05000000000000000000" pitchFamily="2" charset="2"/>
              <a:buChar char="Ø"/>
            </a:pPr>
            <a:r>
              <a:rPr lang="en-US" sz="3200" dirty="0"/>
              <a:t> 	Testing</a:t>
            </a:r>
          </a:p>
        </p:txBody>
      </p:sp>
    </p:spTree>
    <p:extLst>
      <p:ext uri="{BB962C8B-B14F-4D97-AF65-F5344CB8AC3E}">
        <p14:creationId xmlns:p14="http://schemas.microsoft.com/office/powerpoint/2010/main" val="1667530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643</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Baskerville Old Face</vt:lpstr>
      <vt:lpstr>Britannic Bold</vt:lpstr>
      <vt:lpstr>Wingdings</vt:lpstr>
      <vt:lpstr>Office Theme</vt:lpstr>
      <vt:lpstr>MALLA REDDY ENGINEERING COLLEGE (A)</vt:lpstr>
      <vt:lpstr>Roles </vt:lpstr>
      <vt:lpstr>ABSTRACT </vt:lpstr>
      <vt:lpstr>INTRODUCTION </vt:lpstr>
      <vt:lpstr>Literature Survey</vt:lpstr>
      <vt:lpstr>PowerPoint Presentation</vt:lpstr>
      <vt:lpstr>Problem Statement</vt:lpstr>
      <vt:lpstr>Objective</vt:lpstr>
      <vt:lpstr>PROPOSED METHOD </vt:lpstr>
      <vt:lpstr>SOFTWARE REQUIREMENTS </vt:lpstr>
      <vt:lpstr>HARDWARE REQUIREMENTS</vt:lpstr>
      <vt:lpstr>PowerPoint Presentation</vt:lpstr>
      <vt:lpstr>PowerPoint Presentation</vt:lpstr>
      <vt:lpstr>PowerPoint Presentation</vt:lpstr>
      <vt:lpstr>FUTURE SCOPE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dc:title>
  <dc:creator>medhasrimalipatel@gmail.com</dc:creator>
  <cp:lastModifiedBy>user</cp:lastModifiedBy>
  <cp:revision>13</cp:revision>
  <dcterms:created xsi:type="dcterms:W3CDTF">2024-06-06T13:55:14Z</dcterms:created>
  <dcterms:modified xsi:type="dcterms:W3CDTF">2025-06-05T06:19:30Z</dcterms:modified>
</cp:coreProperties>
</file>