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76" r:id="rId5"/>
    <p:sldId id="259" r:id="rId6"/>
    <p:sldId id="281" r:id="rId7"/>
    <p:sldId id="260" r:id="rId8"/>
    <p:sldId id="282" r:id="rId9"/>
    <p:sldId id="261" r:id="rId10"/>
    <p:sldId id="278" r:id="rId11"/>
    <p:sldId id="280" r:id="rId12"/>
    <p:sldId id="277" r:id="rId13"/>
    <p:sldId id="262" r:id="rId14"/>
    <p:sldId id="263" r:id="rId15"/>
    <p:sldId id="283" r:id="rId16"/>
    <p:sldId id="264" r:id="rId17"/>
    <p:sldId id="268" r:id="rId18"/>
    <p:sldId id="265" r:id="rId19"/>
    <p:sldId id="298" r:id="rId20"/>
    <p:sldId id="297" r:id="rId21"/>
    <p:sldId id="296"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ARAT20211CSE0546/backen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sz="3000" dirty="0">
                <a:solidFill>
                  <a:schemeClr val="tx2"/>
                </a:solidFill>
                <a:latin typeface="Cambria" panose="02040503050406030204" pitchFamily="18" charset="0"/>
                <a:ea typeface="Cambria" panose="02040503050406030204" pitchFamily="18" charset="0"/>
              </a:rPr>
              <a:t>Digital solution for Artisan Market Expansion</a:t>
            </a:r>
            <a:endParaRPr sz="3000" dirty="0">
              <a:solidFill>
                <a:schemeClr val="tx2"/>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fontScale="92500"/>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 CSE-154</a:t>
            </a:r>
            <a:r>
              <a:rPr lang="en-GB" altLang="en-GB" dirty="0">
                <a:latin typeface="Cambria" panose="02040503050406030204" pitchFamily="18" charset="0"/>
                <a:ea typeface="Cambria" panose="02040503050406030204" pitchFamily="18" charset="0"/>
              </a:rPr>
              <a:t> PSCS-193</a:t>
            </a:r>
            <a:endParaRPr lang="en-GB" dirty="0">
              <a:latin typeface="Cambria" panose="02040503050406030204" pitchFamily="18" charset="0"/>
              <a:ea typeface="Cambria" panose="02040503050406030204" pitchFamily="18" charset="0"/>
            </a:endParaRP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46894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Font typeface="+mj-lt"/>
                        <a:buNone/>
                      </a:pPr>
                      <a:r>
                        <a:rPr lang="en-IN" sz="1800" u="none" strike="noStrike" cap="none" dirty="0"/>
                        <a:t>20211CSE0546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IN" sz="1800" u="none" strike="noStrike" cap="none" dirty="0"/>
                        <a:t>SHARAT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IN" sz="1800" u="none" strike="noStrike" cap="none" dirty="0"/>
                        <a:t>20211CSE0563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IN" sz="1800" u="none" strike="noStrike" cap="none" dirty="0"/>
                        <a:t>FAREEDAHMED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IN" sz="1800" u="none" strike="noStrike" cap="none" dirty="0"/>
                        <a:t>20211CSE0572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IN" sz="1800" u="none" strike="noStrike" cap="none" dirty="0"/>
                        <a:t>V S KRISHNA CHAITANYA AVVARI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a:t>
            </a:r>
            <a:r>
              <a:rPr lang="en-GB"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Shweta Singh</a:t>
            </a:r>
            <a:endParaRPr lang="en-GB"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IN"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VIVA VOCE</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Methodology</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Backend Technology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Use Node.js with Express for the backend to handle user registrations, product uploads, and event creation.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Implement REST APIs for communication between the front and backend.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Database: Use MongoDB (or MySQL) for storing product details, sales statistics, user information, and event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Authentication: Use JWT tokens for secure authentication and authorization</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u="sng" dirty="0">
                <a:latin typeface="Times New Roman" panose="02020603050405020304" pitchFamily="18" charset="0"/>
                <a:ea typeface="Calibri" panose="020F0502020204030204" pitchFamily="34" charset="0"/>
                <a:cs typeface="Times New Roman" panose="02020603050405020304" pitchFamily="18" charset="0"/>
              </a:rPr>
              <a:t>Phase 3: Key Feature Implementation</a:t>
            </a:r>
            <a:r>
              <a:rPr lang="en-US" u="sng" dirty="0">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User Registration and Product Upload: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Develop a simple registration form with input fields for personal details and verification     processes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Allow artisans to upload multiple images per product, set prices, and describe product details in an easy-to-use form.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Methodology</a:t>
            </a:r>
            <a:br>
              <a:rPr lang="en-IN" dirty="0"/>
            </a:br>
            <a:endParaRPr lang="en-IN" dirty="0"/>
          </a:p>
        </p:txBody>
      </p:sp>
      <p:sp>
        <p:nvSpPr>
          <p:cNvPr id="3" name="Content Placeholder 2"/>
          <p:cNvSpPr>
            <a:spLocks noGrp="1"/>
          </p:cNvSpPr>
          <p:nvPr>
            <p:ph idx="1"/>
          </p:nvPr>
        </p:nvSpPr>
        <p:spPr>
          <a:xfrm>
            <a:off x="812800" y="1216661"/>
            <a:ext cx="10668000" cy="4952997"/>
          </a:xfrm>
        </p:spPr>
        <p:txBody>
          <a:bodyPr>
            <a:normAutofit lnSpcReduction="10000"/>
          </a:bodyPr>
          <a:lstStyle/>
          <a:p>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b="1" u="sng" dirty="0">
                <a:effectLst/>
                <a:latin typeface="Calibri" panose="020F0502020204030204" pitchFamily="34" charset="0"/>
                <a:ea typeface="Calibri" panose="020F0502020204030204" pitchFamily="34" charset="0"/>
                <a:cs typeface="Calibri" panose="020F0502020204030204" pitchFamily="34" charset="0"/>
              </a:rPr>
              <a:t>Phase 4: Testing &amp; Iteration :</a:t>
            </a:r>
            <a:endParaRPr lang="en-IN" b="1" u="sng" dirty="0">
              <a:effectLst/>
              <a:latin typeface="Calibri" panose="020F0502020204030204" pitchFamily="34" charset="0"/>
              <a:ea typeface="Calibri" panose="020F0502020204030204" pitchFamily="34" charset="0"/>
              <a:cs typeface="Calibri" panose="020F0502020204030204" pitchFamily="34" charset="0"/>
            </a:endParaRPr>
          </a:p>
          <a:p>
            <a:pPr marL="457200" lvl="0" indent="-457200">
              <a:buSzPts val="1000"/>
              <a:buFont typeface="+mj-lt"/>
              <a:buAutoNum type="arabicPeriod"/>
              <a:tabLst>
                <a:tab pos="457200" algn="l"/>
              </a:tabLs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User Acceptance Testing (UAT)</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 Test the platform with a small group of artisans and buyers, gathering feedback on usability and functionality.</a:t>
            </a:r>
            <a:endParaRPr lang="en-IN" sz="2400" dirty="0">
              <a:effectLst/>
              <a:latin typeface="Times New Roman" panose="02020603050405020304" pitchFamily="18" charset="0"/>
              <a:ea typeface="DengXian" panose="02010600030101010101" pitchFamily="2" charset="-122"/>
              <a:cs typeface="Times New Roman" panose="02020603050405020304" pitchFamily="18" charset="0"/>
            </a:endParaRPr>
          </a:p>
          <a:p>
            <a:pPr marL="457200" lvl="0" indent="-457200">
              <a:buSzPts val="1000"/>
              <a:buFont typeface="+mj-lt"/>
              <a:buAutoNum type="arabicPeriod"/>
              <a:tabLst>
                <a:tab pos="457200" algn="l"/>
              </a:tabLs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Load Testing</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 Ensure the platform can handle multiple simultaneous users, especially during events or peak sales periods.</a:t>
            </a:r>
            <a:endParaRPr lang="en-IN" sz="2400" dirty="0">
              <a:effectLst/>
              <a:latin typeface="Times New Roman" panose="02020603050405020304" pitchFamily="18" charset="0"/>
              <a:ea typeface="DengXian" panose="02010600030101010101" pitchFamily="2" charset="-122"/>
              <a:cs typeface="Times New Roman" panose="02020603050405020304" pitchFamily="18" charset="0"/>
            </a:endParaRPr>
          </a:p>
          <a:p>
            <a:pPr marL="457200" lvl="0" indent="-457200">
              <a:buSzPts val="1000"/>
              <a:buFont typeface="+mj-lt"/>
              <a:buAutoNum type="arabicPeriod"/>
              <a:tabLst>
                <a:tab pos="457200" algn="l"/>
              </a:tabLs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Security Testing</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 Test for vulnerabilities in the authentication system, particularly around COD and payment methods.</a:t>
            </a:r>
          </a:p>
          <a:p>
            <a:pPr lvl="0">
              <a:buSzPts val="1000"/>
              <a:buFont typeface="Arial" panose="020B0604020202020204" pitchFamily="34" charset="0"/>
              <a:buChar char="•"/>
              <a:tabLst>
                <a:tab pos="457200" algn="l"/>
              </a:tabLst>
            </a:pPr>
            <a:r>
              <a:rPr lang="en-US" b="1" dirty="0">
                <a:effectLst/>
                <a:latin typeface="Calibri" panose="020F0502020204030204" pitchFamily="34" charset="0"/>
                <a:ea typeface="Calibri" panose="020F0502020204030204" pitchFamily="34" charset="0"/>
                <a:cs typeface="Calibri" panose="020F0502020204030204" pitchFamily="34" charset="0"/>
              </a:rPr>
              <a:t>  </a:t>
            </a:r>
            <a:r>
              <a:rPr lang="en-US" b="1" u="sng" dirty="0">
                <a:effectLst/>
                <a:latin typeface="Calibri" panose="020F0502020204030204" pitchFamily="34" charset="0"/>
                <a:ea typeface="Calibri" panose="020F0502020204030204" pitchFamily="34" charset="0"/>
                <a:cs typeface="Calibri" panose="020F0502020204030204" pitchFamily="34" charset="0"/>
              </a:rPr>
              <a:t>Phase 5: Launch and Monitoring </a:t>
            </a:r>
            <a:r>
              <a:rPr lang="en-US" b="1" dirty="0">
                <a:effectLst/>
                <a:latin typeface="Calibri" panose="020F0502020204030204" pitchFamily="34" charset="0"/>
                <a:ea typeface="Calibri" panose="020F0502020204030204" pitchFamily="34" charset="0"/>
                <a:cs typeface="Calibri" panose="020F0502020204030204" pitchFamily="34" charset="0"/>
              </a:rPr>
              <a:t>:</a:t>
            </a:r>
            <a:endParaRPr lang="en-IN" b="1" dirty="0">
              <a:effectLst/>
              <a:latin typeface="Calibri" panose="020F0502020204030204" pitchFamily="34" charset="0"/>
              <a:ea typeface="Calibri" panose="020F0502020204030204" pitchFamily="34" charset="0"/>
              <a:cs typeface="Calibri" panose="020F0502020204030204" pitchFamily="34" charset="0"/>
            </a:endParaRPr>
          </a:p>
          <a:p>
            <a:pPr marL="457200" lvl="0" indent="-457200">
              <a:buSzPts val="1000"/>
              <a:buFont typeface="+mj-lt"/>
              <a:buAutoNum type="arabicPeriod"/>
              <a:tabLst>
                <a:tab pos="457200" algn="l"/>
              </a:tabLs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Rollout</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 Launch the platform in phases, starting with a small group of artisans and gradually expanding.</a:t>
            </a:r>
          </a:p>
          <a:p>
            <a:pPr marL="457200" indent="-457200">
              <a:buSzPts val="1000"/>
              <a:buFont typeface="+mj-lt"/>
              <a:buAutoNum type="arabicPeriod"/>
              <a:tabLst>
                <a:tab pos="457200" algn="l"/>
              </a:tabLs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Feedback Loop</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 Set up a feedback mechanism for continuous improvement. Use data from the platform (e.g., which features artisans use the most) to prioritize future updates</a:t>
            </a:r>
            <a:endParaRPr lang="en-IN" dirty="0"/>
          </a:p>
          <a:p>
            <a:pPr marL="457200" lvl="0" indent="-457200">
              <a:buSzPts val="1000"/>
              <a:buFont typeface="+mj-lt"/>
              <a:buAutoNum type="arabicPeriod"/>
              <a:tabLst>
                <a:tab pos="457200" algn="l"/>
              </a:tabLst>
            </a:pPr>
            <a:endParaRPr lang="en-IN" sz="24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pPr marL="0" indent="0">
              <a:buNone/>
            </a:pPr>
            <a:r>
              <a:rPr lang="en-IN" sz="1800" dirty="0">
                <a:solidFill>
                  <a:srgbClr val="000000"/>
                </a:solidFill>
                <a:effectLst/>
                <a:latin typeface="Cambria" panose="02040503050406030204" pitchFamily="18" charset="0"/>
              </a:rPr>
              <a:t>      </a:t>
            </a:r>
            <a:r>
              <a:rPr lang="en-IN" b="1" dirty="0">
                <a:solidFill>
                  <a:srgbClr val="000000"/>
                </a:solidFill>
                <a:effectLst/>
                <a:latin typeface="Cambria" panose="02040503050406030204" pitchFamily="18" charset="0"/>
              </a:rPr>
              <a:t>HARDWARE REQUIREMENTS: </a:t>
            </a:r>
            <a:endParaRPr lang="en-IN" b="1" dirty="0"/>
          </a:p>
          <a:p>
            <a:pPr>
              <a:lnSpc>
                <a:spcPct val="150000"/>
              </a:lnSpc>
            </a:pPr>
            <a:r>
              <a:rPr lang="en-IN" sz="2000" dirty="0">
                <a:solidFill>
                  <a:srgbClr val="000000"/>
                </a:solidFill>
                <a:effectLst/>
                <a:latin typeface="Cambria" panose="02040503050406030204" pitchFamily="18" charset="0"/>
              </a:rPr>
              <a:t>CPU: 3.6GHz </a:t>
            </a:r>
            <a:endParaRPr lang="en-IN" sz="2000" dirty="0"/>
          </a:p>
          <a:p>
            <a:pPr>
              <a:lnSpc>
                <a:spcPct val="150000"/>
              </a:lnSpc>
            </a:pPr>
            <a:r>
              <a:rPr lang="en-IN" sz="2000" dirty="0">
                <a:solidFill>
                  <a:srgbClr val="000000"/>
                </a:solidFill>
                <a:effectLst/>
                <a:latin typeface="Cambria" panose="02040503050406030204" pitchFamily="18" charset="0"/>
              </a:rPr>
              <a:t>RAM: 4GB </a:t>
            </a:r>
            <a:endParaRPr lang="en-IN" sz="2000" dirty="0"/>
          </a:p>
          <a:p>
            <a:pPr>
              <a:lnSpc>
                <a:spcPct val="150000"/>
              </a:lnSpc>
            </a:pPr>
            <a:r>
              <a:rPr lang="en-IN" sz="2000" dirty="0">
                <a:solidFill>
                  <a:srgbClr val="000000"/>
                </a:solidFill>
                <a:effectLst/>
                <a:latin typeface="Cambria" panose="02040503050406030204" pitchFamily="18" charset="0"/>
              </a:rPr>
              <a:t>Memory: 10 GB (Minimum) </a:t>
            </a:r>
            <a:endParaRPr lang="en-IN" sz="2000" dirty="0"/>
          </a:p>
          <a:p>
            <a:pPr marL="0" indent="0">
              <a:buNone/>
            </a:pPr>
            <a:r>
              <a:rPr lang="en-IN" b="1" dirty="0">
                <a:solidFill>
                  <a:srgbClr val="000000"/>
                </a:solidFill>
                <a:effectLst/>
                <a:latin typeface="Cambria" panose="02040503050406030204" pitchFamily="18" charset="0"/>
              </a:rPr>
              <a:t>     </a:t>
            </a:r>
          </a:p>
          <a:p>
            <a:pPr marL="0" indent="0">
              <a:buNone/>
            </a:pPr>
            <a:r>
              <a:rPr lang="en-IN" b="1" dirty="0">
                <a:solidFill>
                  <a:srgbClr val="000000"/>
                </a:solidFill>
                <a:latin typeface="Cambria" panose="02040503050406030204" pitchFamily="18" charset="0"/>
              </a:rPr>
              <a:t>    </a:t>
            </a:r>
            <a:r>
              <a:rPr lang="en-IN" b="1" dirty="0">
                <a:solidFill>
                  <a:srgbClr val="000000"/>
                </a:solidFill>
                <a:effectLst/>
                <a:latin typeface="Cambria" panose="02040503050406030204" pitchFamily="18" charset="0"/>
              </a:rPr>
              <a:t> SOFTWARE REQUIREMENTS: </a:t>
            </a:r>
            <a:endParaRPr lang="en-IN" b="1" dirty="0"/>
          </a:p>
          <a:p>
            <a:pPr>
              <a:lnSpc>
                <a:spcPct val="150000"/>
              </a:lnSpc>
            </a:pPr>
            <a:r>
              <a:rPr lang="en-IN" sz="2000" dirty="0">
                <a:solidFill>
                  <a:srgbClr val="000000"/>
                </a:solidFill>
                <a:effectLst/>
                <a:latin typeface="Cambria" panose="02040503050406030204" pitchFamily="18" charset="0"/>
              </a:rPr>
              <a:t>Languages:HTML5, CSS3, JavaScript </a:t>
            </a:r>
            <a:endParaRPr lang="en-IN" sz="2000" dirty="0"/>
          </a:p>
          <a:p>
            <a:pPr>
              <a:lnSpc>
                <a:spcPct val="150000"/>
              </a:lnSpc>
            </a:pPr>
            <a:r>
              <a:rPr lang="en-IN" sz="2000" dirty="0">
                <a:solidFill>
                  <a:srgbClr val="000000"/>
                </a:solidFill>
                <a:effectLst/>
                <a:latin typeface="Cambria" panose="02040503050406030204" pitchFamily="18" charset="0"/>
              </a:rPr>
              <a:t>Database: MongoDB </a:t>
            </a:r>
            <a:endParaRPr lang="en-IN" sz="2000" dirty="0"/>
          </a:p>
          <a:p>
            <a:pPr>
              <a:lnSpc>
                <a:spcPct val="150000"/>
              </a:lnSpc>
            </a:pPr>
            <a:r>
              <a:rPr lang="en-IN" sz="2000" dirty="0">
                <a:solidFill>
                  <a:srgbClr val="000000"/>
                </a:solidFill>
                <a:effectLst/>
                <a:latin typeface="Cambria" panose="02040503050406030204" pitchFamily="18" charset="0"/>
              </a:rPr>
              <a:t>Frameworks: Node.js </a:t>
            </a:r>
            <a:endParaRPr lang="en-IN" sz="2000" dirty="0"/>
          </a:p>
          <a:p>
            <a:pPr marL="0" indent="0">
              <a:lnSpc>
                <a:spcPct val="150000"/>
              </a:lnSpc>
              <a:buNone/>
            </a:pP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4" name="Content Placeholder 13"/>
          <p:cNvPicPr>
            <a:picLocks noGrp="1" noChangeAspect="1"/>
          </p:cNvPicPr>
          <p:nvPr>
            <p:ph idx="1"/>
          </p:nvPr>
        </p:nvPicPr>
        <p:blipFill>
          <a:blip r:embed="rId2"/>
          <a:stretch>
            <a:fillRect/>
          </a:stretch>
        </p:blipFill>
        <p:spPr>
          <a:xfrm>
            <a:off x="1873030" y="1273054"/>
            <a:ext cx="8547539" cy="4692891"/>
          </a:xfrm>
        </p:spPr>
      </p:pic>
      <p:graphicFrame>
        <p:nvGraphicFramePr>
          <p:cNvPr id="16" name="Table 15"/>
          <p:cNvGraphicFramePr>
            <a:graphicFrameLocks noGrp="1"/>
          </p:cNvGraphicFramePr>
          <p:nvPr/>
        </p:nvGraphicFramePr>
        <p:xfrm>
          <a:off x="1873030" y="5163941"/>
          <a:ext cx="8531225" cy="842010"/>
        </p:xfrm>
        <a:graphic>
          <a:graphicData uri="http://schemas.openxmlformats.org/drawingml/2006/table">
            <a:tbl>
              <a:tblPr firstRow="1" bandRow="1">
                <a:tableStyleId>{5C22544A-7EE6-4342-B048-85BDC9FD1C3A}</a:tableStyleId>
              </a:tblPr>
              <a:tblGrid>
                <a:gridCol w="1706245">
                  <a:extLst>
                    <a:ext uri="{9D8B030D-6E8A-4147-A177-3AD203B41FA5}">
                      <a16:colId xmlns:a16="http://schemas.microsoft.com/office/drawing/2014/main" val="20000"/>
                    </a:ext>
                  </a:extLst>
                </a:gridCol>
                <a:gridCol w="1706245">
                  <a:extLst>
                    <a:ext uri="{9D8B030D-6E8A-4147-A177-3AD203B41FA5}">
                      <a16:colId xmlns:a16="http://schemas.microsoft.com/office/drawing/2014/main" val="20001"/>
                    </a:ext>
                  </a:extLst>
                </a:gridCol>
                <a:gridCol w="1706245">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706245">
                  <a:extLst>
                    <a:ext uri="{9D8B030D-6E8A-4147-A177-3AD203B41FA5}">
                      <a16:colId xmlns:a16="http://schemas.microsoft.com/office/drawing/2014/main" val="20004"/>
                    </a:ext>
                  </a:extLst>
                </a:gridCol>
              </a:tblGrid>
              <a:tr h="461010">
                <a:tc>
                  <a:txBody>
                    <a:bodyPr/>
                    <a:lstStyle>
                      <a:defPPr marR="0" lvl="0" algn="l" rtl="0">
                        <a:lnSpc>
                          <a:spcPct val="100000"/>
                        </a:lnSpc>
                        <a:spcBef>
                          <a:spcPts val="0"/>
                        </a:spcBef>
                        <a:spcAft>
                          <a:spcPts val="0"/>
                        </a:spcAft>
                        <a:defRPr b="1">
                          <a:solidFill>
                            <a:schemeClr val="lt1"/>
                          </a:solidFill>
                        </a:defRPr>
                      </a:defPPr>
                      <a:lvl1pPr marR="0" lvl="0"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None/>
                      </a:pPr>
                      <a:r>
                        <a:rPr lang="en-IN" altLang="en-US" b="0">
                          <a:solidFill>
                            <a:schemeClr val="tx1"/>
                          </a:solidFill>
                        </a:rPr>
                        <a:t>Backend</a:t>
                      </a:r>
                    </a:p>
                  </a:txBody>
                  <a:tcPr>
                    <a:solidFill>
                      <a:schemeClr val="bg2">
                        <a:lumMod val="20000"/>
                        <a:lumOff val="80000"/>
                      </a:schemeClr>
                    </a:solidFill>
                  </a:tcPr>
                </a:tc>
                <a:tc>
                  <a:txBody>
                    <a:bodyPr/>
                    <a:lstStyle>
                      <a:defPPr marR="0" lvl="0" algn="l" rtl="0">
                        <a:lnSpc>
                          <a:spcPct val="100000"/>
                        </a:lnSpc>
                        <a:spcBef>
                          <a:spcPts val="0"/>
                        </a:spcBef>
                        <a:spcAft>
                          <a:spcPts val="0"/>
                        </a:spcAft>
                        <a:defRPr b="1">
                          <a:solidFill>
                            <a:schemeClr val="lt1"/>
                          </a:solidFill>
                        </a:defRPr>
                      </a:defPPr>
                      <a:lvl1pPr marR="0" lvl="0"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None/>
                      </a:pPr>
                      <a:r>
                        <a:rPr lang="en-IN" altLang="en-US" b="0">
                          <a:solidFill>
                            <a:schemeClr val="tx1"/>
                          </a:solidFill>
                        </a:rPr>
                        <a:t>2 weeks</a:t>
                      </a:r>
                    </a:p>
                  </a:txBody>
                  <a:tcPr>
                    <a:solidFill>
                      <a:schemeClr val="bg2">
                        <a:lumMod val="20000"/>
                        <a:lumOff val="80000"/>
                      </a:schemeClr>
                    </a:solidFill>
                  </a:tcPr>
                </a:tc>
                <a:tc>
                  <a:txBody>
                    <a:bodyPr/>
                    <a:lstStyle>
                      <a:defPPr marR="0" lvl="0" algn="l" rtl="0">
                        <a:lnSpc>
                          <a:spcPct val="100000"/>
                        </a:lnSpc>
                        <a:spcBef>
                          <a:spcPts val="0"/>
                        </a:spcBef>
                        <a:spcAft>
                          <a:spcPts val="0"/>
                        </a:spcAft>
                        <a:defRPr b="1">
                          <a:solidFill>
                            <a:schemeClr val="lt1"/>
                          </a:solidFill>
                        </a:defRPr>
                      </a:defPPr>
                      <a:lvl1pPr marR="0" lvl="0"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None/>
                      </a:pPr>
                      <a:r>
                        <a:rPr lang="en-IN" altLang="en-US" b="0">
                          <a:solidFill>
                            <a:schemeClr val="tx1"/>
                          </a:solidFill>
                        </a:rPr>
                        <a:t>22/10/24</a:t>
                      </a:r>
                    </a:p>
                  </a:txBody>
                  <a:tcPr>
                    <a:solidFill>
                      <a:schemeClr val="bg2">
                        <a:lumMod val="20000"/>
                        <a:lumOff val="80000"/>
                      </a:schemeClr>
                    </a:solidFill>
                  </a:tcPr>
                </a:tc>
                <a:tc>
                  <a:txBody>
                    <a:bodyPr/>
                    <a:lstStyle>
                      <a:defPPr marR="0" lvl="0" algn="l" rtl="0">
                        <a:lnSpc>
                          <a:spcPct val="100000"/>
                        </a:lnSpc>
                        <a:spcBef>
                          <a:spcPts val="0"/>
                        </a:spcBef>
                        <a:spcAft>
                          <a:spcPts val="0"/>
                        </a:spcAft>
                        <a:defRPr b="1">
                          <a:solidFill>
                            <a:schemeClr val="lt1"/>
                          </a:solidFill>
                        </a:defRPr>
                      </a:defPPr>
                      <a:lvl1pPr marR="0" lvl="0"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None/>
                      </a:pPr>
                      <a:r>
                        <a:rPr lang="en-IN" altLang="en-US" b="0">
                          <a:solidFill>
                            <a:schemeClr val="tx1"/>
                          </a:solidFill>
                        </a:rPr>
                        <a:t>6/11/24</a:t>
                      </a:r>
                    </a:p>
                  </a:txBody>
                  <a:tcPr>
                    <a:solidFill>
                      <a:schemeClr val="bg2">
                        <a:lumMod val="20000"/>
                        <a:lumOff val="80000"/>
                      </a:schemeClr>
                    </a:solidFill>
                  </a:tcPr>
                </a:tc>
                <a:tc>
                  <a:txBody>
                    <a:bodyPr/>
                    <a:lstStyle>
                      <a:defPPr marR="0" lvl="0" algn="l" rtl="0">
                        <a:lnSpc>
                          <a:spcPct val="100000"/>
                        </a:lnSpc>
                        <a:spcBef>
                          <a:spcPts val="0"/>
                        </a:spcBef>
                        <a:spcAft>
                          <a:spcPts val="0"/>
                        </a:spcAft>
                        <a:defRPr b="1">
                          <a:solidFill>
                            <a:schemeClr val="lt1"/>
                          </a:solidFill>
                        </a:defRPr>
                      </a:defPPr>
                      <a:lvl1pPr marR="0" lvl="0"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None/>
                      </a:pPr>
                      <a:r>
                        <a:rPr lang="en-IN" altLang="en-US" b="0">
                          <a:solidFill>
                            <a:schemeClr val="tx1"/>
                          </a:solidFill>
                        </a:rPr>
                        <a:t>Frontend</a:t>
                      </a:r>
                    </a:p>
                  </a:txBody>
                  <a:tcPr>
                    <a:solidFill>
                      <a:schemeClr val="bg2">
                        <a:lumMod val="20000"/>
                        <a:lumOff val="80000"/>
                      </a:schemeClr>
                    </a:solidFill>
                  </a:tcPr>
                </a:tc>
                <a:extLst>
                  <a:ext uri="{0D108BD9-81ED-4DB2-BD59-A6C34878D82A}">
                    <a16:rowId xmlns:a16="http://schemas.microsoft.com/office/drawing/2014/main" val="10000"/>
                  </a:ext>
                </a:extLst>
              </a:tr>
              <a:tr h="381000">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buNone/>
                      </a:pPr>
                      <a:r>
                        <a:rPr lang="en-IN" altLang="en-US"/>
                        <a:t>Database setup </a:t>
                      </a:r>
                    </a:p>
                  </a:txBody>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buNone/>
                      </a:pPr>
                      <a:r>
                        <a:rPr lang="en-IN" altLang="en-US"/>
                        <a:t>2 weeks</a:t>
                      </a:r>
                    </a:p>
                  </a:txBody>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buNone/>
                      </a:pPr>
                      <a:r>
                        <a:rPr lang="en-IN" altLang="en-US"/>
                        <a:t>7/11/24</a:t>
                      </a:r>
                    </a:p>
                  </a:txBody>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buNone/>
                      </a:pPr>
                      <a:r>
                        <a:rPr lang="en-IN" altLang="en-US"/>
                        <a:t>21/11/24</a:t>
                      </a:r>
                    </a:p>
                  </a:txBody>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buNone/>
                      </a:pPr>
                      <a:r>
                        <a:rPr lang="en-IN" altLang="en-US" dirty="0"/>
                        <a:t>Backend</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Grp="1" noChangeArrowheads="1"/>
          </p:cNvSpPr>
          <p:nvPr>
            <p:ph idx="1"/>
          </p:nvPr>
        </p:nvSpPr>
        <p:spPr bwMode="auto">
          <a:xfrm>
            <a:off x="812800" y="919166"/>
            <a:ext cx="1137666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Enhanced Visibility for Artisans</a:t>
            </a:r>
            <a:r>
              <a:rPr kumimoji="0" lang="en-US" altLang="en-US" sz="2300" b="0" i="0" u="none" strike="noStrike" cap="none" normalizeH="0" baseline="0" dirty="0">
                <a:ln>
                  <a:noFill/>
                </a:ln>
                <a:solidFill>
                  <a:schemeClr val="tx1"/>
                </a:solidFill>
                <a:effectLst/>
                <a:latin typeface="Arial" panose="020B0604020202020204" pitchFamily="34" charset="0"/>
              </a:rPr>
              <a:t>: Increased exposure for local artists and craftsmen,</a:t>
            </a:r>
          </a:p>
          <a:p>
            <a:pPr marL="0" marR="0" lvl="0" indent="0" algn="l" defTabSz="914400" rtl="0" eaLnBrk="0" fontAlgn="base" latinLnBrk="0" hangingPunct="0">
              <a:lnSpc>
                <a:spcPct val="150000"/>
              </a:lnSpc>
              <a:spcBef>
                <a:spcPct val="0"/>
              </a:spcBef>
              <a:spcAft>
                <a:spcPct val="0"/>
              </a:spcAft>
              <a:buClrTx/>
              <a:buSzTx/>
              <a:buNone/>
            </a:pPr>
            <a:r>
              <a:rPr kumimoji="0" lang="en-US" altLang="en-US" sz="2300" b="0" i="0" u="none" strike="noStrike" cap="none" normalizeH="0" baseline="0" dirty="0">
                <a:ln>
                  <a:noFill/>
                </a:ln>
                <a:solidFill>
                  <a:schemeClr val="tx1"/>
                </a:solidFill>
                <a:effectLst/>
                <a:latin typeface="Arial" panose="020B0604020202020204" pitchFamily="34" charset="0"/>
              </a:rPr>
              <a:t>  promoting their products to a wider audience.</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User-Friendly Experience</a:t>
            </a:r>
            <a:r>
              <a:rPr kumimoji="0" lang="en-US" altLang="en-US" sz="2300" b="0" i="0" u="none" strike="noStrike" cap="none" normalizeH="0" baseline="0" dirty="0">
                <a:ln>
                  <a:noFill/>
                </a:ln>
                <a:solidFill>
                  <a:schemeClr val="tx1"/>
                </a:solidFill>
                <a:effectLst/>
                <a:latin typeface="Arial" panose="020B0604020202020204" pitchFamily="34" charset="0"/>
              </a:rPr>
              <a:t>: A seamless and interactive user interface that simplifies </a:t>
            </a:r>
          </a:p>
          <a:p>
            <a:pPr marL="0" marR="0" lvl="0" indent="0" algn="l" defTabSz="914400" rtl="0" eaLnBrk="0" fontAlgn="base" latinLnBrk="0" hangingPunct="0">
              <a:lnSpc>
                <a:spcPct val="150000"/>
              </a:lnSpc>
              <a:spcBef>
                <a:spcPct val="0"/>
              </a:spcBef>
              <a:spcAft>
                <a:spcPct val="0"/>
              </a:spcAft>
              <a:buClrTx/>
              <a:buSzTx/>
              <a:buNone/>
            </a:pPr>
            <a:r>
              <a:rPr lang="en-US" altLang="en-US" sz="2300" dirty="0">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product browsing, election, and purchasing processes.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Efficient Product Management</a:t>
            </a:r>
            <a:r>
              <a:rPr kumimoji="0" lang="en-US" altLang="en-US" sz="2300" b="0" i="0" u="none" strike="noStrike" cap="none" normalizeH="0" baseline="0" dirty="0">
                <a:ln>
                  <a:noFill/>
                </a:ln>
                <a:solidFill>
                  <a:schemeClr val="tx1"/>
                </a:solidFill>
                <a:effectLst/>
                <a:latin typeface="Arial" panose="020B0604020202020204" pitchFamily="34" charset="0"/>
              </a:rPr>
              <a:t>: Streamlined administrative functions for managing </a:t>
            </a:r>
          </a:p>
          <a:p>
            <a:pPr marL="0" marR="0" lvl="0" indent="0" algn="l" defTabSz="914400" rtl="0" eaLnBrk="0" fontAlgn="base" latinLnBrk="0" hangingPunct="0">
              <a:lnSpc>
                <a:spcPct val="150000"/>
              </a:lnSpc>
              <a:spcBef>
                <a:spcPct val="0"/>
              </a:spcBef>
              <a:spcAft>
                <a:spcPct val="0"/>
              </a:spcAft>
              <a:buClrTx/>
              <a:buSzTx/>
              <a:buNone/>
            </a:pPr>
            <a:r>
              <a:rPr kumimoji="0" lang="en-US" altLang="en-US" sz="2300" b="0" i="0" u="none" strike="noStrike" cap="none" normalizeH="0" baseline="0" dirty="0">
                <a:ln>
                  <a:noFill/>
                </a:ln>
                <a:solidFill>
                  <a:schemeClr val="tx1"/>
                </a:solidFill>
                <a:effectLst/>
                <a:latin typeface="Arial" panose="020B0604020202020204" pitchFamily="34" charset="0"/>
              </a:rPr>
              <a:t>  products, categories, and inventory, leading to efficient operations.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Secure Transactions</a:t>
            </a:r>
            <a:r>
              <a:rPr kumimoji="0" lang="en-US" altLang="en-US" sz="2300" b="0" i="0" u="none" strike="noStrike" cap="none" normalizeH="0" baseline="0" dirty="0">
                <a:ln>
                  <a:noFill/>
                </a:ln>
                <a:solidFill>
                  <a:schemeClr val="tx1"/>
                </a:solidFill>
                <a:effectLst/>
                <a:latin typeface="Arial" panose="020B0604020202020204" pitchFamily="34" charset="0"/>
              </a:rPr>
              <a:t>: Implementation of a reliable payment gateway (Stripe)</a:t>
            </a:r>
          </a:p>
          <a:p>
            <a:pPr marL="0" marR="0" lvl="0" indent="0" algn="l" defTabSz="914400" rtl="0" eaLnBrk="0" fontAlgn="base" latinLnBrk="0" hangingPunct="0">
              <a:lnSpc>
                <a:spcPct val="150000"/>
              </a:lnSpc>
              <a:spcBef>
                <a:spcPct val="0"/>
              </a:spcBef>
              <a:spcAft>
                <a:spcPct val="0"/>
              </a:spcAft>
              <a:buClrTx/>
              <a:buSzTx/>
              <a:buNone/>
            </a:pPr>
            <a:r>
              <a:rPr kumimoji="0" lang="en-US" altLang="en-US" sz="2300" b="0" i="0" u="none" strike="noStrike" cap="none" normalizeH="0" baseline="0" dirty="0">
                <a:ln>
                  <a:noFill/>
                </a:ln>
                <a:solidFill>
                  <a:schemeClr val="tx1"/>
                </a:solidFill>
                <a:effectLst/>
                <a:latin typeface="Arial" panose="020B0604020202020204" pitchFamily="34" charset="0"/>
              </a:rPr>
              <a:t> ensuring secure and smooth financial transactions for users.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Increased Sales</a:t>
            </a:r>
            <a:r>
              <a:rPr kumimoji="0" lang="en-US" altLang="en-US" sz="2300" b="0" i="0" u="none" strike="noStrike" cap="none" normalizeH="0" baseline="0" dirty="0">
                <a:ln>
                  <a:noFill/>
                </a:ln>
                <a:solidFill>
                  <a:schemeClr val="tx1"/>
                </a:solidFill>
                <a:effectLst/>
                <a:latin typeface="Arial" panose="020B0604020202020204" pitchFamily="34" charset="0"/>
              </a:rPr>
              <a:t>: Improved sales for handloom and handicraft products due to better</a:t>
            </a:r>
          </a:p>
          <a:p>
            <a:pPr marL="0" marR="0" lvl="0" indent="0" algn="l" defTabSz="914400" rtl="0" eaLnBrk="0" fontAlgn="base" latinLnBrk="0" hangingPunct="0">
              <a:lnSpc>
                <a:spcPct val="150000"/>
              </a:lnSpc>
              <a:spcBef>
                <a:spcPct val="0"/>
              </a:spcBef>
              <a:spcAft>
                <a:spcPct val="0"/>
              </a:spcAft>
              <a:buClrTx/>
              <a:buSzTx/>
              <a:buNone/>
            </a:pPr>
            <a:r>
              <a:rPr kumimoji="0" lang="en-US" altLang="en-US" sz="2300" b="0" i="0" u="none" strike="noStrike" cap="none" normalizeH="0" baseline="0" dirty="0">
                <a:ln>
                  <a:noFill/>
                </a:ln>
                <a:solidFill>
                  <a:schemeClr val="tx1"/>
                </a:solidFill>
                <a:effectLst/>
                <a:latin typeface="Arial" panose="020B0604020202020204" pitchFamily="34" charset="0"/>
              </a:rPr>
              <a:t> accessibility and marketing through the platform.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IN" dirty="0"/>
          </a:p>
        </p:txBody>
      </p:sp>
      <p:sp>
        <p:nvSpPr>
          <p:cNvPr id="3" name="Content Placeholder 2"/>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Community Building</a:t>
            </a:r>
            <a:r>
              <a:rPr kumimoji="0" lang="en-US" altLang="en-US" sz="2000" b="0" i="0" u="none" strike="noStrike" cap="none" normalizeH="0" baseline="0" dirty="0">
                <a:ln>
                  <a:noFill/>
                </a:ln>
                <a:solidFill>
                  <a:schemeClr val="tx1"/>
                </a:solidFill>
                <a:effectLst/>
                <a:latin typeface="Arial" panose="020B0604020202020204" pitchFamily="34" charset="0"/>
              </a:rPr>
              <a:t>: Creation of a community for artisans and customers, fostering </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relationships and encouraging collaboration.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Job Opportunities for Artisans</a:t>
            </a:r>
            <a:r>
              <a:rPr kumimoji="0" lang="en-US" altLang="en-US" sz="2000" b="0" i="0" u="none" strike="noStrike" cap="none" normalizeH="0" baseline="0" dirty="0">
                <a:ln>
                  <a:noFill/>
                </a:ln>
                <a:solidFill>
                  <a:schemeClr val="tx1"/>
                </a:solidFill>
                <a:effectLst/>
                <a:latin typeface="Arial" panose="020B0604020202020204" pitchFamily="34" charset="0"/>
              </a:rPr>
              <a:t>: Providing a platform for job listings related to crafts, </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enabling artists to find</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work and collaborate with others.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Data-Driven Insights</a:t>
            </a:r>
            <a:r>
              <a:rPr kumimoji="0" lang="en-US" altLang="en-US" sz="2000" b="0" i="0" u="none" strike="noStrike" cap="none" normalizeH="0" baseline="0" dirty="0">
                <a:ln>
                  <a:noFill/>
                </a:ln>
                <a:solidFill>
                  <a:schemeClr val="tx1"/>
                </a:solidFill>
                <a:effectLst/>
                <a:latin typeface="Arial" panose="020B0604020202020204" pitchFamily="34" charset="0"/>
              </a:rPr>
              <a:t>: Gathering user data to analyze buying patterns and preferences, </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enabling targeted</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marketing and product development.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Scalability</a:t>
            </a:r>
            <a:r>
              <a:rPr kumimoji="0" lang="en-US" altLang="en-US" sz="2000" b="0" i="0" u="none" strike="noStrike" cap="none" normalizeH="0" baseline="0" dirty="0">
                <a:ln>
                  <a:noFill/>
                </a:ln>
                <a:solidFill>
                  <a:schemeClr val="tx1"/>
                </a:solidFill>
                <a:effectLst/>
                <a:latin typeface="Arial" panose="020B0604020202020204" pitchFamily="34" charset="0"/>
              </a:rPr>
              <a:t>: A robust architecture allowing for future enhancements and scalability as the </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user base grows.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Cultural Preservation</a:t>
            </a:r>
            <a:r>
              <a:rPr kumimoji="0" lang="en-US" altLang="en-US" sz="2000" b="0" i="0" u="none" strike="noStrike" cap="none" normalizeH="0" baseline="0" dirty="0">
                <a:ln>
                  <a:noFill/>
                </a:ln>
                <a:solidFill>
                  <a:schemeClr val="tx1"/>
                </a:solidFill>
                <a:effectLst/>
                <a:latin typeface="Arial" panose="020B0604020202020204" pitchFamily="34" charset="0"/>
              </a:rPr>
              <a:t>: Contributing to the preservation and promotion of Indian cultural </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heritage through</a:t>
            </a:r>
            <a:r>
              <a:rPr kumimoji="0" lang="en-IN"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sale of traditional handloom and handicraft products.</a:t>
            </a:r>
          </a:p>
          <a:p>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err="1">
                <a:solidFill>
                  <a:srgbClr val="000000"/>
                </a:solidFill>
                <a:effectLst/>
                <a:latin typeface="Cambria" panose="02040503050406030204" pitchFamily="18" charset="0"/>
              </a:rPr>
              <a:t>Epicraft</a:t>
            </a:r>
            <a:r>
              <a:rPr lang="en-US" dirty="0">
                <a:solidFill>
                  <a:srgbClr val="000000"/>
                </a:solidFill>
                <a:effectLst/>
                <a:latin typeface="Cambria" panose="02040503050406030204" pitchFamily="18" charset="0"/>
              </a:rPr>
              <a:t> is an online handloom and handicraft portal which aims at giving employment to poor artists who are not able to sell their products online. This project helps in understanding the creation of an interactive website and the technologies used to implement it. The building of the project has given us precise knowledge about how MERN stack technology is used to develop a website, how it connects to the database to access the data and how the data and web pages are modified to provide the user with a shopping cart application. </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https://github.com/SHARAT20211CSE0546/backend</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a:spcBef>
                <a:spcPts val="0"/>
              </a:spcBef>
            </a:pPr>
            <a:r>
              <a:rPr lang="en-IN" sz="2400" dirty="0">
                <a:latin typeface="Times New Roman" panose="02020603050405020304" pitchFamily="18" charset="0"/>
                <a:cs typeface="Times New Roman" panose="02020603050405020304" pitchFamily="18" charset="0"/>
              </a:rPr>
              <a:t>https://www.researchgate.net/publication/32528 5588_ECOMMERCE_AND_RURAL_HANDICRAFT_A RTISANS M.Ushasri1 , N.Charitha2 , P.Chaitanya3 , </a:t>
            </a:r>
            <a:r>
              <a:rPr lang="en-IN" sz="2400" dirty="0" err="1">
                <a:latin typeface="Times New Roman" panose="02020603050405020304" pitchFamily="18" charset="0"/>
                <a:cs typeface="Times New Roman" panose="02020603050405020304" pitchFamily="18" charset="0"/>
              </a:rPr>
              <a:t>G.Giridhar</a:t>
            </a:r>
            <a:r>
              <a:rPr lang="en-IN" sz="2400" dirty="0">
                <a:latin typeface="Times New Roman" panose="02020603050405020304" pitchFamily="18" charset="0"/>
                <a:cs typeface="Times New Roman" panose="02020603050405020304" pitchFamily="18" charset="0"/>
              </a:rPr>
              <a:t> Sai 2016 International Conference on Microelectronics, Computing and Communications (</a:t>
            </a:r>
            <a:r>
              <a:rPr lang="en-IN" sz="2400" dirty="0" err="1">
                <a:latin typeface="Times New Roman" panose="02020603050405020304" pitchFamily="18" charset="0"/>
                <a:cs typeface="Times New Roman" panose="02020603050405020304" pitchFamily="18" charset="0"/>
              </a:rPr>
              <a:t>MicroCom</a:t>
            </a:r>
            <a:r>
              <a:rPr lang="en-IN" sz="2400" dirty="0">
                <a:latin typeface="Times New Roman" panose="02020603050405020304" pitchFamily="18" charset="0"/>
                <a:cs typeface="Times New Roman" panose="02020603050405020304" pitchFamily="18" charset="0"/>
              </a:rPr>
              <a:t>) (pp. 1-4). IEEE. </a:t>
            </a:r>
            <a:r>
              <a:rPr lang="en-IN" sz="2400" dirty="0">
                <a:latin typeface="Times New Roman" panose="02020603050405020304" pitchFamily="18" charset="0"/>
                <a:ea typeface="Cambria" panose="02040503050406030204" pitchFamily="18" charset="0"/>
                <a:cs typeface="Times New Roman" panose="02020603050405020304" pitchFamily="18" charset="0"/>
              </a:rPr>
              <a:t> </a:t>
            </a:r>
          </a:p>
          <a:p>
            <a:pPr marL="495300">
              <a:spcBef>
                <a:spcPts val="0"/>
              </a:spcBef>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495300">
              <a:spcBef>
                <a:spcPts val="0"/>
              </a:spcBef>
            </a:pPr>
            <a:r>
              <a:rPr lang="en-IN" sz="2400" dirty="0">
                <a:latin typeface="Times New Roman" panose="02020603050405020304" pitchFamily="18" charset="0"/>
                <a:cs typeface="Times New Roman" panose="02020603050405020304" pitchFamily="18" charset="0"/>
              </a:rPr>
              <a:t>https://www.sih.gov.in/sih2022PS?technology_bu </a:t>
            </a:r>
            <a:r>
              <a:rPr lang="en-IN" sz="2400" dirty="0" err="1">
                <a:latin typeface="Times New Roman" panose="02020603050405020304" pitchFamily="18" charset="0"/>
                <a:cs typeface="Times New Roman" panose="02020603050405020304" pitchFamily="18" charset="0"/>
              </a:rPr>
              <a:t>cket</a:t>
            </a:r>
            <a:r>
              <a:rPr lang="en-IN" sz="2400" dirty="0">
                <a:latin typeface="Times New Roman" panose="02020603050405020304" pitchFamily="18" charset="0"/>
                <a:cs typeface="Times New Roman" panose="02020603050405020304" pitchFamily="18" charset="0"/>
              </a:rPr>
              <a:t>= NQ==&amp;category=U29mdHdhcmU=&amp;organization= </a:t>
            </a:r>
            <a:r>
              <a:rPr lang="en-IN" sz="2400" dirty="0" err="1">
                <a:latin typeface="Times New Roman" panose="02020603050405020304" pitchFamily="18" charset="0"/>
                <a:cs typeface="Times New Roman" panose="02020603050405020304" pitchFamily="18" charset="0"/>
              </a:rPr>
              <a:t>QWxs&amp;o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rganization_type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QWxs</a:t>
            </a:r>
            <a:r>
              <a:rPr lang="en-IN" sz="2400" dirty="0">
                <a:latin typeface="Times New Roman" panose="02020603050405020304" pitchFamily="18" charset="0"/>
                <a:cs typeface="Times New Roman" panose="02020603050405020304" pitchFamily="18" charset="0"/>
              </a:rPr>
              <a:t> </a:t>
            </a:r>
          </a:p>
          <a:p>
            <a:pPr marL="495300">
              <a:spcBef>
                <a:spcPts val="0"/>
              </a:spcBef>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495300">
              <a:spcBef>
                <a:spcPts val="0"/>
              </a:spcBef>
            </a:pPr>
            <a:r>
              <a:rPr lang="en-IN" sz="2400" dirty="0">
                <a:latin typeface="Times New Roman" panose="02020603050405020304" pitchFamily="18" charset="0"/>
                <a:ea typeface="Cambria" panose="02040503050406030204" pitchFamily="18" charset="0"/>
                <a:cs typeface="Times New Roman" panose="02020603050405020304" pitchFamily="18" charset="0"/>
              </a:rPr>
              <a:t>https://hwavaranasi.in/</a:t>
            </a:r>
          </a:p>
          <a:p>
            <a:pPr marL="495300">
              <a:spcBef>
                <a:spcPts val="0"/>
              </a:spcBef>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495300">
              <a:spcBef>
                <a:spcPts val="0"/>
              </a:spcBef>
            </a:pPr>
            <a:r>
              <a:rPr lang="en-IN" sz="2400" dirty="0">
                <a:latin typeface="Times New Roman" panose="02020603050405020304" pitchFamily="18" charset="0"/>
                <a:ea typeface="Cambria" panose="02040503050406030204" pitchFamily="18" charset="0"/>
                <a:cs typeface="Times New Roman" panose="02020603050405020304" pitchFamily="18" charset="0"/>
              </a:rPr>
              <a:t>https://handlooms.nic.in/assets/img/e-book/E-book.pdf</a:t>
            </a: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References</a:t>
            </a:r>
            <a:endParaRPr lang="en-US"/>
          </a:p>
        </p:txBody>
      </p:sp>
      <p:sp>
        <p:nvSpPr>
          <p:cNvPr id="3" name="Content Placeholder 2"/>
          <p:cNvSpPr>
            <a:spLocks noGrp="1"/>
          </p:cNvSpPr>
          <p:nvPr>
            <p:ph idx="1"/>
          </p:nvPr>
        </p:nvSpPr>
        <p:spPr/>
        <p:txBody>
          <a:bodyPr/>
          <a:lstStyle/>
          <a:p>
            <a:r>
              <a:rPr lang="en-US" altLang="en-US"/>
              <a:t>"The Art of Indian Handicrafts: A Comprehensive Guide" by Lata K. Chatterjee </a:t>
            </a:r>
          </a:p>
          <a:p>
            <a:endParaRPr lang="en-US" altLang="en-US"/>
          </a:p>
          <a:p>
            <a:r>
              <a:rPr lang="en-US" altLang="en-US"/>
              <a:t>"Rural Development and the Artisan Economy: A Study in Varanasi" by Anil S. Jha </a:t>
            </a:r>
          </a:p>
          <a:p>
            <a:endParaRPr lang="en-US" altLang="en-US"/>
          </a:p>
          <a:p>
            <a:r>
              <a:rPr lang="en-US" altLang="en-US"/>
              <a:t>"Crafting a Future: The Role of Handicrafts in Sustainable Development" by Samantha L. Green </a:t>
            </a:r>
          </a:p>
          <a:p>
            <a:endParaRPr lang="en-US" altLang="en-US"/>
          </a:p>
          <a:p>
            <a:r>
              <a:rPr lang="en-IN" altLang="en-US"/>
              <a:t>“</a:t>
            </a:r>
            <a:r>
              <a:rPr lang="en-US" altLang="en-US"/>
              <a:t>A Global Perspective on Craft Entrepreneurship" by Priya T. Sharma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p:cNvSpPr>
            <a:spLocks noGrp="1" noChangeArrowheads="1"/>
          </p:cNvSpPr>
          <p:nvPr>
            <p:ph idx="1"/>
          </p:nvPr>
        </p:nvSpPr>
        <p:spPr bwMode="auto">
          <a:xfrm>
            <a:off x="545465" y="1074074"/>
            <a:ext cx="11726085"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Cultural Heritage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India has a rich cultural heritage, particularly in art and crafts.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Opportunities for Artists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cultural diversity creates numerous opportunities for local artists to showcase</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sell their work.</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Technological Adoption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Increasing reliance on technology for daily needs, including shopping.</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E-commerce Trend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Growing use of E-commerce websites for purchasing a variety of products like </a:t>
            </a:r>
          </a:p>
          <a:p>
            <a:pPr marL="0" marR="0" lvl="0" indent="0" algn="l" defTabSz="914400" rtl="0" eaLnBrk="0" fontAlgn="base" latinLnBrk="0"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clothes, groceries, and electronics.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Overview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an E-commerce web application using MERN stack technology.</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and Admin Views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application will feature different views for users and administrators.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a payment gateway for seamless checkout.</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Audience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platform, named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Epicraft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aims to support creative entrepreneurs in the </a:t>
            </a:r>
          </a:p>
          <a:p>
            <a:pPr marL="0" marR="0" lvl="0" indent="0" algn="l" defTabSz="914400" rtl="0" eaLnBrk="0" fontAlgn="base" latinLnBrk="0" hangingPunct="0">
              <a:lnSpc>
                <a:spcPct val="150000"/>
              </a:lnSpc>
              <a:spcBef>
                <a:spcPct val="0"/>
              </a:spcBef>
              <a:spcAft>
                <a:spcPct val="0"/>
              </a:spcAft>
              <a:buClrTx/>
              <a:buSzTx/>
              <a:buNone/>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handloom and handicraft sector.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References</a:t>
            </a:r>
            <a:endParaRPr lang="en-US"/>
          </a:p>
        </p:txBody>
      </p:sp>
      <p:sp>
        <p:nvSpPr>
          <p:cNvPr id="3" name="Content Placeholder 2"/>
          <p:cNvSpPr>
            <a:spLocks noGrp="1"/>
          </p:cNvSpPr>
          <p:nvPr>
            <p:ph idx="1"/>
          </p:nvPr>
        </p:nvSpPr>
        <p:spPr/>
        <p:txBody>
          <a:bodyPr/>
          <a:lstStyle/>
          <a:p>
            <a:r>
              <a:rPr lang="en-US" altLang="en-US"/>
              <a:t>"The Fabric of Our Lives: An Exploration of Textiles in the World" by Doris M. H. T. M. Rook </a:t>
            </a:r>
          </a:p>
          <a:p>
            <a:endParaRPr lang="en-US" altLang="en-US"/>
          </a:p>
          <a:p>
            <a:r>
              <a:rPr lang="en-US" altLang="en-US"/>
              <a:t>"Artisans and Their Crafts: A Global Perspective" by Barbara A. D. R. Smith </a:t>
            </a:r>
          </a:p>
          <a:p>
            <a:endParaRPr lang="en-US" altLang="en-US"/>
          </a:p>
          <a:p>
            <a:r>
              <a:rPr lang="en-US" altLang="en-US"/>
              <a:t>"Handmade: A Scientist's Search for Meaning in a Throwaway World" by Peter M. D. B. Craft </a:t>
            </a:r>
          </a:p>
          <a:p>
            <a:endParaRPr lang="en-US" altLang="en-US"/>
          </a:p>
          <a:p>
            <a:r>
              <a:rPr lang="en-US" altLang="en-US"/>
              <a:t>"Textiles of India: From the Village to the World" by Ritu Kumar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Similarity Check </a:t>
            </a:r>
            <a:r>
              <a:rPr lang="en-IN" altLang="en-US"/>
              <a:t>for Research Paper</a:t>
            </a:r>
            <a:endParaRPr lang="en-IN" altLang="en-US" dirty="0"/>
          </a:p>
        </p:txBody>
      </p:sp>
      <p:pic>
        <p:nvPicPr>
          <p:cNvPr id="4" name="Content Placeholder 3" descr="SMCHECK"/>
          <p:cNvPicPr>
            <a:picLocks noGrp="1" noChangeAspect="1"/>
          </p:cNvPicPr>
          <p:nvPr>
            <p:ph idx="1"/>
          </p:nvPr>
        </p:nvPicPr>
        <p:blipFill>
          <a:blip r:embed="rId2"/>
          <a:stretch>
            <a:fillRect/>
          </a:stretch>
        </p:blipFill>
        <p:spPr>
          <a:xfrm>
            <a:off x="4095750" y="1035685"/>
            <a:ext cx="4185920" cy="52749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75000" lnSpcReduction="10000"/>
          </a:bodyPr>
          <a:lstStyle/>
          <a:p>
            <a:endParaRPr lang="en-IN" dirty="0"/>
          </a:p>
          <a:p>
            <a:endParaRPr lang="en-IN" dirty="0"/>
          </a:p>
          <a:p>
            <a:endParaRPr lang="en-IN" dirty="0"/>
          </a:p>
          <a:p>
            <a:endParaRPr lang="en-IN" dirty="0"/>
          </a:p>
          <a:p>
            <a:endParaRPr lang="en-IN" dirty="0"/>
          </a:p>
          <a:p>
            <a:endParaRPr lang="en-IN" dirty="0"/>
          </a:p>
          <a:p>
            <a:pPr algn="l" fontAlgn="ctr">
              <a:buFont typeface="Arial" panose="020B0604020202020204" pitchFamily="34" charset="0"/>
              <a:buChar char="•"/>
            </a:pPr>
            <a:endParaRPr lang="en-US" sz="2000" b="1" i="0" dirty="0">
              <a:solidFill>
                <a:srgbClr val="001D35"/>
              </a:solidFill>
              <a:effectLst/>
              <a:latin typeface="Google Sans"/>
            </a:endParaRPr>
          </a:p>
          <a:p>
            <a:pPr algn="l" fontAlgn="ctr">
              <a:buFont typeface="Arial" panose="020B0604020202020204" pitchFamily="34" charset="0"/>
              <a:buChar char="•"/>
            </a:pPr>
            <a:endParaRPr lang="en-US" sz="2000" b="1" i="0" dirty="0">
              <a:solidFill>
                <a:srgbClr val="001D35"/>
              </a:solidFill>
              <a:effectLst/>
              <a:latin typeface="Google Sans"/>
            </a:endParaRPr>
          </a:p>
          <a:p>
            <a:pPr algn="l" fontAlgn="ctr">
              <a:buFont typeface="Arial" panose="020B0604020202020204" pitchFamily="34" charset="0"/>
              <a:buChar char="•"/>
            </a:pPr>
            <a:endParaRPr lang="en-US" sz="2000" b="1" dirty="0">
              <a:solidFill>
                <a:srgbClr val="001D35"/>
              </a:solidFill>
              <a:latin typeface="Google Sans"/>
            </a:endParaRPr>
          </a:p>
          <a:p>
            <a:pPr algn="l" fontAlgn="ctr">
              <a:buFont typeface="Arial" panose="020B0604020202020204" pitchFamily="34" charset="0"/>
              <a:buChar char="•"/>
            </a:pPr>
            <a:endParaRPr lang="en-US" sz="2000" b="1" i="0" dirty="0">
              <a:solidFill>
                <a:srgbClr val="001D35"/>
              </a:solidFill>
              <a:effectLst/>
              <a:latin typeface="Google Sans"/>
            </a:endParaRPr>
          </a:p>
          <a:p>
            <a:pPr algn="l" fontAlgn="ctr">
              <a:buFont typeface="Arial" panose="020B0604020202020204" pitchFamily="34" charset="0"/>
              <a:buChar char="•"/>
            </a:pPr>
            <a:endParaRPr lang="en-US" sz="2000" b="1" i="0" dirty="0">
              <a:solidFill>
                <a:srgbClr val="001D35"/>
              </a:solidFill>
              <a:effectLst/>
              <a:latin typeface="Google Sans"/>
            </a:endParaRPr>
          </a:p>
          <a:p>
            <a:pPr algn="l" fontAlgn="ctr">
              <a:lnSpc>
                <a:spcPct val="150000"/>
              </a:lnSpc>
              <a:buFont typeface="Arial" panose="020B0604020202020204" pitchFamily="34" charset="0"/>
              <a:buChar char="•"/>
            </a:pPr>
            <a:r>
              <a:rPr lang="en-US" sz="2000" b="1" i="0" dirty="0">
                <a:solidFill>
                  <a:srgbClr val="001D35"/>
                </a:solidFill>
                <a:effectLst/>
                <a:latin typeface="Arial" panose="020B0604020202020204" pitchFamily="34" charset="0"/>
                <a:cs typeface="Arial" panose="020B0604020202020204" pitchFamily="34" charset="0"/>
              </a:rPr>
              <a:t>SDG 9: Industry, innovation, and infrastructure</a:t>
            </a:r>
            <a:r>
              <a:rPr lang="en-US" sz="2000" b="0" i="0" dirty="0">
                <a:solidFill>
                  <a:srgbClr val="001D35"/>
                </a:solidFill>
                <a:effectLst/>
                <a:latin typeface="Arial" panose="020B0604020202020204" pitchFamily="34" charset="0"/>
                <a:cs typeface="Arial" panose="020B0604020202020204" pitchFamily="34" charset="0"/>
              </a:rPr>
              <a:t>: This goal aims to build resilient infrastructure, promote sustainable industrialization, and foster innovation. It includes targets such as developing reliable infrastructure, increasing access to financial services for small-scale businesses, and upgrading infrastructure to make it more sustainable. </a:t>
            </a:r>
          </a:p>
          <a:p>
            <a:pPr algn="l">
              <a:lnSpc>
                <a:spcPct val="150000"/>
              </a:lnSpc>
              <a:buFont typeface="Arial" panose="020B0604020202020204" pitchFamily="34" charset="0"/>
              <a:buChar char="•"/>
            </a:pPr>
            <a:r>
              <a:rPr lang="en-US" sz="2000" b="1" i="0" dirty="0">
                <a:solidFill>
                  <a:srgbClr val="001D35"/>
                </a:solidFill>
                <a:effectLst/>
                <a:latin typeface="Arial" panose="020B0604020202020204" pitchFamily="34" charset="0"/>
                <a:cs typeface="Arial" panose="020B0604020202020204" pitchFamily="34" charset="0"/>
              </a:rPr>
              <a:t>SDG 12: Responsible consumption and production</a:t>
            </a:r>
            <a:r>
              <a:rPr lang="en-US" sz="2000" b="0" i="0" dirty="0">
                <a:solidFill>
                  <a:srgbClr val="001D35"/>
                </a:solidFill>
                <a:effectLst/>
                <a:latin typeface="Arial" panose="020B0604020202020204" pitchFamily="34" charset="0"/>
                <a:cs typeface="Arial" panose="020B0604020202020204" pitchFamily="34" charset="0"/>
              </a:rPr>
              <a:t>: This goal aims to promote responsible consumption and production. </a:t>
            </a:r>
          </a:p>
          <a:p>
            <a:endParaRPr lang="en-IN" dirty="0"/>
          </a:p>
          <a:p>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095" y="986155"/>
            <a:ext cx="5174615" cy="32416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r>
              <a:rPr lang="en-US" sz="3600" dirty="0">
                <a:latin typeface="Times New Roman" panose="02020603050405020304" pitchFamily="18" charset="0"/>
                <a:ea typeface="Calibri" panose="020F0502020204030204" pitchFamily="34" charset="0"/>
                <a:cs typeface="Times New Roman" panose="02020603050405020304" pitchFamily="18" charset="0"/>
              </a:rPr>
              <a:t>E-commerce Platforms for Artisans:</a:t>
            </a:r>
          </a:p>
          <a:p>
            <a:pPr marL="0" indent="0">
              <a:buNone/>
            </a:pPr>
            <a:r>
              <a:rPr lang="en-US" sz="2400" dirty="0">
                <a:latin typeface="Times New Roman" panose="02020603050405020304" pitchFamily="18" charset="0"/>
                <a:cs typeface="Times New Roman" panose="02020603050405020304" pitchFamily="18" charset="0"/>
              </a:rPr>
              <a:t>Existing Platforms: Look into global platforms like Etsy, Amazon Handmade, or even smaller, local initiatives like Craftsvilla or </a:t>
            </a:r>
            <a:r>
              <a:rPr lang="en-US" sz="2400" dirty="0" err="1">
                <a:latin typeface="Times New Roman" panose="02020603050405020304" pitchFamily="18" charset="0"/>
                <a:cs typeface="Times New Roman" panose="02020603050405020304" pitchFamily="18" charset="0"/>
              </a:rPr>
              <a:t>Jaypore</a:t>
            </a:r>
            <a:r>
              <a:rPr lang="en-US" sz="2400" dirty="0">
                <a:latin typeface="Times New Roman" panose="02020603050405020304" pitchFamily="18" charset="0"/>
                <a:cs typeface="Times New Roman" panose="02020603050405020304" pitchFamily="18" charset="0"/>
              </a:rPr>
              <a:t> that focus on selling handicrafts and rural products.</a:t>
            </a:r>
          </a:p>
          <a:p>
            <a:r>
              <a:rPr lang="en-US" sz="2400" dirty="0">
                <a:latin typeface="Times New Roman" panose="02020603050405020304" pitchFamily="18" charset="0"/>
                <a:cs typeface="Times New Roman" panose="02020603050405020304" pitchFamily="18" charset="0"/>
              </a:rPr>
              <a:t>How do these platforms manage artisan profiles?</a:t>
            </a:r>
          </a:p>
          <a:p>
            <a:r>
              <a:rPr lang="en-US" sz="2400" dirty="0">
                <a:latin typeface="Times New Roman" panose="02020603050405020304" pitchFamily="18" charset="0"/>
                <a:cs typeface="Times New Roman" panose="02020603050405020304" pitchFamily="18" charset="0"/>
              </a:rPr>
              <a:t>What kinds of user experiences do they offer for both sellers (artisans) and 	buyers?</a:t>
            </a:r>
          </a:p>
          <a:p>
            <a:r>
              <a:rPr lang="en-US" sz="2400" dirty="0">
                <a:latin typeface="Times New Roman" panose="02020603050405020304" pitchFamily="18" charset="0"/>
                <a:cs typeface="Times New Roman" panose="02020603050405020304" pitchFamily="18" charset="0"/>
              </a:rPr>
              <a:t>How do they handle logistics, product rankings, and payments?</a:t>
            </a:r>
          </a:p>
          <a:p>
            <a:pPr marL="0" indent="0">
              <a:buNone/>
            </a:pPr>
            <a:r>
              <a:rPr lang="en-US" sz="2400" dirty="0">
                <a:latin typeface="Times New Roman" panose="02020603050405020304" pitchFamily="18" charset="0"/>
                <a:cs typeface="Times New Roman" panose="02020603050405020304" pitchFamily="18" charset="0"/>
              </a:rPr>
              <a:t>•   Insights: These platforms offer global visibility but are often too complex for rural 	artisans. Your project could focus on simplifying the user experience by 	creating a platform specifically tailored to artisan needs, keeping technology 	use minimal</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Autofit/>
          </a:bodyPr>
          <a:lstStyle/>
          <a:p>
            <a:pPr marL="0" indent="0">
              <a:buNone/>
            </a:pPr>
            <a:r>
              <a:rPr lang="en-US" b="1" dirty="0">
                <a:solidFill>
                  <a:srgbClr val="000000"/>
                </a:solidFill>
                <a:effectLst/>
                <a:latin typeface="Cambria" panose="02040503050406030204" pitchFamily="18" charset="0"/>
              </a:rPr>
              <a:t>1.Lack of space </a:t>
            </a:r>
            <a:r>
              <a:rPr lang="en-US" b="1" dirty="0">
                <a:solidFill>
                  <a:srgbClr val="000000"/>
                </a:solidFill>
                <a:latin typeface="Cambria" panose="02040503050406030204" pitchFamily="18" charset="0"/>
              </a:rPr>
              <a:t>-</a:t>
            </a:r>
            <a:r>
              <a:rPr lang="en-US" dirty="0">
                <a:solidFill>
                  <a:srgbClr val="000000"/>
                </a:solidFill>
                <a:effectLst/>
                <a:latin typeface="Cambria" panose="02040503050406030204" pitchFamily="18" charset="0"/>
              </a:rPr>
              <a:t>It becomes a problem in itself to find space to keep the sheets of paper being generated as a result of the ongoing discussion. The documents being generated are too important to be ill-treated. </a:t>
            </a:r>
          </a:p>
          <a:p>
            <a:pPr marL="0" indent="0">
              <a:buNone/>
            </a:pPr>
            <a:endParaRPr lang="en-US" dirty="0"/>
          </a:p>
          <a:p>
            <a:pPr marL="0" indent="0">
              <a:buNone/>
            </a:pPr>
            <a:r>
              <a:rPr lang="en-US" b="1" dirty="0">
                <a:solidFill>
                  <a:srgbClr val="000000"/>
                </a:solidFill>
                <a:effectLst/>
                <a:latin typeface="Cambria" panose="02040503050406030204" pitchFamily="18" charset="0"/>
              </a:rPr>
              <a:t>2. Filing poses a problem - </a:t>
            </a:r>
            <a:r>
              <a:rPr lang="en-US" dirty="0">
                <a:solidFill>
                  <a:srgbClr val="000000"/>
                </a:solidFill>
                <a:effectLst/>
                <a:latin typeface="Cambria" panose="02040503050406030204" pitchFamily="18" charset="0"/>
              </a:rPr>
              <a:t>Sorting out the documents categorically is a time consuming and tedious exercise </a:t>
            </a:r>
            <a:r>
              <a:rPr lang="en-IN" altLang="en-US" dirty="0">
                <a:solidFill>
                  <a:srgbClr val="000000"/>
                </a:solidFill>
                <a:effectLst/>
                <a:latin typeface="Cambria" panose="02040503050406030204" pitchFamily="18" charset="0"/>
              </a:rPr>
              <a:t>.</a:t>
            </a:r>
          </a:p>
          <a:p>
            <a:pPr marL="0" indent="0">
              <a:buNone/>
            </a:pPr>
            <a:endParaRPr lang="en-US" dirty="0"/>
          </a:p>
          <a:p>
            <a:pPr marL="0" indent="0">
              <a:buNone/>
            </a:pPr>
            <a:r>
              <a:rPr lang="en-US" b="1" dirty="0">
                <a:solidFill>
                  <a:srgbClr val="000000"/>
                </a:solidFill>
                <a:effectLst/>
                <a:latin typeface="Cambria" panose="02040503050406030204" pitchFamily="18" charset="0"/>
              </a:rPr>
              <a:t>3. Filtering is not easy </a:t>
            </a:r>
            <a:r>
              <a:rPr lang="en-US" b="1" dirty="0">
                <a:solidFill>
                  <a:srgbClr val="000000"/>
                </a:solidFill>
                <a:latin typeface="Cambria" panose="02040503050406030204" pitchFamily="18" charset="0"/>
              </a:rPr>
              <a:t>-</a:t>
            </a:r>
            <a:r>
              <a:rPr lang="en-US" dirty="0">
                <a:solidFill>
                  <a:srgbClr val="000000"/>
                </a:solidFill>
                <a:effectLst/>
                <a:latin typeface="Cambria" panose="02040503050406030204" pitchFamily="18" charset="0"/>
              </a:rPr>
              <a:t> It becomes hard to filter relevant products for the irrelevant ones if the count of the same crosses a certain manageable number. </a:t>
            </a:r>
          </a:p>
          <a:p>
            <a:pPr marL="0" indent="0">
              <a:buNone/>
            </a:pPr>
            <a:endParaRPr lang="en-US" dirty="0"/>
          </a:p>
          <a:p>
            <a:pPr marL="0" indent="0">
              <a:buNone/>
            </a:pPr>
            <a:r>
              <a:rPr lang="en-US" b="1" dirty="0">
                <a:solidFill>
                  <a:srgbClr val="000000"/>
                </a:solidFill>
                <a:latin typeface="Cambria" panose="02040503050406030204" pitchFamily="18" charset="0"/>
              </a:rPr>
              <a:t>4</a:t>
            </a:r>
            <a:r>
              <a:rPr lang="en-US" b="1" dirty="0">
                <a:solidFill>
                  <a:srgbClr val="000000"/>
                </a:solidFill>
                <a:effectLst/>
                <a:latin typeface="Cambria" panose="02040503050406030204" pitchFamily="18" charset="0"/>
              </a:rPr>
              <a:t>. Result Processing - </a:t>
            </a:r>
            <a:r>
              <a:rPr lang="en-US" dirty="0">
                <a:solidFill>
                  <a:srgbClr val="000000"/>
                </a:solidFill>
                <a:effectLst/>
                <a:latin typeface="Cambria" panose="02040503050406030204" pitchFamily="18" charset="0"/>
              </a:rPr>
              <a:t>is slow due to paperwork and requirement of staff</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sz="2300" b="1" dirty="0">
                <a:latin typeface="Times New Roman" panose="02020603050405020304" pitchFamily="18" charset="0"/>
                <a:cs typeface="Times New Roman" panose="02020603050405020304" pitchFamily="18" charset="0"/>
              </a:rPr>
              <a:t>     E-Commerce Web Application Proposal: </a:t>
            </a:r>
            <a:r>
              <a:rPr lang="en-US" sz="2300" b="1" dirty="0" err="1">
                <a:latin typeface="Times New Roman" panose="02020603050405020304" pitchFamily="18" charset="0"/>
                <a:cs typeface="Times New Roman" panose="02020603050405020304" pitchFamily="18" charset="0"/>
              </a:rPr>
              <a:t>Epicraft</a:t>
            </a:r>
            <a:endParaRPr lang="en-US" sz="2300" b="1" dirty="0">
              <a:latin typeface="Times New Roman" panose="02020603050405020304" pitchFamily="18" charset="0"/>
              <a:cs typeface="Times New Roman" panose="02020603050405020304" pitchFamily="18" charset="0"/>
            </a:endParaRPr>
          </a:p>
          <a:p>
            <a:pPr>
              <a:buFont typeface="+mj-lt"/>
              <a:buAutoNum type="arabicPeriod"/>
            </a:pPr>
            <a:r>
              <a:rPr lang="en-US" sz="2300" b="1" dirty="0">
                <a:latin typeface="Times New Roman" panose="02020603050405020304" pitchFamily="18" charset="0"/>
                <a:cs typeface="Times New Roman" panose="02020603050405020304" pitchFamily="18" charset="0"/>
              </a:rPr>
              <a:t>Technology Stack</a:t>
            </a:r>
            <a:r>
              <a:rPr lang="en-US" sz="2300" dirty="0">
                <a:latin typeface="Times New Roman" panose="02020603050405020304" pitchFamily="18" charset="0"/>
                <a:cs typeface="Times New Roman" panose="02020603050405020304" pitchFamily="18" charset="0"/>
              </a:rPr>
              <a:t>: Built using MERN (MongoDB, Express.js, React.js, Node.js).</a:t>
            </a:r>
          </a:p>
          <a:p>
            <a:pPr>
              <a:buFont typeface="+mj-lt"/>
              <a:buAutoNum type="arabicPeriod"/>
            </a:pPr>
            <a:r>
              <a:rPr lang="en-US" sz="2300" b="1" dirty="0">
                <a:latin typeface="Times New Roman" panose="02020603050405020304" pitchFamily="18" charset="0"/>
                <a:cs typeface="Times New Roman" panose="02020603050405020304" pitchFamily="18" charset="0"/>
              </a:rPr>
              <a:t>Functionality</a:t>
            </a:r>
            <a:r>
              <a:rPr lang="en-US" sz="23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300" dirty="0">
                <a:latin typeface="Times New Roman" panose="02020603050405020304" pitchFamily="18" charset="0"/>
                <a:cs typeface="Times New Roman" panose="02020603050405020304" pitchFamily="18" charset="0"/>
              </a:rPr>
              <a:t>Fully functional website with distinct user and admin options.</a:t>
            </a:r>
          </a:p>
          <a:p>
            <a:pPr marL="742950" lvl="1" indent="-285750">
              <a:buFont typeface="+mj-lt"/>
              <a:buAutoNum type="arabicPeriod"/>
            </a:pPr>
            <a:r>
              <a:rPr lang="en-US" sz="2300" dirty="0">
                <a:latin typeface="Times New Roman" panose="02020603050405020304" pitchFamily="18" charset="0"/>
                <a:cs typeface="Times New Roman" panose="02020603050405020304" pitchFamily="18" charset="0"/>
              </a:rPr>
              <a:t>Payment gateway integration via Stripe for secure checkout.</a:t>
            </a:r>
          </a:p>
          <a:p>
            <a:pPr>
              <a:buFont typeface="+mj-lt"/>
              <a:buAutoNum type="arabicPeriod"/>
            </a:pPr>
            <a:r>
              <a:rPr lang="en-US" sz="2300" b="1" dirty="0">
                <a:latin typeface="Times New Roman" panose="02020603050405020304" pitchFamily="18" charset="0"/>
                <a:cs typeface="Times New Roman" panose="02020603050405020304" pitchFamily="18" charset="0"/>
              </a:rPr>
              <a:t>Product Management</a:t>
            </a:r>
            <a:r>
              <a:rPr lang="en-US" sz="23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300" dirty="0">
                <a:latin typeface="Times New Roman" panose="02020603050405020304" pitchFamily="18" charset="0"/>
                <a:cs typeface="Times New Roman" panose="02020603050405020304" pitchFamily="18" charset="0"/>
              </a:rPr>
              <a:t>Admin features: create, manage, and delete products and categories.</a:t>
            </a:r>
          </a:p>
          <a:p>
            <a:pPr marL="742950" lvl="1" indent="-285750">
              <a:buFont typeface="+mj-lt"/>
              <a:buAutoNum type="arabicPeriod"/>
            </a:pPr>
            <a:r>
              <a:rPr lang="en-US" sz="2300" dirty="0">
                <a:latin typeface="Times New Roman" panose="02020603050405020304" pitchFamily="18" charset="0"/>
                <a:cs typeface="Times New Roman" panose="02020603050405020304" pitchFamily="18" charset="0"/>
              </a:rPr>
              <a:t>User features: browse and add items to the cart for easy purchasing.</a:t>
            </a:r>
          </a:p>
          <a:p>
            <a:pPr>
              <a:buFont typeface="+mj-lt"/>
              <a:buAutoNum type="arabicPeriod"/>
            </a:pPr>
            <a:r>
              <a:rPr lang="en-US" sz="2300" b="1" dirty="0">
                <a:latin typeface="Times New Roman" panose="02020603050405020304" pitchFamily="18" charset="0"/>
                <a:cs typeface="Times New Roman" panose="02020603050405020304" pitchFamily="18" charset="0"/>
              </a:rPr>
              <a:t>User Experience</a:t>
            </a:r>
            <a:r>
              <a:rPr lang="en-US" sz="23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300" dirty="0">
                <a:latin typeface="Times New Roman" panose="02020603050405020304" pitchFamily="18" charset="0"/>
                <a:cs typeface="Times New Roman" panose="02020603050405020304" pitchFamily="18" charset="0"/>
              </a:rPr>
              <a:t>Quick cart addition and automatic bill generation.</a:t>
            </a:r>
          </a:p>
          <a:p>
            <a:pPr marL="742950" lvl="1" indent="-285750">
              <a:buFont typeface="+mj-lt"/>
              <a:buAutoNum type="arabicPeriod"/>
            </a:pPr>
            <a:r>
              <a:rPr lang="en-US" sz="2300" dirty="0">
                <a:latin typeface="Times New Roman" panose="02020603050405020304" pitchFamily="18" charset="0"/>
                <a:cs typeface="Times New Roman" panose="02020603050405020304" pitchFamily="18" charset="0"/>
              </a:rPr>
              <a:t>Easy registration and login process for users.</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IN" dirty="0"/>
          </a:p>
        </p:txBody>
      </p:sp>
      <p:sp>
        <p:nvSpPr>
          <p:cNvPr id="3" name="Content Placeholder 2"/>
          <p:cNvSpPr>
            <a:spLocks noGrp="1"/>
          </p:cNvSpPr>
          <p:nvPr>
            <p:ph idx="1"/>
          </p:nvPr>
        </p:nvSpPr>
        <p:spPr/>
        <p:txBody>
          <a:bodyPr/>
          <a:lstStyle/>
          <a:p>
            <a:pPr marL="0" indent="0">
              <a:buNone/>
            </a:pPr>
            <a:r>
              <a:rPr lang="en-US" sz="2300" b="1" dirty="0">
                <a:latin typeface="Times New Roman" panose="02020603050405020304" pitchFamily="18" charset="0"/>
                <a:cs typeface="Times New Roman" panose="02020603050405020304" pitchFamily="18" charset="0"/>
              </a:rPr>
              <a:t>5.Modules Overview</a:t>
            </a:r>
            <a:r>
              <a:rPr lang="en-US" sz="2300" dirty="0">
                <a:latin typeface="Times New Roman" panose="02020603050405020304" pitchFamily="18" charset="0"/>
                <a:cs typeface="Times New Roman" panose="02020603050405020304" pitchFamily="18" charset="0"/>
              </a:rPr>
              <a:t>:</a:t>
            </a:r>
          </a:p>
          <a:p>
            <a:pPr marL="971550" lvl="1" indent="-514350">
              <a:buFont typeface="+mj-lt"/>
              <a:buAutoNum type="romanLcPeriod"/>
            </a:pPr>
            <a:r>
              <a:rPr lang="en-US" sz="2300" dirty="0">
                <a:latin typeface="Times New Roman" panose="02020603050405020304" pitchFamily="18" charset="0"/>
                <a:cs typeface="Times New Roman" panose="02020603050405020304" pitchFamily="18" charset="0"/>
              </a:rPr>
              <a:t>Coding and backend development.</a:t>
            </a:r>
          </a:p>
          <a:p>
            <a:pPr marL="971550" lvl="1" indent="-514350">
              <a:buFont typeface="+mj-lt"/>
              <a:buAutoNum type="romanLcPeriod"/>
            </a:pPr>
            <a:r>
              <a:rPr lang="en-US" sz="2300" dirty="0">
                <a:latin typeface="Times New Roman" panose="02020603050405020304" pitchFamily="18" charset="0"/>
                <a:cs typeface="Times New Roman" panose="02020603050405020304" pitchFamily="18" charset="0"/>
              </a:rPr>
              <a:t>UI design using React context.</a:t>
            </a:r>
          </a:p>
          <a:p>
            <a:pPr marL="971550" lvl="1" indent="-514350">
              <a:buFont typeface="+mj-lt"/>
              <a:buAutoNum type="romanLcPeriod"/>
            </a:pPr>
            <a:r>
              <a:rPr lang="en-US" sz="2300" dirty="0">
                <a:latin typeface="Times New Roman" panose="02020603050405020304" pitchFamily="18" charset="0"/>
                <a:cs typeface="Times New Roman" panose="02020603050405020304" pitchFamily="18" charset="0"/>
              </a:rPr>
              <a:t>Seller and customer management.</a:t>
            </a:r>
          </a:p>
          <a:p>
            <a:pPr marL="971550" lvl="1" indent="-514350">
              <a:buFont typeface="+mj-lt"/>
              <a:buAutoNum type="romanLcPeriod"/>
            </a:pPr>
            <a:r>
              <a:rPr lang="en-US" sz="2300" dirty="0">
                <a:latin typeface="Times New Roman" panose="02020603050405020304" pitchFamily="18" charset="0"/>
                <a:cs typeface="Times New Roman" panose="02020603050405020304" pitchFamily="18" charset="0"/>
              </a:rPr>
              <a:t>Delivery and payment management.</a:t>
            </a:r>
          </a:p>
          <a:p>
            <a:pPr marL="0" indent="0">
              <a:buNone/>
            </a:pPr>
            <a:r>
              <a:rPr lang="en-US" sz="2300" b="1" dirty="0">
                <a:latin typeface="Times New Roman" panose="02020603050405020304" pitchFamily="18" charset="0"/>
                <a:cs typeface="Times New Roman" panose="02020603050405020304" pitchFamily="18" charset="0"/>
              </a:rPr>
              <a:t>6.Mission</a:t>
            </a:r>
            <a:r>
              <a:rPr lang="en-US" sz="2300" dirty="0">
                <a:latin typeface="Times New Roman" panose="02020603050405020304" pitchFamily="18" charset="0"/>
                <a:cs typeface="Times New Roman" panose="02020603050405020304" pitchFamily="18" charset="0"/>
              </a:rPr>
              <a:t>: To enhance Indian handloom and handicraft exports by connecting artists with customers.</a:t>
            </a:r>
          </a:p>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7.Job Opportunities</a:t>
            </a:r>
            <a:r>
              <a:rPr lang="en-US" sz="2300" dirty="0">
                <a:latin typeface="Times New Roman" panose="02020603050405020304" pitchFamily="18" charset="0"/>
                <a:cs typeface="Times New Roman" panose="02020603050405020304" pitchFamily="18" charset="0"/>
              </a:rPr>
              <a:t>: Artists can apply for various crafts jobs posted by administrators.</a:t>
            </a:r>
          </a:p>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8.Convenience</a:t>
            </a:r>
            <a:r>
              <a:rPr lang="en-US" sz="2300" dirty="0">
                <a:latin typeface="Times New Roman" panose="02020603050405020304" pitchFamily="18" charset="0"/>
                <a:cs typeface="Times New Roman" panose="02020603050405020304" pitchFamily="18" charset="0"/>
              </a:rPr>
              <a:t>: Saves time by offering a variety of products in one place, accessible via laptops or mobiles.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p:cNvSpPr>
            <a:spLocks noGrp="1" noChangeArrowheads="1"/>
          </p:cNvSpPr>
          <p:nvPr>
            <p:ph idx="1"/>
          </p:nvPr>
        </p:nvSpPr>
        <p:spPr bwMode="auto">
          <a:xfrm>
            <a:off x="375920" y="958855"/>
            <a:ext cx="11964670" cy="564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Empower Local Artisans</a:t>
            </a:r>
            <a:r>
              <a:rPr kumimoji="0" lang="en-US" altLang="en-US" sz="2300" b="0" i="0" u="none" strike="noStrike" cap="none" normalizeH="0" baseline="0" dirty="0">
                <a:ln>
                  <a:noFill/>
                </a:ln>
                <a:solidFill>
                  <a:schemeClr val="tx1"/>
                </a:solidFill>
                <a:effectLst/>
                <a:latin typeface="Arial" panose="020B0604020202020204" pitchFamily="34" charset="0"/>
              </a:rPr>
              <a:t>: Provide a platform for underprivileged artists to showcase and </a:t>
            </a:r>
          </a:p>
          <a:p>
            <a:pPr marL="0" marR="0" lvl="0" indent="0" algn="l" defTabSz="914400" rtl="0" eaLnBrk="0" fontAlgn="base" latinLnBrk="0" hangingPunct="0">
              <a:lnSpc>
                <a:spcPct val="100000"/>
              </a:lnSpc>
              <a:spcBef>
                <a:spcPct val="0"/>
              </a:spcBef>
              <a:spcAft>
                <a:spcPct val="0"/>
              </a:spcAft>
              <a:buClrTx/>
              <a:buSzTx/>
              <a:buNone/>
            </a:pPr>
            <a:r>
              <a:rPr kumimoji="0" lang="en-US" altLang="en-US" sz="2300" b="0" i="0" u="none" strike="noStrike" cap="none" normalizeH="0" baseline="0" dirty="0">
                <a:ln>
                  <a:noFill/>
                </a:ln>
                <a:solidFill>
                  <a:schemeClr val="tx1"/>
                </a:solidFill>
                <a:effectLst/>
                <a:latin typeface="Arial" panose="020B0604020202020204" pitchFamily="34" charset="0"/>
              </a:rPr>
              <a:t>  sell their handloom and handicraft products online, thus creating job opportunities.</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Develop a User-Friendly Interface</a:t>
            </a:r>
            <a:r>
              <a:rPr kumimoji="0" lang="en-US" altLang="en-US" sz="2300" b="0" i="0" u="none" strike="noStrike" cap="none" normalizeH="0" baseline="0" dirty="0">
                <a:ln>
                  <a:noFill/>
                </a:ln>
                <a:solidFill>
                  <a:schemeClr val="tx1"/>
                </a:solidFill>
                <a:effectLst/>
                <a:latin typeface="Arial" panose="020B0604020202020204" pitchFamily="34" charset="0"/>
              </a:rPr>
              <a:t>: Create an intuitive and engaging website design that </a:t>
            </a:r>
          </a:p>
          <a:p>
            <a:pPr marL="0" marR="0" lvl="0" indent="0" algn="l" defTabSz="914400" rtl="0" eaLnBrk="0" fontAlgn="base" latinLnBrk="0" hangingPunct="0">
              <a:lnSpc>
                <a:spcPct val="100000"/>
              </a:lnSpc>
              <a:spcBef>
                <a:spcPct val="0"/>
              </a:spcBef>
              <a:spcAft>
                <a:spcPct val="0"/>
              </a:spcAft>
              <a:buClrTx/>
              <a:buSzTx/>
              <a:buNone/>
            </a:pPr>
            <a:r>
              <a:rPr kumimoji="0" lang="en-US" altLang="en-US" sz="2300" b="0" i="0" u="none" strike="noStrike" cap="none" normalizeH="0" baseline="0" dirty="0">
                <a:ln>
                  <a:noFill/>
                </a:ln>
                <a:solidFill>
                  <a:schemeClr val="tx1"/>
                </a:solidFill>
                <a:effectLst/>
                <a:latin typeface="Arial" panose="020B0604020202020204" pitchFamily="34" charset="0"/>
              </a:rPr>
              <a:t>  enhances the shopping experience for users.</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Implement MERN Stack Technologies</a:t>
            </a:r>
            <a:r>
              <a:rPr kumimoji="0" lang="en-US" altLang="en-US" sz="2300" b="0" i="0" u="none" strike="noStrike" cap="none" normalizeH="0" baseline="0" dirty="0">
                <a:ln>
                  <a:noFill/>
                </a:ln>
                <a:solidFill>
                  <a:schemeClr val="tx1"/>
                </a:solidFill>
                <a:effectLst/>
                <a:latin typeface="Arial" panose="020B0604020202020204" pitchFamily="34" charset="0"/>
              </a:rPr>
              <a:t>: Utilize the MERN stack to build a robust and </a:t>
            </a:r>
          </a:p>
          <a:p>
            <a:pPr marL="0" marR="0" lvl="0" indent="0" algn="l" defTabSz="914400" rtl="0" eaLnBrk="0" fontAlgn="base" latinLnBrk="0" hangingPunct="0">
              <a:lnSpc>
                <a:spcPct val="100000"/>
              </a:lnSpc>
              <a:spcBef>
                <a:spcPct val="0"/>
              </a:spcBef>
              <a:spcAft>
                <a:spcPct val="0"/>
              </a:spcAft>
              <a:buClrTx/>
              <a:buSzTx/>
              <a:buNone/>
            </a:pPr>
            <a:r>
              <a:rPr lang="en-US" altLang="en-US" sz="2300" dirty="0">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scalable web application, ensuring efficient performance and data management.</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Facilitate Secure Transactions</a:t>
            </a:r>
            <a:r>
              <a:rPr kumimoji="0" lang="en-US" altLang="en-US" sz="2300" b="0" i="0" u="none" strike="noStrike" cap="none" normalizeH="0" baseline="0" dirty="0">
                <a:ln>
                  <a:noFill/>
                </a:ln>
                <a:solidFill>
                  <a:schemeClr val="tx1"/>
                </a:solidFill>
                <a:effectLst/>
                <a:latin typeface="Arial" panose="020B0604020202020204" pitchFamily="34" charset="0"/>
              </a:rPr>
              <a:t>: Integrate a reliable payment gateway (e.g., Stripe) to </a:t>
            </a:r>
          </a:p>
          <a:p>
            <a:pPr marL="0" marR="0" lvl="0" indent="0" algn="l" defTabSz="914400" rtl="0" eaLnBrk="0" fontAlgn="base" latinLnBrk="0" hangingPunct="0">
              <a:lnSpc>
                <a:spcPct val="100000"/>
              </a:lnSpc>
              <a:spcBef>
                <a:spcPct val="0"/>
              </a:spcBef>
              <a:spcAft>
                <a:spcPct val="0"/>
              </a:spcAft>
              <a:buClrTx/>
              <a:buSzTx/>
              <a:buNone/>
            </a:pPr>
            <a:r>
              <a:rPr lang="en-US" altLang="en-US" sz="2300" dirty="0">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ensure secure and seamless payment processes for users.</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Enable Efficient Product Management</a:t>
            </a:r>
            <a:r>
              <a:rPr kumimoji="0" lang="en-US" altLang="en-US" sz="2300" b="0" i="0" u="none" strike="noStrike" cap="none" normalizeH="0" baseline="0" dirty="0">
                <a:ln>
                  <a:noFill/>
                </a:ln>
                <a:solidFill>
                  <a:schemeClr val="tx1"/>
                </a:solidFill>
                <a:effectLst/>
                <a:latin typeface="Arial" panose="020B0604020202020204" pitchFamily="34" charset="0"/>
              </a:rPr>
              <a:t>: Develop administrative functionalities that allow</a:t>
            </a:r>
          </a:p>
          <a:p>
            <a:pPr marL="0" marR="0" lvl="0" indent="0" algn="l" defTabSz="914400" rtl="0" eaLnBrk="0" fontAlgn="base" latinLnBrk="0" hangingPunct="0">
              <a:lnSpc>
                <a:spcPct val="100000"/>
              </a:lnSpc>
              <a:spcBef>
                <a:spcPct val="0"/>
              </a:spcBef>
              <a:spcAft>
                <a:spcPct val="0"/>
              </a:spcAft>
              <a:buClrTx/>
              <a:buSzTx/>
              <a:buNone/>
            </a:pPr>
            <a:r>
              <a:rPr kumimoji="0" lang="en-US" altLang="en-US" sz="2300" b="0" i="0" u="none" strike="noStrike" cap="none" normalizeH="0" baseline="0" dirty="0">
                <a:ln>
                  <a:noFill/>
                </a:ln>
                <a:solidFill>
                  <a:schemeClr val="tx1"/>
                </a:solidFill>
                <a:effectLst/>
                <a:latin typeface="Arial" panose="020B0604020202020204" pitchFamily="34" charset="0"/>
              </a:rPr>
              <a:t> easy management</a:t>
            </a:r>
            <a:r>
              <a:rPr lang="en-US" altLang="en-US" sz="2300" dirty="0">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of products, categories, and inventory.</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a:xfrm>
            <a:off x="538480" y="1092201"/>
            <a:ext cx="11653520" cy="4952997"/>
          </a:xfrm>
        </p:spPr>
        <p:txBody>
          <a:bodyPr anchor="ct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Incorporate Interactive Features</a:t>
            </a:r>
            <a:r>
              <a:rPr kumimoji="0" lang="en-US" altLang="en-US" sz="2300" b="0" i="0" u="none" strike="noStrike" cap="none" normalizeH="0" baseline="0" dirty="0">
                <a:ln>
                  <a:noFill/>
                </a:ln>
                <a:solidFill>
                  <a:schemeClr val="tx1"/>
                </a:solidFill>
                <a:effectLst/>
                <a:latin typeface="Arial" panose="020B0604020202020204" pitchFamily="34" charset="0"/>
              </a:rPr>
              <a:t>: Implement features like a shopping cart, user</a:t>
            </a:r>
            <a:r>
              <a:rPr lang="en-US" altLang="en-US" sz="2300" dirty="0">
                <a:latin typeface="Arial" panose="020B0604020202020204" pitchFamily="34" charset="0"/>
              </a:rPr>
              <a:t>      </a:t>
            </a:r>
            <a:r>
              <a:rPr lang="en-IN" altLang="en-US" sz="2300" dirty="0">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registration, and product  filtering to enhance user engagement.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Promote Cultural Heritage</a:t>
            </a:r>
            <a:r>
              <a:rPr kumimoji="0" lang="en-US" altLang="en-US" sz="2300" b="0" i="0" u="none" strike="noStrike" cap="none" normalizeH="0" baseline="0" dirty="0">
                <a:ln>
                  <a:noFill/>
                </a:ln>
                <a:solidFill>
                  <a:schemeClr val="tx1"/>
                </a:solidFill>
                <a:effectLst/>
                <a:latin typeface="Arial" panose="020B0604020202020204" pitchFamily="34" charset="0"/>
              </a:rPr>
              <a:t>: Help preserve and promote Indian handloom and </a:t>
            </a:r>
            <a:r>
              <a:rPr kumimoji="0" lang="en-IN" altLang="en-US" sz="2300" b="0" i="0" u="none" strike="noStrike" cap="none" normalizeH="0" baseline="0" dirty="0">
                <a:ln>
                  <a:noFill/>
                </a:ln>
                <a:solidFill>
                  <a:schemeClr val="tx1"/>
                </a:solidFill>
                <a:effectLst/>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handicraft traditions through increased visibility and access to these products.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Gather User Feedback</a:t>
            </a:r>
            <a:r>
              <a:rPr kumimoji="0" lang="en-US" altLang="en-US" sz="2300" b="0" i="0" u="none" strike="noStrike" cap="none" normalizeH="0" baseline="0" dirty="0">
                <a:ln>
                  <a:noFill/>
                </a:ln>
                <a:solidFill>
                  <a:schemeClr val="tx1"/>
                </a:solidFill>
                <a:effectLst/>
                <a:latin typeface="Arial" panose="020B0604020202020204" pitchFamily="34" charset="0"/>
              </a:rPr>
              <a:t>: Create mechanisms to collect user feedback for continuous  </a:t>
            </a:r>
            <a:r>
              <a:rPr kumimoji="0" lang="en-IN" altLang="en-US" sz="2300" b="0" i="0" u="none" strike="noStrike" cap="none" normalizeH="0" baseline="0" dirty="0">
                <a:ln>
                  <a:noFill/>
                </a:ln>
                <a:solidFill>
                  <a:schemeClr val="tx1"/>
                </a:solidFill>
                <a:effectLst/>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improvement of the platform.</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Analyze User Behavior</a:t>
            </a:r>
            <a:r>
              <a:rPr kumimoji="0" lang="en-US" altLang="en-US" sz="2300" b="0" i="0" u="none" strike="noStrike" cap="none" normalizeH="0" baseline="0" dirty="0">
                <a:ln>
                  <a:noFill/>
                </a:ln>
                <a:solidFill>
                  <a:schemeClr val="tx1"/>
                </a:solidFill>
                <a:effectLst/>
                <a:latin typeface="Arial" panose="020B0604020202020204" pitchFamily="34" charset="0"/>
              </a:rPr>
              <a:t>: Implement analytics tools to understand user preferences and </a:t>
            </a:r>
            <a:r>
              <a:rPr kumimoji="0" lang="en-IN" altLang="en-US" sz="2300" b="0" i="0" u="none" strike="noStrike" cap="none" normalizeH="0" baseline="0" dirty="0">
                <a:ln>
                  <a:noFill/>
                </a:ln>
                <a:solidFill>
                  <a:schemeClr val="tx1"/>
                </a:solidFill>
                <a:effectLst/>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shopping patterns for data-driven decision-making.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300" b="1" i="0" u="none" strike="noStrike" cap="none" normalizeH="0" baseline="0" dirty="0">
                <a:ln>
                  <a:noFill/>
                </a:ln>
                <a:solidFill>
                  <a:schemeClr val="tx1"/>
                </a:solidFill>
                <a:effectLst/>
                <a:latin typeface="Arial" panose="020B0604020202020204" pitchFamily="34" charset="0"/>
              </a:rPr>
              <a:t>Foster Community Engagement</a:t>
            </a:r>
            <a:r>
              <a:rPr kumimoji="0" lang="en-US" altLang="en-US" sz="2300" b="0" i="0" u="none" strike="noStrike" cap="none" normalizeH="0" baseline="0" dirty="0">
                <a:ln>
                  <a:noFill/>
                </a:ln>
                <a:solidFill>
                  <a:schemeClr val="tx1"/>
                </a:solidFill>
                <a:effectLst/>
                <a:latin typeface="Arial" panose="020B0604020202020204" pitchFamily="34" charset="0"/>
              </a:rPr>
              <a:t>: Build a community around artisans and customers </a:t>
            </a:r>
            <a:r>
              <a:rPr kumimoji="0" lang="en-IN" altLang="en-US" sz="2300" b="0" i="0" u="none" strike="noStrike" cap="none" normalizeH="0" baseline="0" dirty="0">
                <a:ln>
                  <a:noFill/>
                </a:ln>
                <a:solidFill>
                  <a:schemeClr val="tx1"/>
                </a:solidFill>
                <a:effectLst/>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to encourage collaboration and support within the crafts sector.</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US" b="1" u="sng" dirty="0">
                <a:latin typeface="Times New Roman" panose="02020603050405020304" pitchFamily="18" charset="0"/>
                <a:ea typeface="Calibri" panose="020F0502020204030204" pitchFamily="34" charset="0"/>
                <a:cs typeface="Times New Roman" panose="02020603050405020304" pitchFamily="18" charset="0"/>
              </a:rPr>
              <a:t>Phase 1: Requirement Gathering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Stakeholder Interviews: Engage with artisans and potential buyers to understand their needs, preferences, and pain points. Ensure that the platform’s features align with their expectations.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Competitive Analysis: Conduct research on similar platforms (as covered in the literature survey) to identify what works well and what can be improved.</a:t>
            </a:r>
          </a:p>
          <a:p>
            <a:endParaRPr lang="en-GB" dirty="0">
              <a:latin typeface="Times New Roman" panose="02020603050405020304" pitchFamily="18" charset="0"/>
              <a:cs typeface="Times New Roman" panose="02020603050405020304" pitchFamily="18" charset="0"/>
            </a:endParaRPr>
          </a:p>
          <a:p>
            <a:r>
              <a:rPr lang="en-GB" b="1" u="sng" dirty="0">
                <a:latin typeface="Times New Roman" panose="02020603050405020304" pitchFamily="18" charset="0"/>
                <a:ea typeface="Calibri" panose="020F0502020204030204" pitchFamily="34" charset="0"/>
                <a:cs typeface="Times New Roman" panose="02020603050405020304" pitchFamily="18" charset="0"/>
              </a:rPr>
              <a:t>Phase 2: Platform Design - </a:t>
            </a:r>
            <a:r>
              <a:rPr lang="en-GB" sz="2400" b="1" u="sng" dirty="0">
                <a:latin typeface="Times New Roman" panose="02020603050405020304" pitchFamily="18" charset="0"/>
                <a:ea typeface="Calibri" panose="020F0502020204030204" pitchFamily="34" charset="0"/>
                <a:cs typeface="Times New Roman" panose="02020603050405020304" pitchFamily="18" charset="0"/>
              </a:rPr>
              <a:t>Frontend Technology:</a:t>
            </a:r>
          </a:p>
          <a:p>
            <a:pPr marL="457200" indent="-457200">
              <a:buFont typeface="+mj-lt"/>
              <a:buAutoNum type="arabicPeriod"/>
            </a:pPr>
            <a:r>
              <a:rPr lang="en-GB" sz="2400" dirty="0">
                <a:latin typeface="Times New Roman" panose="02020603050405020304" pitchFamily="18" charset="0"/>
                <a:ea typeface="Calibri" panose="020F0502020204030204" pitchFamily="34" charset="0"/>
                <a:cs typeface="Times New Roman" panose="02020603050405020304" pitchFamily="18" charset="0"/>
              </a:rPr>
              <a:t>Use a simple front-end framework like Vue.js or React.js to create a mobile-friendly, responsive UI for the website.</a:t>
            </a:r>
          </a:p>
          <a:p>
            <a:pPr marL="457200" indent="-457200">
              <a:buFont typeface="+mj-lt"/>
              <a:buAutoNum type="arabicPeriod"/>
            </a:pPr>
            <a:r>
              <a:rPr lang="en-GB" sz="2400" dirty="0">
                <a:latin typeface="Times New Roman" panose="02020603050405020304" pitchFamily="18" charset="0"/>
                <a:ea typeface="Calibri" panose="020F0502020204030204" pitchFamily="34" charset="0"/>
                <a:cs typeface="Times New Roman" panose="02020603050405020304" pitchFamily="18" charset="0"/>
              </a:rPr>
              <a:t>Design mock-ups should focus on user simplicity, easy navigation, and minimal steps for product uploads.</a:t>
            </a:r>
          </a:p>
          <a:p>
            <a:endParaRPr lang="en-GB"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58</TotalTime>
  <Words>1995</Words>
  <Application>Microsoft Office PowerPoint</Application>
  <PresentationFormat>Widescreen</PresentationFormat>
  <Paragraphs>223</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Cambria</vt:lpstr>
      <vt:lpstr>Google Sans</vt:lpstr>
      <vt:lpstr>Times New Roman</vt:lpstr>
      <vt:lpstr>Verdana</vt:lpstr>
      <vt:lpstr>Bioinformatics</vt:lpstr>
      <vt:lpstr>Digital solution for Artisan Market Expansion</vt:lpstr>
      <vt:lpstr>Introduction</vt:lpstr>
      <vt:lpstr>Literature Review</vt:lpstr>
      <vt:lpstr>Existing method Drawback</vt:lpstr>
      <vt:lpstr>Proposed Method</vt:lpstr>
      <vt:lpstr>Proposed Method</vt:lpstr>
      <vt:lpstr>Objectives</vt:lpstr>
      <vt:lpstr>Objectives</vt:lpstr>
      <vt:lpstr>Methodology</vt:lpstr>
      <vt:lpstr> Methodology </vt:lpstr>
      <vt:lpstr> Methodology </vt:lpstr>
      <vt:lpstr>Hardware/software components</vt:lpstr>
      <vt:lpstr>Timeline of Project</vt:lpstr>
      <vt:lpstr>Expected Outcomes</vt:lpstr>
      <vt:lpstr>Expected Outcomes</vt:lpstr>
      <vt:lpstr>Conclusion</vt:lpstr>
      <vt:lpstr>Github Link</vt:lpstr>
      <vt:lpstr>References</vt:lpstr>
      <vt:lpstr>References</vt:lpstr>
      <vt:lpstr>References</vt:lpstr>
      <vt:lpstr>Similarity Check for Research Paper</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Sharat kalkeri</cp:lastModifiedBy>
  <cp:revision>68</cp:revision>
  <dcterms:created xsi:type="dcterms:W3CDTF">2023-03-16T03:26:00Z</dcterms:created>
  <dcterms:modified xsi:type="dcterms:W3CDTF">2025-01-10T04:39:21Z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6ADAEB209EF042C481F8533E66BE992C_12</vt:lpwstr>
  </property>
  <property fmtid="{D5CDD505-2E9C-101B-9397-08002B2CF9AE}" pid="3" name="KSOProductBuildVer">
    <vt:lpwstr>1033-12.2.0.19307</vt:lpwstr>
  </property>
</Properties>
</file>