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4" r:id="rId6"/>
    <p:sldId id="285" r:id="rId7"/>
    <p:sldId id="265" r:id="rId8"/>
    <p:sldId id="266" r:id="rId9"/>
    <p:sldId id="267" r:id="rId10"/>
    <p:sldId id="268" r:id="rId11"/>
    <p:sldId id="261" r:id="rId12"/>
    <p:sldId id="262" r:id="rId13"/>
    <p:sldId id="281" r:id="rId14"/>
    <p:sldId id="282" r:id="rId15"/>
    <p:sldId id="283" r:id="rId16"/>
    <p:sldId id="275" r:id="rId17"/>
    <p:sldId id="278" r:id="rId18"/>
    <p:sldId id="279" r:id="rId19"/>
    <p:sldId id="280" r:id="rId20"/>
    <p:sldId id="286"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04T13:02:13.516" idx="1">
    <p:pos x="5249" y="1809"/>
    <p:text>the mel-frequency cepstrum (MFC) is a representation of the short-term power spectrum of a sound, based on a linear cosine transform of a log power spectrum on a nonlinear mel scale of frequency.</p:text>
    <p:extLst>
      <p:ext uri="{C676402C-5697-4E1C-873F-D02D1690AC5C}">
        <p15:threadingInfo xmlns=""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fld id="{F544FCFF-D421-45BE-A7B1-116E1F9F5263}"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ABE61-2AAB-4329-9EBE-6718A9A334FF}" type="slidenum">
              <a:rPr lang="en-IN" smtClean="0"/>
              <a:t>‹#›</a:t>
            </a:fld>
            <a:endParaRPr lang="en-IN"/>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4FCFF-D421-45BE-A7B1-116E1F9F5263}"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ABE61-2AAB-4329-9EBE-6718A9A334F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4FCFF-D421-45BE-A7B1-116E1F9F5263}"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ABE61-2AAB-4329-9EBE-6718A9A334F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544FCFF-D421-45BE-A7B1-116E1F9F5263}"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ABE61-2AAB-4329-9EBE-6718A9A334FF}" type="slidenum">
              <a:rPr lang="en-IN" smtClean="0"/>
              <a:t>‹#›</a:t>
            </a:fld>
            <a:endParaRPr lang="en-IN"/>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4FCFF-D421-45BE-A7B1-116E1F9F5263}"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ABE61-2AAB-4329-9EBE-6718A9A334F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544FCFF-D421-45BE-A7B1-116E1F9F5263}" type="datetimeFigureOut">
              <a:rPr lang="en-IN" smtClean="0"/>
              <a:t>09-04-2018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ABE61-2AAB-4329-9EBE-6718A9A334F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544FCFF-D421-45BE-A7B1-116E1F9F5263}" type="datetimeFigureOut">
              <a:rPr lang="en-IN" smtClean="0"/>
              <a:t>09-04-2018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ABE61-2AAB-4329-9EBE-6718A9A334F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44FCFF-D421-45BE-A7B1-116E1F9F5263}" type="datetimeFigureOut">
              <a:rPr lang="en-IN" smtClean="0"/>
              <a:t>09-04-2018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ABE61-2AAB-4329-9EBE-6718A9A334F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4FCFF-D421-45BE-A7B1-116E1F9F5263}" type="datetimeFigureOut">
              <a:rPr lang="en-IN" smtClean="0"/>
              <a:t>09-04-2018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ABE61-2AAB-4329-9EBE-6718A9A334F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4FCFF-D421-45BE-A7B1-116E1F9F5263}" type="datetimeFigureOut">
              <a:rPr lang="en-IN" smtClean="0"/>
              <a:t>09-04-2018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ABE61-2AAB-4329-9EBE-6718A9A334F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4FCFF-D421-45BE-A7B1-116E1F9F5263}" type="datetimeFigureOut">
              <a:rPr lang="en-IN" smtClean="0"/>
              <a:t>09-04-2018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ABE61-2AAB-4329-9EBE-6718A9A334F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544FCFF-D421-45BE-A7B1-116E1F9F5263}" type="datetimeFigureOut">
              <a:rPr lang="en-IN" smtClean="0"/>
              <a:t>09-04-2018</a:t>
            </a:fld>
            <a:endParaRPr lang="en-IN"/>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83EABE61-2AAB-4329-9EBE-6718A9A334F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1527" y="290167"/>
            <a:ext cx="9001462" cy="1655762"/>
          </a:xfrm>
        </p:spPr>
        <p:txBody>
          <a:bodyPr>
            <a:normAutofit/>
          </a:bodyPr>
          <a:lstStyle/>
          <a:p>
            <a:r>
              <a:rPr lang="en-IN" sz="3200" u="sng" dirty="0" smtClean="0"/>
              <a:t>Malaviya National Institute of Technology, Jaipur</a:t>
            </a:r>
          </a:p>
          <a:p>
            <a:r>
              <a:rPr lang="en-IN" dirty="0" smtClean="0"/>
              <a:t>Department of Electrical Engineering</a:t>
            </a:r>
          </a:p>
          <a:p>
            <a:r>
              <a:rPr lang="en-IN" sz="1900" u="sng" dirty="0" smtClean="0"/>
              <a:t>Digital Signal Processing (EET-306)</a:t>
            </a:r>
            <a:endParaRPr lang="en-IN" sz="1900" u="sng" dirty="0"/>
          </a:p>
        </p:txBody>
      </p:sp>
      <p:pic>
        <p:nvPicPr>
          <p:cNvPr id="4" name="Picture 3" descr="https://upload.wikimedia.org/wikipedia/en/b/b7/Mnit_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044" y="290167"/>
            <a:ext cx="1632483" cy="1551512"/>
          </a:xfrm>
          <a:prstGeom prst="rect">
            <a:avLst/>
          </a:prstGeom>
          <a:noFill/>
        </p:spPr>
      </p:pic>
      <p:sp>
        <p:nvSpPr>
          <p:cNvPr id="5" name="TextBox 4"/>
          <p:cNvSpPr txBox="1"/>
          <p:nvPr/>
        </p:nvSpPr>
        <p:spPr>
          <a:xfrm>
            <a:off x="611312" y="2562895"/>
            <a:ext cx="11281892" cy="553998"/>
          </a:xfrm>
          <a:prstGeom prst="rect">
            <a:avLst/>
          </a:prstGeom>
          <a:noFill/>
        </p:spPr>
        <p:txBody>
          <a:bodyPr wrap="square" rtlCol="0">
            <a:spAutoFit/>
          </a:bodyPr>
          <a:lstStyle/>
          <a:p>
            <a:pPr algn="ctr"/>
            <a:r>
              <a:rPr lang="en-IN" sz="3000" dirty="0" smtClean="0"/>
              <a:t>Gender Classification from Human Voice </a:t>
            </a:r>
            <a:endParaRPr lang="en-IN" sz="3000" dirty="0"/>
          </a:p>
        </p:txBody>
      </p:sp>
      <p:sp>
        <p:nvSpPr>
          <p:cNvPr id="6" name="TextBox 5"/>
          <p:cNvSpPr txBox="1"/>
          <p:nvPr/>
        </p:nvSpPr>
        <p:spPr>
          <a:xfrm>
            <a:off x="6973040" y="4971245"/>
            <a:ext cx="4920164" cy="1569660"/>
          </a:xfrm>
          <a:prstGeom prst="rect">
            <a:avLst/>
          </a:prstGeom>
          <a:noFill/>
        </p:spPr>
        <p:txBody>
          <a:bodyPr wrap="square" rtlCol="0">
            <a:spAutoFit/>
          </a:bodyPr>
          <a:lstStyle/>
          <a:p>
            <a:pPr algn="ctr"/>
            <a:r>
              <a:rPr lang="en-IN" sz="2400" u="sng" dirty="0" smtClean="0"/>
              <a:t>Presented by-</a:t>
            </a:r>
          </a:p>
          <a:p>
            <a:pPr algn="ctr"/>
            <a:r>
              <a:rPr lang="en-IN" sz="2400" dirty="0" err="1" smtClean="0"/>
              <a:t>Jayesh</a:t>
            </a:r>
            <a:r>
              <a:rPr lang="en-IN" sz="2400" dirty="0" smtClean="0"/>
              <a:t> </a:t>
            </a:r>
            <a:r>
              <a:rPr lang="en-IN" sz="2400" dirty="0" err="1" smtClean="0"/>
              <a:t>sharma</a:t>
            </a:r>
            <a:endParaRPr lang="en-IN" sz="2400" dirty="0" smtClean="0"/>
          </a:p>
          <a:p>
            <a:pPr algn="ctr"/>
            <a:r>
              <a:rPr lang="en-IN" sz="2400" dirty="0" err="1" smtClean="0"/>
              <a:t>Arvind</a:t>
            </a:r>
            <a:r>
              <a:rPr lang="en-IN" sz="2400" dirty="0" smtClean="0"/>
              <a:t> </a:t>
            </a:r>
            <a:r>
              <a:rPr lang="en-IN" sz="2400" dirty="0" err="1" smtClean="0"/>
              <a:t>verma</a:t>
            </a:r>
            <a:endParaRPr lang="en-IN" sz="2400" dirty="0" smtClean="0"/>
          </a:p>
          <a:p>
            <a:pPr algn="ctr"/>
            <a:r>
              <a:rPr lang="en-IN" sz="2400" dirty="0" err="1" smtClean="0"/>
              <a:t>Kaushal</a:t>
            </a:r>
            <a:r>
              <a:rPr lang="en-IN" sz="2400" dirty="0" smtClean="0"/>
              <a:t> </a:t>
            </a:r>
            <a:r>
              <a:rPr lang="en-IN" sz="2400" dirty="0" err="1" smtClean="0"/>
              <a:t>nanglia</a:t>
            </a:r>
            <a:endParaRPr lang="en-IN" sz="2400" dirty="0" smtClean="0"/>
          </a:p>
        </p:txBody>
      </p:sp>
    </p:spTree>
    <p:extLst>
      <p:ext uri="{BB962C8B-B14F-4D97-AF65-F5344CB8AC3E}">
        <p14:creationId xmlns:p14="http://schemas.microsoft.com/office/powerpoint/2010/main" val="1534630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PITCH SAMPLES: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184520" y="1721208"/>
            <a:ext cx="4648200" cy="3924300"/>
          </a:xfrm>
        </p:spPr>
      </p:pic>
      <p:sp>
        <p:nvSpPr>
          <p:cNvPr id="5" name="TextBox 4"/>
          <p:cNvSpPr txBox="1"/>
          <p:nvPr/>
        </p:nvSpPr>
        <p:spPr>
          <a:xfrm>
            <a:off x="1043189" y="2343955"/>
            <a:ext cx="5746638" cy="2031325"/>
          </a:xfrm>
          <a:prstGeom prst="rect">
            <a:avLst/>
          </a:prstGeom>
          <a:noFill/>
        </p:spPr>
        <p:txBody>
          <a:bodyPr wrap="none" rtlCol="0">
            <a:spAutoFit/>
          </a:bodyPr>
          <a:lstStyle/>
          <a:p>
            <a:pPr marL="285750" indent="-285750">
              <a:buFont typeface="Arial" panose="020B0604020202020204" pitchFamily="34" charset="0"/>
              <a:buChar char="•"/>
            </a:pPr>
            <a:r>
              <a:rPr lang="en-IN" dirty="0" smtClean="0"/>
              <a:t>It was observed that the average pitch value for </a:t>
            </a:r>
          </a:p>
          <a:p>
            <a:r>
              <a:rPr lang="en-IN" dirty="0"/>
              <a:t> </a:t>
            </a:r>
            <a:r>
              <a:rPr lang="en-IN" dirty="0" smtClean="0"/>
              <a:t>    female voice samples higher than that of male </a:t>
            </a:r>
          </a:p>
          <a:p>
            <a:r>
              <a:rPr lang="en-IN" dirty="0" smtClean="0"/>
              <a:t>     voice samples.</a:t>
            </a:r>
          </a:p>
          <a:p>
            <a:endParaRPr lang="en-IN" dirty="0" smtClean="0"/>
          </a:p>
          <a:p>
            <a:pPr marL="285750" indent="-285750">
              <a:buFont typeface="Arial" panose="020B0604020202020204" pitchFamily="34" charset="0"/>
              <a:buChar char="•"/>
            </a:pPr>
            <a:r>
              <a:rPr lang="en-IN" dirty="0" smtClean="0"/>
              <a:t>Appropriate rectangular windows were designed </a:t>
            </a:r>
          </a:p>
          <a:p>
            <a:r>
              <a:rPr lang="en-IN" dirty="0"/>
              <a:t> </a:t>
            </a:r>
            <a:r>
              <a:rPr lang="en-IN" dirty="0" smtClean="0"/>
              <a:t>    and used for the analysis.</a:t>
            </a:r>
          </a:p>
          <a:p>
            <a:endParaRPr lang="en-IN" dirty="0"/>
          </a:p>
        </p:txBody>
      </p:sp>
    </p:spTree>
    <p:extLst>
      <p:ext uri="{BB962C8B-B14F-4D97-AF65-F5344CB8AC3E}">
        <p14:creationId xmlns:p14="http://schemas.microsoft.com/office/powerpoint/2010/main" val="192929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6515" y="2224852"/>
            <a:ext cx="11108328" cy="3841098"/>
          </a:xfrm>
        </p:spPr>
        <p:txBody>
          <a:bodyPr>
            <a:normAutofit/>
          </a:bodyPr>
          <a:lstStyle/>
          <a:p>
            <a:r>
              <a:rPr lang="en-IN" sz="2000" dirty="0">
                <a:effectLst/>
              </a:rPr>
              <a:t>Automatic gender identification systems trained on clean speech under </a:t>
            </a:r>
            <a:r>
              <a:rPr lang="en-IN" sz="2000" dirty="0" smtClean="0">
                <a:effectLst/>
              </a:rPr>
              <a:t>lab environments </a:t>
            </a:r>
            <a:r>
              <a:rPr lang="en-IN" sz="2000" dirty="0">
                <a:effectLst/>
              </a:rPr>
              <a:t>degrade in performance in real world </a:t>
            </a:r>
            <a:r>
              <a:rPr lang="en-IN" sz="2000" dirty="0" smtClean="0">
                <a:effectLst/>
              </a:rPr>
              <a:t>conditions.</a:t>
            </a:r>
          </a:p>
          <a:p>
            <a:r>
              <a:rPr lang="en-IN" sz="2000" dirty="0">
                <a:effectLst/>
              </a:rPr>
              <a:t>T</a:t>
            </a:r>
            <a:r>
              <a:rPr lang="en-IN" sz="2000" dirty="0" smtClean="0">
                <a:effectLst/>
              </a:rPr>
              <a:t>he </a:t>
            </a:r>
            <a:r>
              <a:rPr lang="en-IN" sz="2000" dirty="0">
                <a:effectLst/>
              </a:rPr>
              <a:t>additive environmental sounds such as noise and music, additionally there is a natural </a:t>
            </a:r>
            <a:r>
              <a:rPr lang="en-IN" sz="2000" dirty="0" smtClean="0">
                <a:effectLst/>
              </a:rPr>
              <a:t>pause in </a:t>
            </a:r>
            <a:r>
              <a:rPr lang="en-IN" sz="2000" dirty="0">
                <a:effectLst/>
              </a:rPr>
              <a:t>human speech </a:t>
            </a:r>
            <a:r>
              <a:rPr lang="en-IN" sz="2000" dirty="0" smtClean="0">
                <a:effectLst/>
              </a:rPr>
              <a:t>which is </a:t>
            </a:r>
            <a:r>
              <a:rPr lang="en-IN" sz="2000" dirty="0">
                <a:effectLst/>
              </a:rPr>
              <a:t>also considered as an additive environment sound</a:t>
            </a:r>
            <a:r>
              <a:rPr lang="en-IN" sz="2000" dirty="0" smtClean="0">
                <a:effectLst/>
              </a:rPr>
              <a:t>.</a:t>
            </a:r>
          </a:p>
          <a:p>
            <a:r>
              <a:rPr lang="en-IN" sz="2000" dirty="0" smtClean="0">
                <a:effectLst/>
              </a:rPr>
              <a:t>Hence, before </a:t>
            </a:r>
            <a:r>
              <a:rPr lang="en-IN" sz="2000" dirty="0">
                <a:effectLst/>
              </a:rPr>
              <a:t>training a speech based system, speech enhancement pre-processing has to</a:t>
            </a:r>
            <a:br>
              <a:rPr lang="en-IN" sz="2000" dirty="0">
                <a:effectLst/>
              </a:rPr>
            </a:br>
            <a:r>
              <a:rPr lang="en-IN" sz="2000" dirty="0">
                <a:effectLst/>
              </a:rPr>
              <a:t>be done so that a good quality of speech can be extracted from speech recorded in a</a:t>
            </a:r>
            <a:br>
              <a:rPr lang="en-IN" sz="2000" dirty="0">
                <a:effectLst/>
              </a:rPr>
            </a:br>
            <a:r>
              <a:rPr lang="en-IN" sz="2000" dirty="0">
                <a:effectLst/>
              </a:rPr>
              <a:t>real world environment. </a:t>
            </a:r>
            <a:endParaRPr lang="en-IN" sz="2000" dirty="0"/>
          </a:p>
        </p:txBody>
      </p:sp>
      <p:sp>
        <p:nvSpPr>
          <p:cNvPr id="4" name="Rectangle 3"/>
          <p:cNvSpPr/>
          <p:nvPr/>
        </p:nvSpPr>
        <p:spPr>
          <a:xfrm>
            <a:off x="4085964" y="604165"/>
            <a:ext cx="4009431" cy="553998"/>
          </a:xfrm>
          <a:prstGeom prst="rect">
            <a:avLst/>
          </a:prstGeom>
        </p:spPr>
        <p:txBody>
          <a:bodyPr wrap="none">
            <a:spAutoFit/>
          </a:bodyPr>
          <a:lstStyle/>
          <a:p>
            <a:pPr algn="ctr"/>
            <a:r>
              <a:rPr lang="en-IN" sz="3000" u="sng" dirty="0" smtClean="0"/>
              <a:t>Speech Enhancement</a:t>
            </a:r>
            <a:endParaRPr lang="en-IN" sz="3000" u="sng" dirty="0"/>
          </a:p>
        </p:txBody>
      </p:sp>
    </p:spTree>
    <p:extLst>
      <p:ext uri="{BB962C8B-B14F-4D97-AF65-F5344CB8AC3E}">
        <p14:creationId xmlns:p14="http://schemas.microsoft.com/office/powerpoint/2010/main" val="2499344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803" y="1645303"/>
                <a:ext cx="10353762" cy="4807012"/>
              </a:xfrm>
            </p:spPr>
            <p:txBody>
              <a:bodyPr>
                <a:normAutofit/>
              </a:bodyPr>
              <a:lstStyle/>
              <a:p>
                <a:r>
                  <a:rPr lang="en-IN" dirty="0" smtClean="0">
                    <a:effectLst/>
                  </a:rPr>
                  <a:t>Used </a:t>
                </a:r>
                <a:r>
                  <a:rPr lang="en-IN" dirty="0">
                    <a:effectLst/>
                  </a:rPr>
                  <a:t>to find the quality of the input </a:t>
                </a:r>
                <a:r>
                  <a:rPr lang="en-IN" dirty="0" smtClean="0">
                    <a:effectLst/>
                  </a:rPr>
                  <a:t>signal according </a:t>
                </a:r>
                <a:r>
                  <a:rPr lang="en-IN" dirty="0">
                    <a:effectLst/>
                  </a:rPr>
                  <a:t>to the background noise in the </a:t>
                </a:r>
                <a:r>
                  <a:rPr lang="en-IN" dirty="0" smtClean="0">
                    <a:effectLst/>
                  </a:rPr>
                  <a:t>signal. </a:t>
                </a:r>
                <a:r>
                  <a:rPr lang="en-IN" dirty="0">
                    <a:effectLst/>
                  </a:rPr>
                  <a:t>Mathematically SNR can be written </a:t>
                </a:r>
                <a:r>
                  <a:rPr lang="en-IN" dirty="0" smtClean="0">
                    <a:effectLst/>
                  </a:rPr>
                  <a:t>as – </a:t>
                </a:r>
              </a:p>
              <a:p>
                <a:pPr marL="0" indent="0">
                  <a:buNone/>
                </a:pPr>
                <a14:m>
                  <m:oMathPara xmlns:m="http://schemas.openxmlformats.org/officeDocument/2006/math">
                    <m:oMathParaPr>
                      <m:jc m:val="centerGroup"/>
                    </m:oMathParaPr>
                    <m:oMath xmlns:m="http://schemas.openxmlformats.org/officeDocument/2006/math">
                      <m:r>
                        <a:rPr lang="en-IN" b="0" i="1" smtClean="0">
                          <a:effectLst/>
                          <a:latin typeface="Cambria Math" panose="02040503050406030204" pitchFamily="18" charset="0"/>
                        </a:rPr>
                        <m:t>𝑆𝑁𝑅</m:t>
                      </m:r>
                      <m:r>
                        <a:rPr lang="en-IN" b="0" i="1" smtClean="0">
                          <a:effectLst/>
                          <a:latin typeface="Cambria Math" panose="02040503050406030204" pitchFamily="18" charset="0"/>
                        </a:rPr>
                        <m:t>=</m:t>
                      </m:r>
                      <m:f>
                        <m:fPr>
                          <m:ctrlPr>
                            <a:rPr lang="en-IN" b="0" i="1" smtClean="0">
                              <a:effectLst/>
                              <a:latin typeface="Cambria Math"/>
                            </a:rPr>
                          </m:ctrlPr>
                        </m:fPr>
                        <m:num>
                          <m:r>
                            <a:rPr lang="en-IN" b="0" i="1" smtClean="0">
                              <a:effectLst/>
                              <a:latin typeface="Cambria Math" panose="02040503050406030204" pitchFamily="18" charset="0"/>
                            </a:rPr>
                            <m:t>𝑃</m:t>
                          </m:r>
                          <m:r>
                            <a:rPr lang="en-IN" b="0" i="1" baseline="-25000" smtClean="0">
                              <a:effectLst/>
                              <a:latin typeface="Cambria Math" panose="02040503050406030204" pitchFamily="18" charset="0"/>
                            </a:rPr>
                            <m:t>𝑠𝑝𝑒𝑒𝑐h</m:t>
                          </m:r>
                        </m:num>
                        <m:den>
                          <m:r>
                            <a:rPr lang="en-IN" b="0" i="1" smtClean="0">
                              <a:effectLst/>
                              <a:latin typeface="Cambria Math" panose="02040503050406030204" pitchFamily="18" charset="0"/>
                            </a:rPr>
                            <m:t>𝑃</m:t>
                          </m:r>
                          <m:r>
                            <a:rPr lang="en-IN" b="0" i="1" baseline="-25000" smtClean="0">
                              <a:effectLst/>
                              <a:latin typeface="Cambria Math" panose="02040503050406030204" pitchFamily="18" charset="0"/>
                            </a:rPr>
                            <m:t>𝑛𝑜𝑖𝑠𝑒</m:t>
                          </m:r>
                        </m:den>
                      </m:f>
                    </m:oMath>
                  </m:oMathPara>
                </a14:m>
                <a:r>
                  <a:rPr lang="en-IN" dirty="0">
                    <a:effectLst/>
                  </a:rPr>
                  <a:t/>
                </a:r>
                <a:br>
                  <a:rPr lang="en-IN" dirty="0">
                    <a:effectLst/>
                  </a:rPr>
                </a:br>
                <a:r>
                  <a:rPr lang="en-IN" dirty="0" smtClean="0">
                    <a:effectLst/>
                  </a:rPr>
                  <a:t>where P is the power of input signal </a:t>
                </a:r>
              </a:p>
              <a:p>
                <a:pPr marL="0" indent="0">
                  <a:buNone/>
                </a:pPr>
                <a14:m>
                  <m:oMathPara xmlns:m="http://schemas.openxmlformats.org/officeDocument/2006/math">
                    <m:oMathParaPr>
                      <m:jc m:val="centerGroup"/>
                    </m:oMathParaPr>
                    <m:oMath xmlns:m="http://schemas.openxmlformats.org/officeDocument/2006/math">
                      <m:r>
                        <a:rPr lang="en-IN" b="0" i="1" smtClean="0">
                          <a:effectLst/>
                          <a:latin typeface="Cambria Math" panose="02040503050406030204" pitchFamily="18" charset="0"/>
                        </a:rPr>
                        <m:t>𝑃</m:t>
                      </m:r>
                      <m:r>
                        <a:rPr lang="en-IN" b="0" i="1" smtClean="0">
                          <a:effectLst/>
                          <a:latin typeface="Cambria Math" panose="02040503050406030204" pitchFamily="18" charset="0"/>
                        </a:rPr>
                        <m:t>= </m:t>
                      </m:r>
                      <m:rad>
                        <m:radPr>
                          <m:degHide m:val="on"/>
                          <m:ctrlPr>
                            <a:rPr lang="en-IN" b="0" i="1" smtClean="0">
                              <a:effectLst/>
                              <a:latin typeface="Cambria Math"/>
                            </a:rPr>
                          </m:ctrlPr>
                        </m:radPr>
                        <m:deg/>
                        <m:e>
                          <m:r>
                            <a:rPr lang="en-IN" b="0" i="1" smtClean="0">
                              <a:effectLst/>
                              <a:latin typeface="Cambria Math" panose="02040503050406030204" pitchFamily="18" charset="0"/>
                            </a:rPr>
                            <m:t>1/</m:t>
                          </m:r>
                          <m:r>
                            <a:rPr lang="en-IN" b="0" i="1" smtClean="0">
                              <a:effectLst/>
                              <a:latin typeface="Cambria Math" panose="02040503050406030204" pitchFamily="18" charset="0"/>
                            </a:rPr>
                            <m:t>𝑇</m:t>
                          </m:r>
                          <m:nary>
                            <m:naryPr>
                              <m:chr m:val="∑"/>
                              <m:ctrlPr>
                                <a:rPr lang="en-IN" b="0" i="1" smtClean="0">
                                  <a:effectLst/>
                                  <a:latin typeface="Cambria Math"/>
                                </a:rPr>
                              </m:ctrlPr>
                            </m:naryPr>
                            <m:sub>
                              <m:r>
                                <m:rPr>
                                  <m:brk m:alnAt="23"/>
                                </m:rPr>
                                <a:rPr lang="en-IN" b="0" i="1" smtClean="0">
                                  <a:effectLst/>
                                  <a:latin typeface="Cambria Math" panose="02040503050406030204" pitchFamily="18" charset="0"/>
                                </a:rPr>
                                <m:t>𝑛</m:t>
                              </m:r>
                              <m:r>
                                <a:rPr lang="en-IN" b="0" i="1" smtClean="0">
                                  <a:effectLst/>
                                  <a:latin typeface="Cambria Math" panose="02040503050406030204" pitchFamily="18" charset="0"/>
                                </a:rPr>
                                <m:t>=0</m:t>
                              </m:r>
                            </m:sub>
                            <m:sup>
                              <m:r>
                                <a:rPr lang="en-IN" b="0" i="1" smtClean="0">
                                  <a:effectLst/>
                                  <a:latin typeface="Cambria Math" panose="02040503050406030204" pitchFamily="18" charset="0"/>
                                </a:rPr>
                                <m:t>𝑇</m:t>
                              </m:r>
                              <m:r>
                                <a:rPr lang="en-IN" b="0" i="1" smtClean="0">
                                  <a:effectLst/>
                                  <a:latin typeface="Cambria Math" panose="02040503050406030204" pitchFamily="18" charset="0"/>
                                </a:rPr>
                                <m:t>−1</m:t>
                              </m:r>
                            </m:sup>
                            <m:e>
                              <m:r>
                                <a:rPr lang="en-IN" b="0" i="1" smtClean="0">
                                  <a:effectLst/>
                                  <a:latin typeface="Cambria Math" panose="02040503050406030204" pitchFamily="18" charset="0"/>
                                </a:rPr>
                                <m:t>(</m:t>
                              </m:r>
                              <m:r>
                                <a:rPr lang="en-IN" b="0" i="1" smtClean="0">
                                  <a:effectLst/>
                                  <a:latin typeface="Cambria Math" panose="02040503050406030204" pitchFamily="18" charset="0"/>
                                </a:rPr>
                                <m:t>𝑥</m:t>
                              </m:r>
                              <m:r>
                                <a:rPr lang="en-IN" b="0" i="1" smtClean="0">
                                  <a:effectLst/>
                                  <a:latin typeface="Cambria Math" panose="02040503050406030204" pitchFamily="18" charset="0"/>
                                </a:rPr>
                                <m:t>[</m:t>
                              </m:r>
                              <m:r>
                                <a:rPr lang="en-IN" b="0" i="1" smtClean="0">
                                  <a:effectLst/>
                                  <a:latin typeface="Cambria Math" panose="02040503050406030204" pitchFamily="18" charset="0"/>
                                </a:rPr>
                                <m:t>𝑛</m:t>
                              </m:r>
                              <m:r>
                                <a:rPr lang="en-IN" b="0" i="1" smtClean="0">
                                  <a:effectLst/>
                                  <a:latin typeface="Cambria Math" panose="02040503050406030204" pitchFamily="18" charset="0"/>
                                </a:rPr>
                                <m:t>])^2</m:t>
                              </m:r>
                            </m:e>
                          </m:nary>
                        </m:e>
                      </m:rad>
                    </m:oMath>
                  </m:oMathPara>
                </a14:m>
                <a:endParaRPr lang="en-IN" dirty="0" smtClean="0">
                  <a:effectLst/>
                </a:endParaRPr>
              </a:p>
              <a:p>
                <a:pPr marL="0" indent="0">
                  <a:buNone/>
                </a:pPr>
                <a:r>
                  <a:rPr lang="en-IN" dirty="0">
                    <a:effectLst/>
                  </a:rPr>
                  <a:t>Where </a:t>
                </a:r>
                <a:r>
                  <a:rPr lang="en-IN" i="1" dirty="0">
                    <a:effectLst/>
                  </a:rPr>
                  <a:t>x</a:t>
                </a:r>
                <a:r>
                  <a:rPr lang="en-IN" dirty="0">
                    <a:effectLst/>
                  </a:rPr>
                  <a:t>[</a:t>
                </a:r>
                <a:r>
                  <a:rPr lang="en-IN" i="1" dirty="0">
                    <a:effectLst/>
                  </a:rPr>
                  <a:t>n</a:t>
                </a:r>
                <a:r>
                  <a:rPr lang="en-IN" dirty="0">
                    <a:effectLst/>
                  </a:rPr>
                  <a:t>] is the input signal and </a:t>
                </a:r>
                <a:r>
                  <a:rPr lang="en-IN" i="1" dirty="0">
                    <a:effectLst/>
                  </a:rPr>
                  <a:t>T </a:t>
                </a:r>
                <a:r>
                  <a:rPr lang="en-IN" dirty="0">
                    <a:effectLst/>
                  </a:rPr>
                  <a:t>is the time period of the </a:t>
                </a:r>
                <a:r>
                  <a:rPr lang="en-IN" dirty="0" smtClean="0">
                    <a:effectLst/>
                  </a:rPr>
                  <a:t>signal.</a:t>
                </a:r>
                <a:endParaRPr lang="en-IN" dirty="0" smtClean="0"/>
              </a:p>
              <a:p>
                <a:r>
                  <a:rPr lang="en-IN" dirty="0" smtClean="0">
                    <a:effectLst/>
                  </a:rPr>
                  <a:t>To calculate SNR in MATLAB, we use the function  ‘</a:t>
                </a:r>
                <a:r>
                  <a:rPr lang="en-IN" i="1" dirty="0" err="1" smtClean="0">
                    <a:effectLst/>
                  </a:rPr>
                  <a:t>snrseg</a:t>
                </a:r>
                <a:r>
                  <a:rPr lang="en-IN" dirty="0" smtClean="0">
                    <a:effectLst/>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803" y="1645303"/>
                <a:ext cx="10353762" cy="4807012"/>
              </a:xfrm>
              <a:blipFill rotWithShape="0">
                <a:blip r:embed="rId2"/>
                <a:stretch>
                  <a:fillRect l="-648" t="-127"/>
                </a:stretch>
              </a:blipFill>
            </p:spPr>
            <p:txBody>
              <a:bodyPr/>
              <a:lstStyle/>
              <a:p>
                <a:r>
                  <a:rPr lang="en-IN">
                    <a:noFill/>
                  </a:rPr>
                  <a:t> </a:t>
                </a:r>
              </a:p>
            </p:txBody>
          </p:sp>
        </mc:Fallback>
      </mc:AlternateContent>
      <p:sp>
        <p:nvSpPr>
          <p:cNvPr id="4" name="Rectangle 3"/>
          <p:cNvSpPr/>
          <p:nvPr/>
        </p:nvSpPr>
        <p:spPr>
          <a:xfrm>
            <a:off x="4192568" y="604165"/>
            <a:ext cx="3796232" cy="553998"/>
          </a:xfrm>
          <a:prstGeom prst="rect">
            <a:avLst/>
          </a:prstGeom>
        </p:spPr>
        <p:txBody>
          <a:bodyPr wrap="none">
            <a:spAutoFit/>
          </a:bodyPr>
          <a:lstStyle/>
          <a:p>
            <a:pPr algn="ctr"/>
            <a:r>
              <a:rPr lang="en-IN" sz="3000" u="sng" dirty="0" smtClean="0"/>
              <a:t>Signal to Noise Ratio</a:t>
            </a:r>
            <a:endParaRPr lang="en-IN" sz="3000" u="sng" dirty="0"/>
          </a:p>
        </p:txBody>
      </p:sp>
    </p:spTree>
    <p:extLst>
      <p:ext uri="{BB962C8B-B14F-4D97-AF65-F5344CB8AC3E}">
        <p14:creationId xmlns:p14="http://schemas.microsoft.com/office/powerpoint/2010/main" val="4202625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1070"/>
          </a:xfrm>
        </p:spPr>
        <p:txBody>
          <a:bodyPr>
            <a:normAutofit/>
          </a:bodyPr>
          <a:lstStyle/>
          <a:p>
            <a:r>
              <a:rPr lang="en-IN" u="sng" dirty="0" smtClean="0"/>
              <a:t>MEL FREQUENCY CEPSTRAL COFFICIENTS(MFCC</a:t>
            </a:r>
            <a:r>
              <a:rPr lang="en-IN" dirty="0" smtClean="0"/>
              <a:t>):</a:t>
            </a:r>
            <a:endParaRPr lang="en-US" dirty="0"/>
          </a:p>
        </p:txBody>
      </p:sp>
      <p:sp>
        <p:nvSpPr>
          <p:cNvPr id="3" name="Content Placeholder 2"/>
          <p:cNvSpPr>
            <a:spLocks noGrp="1"/>
          </p:cNvSpPr>
          <p:nvPr>
            <p:ph sz="quarter" idx="13"/>
          </p:nvPr>
        </p:nvSpPr>
        <p:spPr>
          <a:xfrm>
            <a:off x="656823" y="1935921"/>
            <a:ext cx="10610734" cy="3855279"/>
          </a:xfrm>
        </p:spPr>
        <p:txBody>
          <a:bodyPr/>
          <a:lstStyle/>
          <a:p>
            <a:pPr marL="0" indent="0">
              <a:buNone/>
            </a:pPr>
            <a:r>
              <a:rPr lang="en-IN" dirty="0" smtClean="0"/>
              <a:t>Technique which tries to model the vocal tract filter in short time power spectrum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087" y="3065105"/>
            <a:ext cx="9144000" cy="2505075"/>
          </a:xfrm>
          <a:prstGeom prst="rect">
            <a:avLst/>
          </a:prstGeom>
        </p:spPr>
      </p:pic>
    </p:spTree>
    <p:extLst>
      <p:ext uri="{BB962C8B-B14F-4D97-AF65-F5344CB8AC3E}">
        <p14:creationId xmlns:p14="http://schemas.microsoft.com/office/powerpoint/2010/main" val="3454663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338798" y="-1184856"/>
            <a:ext cx="11707501" cy="521695"/>
          </a:xfrm>
        </p:spPr>
        <p:txBody>
          <a:bodyPr>
            <a:normAutofit fontScale="90000"/>
          </a:bodyPr>
          <a:lstStyle/>
          <a:p>
            <a:endParaRPr lang="en-US"/>
          </a:p>
        </p:txBody>
      </p:sp>
      <p:sp>
        <p:nvSpPr>
          <p:cNvPr id="3" name="Content Placeholder 2"/>
          <p:cNvSpPr>
            <a:spLocks noGrp="1"/>
          </p:cNvSpPr>
          <p:nvPr>
            <p:ph sz="quarter" idx="13"/>
          </p:nvPr>
        </p:nvSpPr>
        <p:spPr>
          <a:xfrm>
            <a:off x="875158" y="283335"/>
            <a:ext cx="10741585" cy="6207617"/>
          </a:xfrm>
        </p:spPr>
        <p:txBody>
          <a:bodyPr>
            <a:normAutofit fontScale="92500" lnSpcReduction="10000"/>
          </a:bodyPr>
          <a:lstStyle/>
          <a:p>
            <a:pPr>
              <a:buFont typeface="Wingdings" panose="05000000000000000000" pitchFamily="2" charset="2"/>
              <a:buChar char="Ø"/>
            </a:pPr>
            <a:endParaRPr lang="en-IN" dirty="0" smtClean="0"/>
          </a:p>
          <a:p>
            <a:pPr>
              <a:buFont typeface="Wingdings" panose="05000000000000000000" pitchFamily="2" charset="2"/>
              <a:buChar char="Ø"/>
            </a:pPr>
            <a:r>
              <a:rPr lang="en-IN" dirty="0"/>
              <a:t>Windowing :-</a:t>
            </a:r>
          </a:p>
          <a:p>
            <a:pPr lvl="1"/>
            <a:r>
              <a:rPr lang="en-IN" dirty="0"/>
              <a:t>Speech is windowed in 20-40ms frames.</a:t>
            </a:r>
          </a:p>
          <a:p>
            <a:pPr lvl="1"/>
            <a:r>
              <a:rPr lang="en-IN" dirty="0"/>
              <a:t>More reliable computation for less speech duration.</a:t>
            </a:r>
          </a:p>
          <a:p>
            <a:pPr lvl="1"/>
            <a:r>
              <a:rPr lang="en-IN" dirty="0"/>
              <a:t>If speech duration is more than 40ms then there will  be changes in the signal.</a:t>
            </a:r>
          </a:p>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 DFT </a:t>
            </a:r>
            <a:r>
              <a:rPr lang="en-IN" dirty="0"/>
              <a:t>:-</a:t>
            </a:r>
          </a:p>
          <a:p>
            <a:pPr lvl="1"/>
            <a:r>
              <a:rPr lang="en-IN" dirty="0" smtClean="0"/>
              <a:t>Works in the similar way of Human Cochlea.</a:t>
            </a:r>
            <a:endParaRPr lang="en-IN" dirty="0"/>
          </a:p>
          <a:p>
            <a:pPr lvl="1"/>
            <a:r>
              <a:rPr lang="en-IN" dirty="0" smtClean="0"/>
              <a:t>Power Spectrum of each frame is calculated.</a:t>
            </a:r>
            <a:endParaRPr lang="en-IN" dirty="0"/>
          </a:p>
          <a:p>
            <a:pPr lvl="1"/>
            <a:r>
              <a:rPr lang="en-IN" dirty="0" smtClean="0"/>
              <a:t>Frequencies found in the signal are calculated.</a:t>
            </a:r>
          </a:p>
          <a:p>
            <a:pPr marL="457200" lvl="1" indent="0">
              <a:buNone/>
            </a:pPr>
            <a:endParaRPr lang="en-IN" dirty="0"/>
          </a:p>
          <a:p>
            <a:pPr>
              <a:buFont typeface="Wingdings" panose="05000000000000000000" pitchFamily="2" charset="2"/>
              <a:buChar char="Ø"/>
            </a:pPr>
            <a:r>
              <a:rPr lang="en-IN" dirty="0" smtClean="0"/>
              <a:t> </a:t>
            </a:r>
            <a:r>
              <a:rPr lang="en-IN" dirty="0"/>
              <a:t> </a:t>
            </a:r>
            <a:r>
              <a:rPr lang="en-IN" dirty="0" smtClean="0"/>
              <a:t>Mel Frequency Filter Bank:-</a:t>
            </a:r>
            <a:endParaRPr lang="en-IN" dirty="0"/>
          </a:p>
          <a:p>
            <a:pPr lvl="1"/>
            <a:r>
              <a:rPr lang="en-IN" dirty="0" smtClean="0"/>
              <a:t>Determine the energy levels of frequency regions.</a:t>
            </a:r>
            <a:endParaRPr lang="en-IN" dirty="0"/>
          </a:p>
          <a:p>
            <a:pPr lvl="1"/>
            <a:r>
              <a:rPr lang="en-IN" dirty="0" smtClean="0"/>
              <a:t>At low frequencies </a:t>
            </a:r>
            <a:r>
              <a:rPr lang="en-IN" dirty="0"/>
              <a:t>M</a:t>
            </a:r>
            <a:r>
              <a:rPr lang="en-IN" dirty="0" smtClean="0"/>
              <a:t>el-Frequency filter bank is narrow and wider in the high frequencies .</a:t>
            </a:r>
            <a:endParaRPr lang="en-IN" dirty="0"/>
          </a:p>
          <a:p>
            <a:pPr lvl="1"/>
            <a:r>
              <a:rPr lang="en-IN" dirty="0" smtClean="0"/>
              <a:t>All the information calibrated from </a:t>
            </a:r>
            <a:r>
              <a:rPr lang="en-IN" dirty="0" err="1" smtClean="0"/>
              <a:t>periodogram</a:t>
            </a:r>
            <a:r>
              <a:rPr lang="en-IN" dirty="0" smtClean="0"/>
              <a:t> found after the second step.</a:t>
            </a:r>
            <a:endParaRPr lang="en-IN" dirty="0"/>
          </a:p>
          <a:p>
            <a:pPr>
              <a:buFont typeface="Wingdings" panose="05000000000000000000" pitchFamily="2" charset="2"/>
              <a:buChar char="Ø"/>
            </a:pPr>
            <a:endParaRPr lang="en-IN" dirty="0" smtClean="0"/>
          </a:p>
          <a:p>
            <a:pPr marL="0" indent="0">
              <a:buNone/>
            </a:pPr>
            <a:r>
              <a:rPr lang="en-IN" dirty="0"/>
              <a:t> </a:t>
            </a:r>
            <a:r>
              <a:rPr lang="en-IN" dirty="0" smtClean="0"/>
              <a:t>                        </a:t>
            </a:r>
          </a:p>
        </p:txBody>
      </p:sp>
    </p:spTree>
    <p:extLst>
      <p:ext uri="{BB962C8B-B14F-4D97-AF65-F5344CB8AC3E}">
        <p14:creationId xmlns:p14="http://schemas.microsoft.com/office/powerpoint/2010/main" val="3667015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3795" y="-1326523"/>
            <a:ext cx="10353762" cy="1936124"/>
          </a:xfrm>
        </p:spPr>
        <p:txBody>
          <a:bodyPr/>
          <a:lstStyle/>
          <a:p>
            <a:endParaRPr lang="en-US" dirty="0"/>
          </a:p>
        </p:txBody>
      </p:sp>
      <p:sp>
        <p:nvSpPr>
          <p:cNvPr id="3" name="Content Placeholder 2"/>
          <p:cNvSpPr>
            <a:spLocks noGrp="1"/>
          </p:cNvSpPr>
          <p:nvPr>
            <p:ph sz="quarter" idx="13"/>
          </p:nvPr>
        </p:nvSpPr>
        <p:spPr>
          <a:xfrm>
            <a:off x="449729" y="730902"/>
            <a:ext cx="11565229" cy="6468387"/>
          </a:xfrm>
        </p:spPr>
        <p:txBody>
          <a:bodyPr>
            <a:normAutofit/>
          </a:bodyPr>
          <a:lstStyle/>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Log:-</a:t>
            </a:r>
            <a:endParaRPr lang="en-IN" dirty="0"/>
          </a:p>
          <a:p>
            <a:pPr lvl="1"/>
            <a:r>
              <a:rPr lang="en-IN" dirty="0" smtClean="0"/>
              <a:t>Log is modulation of the energy levels.</a:t>
            </a:r>
            <a:endParaRPr lang="en-IN" dirty="0"/>
          </a:p>
          <a:p>
            <a:pPr lvl="1"/>
            <a:r>
              <a:rPr lang="en-IN" dirty="0" smtClean="0"/>
              <a:t>Human ear system doesn’t follow a liner scale in terms of hearing.  </a:t>
            </a:r>
            <a:endParaRPr lang="en-IN" dirty="0"/>
          </a:p>
          <a:p>
            <a:pPr lvl="1"/>
            <a:r>
              <a:rPr lang="en-IN" dirty="0" smtClean="0"/>
              <a:t>By log human ear system cam be modelled better.</a:t>
            </a:r>
          </a:p>
          <a:p>
            <a:pPr marL="0" indent="0">
              <a:buNone/>
            </a:pPr>
            <a:r>
              <a:rPr lang="en-IN" dirty="0" smtClean="0"/>
              <a:t>DCT:-</a:t>
            </a:r>
          </a:p>
          <a:p>
            <a:pPr lvl="1"/>
            <a:r>
              <a:rPr lang="en-IN" dirty="0" smtClean="0"/>
              <a:t>This is the final step to take DCT of the log filter bank energies.</a:t>
            </a:r>
            <a:endParaRPr lang="en-IN" dirty="0"/>
          </a:p>
          <a:p>
            <a:pPr lvl="1"/>
            <a:r>
              <a:rPr lang="en-IN" dirty="0" smtClean="0"/>
              <a:t>This involves the decorrelation of the overlapped filter bank energies for better classification. </a:t>
            </a:r>
            <a:endParaRPr lang="en-IN"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223" y="0"/>
            <a:ext cx="8449572" cy="3145639"/>
          </a:xfrm>
          <a:prstGeom prst="rect">
            <a:avLst/>
          </a:prstGeom>
        </p:spPr>
      </p:pic>
    </p:spTree>
    <p:extLst>
      <p:ext uri="{BB962C8B-B14F-4D97-AF65-F5344CB8AC3E}">
        <p14:creationId xmlns:p14="http://schemas.microsoft.com/office/powerpoint/2010/main" val="955420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09677" y="1967275"/>
            <a:ext cx="10162023" cy="4060038"/>
          </a:xfrm>
        </p:spPr>
        <p:txBody>
          <a:bodyPr>
            <a:normAutofit fontScale="92500" lnSpcReduction="10000"/>
          </a:bodyPr>
          <a:lstStyle/>
          <a:p>
            <a:pPr marL="0" indent="0">
              <a:buNone/>
            </a:pPr>
            <a:r>
              <a:rPr lang="en-IN" dirty="0">
                <a:effectLst/>
              </a:rPr>
              <a:t>In real world speech signal, the basic assumption is that there is a clean </a:t>
            </a:r>
            <a:r>
              <a:rPr lang="en-IN" dirty="0" smtClean="0">
                <a:effectLst/>
              </a:rPr>
              <a:t>speech signal </a:t>
            </a:r>
            <a:r>
              <a:rPr lang="en-IN" i="1" dirty="0">
                <a:effectLst/>
              </a:rPr>
              <a:t>s</a:t>
            </a:r>
            <a:r>
              <a:rPr lang="en-IN" dirty="0">
                <a:effectLst/>
              </a:rPr>
              <a:t>[</a:t>
            </a:r>
            <a:r>
              <a:rPr lang="en-IN" i="1" dirty="0">
                <a:effectLst/>
              </a:rPr>
              <a:t>n</a:t>
            </a:r>
            <a:r>
              <a:rPr lang="en-IN" dirty="0">
                <a:effectLst/>
              </a:rPr>
              <a:t>] which </a:t>
            </a:r>
            <a:r>
              <a:rPr lang="en-IN" dirty="0" smtClean="0">
                <a:effectLst/>
              </a:rPr>
              <a:t>is corrupted </a:t>
            </a:r>
            <a:r>
              <a:rPr lang="en-IN" dirty="0">
                <a:effectLst/>
              </a:rPr>
              <a:t>by some additive environmental sound </a:t>
            </a:r>
            <a:r>
              <a:rPr lang="en-IN" i="1" dirty="0">
                <a:effectLst/>
              </a:rPr>
              <a:t>y</a:t>
            </a:r>
            <a:r>
              <a:rPr lang="en-IN" dirty="0">
                <a:effectLst/>
              </a:rPr>
              <a:t>[</a:t>
            </a:r>
            <a:r>
              <a:rPr lang="en-IN" i="1" dirty="0">
                <a:effectLst/>
              </a:rPr>
              <a:t>n</a:t>
            </a:r>
            <a:r>
              <a:rPr lang="en-IN" dirty="0">
                <a:effectLst/>
              </a:rPr>
              <a:t>] so the </a:t>
            </a:r>
            <a:r>
              <a:rPr lang="en-IN" dirty="0" smtClean="0">
                <a:effectLst/>
              </a:rPr>
              <a:t>real world </a:t>
            </a:r>
            <a:r>
              <a:rPr lang="en-IN" dirty="0">
                <a:effectLst/>
              </a:rPr>
              <a:t>speech signal can be written </a:t>
            </a:r>
            <a:r>
              <a:rPr lang="en-IN" dirty="0" smtClean="0">
                <a:effectLst/>
              </a:rPr>
              <a:t>as – </a:t>
            </a:r>
          </a:p>
          <a:p>
            <a:pPr marL="0" indent="0" algn="ctr">
              <a:buNone/>
            </a:pPr>
            <a:r>
              <a:rPr lang="en-IN" i="1" dirty="0" smtClean="0">
                <a:effectLst/>
              </a:rPr>
              <a:t>x</a:t>
            </a:r>
            <a:r>
              <a:rPr lang="en-IN" dirty="0" smtClean="0">
                <a:effectLst/>
              </a:rPr>
              <a:t>[</a:t>
            </a:r>
            <a:r>
              <a:rPr lang="en-IN" i="1" dirty="0" smtClean="0">
                <a:effectLst/>
              </a:rPr>
              <a:t>n</a:t>
            </a:r>
            <a:r>
              <a:rPr lang="en-IN" dirty="0">
                <a:effectLst/>
              </a:rPr>
              <a:t>] = </a:t>
            </a:r>
            <a:r>
              <a:rPr lang="en-IN" i="1" dirty="0">
                <a:effectLst/>
              </a:rPr>
              <a:t>s</a:t>
            </a:r>
            <a:r>
              <a:rPr lang="en-IN" dirty="0">
                <a:effectLst/>
              </a:rPr>
              <a:t>[</a:t>
            </a:r>
            <a:r>
              <a:rPr lang="en-IN" i="1" dirty="0">
                <a:effectLst/>
              </a:rPr>
              <a:t>n</a:t>
            </a:r>
            <a:r>
              <a:rPr lang="en-IN" dirty="0">
                <a:effectLst/>
              </a:rPr>
              <a:t>] + </a:t>
            </a:r>
            <a:r>
              <a:rPr lang="en-IN" i="1" dirty="0">
                <a:effectLst/>
              </a:rPr>
              <a:t>y</a:t>
            </a:r>
            <a:r>
              <a:rPr lang="en-IN" dirty="0">
                <a:effectLst/>
              </a:rPr>
              <a:t>[</a:t>
            </a:r>
            <a:r>
              <a:rPr lang="en-IN" i="1" dirty="0">
                <a:effectLst/>
              </a:rPr>
              <a:t>n</a:t>
            </a:r>
            <a:r>
              <a:rPr lang="en-IN" dirty="0" smtClean="0">
                <a:effectLst/>
              </a:rPr>
              <a:t>]</a:t>
            </a:r>
          </a:p>
          <a:p>
            <a:pPr marL="0" indent="0">
              <a:buNone/>
            </a:pPr>
            <a:r>
              <a:rPr lang="en-IN" dirty="0">
                <a:effectLst/>
              </a:rPr>
              <a:t>As </a:t>
            </a:r>
            <a:r>
              <a:rPr lang="en-IN" i="1" dirty="0">
                <a:effectLst/>
              </a:rPr>
              <a:t>s</a:t>
            </a:r>
            <a:r>
              <a:rPr lang="en-IN" dirty="0">
                <a:effectLst/>
              </a:rPr>
              <a:t>[</a:t>
            </a:r>
            <a:r>
              <a:rPr lang="en-IN" i="1" dirty="0">
                <a:effectLst/>
              </a:rPr>
              <a:t>n</a:t>
            </a:r>
            <a:r>
              <a:rPr lang="en-IN" dirty="0">
                <a:effectLst/>
              </a:rPr>
              <a:t>] and </a:t>
            </a:r>
            <a:r>
              <a:rPr lang="en-IN" i="1" dirty="0">
                <a:effectLst/>
              </a:rPr>
              <a:t>y</a:t>
            </a:r>
            <a:r>
              <a:rPr lang="en-IN" dirty="0">
                <a:effectLst/>
              </a:rPr>
              <a:t>[</a:t>
            </a:r>
            <a:r>
              <a:rPr lang="en-IN" i="1" dirty="0">
                <a:effectLst/>
              </a:rPr>
              <a:t>n</a:t>
            </a:r>
            <a:r>
              <a:rPr lang="en-IN" dirty="0">
                <a:effectLst/>
              </a:rPr>
              <a:t>] are more independent than the power spectrum of </a:t>
            </a:r>
            <a:r>
              <a:rPr lang="en-IN" i="1" dirty="0">
                <a:effectLst/>
              </a:rPr>
              <a:t>x</a:t>
            </a:r>
            <a:r>
              <a:rPr lang="en-IN" dirty="0">
                <a:effectLst/>
              </a:rPr>
              <a:t>[</a:t>
            </a:r>
            <a:r>
              <a:rPr lang="en-IN" i="1" dirty="0">
                <a:effectLst/>
              </a:rPr>
              <a:t>n</a:t>
            </a:r>
            <a:r>
              <a:rPr lang="en-IN" dirty="0">
                <a:effectLst/>
              </a:rPr>
              <a:t>] can be </a:t>
            </a:r>
            <a:r>
              <a:rPr lang="en-IN" dirty="0" smtClean="0">
                <a:effectLst/>
              </a:rPr>
              <a:t>written as </a:t>
            </a:r>
            <a:r>
              <a:rPr lang="en-IN" dirty="0">
                <a:effectLst/>
              </a:rPr>
              <a:t>the sum power spectra of </a:t>
            </a:r>
            <a:r>
              <a:rPr lang="en-IN" i="1" dirty="0">
                <a:effectLst/>
              </a:rPr>
              <a:t>s</a:t>
            </a:r>
            <a:r>
              <a:rPr lang="en-IN" dirty="0">
                <a:effectLst/>
              </a:rPr>
              <a:t>[</a:t>
            </a:r>
            <a:r>
              <a:rPr lang="en-IN" i="1" dirty="0">
                <a:effectLst/>
              </a:rPr>
              <a:t>n</a:t>
            </a:r>
            <a:r>
              <a:rPr lang="en-IN" dirty="0">
                <a:effectLst/>
              </a:rPr>
              <a:t>] and </a:t>
            </a:r>
            <a:r>
              <a:rPr lang="en-IN" i="1" dirty="0">
                <a:effectLst/>
              </a:rPr>
              <a:t>y</a:t>
            </a:r>
            <a:r>
              <a:rPr lang="en-IN" dirty="0">
                <a:effectLst/>
              </a:rPr>
              <a:t>[</a:t>
            </a:r>
            <a:r>
              <a:rPr lang="en-IN" i="1" dirty="0">
                <a:effectLst/>
              </a:rPr>
              <a:t>n</a:t>
            </a:r>
            <a:r>
              <a:rPr lang="en-IN" dirty="0" smtClean="0">
                <a:effectLst/>
              </a:rPr>
              <a:t>] - </a:t>
            </a:r>
          </a:p>
          <a:p>
            <a:pPr marL="0" indent="0" algn="ctr">
              <a:buNone/>
            </a:pPr>
            <a:r>
              <a:rPr lang="en-IN" i="1" dirty="0" smtClean="0">
                <a:effectLst/>
              </a:rPr>
              <a:t>| </a:t>
            </a:r>
            <a:r>
              <a:rPr lang="en-IN" i="1" dirty="0">
                <a:effectLst/>
              </a:rPr>
              <a:t>X</a:t>
            </a:r>
            <a:r>
              <a:rPr lang="en-IN" dirty="0">
                <a:effectLst/>
              </a:rPr>
              <a:t>( </a:t>
            </a:r>
            <a:r>
              <a:rPr lang="en-IN" i="1" dirty="0" smtClean="0">
                <a:effectLst/>
              </a:rPr>
              <a:t>f </a:t>
            </a:r>
            <a:r>
              <a:rPr lang="en-IN" dirty="0" smtClean="0">
                <a:effectLst/>
              </a:rPr>
              <a:t>)</a:t>
            </a:r>
            <a:r>
              <a:rPr lang="en-IN" i="1" dirty="0" smtClean="0">
                <a:effectLst/>
              </a:rPr>
              <a:t>|^ </a:t>
            </a:r>
            <a:r>
              <a:rPr lang="en-IN" dirty="0">
                <a:effectLst/>
              </a:rPr>
              <a:t>2 = </a:t>
            </a:r>
            <a:r>
              <a:rPr lang="en-IN" i="1" dirty="0">
                <a:effectLst/>
              </a:rPr>
              <a:t>| S</a:t>
            </a:r>
            <a:r>
              <a:rPr lang="en-IN" dirty="0">
                <a:effectLst/>
              </a:rPr>
              <a:t>( </a:t>
            </a:r>
            <a:r>
              <a:rPr lang="en-IN" i="1" dirty="0" smtClean="0">
                <a:effectLst/>
              </a:rPr>
              <a:t>f </a:t>
            </a:r>
            <a:r>
              <a:rPr lang="en-IN" dirty="0" smtClean="0">
                <a:effectLst/>
              </a:rPr>
              <a:t>)</a:t>
            </a:r>
            <a:r>
              <a:rPr lang="en-IN" i="1" dirty="0" smtClean="0">
                <a:effectLst/>
              </a:rPr>
              <a:t>|^ </a:t>
            </a:r>
            <a:r>
              <a:rPr lang="en-IN" dirty="0">
                <a:effectLst/>
              </a:rPr>
              <a:t>2 + </a:t>
            </a:r>
            <a:r>
              <a:rPr lang="en-IN" i="1" dirty="0">
                <a:effectLst/>
              </a:rPr>
              <a:t>|Y</a:t>
            </a:r>
            <a:r>
              <a:rPr lang="en-IN" dirty="0">
                <a:effectLst/>
              </a:rPr>
              <a:t>( </a:t>
            </a:r>
            <a:r>
              <a:rPr lang="en-IN" i="1" dirty="0" smtClean="0">
                <a:effectLst/>
              </a:rPr>
              <a:t>f </a:t>
            </a:r>
            <a:r>
              <a:rPr lang="en-IN" dirty="0" smtClean="0">
                <a:effectLst/>
              </a:rPr>
              <a:t>)</a:t>
            </a:r>
            <a:r>
              <a:rPr lang="en-IN" i="1" dirty="0" smtClean="0">
                <a:effectLst/>
              </a:rPr>
              <a:t>| ^</a:t>
            </a:r>
            <a:r>
              <a:rPr lang="en-IN" dirty="0" smtClean="0">
                <a:effectLst/>
              </a:rPr>
              <a:t>2</a:t>
            </a:r>
          </a:p>
          <a:p>
            <a:pPr marL="0" indent="0">
              <a:buNone/>
            </a:pPr>
            <a:r>
              <a:rPr lang="en-IN" dirty="0" smtClean="0">
                <a:effectLst/>
              </a:rPr>
              <a:t>We can </a:t>
            </a:r>
            <a:r>
              <a:rPr lang="en-IN" dirty="0">
                <a:effectLst/>
              </a:rPr>
              <a:t>estimate </a:t>
            </a:r>
            <a:r>
              <a:rPr lang="en-IN" i="1" dirty="0">
                <a:effectLst/>
              </a:rPr>
              <a:t>|Y</a:t>
            </a:r>
            <a:r>
              <a:rPr lang="en-IN" dirty="0">
                <a:effectLst/>
              </a:rPr>
              <a:t>( </a:t>
            </a:r>
            <a:r>
              <a:rPr lang="en-IN" i="1" dirty="0">
                <a:effectLst/>
              </a:rPr>
              <a:t>f</a:t>
            </a:r>
            <a:r>
              <a:rPr lang="en-IN" dirty="0" smtClean="0">
                <a:effectLst/>
              </a:rPr>
              <a:t>)</a:t>
            </a:r>
            <a:r>
              <a:rPr lang="en-IN" i="1" dirty="0" smtClean="0">
                <a:effectLst/>
              </a:rPr>
              <a:t>|^ </a:t>
            </a:r>
            <a:r>
              <a:rPr lang="en-IN" dirty="0">
                <a:effectLst/>
              </a:rPr>
              <a:t>2 </a:t>
            </a:r>
            <a:r>
              <a:rPr lang="en-IN" dirty="0" smtClean="0">
                <a:effectLst/>
              </a:rPr>
              <a:t>by </a:t>
            </a:r>
            <a:r>
              <a:rPr lang="en-IN" dirty="0">
                <a:effectLst/>
              </a:rPr>
              <a:t>averaging the </a:t>
            </a:r>
            <a:r>
              <a:rPr lang="en-IN" i="1" dirty="0">
                <a:effectLst/>
              </a:rPr>
              <a:t>| X</a:t>
            </a:r>
            <a:r>
              <a:rPr lang="en-IN" dirty="0">
                <a:effectLst/>
              </a:rPr>
              <a:t>( </a:t>
            </a:r>
            <a:r>
              <a:rPr lang="en-IN" i="1" dirty="0">
                <a:effectLst/>
              </a:rPr>
              <a:t>f</a:t>
            </a:r>
            <a:r>
              <a:rPr lang="en-IN" dirty="0" smtClean="0">
                <a:effectLst/>
              </a:rPr>
              <a:t>)</a:t>
            </a:r>
            <a:r>
              <a:rPr lang="en-IN" i="1" dirty="0" smtClean="0">
                <a:effectLst/>
              </a:rPr>
              <a:t>|^ </a:t>
            </a:r>
            <a:r>
              <a:rPr lang="en-IN" dirty="0" smtClean="0">
                <a:effectLst/>
              </a:rPr>
              <a:t>2 </a:t>
            </a:r>
            <a:r>
              <a:rPr lang="en-IN" dirty="0">
                <a:effectLst/>
              </a:rPr>
              <a:t>over </a:t>
            </a:r>
            <a:r>
              <a:rPr lang="en-IN" i="1" dirty="0">
                <a:effectLst/>
              </a:rPr>
              <a:t>M </a:t>
            </a:r>
            <a:r>
              <a:rPr lang="en-IN" dirty="0" smtClean="0">
                <a:effectLst/>
              </a:rPr>
              <a:t>frames – </a:t>
            </a:r>
          </a:p>
          <a:p>
            <a:pPr marL="0" indent="0" algn="ctr">
              <a:buNone/>
            </a:pPr>
            <a:r>
              <a:rPr lang="en-IN" dirty="0">
                <a:effectLst/>
              </a:rPr>
              <a:t/>
            </a:r>
            <a:br>
              <a:rPr lang="en-IN" dirty="0">
                <a:effectLst/>
              </a:rPr>
            </a:br>
            <a:r>
              <a:rPr lang="en-IN" dirty="0">
                <a:effectLst/>
              </a:rPr>
              <a:t/>
            </a:r>
            <a:br>
              <a:rPr lang="en-IN" dirty="0">
                <a:effectLst/>
              </a:rPr>
            </a:br>
            <a:r>
              <a:rPr lang="en-IN" dirty="0">
                <a:effectLst/>
              </a:rPr>
              <a:t/>
            </a:r>
            <a:br>
              <a:rPr lang="en-IN" dirty="0">
                <a:effectLst/>
              </a:rPr>
            </a:br>
            <a:r>
              <a:rPr lang="en-IN" dirty="0" smtClean="0">
                <a:effectLst/>
              </a:rPr>
              <a:t>Using the above two equations – </a:t>
            </a:r>
          </a:p>
          <a:p>
            <a:pPr marL="0" indent="0" algn="ctr">
              <a:buNone/>
            </a:pPr>
            <a:r>
              <a:rPr lang="en-IN" dirty="0">
                <a:effectLst/>
              </a:rPr>
              <a:t/>
            </a:r>
            <a:br>
              <a:rPr lang="en-IN" dirty="0">
                <a:effectLst/>
              </a:rPr>
            </a:br>
            <a:r>
              <a:rPr lang="en-IN" dirty="0">
                <a:effectLst/>
              </a:rPr>
              <a:t/>
            </a:r>
            <a:br>
              <a:rPr lang="en-IN" dirty="0">
                <a:effectLst/>
              </a:rPr>
            </a:br>
            <a:r>
              <a:rPr lang="en-IN" dirty="0">
                <a:effectLst/>
              </a:rPr>
              <a:t/>
            </a:r>
            <a:br>
              <a:rPr lang="en-IN" dirty="0">
                <a:effectLst/>
              </a:rPr>
            </a:br>
            <a:endParaRPr lang="en-IN" dirty="0"/>
          </a:p>
        </p:txBody>
      </p:sp>
      <p:sp>
        <p:nvSpPr>
          <p:cNvPr id="4" name="Rectangle 3"/>
          <p:cNvSpPr/>
          <p:nvPr/>
        </p:nvSpPr>
        <p:spPr>
          <a:xfrm>
            <a:off x="4222165" y="604165"/>
            <a:ext cx="3737049" cy="784830"/>
          </a:xfrm>
          <a:prstGeom prst="rect">
            <a:avLst/>
          </a:prstGeom>
        </p:spPr>
        <p:txBody>
          <a:bodyPr wrap="none">
            <a:spAutoFit/>
          </a:bodyPr>
          <a:lstStyle/>
          <a:p>
            <a:pPr algn="ctr"/>
            <a:r>
              <a:rPr lang="en-IN" sz="3000" u="sng" dirty="0" smtClean="0"/>
              <a:t>Spectral Subtraction</a:t>
            </a:r>
          </a:p>
          <a:p>
            <a:pPr algn="ctr"/>
            <a:r>
              <a:rPr lang="en-IN" sz="1500" dirty="0" smtClean="0"/>
              <a:t>To find Power spectrum of Noise</a:t>
            </a:r>
            <a:endParaRPr lang="en-IN" sz="1500" dirty="0"/>
          </a:p>
        </p:txBody>
      </p:sp>
      <p:pic>
        <p:nvPicPr>
          <p:cNvPr id="2" name="Picture 1"/>
          <p:cNvPicPr>
            <a:picLocks noChangeAspect="1"/>
          </p:cNvPicPr>
          <p:nvPr/>
        </p:nvPicPr>
        <p:blipFill>
          <a:blip r:embed="rId2"/>
          <a:stretch>
            <a:fillRect/>
          </a:stretch>
        </p:blipFill>
        <p:spPr>
          <a:xfrm>
            <a:off x="5184933" y="4136815"/>
            <a:ext cx="1811507" cy="544636"/>
          </a:xfrm>
          <a:prstGeom prst="rect">
            <a:avLst/>
          </a:prstGeom>
        </p:spPr>
      </p:pic>
      <p:pic>
        <p:nvPicPr>
          <p:cNvPr id="5" name="Picture 4"/>
          <p:cNvPicPr>
            <a:picLocks noChangeAspect="1"/>
          </p:cNvPicPr>
          <p:nvPr/>
        </p:nvPicPr>
        <p:blipFill>
          <a:blip r:embed="rId3"/>
          <a:stretch>
            <a:fillRect/>
          </a:stretch>
        </p:blipFill>
        <p:spPr>
          <a:xfrm>
            <a:off x="3956423" y="5473485"/>
            <a:ext cx="4268528" cy="553828"/>
          </a:xfrm>
          <a:prstGeom prst="rect">
            <a:avLst/>
          </a:prstGeom>
        </p:spPr>
      </p:pic>
    </p:spTree>
    <p:extLst>
      <p:ext uri="{BB962C8B-B14F-4D97-AF65-F5344CB8AC3E}">
        <p14:creationId xmlns:p14="http://schemas.microsoft.com/office/powerpoint/2010/main" val="1400609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801" y="2793219"/>
            <a:ext cx="10353762" cy="3695136"/>
          </a:xfrm>
        </p:spPr>
        <p:txBody>
          <a:bodyPr>
            <a:normAutofit/>
          </a:bodyPr>
          <a:lstStyle/>
          <a:p>
            <a:r>
              <a:rPr lang="en-IN" dirty="0" smtClean="0">
                <a:effectLst/>
              </a:rPr>
              <a:t>Pitch Extraction Method</a:t>
            </a:r>
          </a:p>
          <a:p>
            <a:pPr lvl="1"/>
            <a:r>
              <a:rPr lang="en-IN" dirty="0" smtClean="0">
                <a:effectLst/>
              </a:rPr>
              <a:t>Pitch </a:t>
            </a:r>
            <a:r>
              <a:rPr lang="en-IN" dirty="0">
                <a:effectLst/>
              </a:rPr>
              <a:t>or fundamental frequency is considered to be a most basic discriminating</a:t>
            </a:r>
            <a:br>
              <a:rPr lang="en-IN" dirty="0">
                <a:effectLst/>
              </a:rPr>
            </a:br>
            <a:r>
              <a:rPr lang="en-IN" dirty="0">
                <a:effectLst/>
              </a:rPr>
              <a:t>factor between male and female voice</a:t>
            </a:r>
            <a:r>
              <a:rPr lang="en-IN" dirty="0" smtClean="0">
                <a:effectLst/>
              </a:rPr>
              <a:t>.</a:t>
            </a:r>
          </a:p>
          <a:p>
            <a:pPr lvl="1"/>
            <a:r>
              <a:rPr lang="en-IN" dirty="0" smtClean="0">
                <a:effectLst/>
              </a:rPr>
              <a:t>A </a:t>
            </a:r>
            <a:r>
              <a:rPr lang="en-IN" dirty="0">
                <a:effectLst/>
              </a:rPr>
              <a:t>typical male adult has a </a:t>
            </a:r>
            <a:r>
              <a:rPr lang="en-IN" dirty="0" smtClean="0">
                <a:effectLst/>
              </a:rPr>
              <a:t>fundamental frequency </a:t>
            </a:r>
            <a:r>
              <a:rPr lang="en-IN" dirty="0">
                <a:effectLst/>
              </a:rPr>
              <a:t>between 85Hz to 180Hz and an adult female has a fundamental </a:t>
            </a:r>
            <a:r>
              <a:rPr lang="en-IN" dirty="0" smtClean="0">
                <a:effectLst/>
              </a:rPr>
              <a:t>frequency in </a:t>
            </a:r>
            <a:r>
              <a:rPr lang="en-IN" dirty="0">
                <a:effectLst/>
              </a:rPr>
              <a:t>the range of 165Hz to </a:t>
            </a:r>
            <a:r>
              <a:rPr lang="en-IN" dirty="0" smtClean="0">
                <a:effectLst/>
              </a:rPr>
              <a:t>225Hz.</a:t>
            </a:r>
          </a:p>
          <a:p>
            <a:pPr lvl="1"/>
            <a:r>
              <a:rPr lang="en-IN" dirty="0">
                <a:effectLst/>
              </a:rPr>
              <a:t>Pitch determination algorithm </a:t>
            </a:r>
            <a:r>
              <a:rPr lang="en-IN" dirty="0" smtClean="0">
                <a:effectLst/>
              </a:rPr>
              <a:t>is </a:t>
            </a:r>
            <a:r>
              <a:rPr lang="en-IN" dirty="0">
                <a:effectLst/>
              </a:rPr>
              <a:t>based on Sub harmonic </a:t>
            </a:r>
            <a:r>
              <a:rPr lang="en-IN" dirty="0" smtClean="0">
                <a:effectLst/>
              </a:rPr>
              <a:t>(f/2, f/3, ..) to Harmonic (f, 2f, 3f, ..)ratio in the speech and uses </a:t>
            </a:r>
            <a:r>
              <a:rPr lang="en-IN" dirty="0">
                <a:effectLst/>
              </a:rPr>
              <a:t>log frequency scale and spectrum shifting technique to </a:t>
            </a:r>
            <a:r>
              <a:rPr lang="en-IN" dirty="0" smtClean="0">
                <a:effectLst/>
              </a:rPr>
              <a:t>obtain the </a:t>
            </a:r>
            <a:r>
              <a:rPr lang="en-IN" dirty="0">
                <a:effectLst/>
              </a:rPr>
              <a:t>amplitude summation of harmonics and sub harmonics </a:t>
            </a:r>
            <a:r>
              <a:rPr lang="en-IN" dirty="0" smtClean="0">
                <a:effectLst/>
              </a:rPr>
              <a:t>respectively.</a:t>
            </a:r>
            <a:endParaRPr lang="en-IN" dirty="0">
              <a:effectLst/>
            </a:endParaRPr>
          </a:p>
          <a:p>
            <a:pPr lvl="1"/>
            <a:r>
              <a:rPr lang="en-IN" dirty="0" smtClean="0">
                <a:effectLst/>
              </a:rPr>
              <a:t>The </a:t>
            </a:r>
            <a:r>
              <a:rPr lang="en-IN" dirty="0">
                <a:effectLst/>
              </a:rPr>
              <a:t>pitch of normal speech and the alternate cycle can be determined by comparing</a:t>
            </a:r>
            <a:br>
              <a:rPr lang="en-IN" dirty="0">
                <a:effectLst/>
              </a:rPr>
            </a:br>
            <a:r>
              <a:rPr lang="en-IN" dirty="0">
                <a:effectLst/>
              </a:rPr>
              <a:t>the amplitude ratio of harmonics and sub harmonics with the pitch perception </a:t>
            </a:r>
            <a:r>
              <a:rPr lang="en-IN" dirty="0" smtClean="0">
                <a:effectLst/>
              </a:rPr>
              <a:t>result.</a:t>
            </a:r>
            <a:endParaRPr lang="en-IN" dirty="0"/>
          </a:p>
        </p:txBody>
      </p:sp>
      <p:sp>
        <p:nvSpPr>
          <p:cNvPr id="4" name="Rectangle 3"/>
          <p:cNvSpPr/>
          <p:nvPr/>
        </p:nvSpPr>
        <p:spPr>
          <a:xfrm>
            <a:off x="3416424" y="297499"/>
            <a:ext cx="5348516" cy="553998"/>
          </a:xfrm>
          <a:prstGeom prst="rect">
            <a:avLst/>
          </a:prstGeom>
        </p:spPr>
        <p:txBody>
          <a:bodyPr wrap="none">
            <a:spAutoFit/>
          </a:bodyPr>
          <a:lstStyle/>
          <a:p>
            <a:pPr algn="ctr"/>
            <a:r>
              <a:rPr lang="en-IN" sz="3000" u="sng" dirty="0" smtClean="0"/>
              <a:t>Gender Identification System</a:t>
            </a:r>
          </a:p>
        </p:txBody>
      </p:sp>
      <p:sp>
        <p:nvSpPr>
          <p:cNvPr id="5" name="Rectangle 4"/>
          <p:cNvSpPr/>
          <p:nvPr/>
        </p:nvSpPr>
        <p:spPr>
          <a:xfrm>
            <a:off x="1306168" y="1339400"/>
            <a:ext cx="1584101"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Speech</a:t>
            </a:r>
            <a:endParaRPr lang="en-IN" dirty="0"/>
          </a:p>
        </p:txBody>
      </p:sp>
      <p:sp>
        <p:nvSpPr>
          <p:cNvPr id="7" name="Rectangle 6"/>
          <p:cNvSpPr/>
          <p:nvPr/>
        </p:nvSpPr>
        <p:spPr>
          <a:xfrm>
            <a:off x="3213451" y="1339399"/>
            <a:ext cx="1821962"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PreProcessing</a:t>
            </a:r>
            <a:endParaRPr lang="en-IN" dirty="0"/>
          </a:p>
        </p:txBody>
      </p:sp>
      <p:sp>
        <p:nvSpPr>
          <p:cNvPr id="8" name="Rectangle 7"/>
          <p:cNvSpPr/>
          <p:nvPr/>
        </p:nvSpPr>
        <p:spPr>
          <a:xfrm>
            <a:off x="5358595" y="1339401"/>
            <a:ext cx="1584101"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Feature Extraction</a:t>
            </a:r>
            <a:endParaRPr lang="en-IN" dirty="0"/>
          </a:p>
        </p:txBody>
      </p:sp>
      <p:sp>
        <p:nvSpPr>
          <p:cNvPr id="9" name="Rectangle 8"/>
          <p:cNvSpPr/>
          <p:nvPr/>
        </p:nvSpPr>
        <p:spPr>
          <a:xfrm>
            <a:off x="7265878" y="1339401"/>
            <a:ext cx="1584101"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Modelling</a:t>
            </a:r>
            <a:endParaRPr lang="en-IN" dirty="0"/>
          </a:p>
        </p:txBody>
      </p:sp>
      <p:sp>
        <p:nvSpPr>
          <p:cNvPr id="10" name="Rectangle 9"/>
          <p:cNvSpPr/>
          <p:nvPr/>
        </p:nvSpPr>
        <p:spPr>
          <a:xfrm>
            <a:off x="9173161" y="1339401"/>
            <a:ext cx="1584101" cy="69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a:t>
            </a:r>
            <a:endParaRPr lang="en-IN" dirty="0"/>
          </a:p>
        </p:txBody>
      </p:sp>
      <p:cxnSp>
        <p:nvCxnSpPr>
          <p:cNvPr id="12" name="Straight Arrow Connector 11"/>
          <p:cNvCxnSpPr>
            <a:stCxn id="5" idx="3"/>
            <a:endCxn id="7" idx="1"/>
          </p:cNvCxnSpPr>
          <p:nvPr/>
        </p:nvCxnSpPr>
        <p:spPr>
          <a:xfrm flipV="1">
            <a:off x="2890269" y="1687129"/>
            <a:ext cx="3231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1"/>
          </p:cNvCxnSpPr>
          <p:nvPr/>
        </p:nvCxnSpPr>
        <p:spPr>
          <a:xfrm>
            <a:off x="5035413" y="1687129"/>
            <a:ext cx="32318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a:off x="6942696" y="1687131"/>
            <a:ext cx="323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0" idx="1"/>
          </p:cNvCxnSpPr>
          <p:nvPr/>
        </p:nvCxnSpPr>
        <p:spPr>
          <a:xfrm>
            <a:off x="8849979" y="1687131"/>
            <a:ext cx="323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16428" y="2229371"/>
            <a:ext cx="3348507" cy="276999"/>
          </a:xfrm>
          <a:prstGeom prst="rect">
            <a:avLst/>
          </a:prstGeom>
          <a:noFill/>
        </p:spPr>
        <p:txBody>
          <a:bodyPr wrap="square" rtlCol="0">
            <a:spAutoFit/>
          </a:bodyPr>
          <a:lstStyle/>
          <a:p>
            <a:pPr algn="ctr"/>
            <a:r>
              <a:rPr lang="en-IN" sz="1200" dirty="0" smtClean="0"/>
              <a:t>Basic Block Diagram</a:t>
            </a:r>
            <a:endParaRPr lang="en-IN" sz="1200" dirty="0"/>
          </a:p>
        </p:txBody>
      </p:sp>
    </p:spTree>
    <p:extLst>
      <p:ext uri="{BB962C8B-B14F-4D97-AF65-F5344CB8AC3E}">
        <p14:creationId xmlns:p14="http://schemas.microsoft.com/office/powerpoint/2010/main" val="1019763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78189" y="872570"/>
            <a:ext cx="10353762" cy="4755497"/>
          </a:xfrm>
        </p:spPr>
        <p:txBody>
          <a:bodyPr>
            <a:normAutofit/>
          </a:bodyPr>
          <a:lstStyle/>
          <a:p>
            <a:r>
              <a:rPr lang="en-IN" dirty="0">
                <a:effectLst/>
              </a:rPr>
              <a:t>These systems find a thresholding value during the </a:t>
            </a:r>
            <a:r>
              <a:rPr lang="en-IN" dirty="0" smtClean="0">
                <a:effectLst/>
              </a:rPr>
              <a:t>training. </a:t>
            </a:r>
          </a:p>
          <a:p>
            <a:r>
              <a:rPr lang="en-IN" dirty="0" smtClean="0">
                <a:effectLst/>
              </a:rPr>
              <a:t>When </a:t>
            </a:r>
            <a:r>
              <a:rPr lang="en-IN" dirty="0">
                <a:effectLst/>
              </a:rPr>
              <a:t>a new speech comes, its pitch value is compared to the threshold value, if</a:t>
            </a:r>
            <a:br>
              <a:rPr lang="en-IN" dirty="0">
                <a:effectLst/>
              </a:rPr>
            </a:br>
            <a:r>
              <a:rPr lang="en-IN" dirty="0">
                <a:effectLst/>
              </a:rPr>
              <a:t>the value is less than the threshold value than the speaker is male and if the value</a:t>
            </a:r>
            <a:br>
              <a:rPr lang="en-IN" dirty="0">
                <a:effectLst/>
              </a:rPr>
            </a:br>
            <a:r>
              <a:rPr lang="en-IN" dirty="0">
                <a:effectLst/>
              </a:rPr>
              <a:t>is greater than the threshold value than the speaker is female</a:t>
            </a:r>
            <a:r>
              <a:rPr lang="en-IN" dirty="0" smtClean="0">
                <a:effectLst/>
              </a:rPr>
              <a:t>.</a:t>
            </a:r>
          </a:p>
          <a:p>
            <a:r>
              <a:rPr lang="en-IN" dirty="0" smtClean="0">
                <a:effectLst/>
              </a:rPr>
              <a:t>Usually </a:t>
            </a:r>
            <a:r>
              <a:rPr lang="en-IN" dirty="0">
                <a:effectLst/>
              </a:rPr>
              <a:t>the </a:t>
            </a:r>
            <a:r>
              <a:rPr lang="en-IN" dirty="0" smtClean="0">
                <a:effectLst/>
              </a:rPr>
              <a:t>threshold value </a:t>
            </a:r>
            <a:r>
              <a:rPr lang="en-IN" dirty="0">
                <a:effectLst/>
              </a:rPr>
              <a:t>is set near 200Hz. </a:t>
            </a:r>
            <a:endParaRPr lang="en-IN" dirty="0" smtClean="0">
              <a:effectLst/>
            </a:endParaRPr>
          </a:p>
          <a:p>
            <a:r>
              <a:rPr lang="en-IN" dirty="0" smtClean="0">
                <a:effectLst/>
              </a:rPr>
              <a:t>Pitch </a:t>
            </a:r>
            <a:r>
              <a:rPr lang="en-IN" dirty="0">
                <a:effectLst/>
              </a:rPr>
              <a:t>based models only work well for clean speech. </a:t>
            </a:r>
          </a:p>
          <a:p>
            <a:r>
              <a:rPr lang="en-IN" dirty="0" smtClean="0">
                <a:effectLst/>
              </a:rPr>
              <a:t>We also have models based on Acoustic Features using MFCC and other parameters using different classifiers.</a:t>
            </a:r>
            <a:endParaRPr lang="en-IN" dirty="0"/>
          </a:p>
        </p:txBody>
      </p:sp>
    </p:spTree>
    <p:extLst>
      <p:ext uri="{BB962C8B-B14F-4D97-AF65-F5344CB8AC3E}">
        <p14:creationId xmlns:p14="http://schemas.microsoft.com/office/powerpoint/2010/main" val="250045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65311" y="743782"/>
            <a:ext cx="10353762" cy="3695136"/>
          </a:xfrm>
        </p:spPr>
        <p:txBody>
          <a:bodyPr>
            <a:normAutofit/>
          </a:bodyPr>
          <a:lstStyle/>
          <a:p>
            <a:r>
              <a:rPr lang="en-IN" dirty="0" smtClean="0">
                <a:effectLst/>
              </a:rPr>
              <a:t>We can use </a:t>
            </a:r>
            <a:r>
              <a:rPr lang="en-IN" dirty="0">
                <a:effectLst/>
              </a:rPr>
              <a:t>acoustic features and pitch together to achieve higher</a:t>
            </a:r>
            <a:br>
              <a:rPr lang="en-IN" dirty="0">
                <a:effectLst/>
              </a:rPr>
            </a:br>
            <a:r>
              <a:rPr lang="en-IN" dirty="0">
                <a:effectLst/>
              </a:rPr>
              <a:t>accuracy in gender </a:t>
            </a:r>
            <a:r>
              <a:rPr lang="en-IN" dirty="0" smtClean="0">
                <a:effectLst/>
              </a:rPr>
              <a:t>identification. A </a:t>
            </a:r>
            <a:r>
              <a:rPr lang="en-IN" dirty="0">
                <a:effectLst/>
              </a:rPr>
              <a:t>linear normalization method </a:t>
            </a:r>
            <a:r>
              <a:rPr lang="en-IN" dirty="0" smtClean="0">
                <a:effectLst/>
              </a:rPr>
              <a:t>can be used to </a:t>
            </a:r>
            <a:r>
              <a:rPr lang="en-IN" dirty="0">
                <a:effectLst/>
              </a:rPr>
              <a:t>combine the score from acoustic analysis that used MFCC and score from pitch estimation</a:t>
            </a:r>
            <a:r>
              <a:rPr lang="en-IN" dirty="0" smtClean="0">
                <a:effectLst/>
              </a:rPr>
              <a:t>.</a:t>
            </a:r>
            <a:r>
              <a:rPr lang="en-IN" dirty="0">
                <a:effectLst/>
              </a:rPr>
              <a:t/>
            </a:r>
            <a:br>
              <a:rPr lang="en-IN" dirty="0">
                <a:effectLst/>
              </a:rPr>
            </a:br>
            <a:endParaRPr lang="en-IN" dirty="0"/>
          </a:p>
        </p:txBody>
      </p:sp>
      <p:pic>
        <p:nvPicPr>
          <p:cNvPr id="4" name="Picture 3"/>
          <p:cNvPicPr>
            <a:picLocks noChangeAspect="1"/>
          </p:cNvPicPr>
          <p:nvPr/>
        </p:nvPicPr>
        <p:blipFill>
          <a:blip r:embed="rId2"/>
          <a:stretch>
            <a:fillRect/>
          </a:stretch>
        </p:blipFill>
        <p:spPr>
          <a:xfrm>
            <a:off x="2259212" y="2805715"/>
            <a:ext cx="7765960" cy="2822351"/>
          </a:xfrm>
          <a:prstGeom prst="rect">
            <a:avLst/>
          </a:prstGeom>
        </p:spPr>
      </p:pic>
    </p:spTree>
    <p:extLst>
      <p:ext uri="{BB962C8B-B14F-4D97-AF65-F5344CB8AC3E}">
        <p14:creationId xmlns:p14="http://schemas.microsoft.com/office/powerpoint/2010/main" val="1113343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9047" y="1529393"/>
            <a:ext cx="11243255" cy="3695136"/>
          </a:xfrm>
        </p:spPr>
        <p:txBody>
          <a:bodyPr>
            <a:normAutofit/>
          </a:bodyPr>
          <a:lstStyle/>
          <a:p>
            <a:r>
              <a:rPr lang="en-IN" sz="2000" dirty="0" smtClean="0"/>
              <a:t>We want to identify the gender of the speaker and so will create a gender identification system.</a:t>
            </a:r>
          </a:p>
          <a:p>
            <a:r>
              <a:rPr lang="en-IN" sz="2000" dirty="0" smtClean="0"/>
              <a:t>We will discuss the DSP background, </a:t>
            </a:r>
            <a:r>
              <a:rPr lang="en-IN" sz="2000" dirty="0" err="1" smtClean="0"/>
              <a:t>ie</a:t>
            </a:r>
            <a:r>
              <a:rPr lang="en-IN" sz="2000" dirty="0" smtClean="0"/>
              <a:t>. </a:t>
            </a:r>
            <a:r>
              <a:rPr lang="en-IN" sz="2000" dirty="0" smtClean="0"/>
              <a:t>SNR </a:t>
            </a:r>
            <a:r>
              <a:rPr lang="en-IN" sz="2000" dirty="0" smtClean="0"/>
              <a:t>, </a:t>
            </a:r>
            <a:r>
              <a:rPr lang="en-IN" sz="2000" dirty="0" smtClean="0"/>
              <a:t>spectral analysis (Hilbert transforms), Discrete cosine transforms etcetera.</a:t>
            </a:r>
          </a:p>
          <a:p>
            <a:r>
              <a:rPr lang="en-IN" sz="2000" dirty="0" smtClean="0"/>
              <a:t>We </a:t>
            </a:r>
            <a:r>
              <a:rPr lang="en-IN" sz="2000" dirty="0" smtClean="0"/>
              <a:t>have mainly focussed on Pitch model (using pitch with higher weight for training the data) </a:t>
            </a:r>
            <a:r>
              <a:rPr lang="en-IN" sz="2000" dirty="0" smtClean="0"/>
              <a:t>. </a:t>
            </a:r>
          </a:p>
          <a:p>
            <a:r>
              <a:rPr lang="en-IN" sz="2000" dirty="0"/>
              <a:t>Finally, will discuss acoustic method of gender detection as well.</a:t>
            </a:r>
          </a:p>
          <a:p>
            <a:endParaRPr lang="en-IN" sz="2000" dirty="0" smtClean="0"/>
          </a:p>
        </p:txBody>
      </p:sp>
      <p:sp>
        <p:nvSpPr>
          <p:cNvPr id="2" name="TextBox 1"/>
          <p:cNvSpPr txBox="1"/>
          <p:nvPr/>
        </p:nvSpPr>
        <p:spPr>
          <a:xfrm>
            <a:off x="2767926" y="425003"/>
            <a:ext cx="6645499" cy="553998"/>
          </a:xfrm>
          <a:prstGeom prst="rect">
            <a:avLst/>
          </a:prstGeom>
          <a:noFill/>
        </p:spPr>
        <p:txBody>
          <a:bodyPr wrap="square" rtlCol="0">
            <a:spAutoFit/>
          </a:bodyPr>
          <a:lstStyle/>
          <a:p>
            <a:pPr algn="ctr"/>
            <a:r>
              <a:rPr lang="en-IN" sz="3000" dirty="0" smtClean="0"/>
              <a:t>What the project is about?</a:t>
            </a:r>
            <a:endParaRPr lang="en-IN" sz="3000" dirty="0"/>
          </a:p>
        </p:txBody>
      </p:sp>
    </p:spTree>
    <p:extLst>
      <p:ext uri="{BB962C8B-B14F-4D97-AF65-F5344CB8AC3E}">
        <p14:creationId xmlns:p14="http://schemas.microsoft.com/office/powerpoint/2010/main" val="1402939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sz="quarter" idx="13"/>
          </p:nvPr>
        </p:nvSpPr>
        <p:spPr/>
        <p:txBody>
          <a:bodyPr>
            <a:normAutofit/>
          </a:bodyPr>
          <a:lstStyle/>
          <a:p>
            <a:r>
              <a:rPr lang="en-US" dirty="0"/>
              <a:t>[1] </a:t>
            </a:r>
            <a:r>
              <a:rPr lang="en-US" dirty="0" err="1"/>
              <a:t>Sarria-Paja</a:t>
            </a:r>
            <a:r>
              <a:rPr lang="en-US" dirty="0"/>
              <a:t>, M., Falk, T.H., and O'Shaughnessy. D. (2013), "</a:t>
            </a:r>
            <a:r>
              <a:rPr lang="en-US" dirty="0" smtClean="0"/>
              <a:t>Whispered Speaker </a:t>
            </a:r>
            <a:r>
              <a:rPr lang="en-US" dirty="0"/>
              <a:t>Verification and Gender Detection using </a:t>
            </a:r>
            <a:r>
              <a:rPr lang="en-US" dirty="0" smtClean="0"/>
              <a:t>Weighted  Instantaneous </a:t>
            </a:r>
            <a:r>
              <a:rPr lang="en-US" dirty="0"/>
              <a:t>Frequencies," Acoustics, Speech and Signal </a:t>
            </a:r>
            <a:r>
              <a:rPr lang="en-US" dirty="0" smtClean="0"/>
              <a:t>Processing  (ICASSP</a:t>
            </a:r>
            <a:r>
              <a:rPr lang="en-US" dirty="0"/>
              <a:t>), 2013 IEEE International Conference on, Vol., No., pp. </a:t>
            </a:r>
            <a:r>
              <a:rPr lang="en-US" dirty="0" smtClean="0"/>
              <a:t>7209- 7213,26-31 </a:t>
            </a:r>
            <a:r>
              <a:rPr lang="en-US" dirty="0"/>
              <a:t>May 2013</a:t>
            </a:r>
          </a:p>
          <a:p>
            <a:r>
              <a:rPr lang="de-DE" dirty="0"/>
              <a:t>[2] Wiskon, L., Fellous, J.M., Kr"uger, N. and Malsburg, C. von der (1995</a:t>
            </a:r>
            <a:r>
              <a:rPr lang="de-DE" dirty="0" smtClean="0"/>
              <a:t>),  </a:t>
            </a:r>
            <a:r>
              <a:rPr lang="en-US" dirty="0" smtClean="0"/>
              <a:t>"</a:t>
            </a:r>
            <a:r>
              <a:rPr lang="en-US" dirty="0"/>
              <a:t>Face Recognition and Gender Determination," in Int'l Workshop </a:t>
            </a:r>
            <a:r>
              <a:rPr lang="en-US" dirty="0" smtClean="0"/>
              <a:t>on Automatic </a:t>
            </a:r>
            <a:r>
              <a:rPr lang="en-US" dirty="0" err="1"/>
              <a:t>Faceand</a:t>
            </a:r>
            <a:r>
              <a:rPr lang="en-US" dirty="0"/>
              <a:t> Gesture Recognition,1 995, pp. 92-97.</a:t>
            </a:r>
          </a:p>
          <a:p>
            <a:r>
              <a:rPr lang="en-US" dirty="0"/>
              <a:t>[3] 8adawi, A., Mahfouz, M., </a:t>
            </a:r>
            <a:r>
              <a:rPr lang="en-US" dirty="0" err="1"/>
              <a:t>Tadross</a:t>
            </a:r>
            <a:r>
              <a:rPr lang="en-US" dirty="0"/>
              <a:t>, R. and </a:t>
            </a:r>
            <a:r>
              <a:rPr lang="en-US" dirty="0" err="1"/>
              <a:t>Jantz</a:t>
            </a:r>
            <a:r>
              <a:rPr lang="en-US" dirty="0"/>
              <a:t>, R. (2006</a:t>
            </a:r>
            <a:r>
              <a:rPr lang="en-US" dirty="0" smtClean="0"/>
              <a:t>), "</a:t>
            </a:r>
            <a:r>
              <a:rPr lang="en-US" dirty="0"/>
              <a:t>Fingerprint-based gender classification," </a:t>
            </a:r>
            <a:r>
              <a:rPr lang="en-US" dirty="0" err="1"/>
              <a:t>inInt</a:t>
            </a:r>
            <a:r>
              <a:rPr lang="en-US" dirty="0"/>
              <a:t> 'I </a:t>
            </a:r>
            <a:r>
              <a:rPr lang="en-US" dirty="0" err="1"/>
              <a:t>Conjon</a:t>
            </a:r>
            <a:r>
              <a:rPr lang="en-US" dirty="0"/>
              <a:t> IPCV, 2006.</a:t>
            </a:r>
          </a:p>
          <a:p>
            <a:r>
              <a:rPr lang="en-US" dirty="0"/>
              <a:t>[4] </a:t>
            </a:r>
            <a:r>
              <a:rPr lang="en-US" dirty="0" err="1"/>
              <a:t>Amayeh</a:t>
            </a:r>
            <a:r>
              <a:rPr lang="en-US" dirty="0"/>
              <a:t>, G., </a:t>
            </a:r>
            <a:r>
              <a:rPr lang="en-US" dirty="0" err="1"/>
              <a:t>Bebis</a:t>
            </a:r>
            <a:r>
              <a:rPr lang="en-US" dirty="0"/>
              <a:t>, G. and </a:t>
            </a:r>
            <a:r>
              <a:rPr lang="en-US" dirty="0" err="1"/>
              <a:t>Nicolescu</a:t>
            </a:r>
            <a:r>
              <a:rPr lang="en-US" dirty="0"/>
              <a:t>, M. (2008), "Gender </a:t>
            </a:r>
            <a:r>
              <a:rPr lang="en-US" dirty="0" smtClean="0"/>
              <a:t>Classification from </a:t>
            </a:r>
            <a:r>
              <a:rPr lang="en-US" dirty="0" err="1"/>
              <a:t>Handshape</a:t>
            </a:r>
            <a:r>
              <a:rPr lang="en-US" dirty="0"/>
              <a:t>," in IEEE CVPR Workshops, 2008.</a:t>
            </a:r>
          </a:p>
          <a:p>
            <a:r>
              <a:rPr lang="en-US" dirty="0"/>
              <a:t>[5] </a:t>
            </a:r>
            <a:r>
              <a:rPr lang="en-US" dirty="0" err="1"/>
              <a:t>Wunderlich</a:t>
            </a:r>
            <a:r>
              <a:rPr lang="en-US" dirty="0"/>
              <a:t>, R. and Cavanagh, P. (2001), "Gender Differences in </a:t>
            </a:r>
            <a:r>
              <a:rPr lang="en-US" dirty="0" smtClean="0"/>
              <a:t>Adult Foot </a:t>
            </a:r>
            <a:r>
              <a:rPr lang="en-US" dirty="0"/>
              <a:t>Shape: Implications for Shoe Design," Medicine and Science </a:t>
            </a:r>
            <a:r>
              <a:rPr lang="en-US" dirty="0" smtClean="0"/>
              <a:t>in Sports </a:t>
            </a:r>
            <a:r>
              <a:rPr lang="en-US" dirty="0"/>
              <a:t>and Exercise, Vol. 33, No. 4, pp. 605-615, 2001.</a:t>
            </a:r>
            <a:endParaRPr lang="en-US" dirty="0"/>
          </a:p>
        </p:txBody>
      </p:sp>
    </p:spTree>
    <p:extLst>
      <p:ext uri="{BB962C8B-B14F-4D97-AF65-F5344CB8AC3E}">
        <p14:creationId xmlns:p14="http://schemas.microsoft.com/office/powerpoint/2010/main" val="853806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087" y="557973"/>
            <a:ext cx="5227392" cy="1143000"/>
          </a:xfrm>
        </p:spPr>
        <p:txBody>
          <a:bodyPr/>
          <a:lstStyle/>
          <a:p>
            <a:endParaRPr lang="en-US"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58095" y="569890"/>
            <a:ext cx="7723032" cy="5567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299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94" y="1477878"/>
            <a:ext cx="10353762" cy="5038831"/>
          </a:xfrm>
        </p:spPr>
        <p:txBody>
          <a:bodyPr>
            <a:noAutofit/>
          </a:bodyPr>
          <a:lstStyle/>
          <a:p>
            <a:r>
              <a:rPr lang="en-IN" sz="2000" dirty="0" smtClean="0"/>
              <a:t>With the increasing importance of computers and advancements in the field interaction between humans and machines (HCI), </a:t>
            </a:r>
            <a:r>
              <a:rPr lang="en-IN" sz="2000" dirty="0">
                <a:effectLst/>
              </a:rPr>
              <a:t>it is likely that voice interaction systems will replace the standard </a:t>
            </a:r>
            <a:r>
              <a:rPr lang="en-IN" sz="2000" dirty="0" smtClean="0">
                <a:effectLst/>
              </a:rPr>
              <a:t>keyboards in </a:t>
            </a:r>
            <a:r>
              <a:rPr lang="en-IN" sz="2000" dirty="0">
                <a:effectLst/>
              </a:rPr>
              <a:t>near the future</a:t>
            </a:r>
            <a:r>
              <a:rPr lang="en-IN" sz="2000" dirty="0" smtClean="0">
                <a:effectLst/>
              </a:rPr>
              <a:t>.</a:t>
            </a:r>
          </a:p>
          <a:p>
            <a:r>
              <a:rPr lang="en-IN" sz="2000" dirty="0">
                <a:effectLst/>
              </a:rPr>
              <a:t>T</a:t>
            </a:r>
            <a:r>
              <a:rPr lang="en-IN" sz="2000" dirty="0" smtClean="0">
                <a:effectLst/>
              </a:rPr>
              <a:t>echnologies </a:t>
            </a:r>
            <a:r>
              <a:rPr lang="en-IN" sz="2000" dirty="0">
                <a:effectLst/>
              </a:rPr>
              <a:t>like </a:t>
            </a:r>
            <a:r>
              <a:rPr lang="en-IN" sz="2000" dirty="0" smtClean="0">
                <a:effectLst/>
              </a:rPr>
              <a:t>Microsoft’s Cortana </a:t>
            </a:r>
            <a:r>
              <a:rPr lang="en-IN" sz="2000" dirty="0">
                <a:effectLst/>
              </a:rPr>
              <a:t>and </a:t>
            </a:r>
            <a:r>
              <a:rPr lang="en-IN" sz="2000" dirty="0" smtClean="0">
                <a:effectLst/>
              </a:rPr>
              <a:t>Apple’s SIRI works with the input from a </a:t>
            </a:r>
            <a:r>
              <a:rPr lang="en-IN" sz="2000" dirty="0">
                <a:effectLst/>
              </a:rPr>
              <a:t>speech system </a:t>
            </a:r>
            <a:r>
              <a:rPr lang="en-IN" sz="2000" dirty="0" smtClean="0">
                <a:effectLst/>
              </a:rPr>
              <a:t>continuous </a:t>
            </a:r>
            <a:r>
              <a:rPr lang="en-IN" sz="2000" dirty="0">
                <a:effectLst/>
              </a:rPr>
              <a:t>work is being done to increase the performance of</a:t>
            </a:r>
            <a:br>
              <a:rPr lang="en-IN" sz="2000" dirty="0">
                <a:effectLst/>
              </a:rPr>
            </a:br>
            <a:r>
              <a:rPr lang="en-IN" sz="2000" dirty="0">
                <a:effectLst/>
              </a:rPr>
              <a:t>such systems</a:t>
            </a:r>
            <a:r>
              <a:rPr lang="en-IN" sz="2000" dirty="0" smtClean="0">
                <a:effectLst/>
              </a:rPr>
              <a:t>.</a:t>
            </a:r>
          </a:p>
          <a:p>
            <a:r>
              <a:rPr lang="en-IN" sz="2000" dirty="0" smtClean="0">
                <a:effectLst/>
              </a:rPr>
              <a:t> </a:t>
            </a:r>
            <a:r>
              <a:rPr lang="en-IN" sz="2000" dirty="0">
                <a:effectLst/>
              </a:rPr>
              <a:t>To increase the performance of speech </a:t>
            </a:r>
            <a:r>
              <a:rPr lang="en-IN" sz="2000" dirty="0" smtClean="0">
                <a:effectLst/>
              </a:rPr>
              <a:t>systems, </a:t>
            </a:r>
            <a:r>
              <a:rPr lang="en-IN" sz="2000" dirty="0">
                <a:effectLst/>
              </a:rPr>
              <a:t>pre-processing </a:t>
            </a:r>
            <a:r>
              <a:rPr lang="en-IN" sz="2000" dirty="0" smtClean="0">
                <a:effectLst/>
              </a:rPr>
              <a:t>like gender </a:t>
            </a:r>
            <a:r>
              <a:rPr lang="en-IN" sz="2000" dirty="0">
                <a:effectLst/>
              </a:rPr>
              <a:t>recognition and language identification is required</a:t>
            </a:r>
            <a:r>
              <a:rPr lang="en-IN" sz="2000" dirty="0" smtClean="0">
                <a:effectLst/>
              </a:rPr>
              <a:t>.</a:t>
            </a:r>
          </a:p>
          <a:p>
            <a:r>
              <a:rPr lang="en-IN" sz="2000" dirty="0">
                <a:effectLst/>
              </a:rPr>
              <a:t>Recently a company </a:t>
            </a:r>
            <a:r>
              <a:rPr lang="en-IN" sz="2000" dirty="0" smtClean="0">
                <a:effectLst/>
              </a:rPr>
              <a:t>has launched </a:t>
            </a:r>
            <a:r>
              <a:rPr lang="en-IN" sz="2000" dirty="0">
                <a:effectLst/>
              </a:rPr>
              <a:t>its “Kinect” based online fitting room that determines the gender of </a:t>
            </a:r>
            <a:r>
              <a:rPr lang="en-IN" sz="2000" dirty="0" smtClean="0">
                <a:effectLst/>
              </a:rPr>
              <a:t>the person </a:t>
            </a:r>
            <a:r>
              <a:rPr lang="en-IN" sz="2000" dirty="0">
                <a:effectLst/>
              </a:rPr>
              <a:t>using </a:t>
            </a:r>
            <a:r>
              <a:rPr lang="en-IN" sz="2000" dirty="0" smtClean="0">
                <a:effectLst/>
              </a:rPr>
              <a:t>its </a:t>
            </a:r>
            <a:r>
              <a:rPr lang="en-IN" sz="2000" dirty="0">
                <a:effectLst/>
              </a:rPr>
              <a:t>speech to offer him clothes. </a:t>
            </a:r>
            <a:r>
              <a:rPr lang="en-IN" dirty="0">
                <a:effectLst/>
              </a:rPr>
              <a:t/>
            </a:r>
            <a:br>
              <a:rPr lang="en-IN" dirty="0">
                <a:effectLst/>
              </a:rPr>
            </a:br>
            <a:r>
              <a:rPr lang="en-IN" dirty="0">
                <a:effectLst/>
              </a:rPr>
              <a:t/>
            </a:r>
            <a:br>
              <a:rPr lang="en-IN" dirty="0">
                <a:effectLst/>
              </a:rPr>
            </a:br>
            <a:r>
              <a:rPr lang="en-IN" dirty="0" smtClean="0">
                <a:effectLst/>
              </a:rPr>
              <a:t> </a:t>
            </a:r>
            <a:r>
              <a:rPr lang="en-IN" dirty="0">
                <a:effectLst/>
              </a:rPr>
              <a:t/>
            </a:r>
            <a:br>
              <a:rPr lang="en-IN" dirty="0">
                <a:effectLst/>
              </a:rPr>
            </a:br>
            <a:r>
              <a:rPr lang="en-IN" dirty="0">
                <a:effectLst/>
              </a:rPr>
              <a:t/>
            </a:r>
            <a:br>
              <a:rPr lang="en-IN" dirty="0">
                <a:effectLst/>
              </a:rPr>
            </a:br>
            <a:endParaRPr lang="en-IN" dirty="0"/>
          </a:p>
        </p:txBody>
      </p:sp>
      <p:sp>
        <p:nvSpPr>
          <p:cNvPr id="4" name="TextBox 3"/>
          <p:cNvSpPr txBox="1"/>
          <p:nvPr/>
        </p:nvSpPr>
        <p:spPr>
          <a:xfrm>
            <a:off x="2767926" y="425003"/>
            <a:ext cx="6645499" cy="553998"/>
          </a:xfrm>
          <a:prstGeom prst="rect">
            <a:avLst/>
          </a:prstGeom>
          <a:noFill/>
        </p:spPr>
        <p:txBody>
          <a:bodyPr wrap="square" rtlCol="0">
            <a:spAutoFit/>
          </a:bodyPr>
          <a:lstStyle/>
          <a:p>
            <a:pPr algn="ctr"/>
            <a:r>
              <a:rPr lang="en-IN" sz="3000" dirty="0" smtClean="0"/>
              <a:t>Why gender classification?</a:t>
            </a:r>
            <a:endParaRPr lang="en-IN" sz="3000" dirty="0"/>
          </a:p>
        </p:txBody>
      </p:sp>
    </p:spTree>
    <p:extLst>
      <p:ext uri="{BB962C8B-B14F-4D97-AF65-F5344CB8AC3E}">
        <p14:creationId xmlns:p14="http://schemas.microsoft.com/office/powerpoint/2010/main" val="128708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r>
              <a:rPr lang="en-IN" sz="2000" dirty="0">
                <a:effectLst/>
              </a:rPr>
              <a:t>The first approach uses pitch as a discriminating factor </a:t>
            </a:r>
            <a:r>
              <a:rPr lang="en-IN" sz="2000" dirty="0" smtClean="0">
                <a:effectLst/>
              </a:rPr>
              <a:t>and use </a:t>
            </a:r>
            <a:r>
              <a:rPr lang="en-IN" sz="2000" dirty="0">
                <a:effectLst/>
              </a:rPr>
              <a:t>labelled data to identify the gender of the speaker. </a:t>
            </a:r>
            <a:endParaRPr lang="en-IN" sz="2000" dirty="0" smtClean="0">
              <a:effectLst/>
            </a:endParaRPr>
          </a:p>
          <a:p>
            <a:r>
              <a:rPr lang="en-IN" sz="2000" dirty="0">
                <a:effectLst/>
              </a:rPr>
              <a:t>The second approach </a:t>
            </a:r>
            <a:r>
              <a:rPr lang="en-IN" sz="2000" dirty="0" smtClean="0">
                <a:effectLst/>
              </a:rPr>
              <a:t>deals with </a:t>
            </a:r>
            <a:r>
              <a:rPr lang="en-IN" sz="2000" dirty="0">
                <a:effectLst/>
              </a:rPr>
              <a:t>acoustic features like </a:t>
            </a:r>
            <a:r>
              <a:rPr lang="en-IN" sz="2000" dirty="0" smtClean="0">
                <a:effectLst/>
              </a:rPr>
              <a:t>MFCC and </a:t>
            </a:r>
            <a:r>
              <a:rPr lang="en-IN" sz="2000" dirty="0">
                <a:effectLst/>
              </a:rPr>
              <a:t>unlabelled data to identify the gender. In </a:t>
            </a:r>
            <a:r>
              <a:rPr lang="en-IN" sz="2000" dirty="0" smtClean="0">
                <a:effectLst/>
              </a:rPr>
              <a:t>this approach </a:t>
            </a:r>
            <a:r>
              <a:rPr lang="en-IN" sz="2000" dirty="0">
                <a:effectLst/>
              </a:rPr>
              <a:t>relevant features are extracted then the model is trained. </a:t>
            </a:r>
            <a:endParaRPr lang="en-IN" sz="2000" dirty="0" smtClean="0">
              <a:effectLst/>
            </a:endParaRPr>
          </a:p>
          <a:p>
            <a:r>
              <a:rPr lang="en-IN" sz="2000" dirty="0" smtClean="0">
                <a:effectLst/>
              </a:rPr>
              <a:t>In the third approach, the </a:t>
            </a:r>
            <a:r>
              <a:rPr lang="en-IN" sz="2000" dirty="0">
                <a:effectLst/>
              </a:rPr>
              <a:t>pitch models are combined with acoustic models to </a:t>
            </a:r>
            <a:r>
              <a:rPr lang="en-IN" sz="2000" dirty="0" smtClean="0">
                <a:effectLst/>
              </a:rPr>
              <a:t>form a </a:t>
            </a:r>
            <a:r>
              <a:rPr lang="en-IN" sz="2000" dirty="0">
                <a:effectLst/>
              </a:rPr>
              <a:t>fused model</a:t>
            </a:r>
            <a:r>
              <a:rPr lang="en-IN" sz="2000" dirty="0" smtClean="0">
                <a:effectLst/>
              </a:rPr>
              <a:t>.</a:t>
            </a:r>
            <a:r>
              <a:rPr lang="en-IN" dirty="0">
                <a:effectLst/>
              </a:rPr>
              <a:t/>
            </a:r>
            <a:br>
              <a:rPr lang="en-IN" dirty="0">
                <a:effectLst/>
              </a:rPr>
            </a:br>
            <a:endParaRPr lang="en-IN" dirty="0"/>
          </a:p>
        </p:txBody>
      </p:sp>
      <p:sp>
        <p:nvSpPr>
          <p:cNvPr id="5" name="TextBox 4"/>
          <p:cNvSpPr txBox="1"/>
          <p:nvPr/>
        </p:nvSpPr>
        <p:spPr>
          <a:xfrm>
            <a:off x="772732" y="425003"/>
            <a:ext cx="10766738" cy="553998"/>
          </a:xfrm>
          <a:prstGeom prst="rect">
            <a:avLst/>
          </a:prstGeom>
          <a:noFill/>
        </p:spPr>
        <p:txBody>
          <a:bodyPr wrap="square" rtlCol="0">
            <a:spAutoFit/>
          </a:bodyPr>
          <a:lstStyle/>
          <a:p>
            <a:pPr algn="ctr"/>
            <a:r>
              <a:rPr lang="en-IN" sz="3000" dirty="0" smtClean="0"/>
              <a:t>Three main approaches to build classification system</a:t>
            </a:r>
            <a:endParaRPr lang="en-IN" sz="3000" dirty="0"/>
          </a:p>
        </p:txBody>
      </p:sp>
    </p:spTree>
    <p:extLst>
      <p:ext uri="{BB962C8B-B14F-4D97-AF65-F5344CB8AC3E}">
        <p14:creationId xmlns:p14="http://schemas.microsoft.com/office/powerpoint/2010/main" val="59246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PITCH ANALYSIS	</a:t>
            </a:r>
            <a:r>
              <a:rPr lang="en-IN" dirty="0" smtClean="0"/>
              <a:t>:</a:t>
            </a:r>
            <a:endParaRPr lang="en-US" dirty="0"/>
          </a:p>
        </p:txBody>
      </p:sp>
      <p:sp>
        <p:nvSpPr>
          <p:cNvPr id="3" name="Content Placeholder 2"/>
          <p:cNvSpPr>
            <a:spLocks noGrp="1"/>
          </p:cNvSpPr>
          <p:nvPr>
            <p:ph sz="quarter" idx="13"/>
          </p:nvPr>
        </p:nvSpPr>
        <p:spPr/>
        <p:txBody>
          <a:bodyPr>
            <a:normAutofit/>
          </a:bodyPr>
          <a:lstStyle/>
          <a:p>
            <a:pPr marL="0" indent="0">
              <a:buNone/>
            </a:pPr>
            <a:r>
              <a:rPr lang="en-IN" sz="2400" dirty="0" smtClean="0"/>
              <a:t>Pitch is defined as the fundamental frequency of the excitation source. Hence an efficient pitch extractor and an accurate pitch estimate calculation can be used in an algorithm for gender classification. A pitch detection algorithm(PDA) is designed to estimate the pitch or fundamental frequency of a digital recording of  speech. This can be done in time domain or frequency domain.</a:t>
            </a:r>
            <a:endParaRPr lang="en-US" sz="2400" dirty="0"/>
          </a:p>
        </p:txBody>
      </p:sp>
    </p:spTree>
    <p:extLst>
      <p:ext uri="{BB962C8B-B14F-4D97-AF65-F5344CB8AC3E}">
        <p14:creationId xmlns:p14="http://schemas.microsoft.com/office/powerpoint/2010/main" val="2773546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to determine pitch value:</a:t>
            </a:r>
            <a:endParaRPr lang="en-US" dirty="0"/>
          </a:p>
        </p:txBody>
      </p:sp>
      <p:sp>
        <p:nvSpPr>
          <p:cNvPr id="3" name="Content Placeholder 2"/>
          <p:cNvSpPr>
            <a:spLocks noGrp="1"/>
          </p:cNvSpPr>
          <p:nvPr>
            <p:ph sz="quarter" idx="13"/>
          </p:nvPr>
        </p:nvSpPr>
        <p:spPr/>
        <p:txBody>
          <a:bodyPr>
            <a:normAutofit/>
          </a:bodyPr>
          <a:lstStyle/>
          <a:p>
            <a:r>
              <a:rPr lang="en-US" sz="2000" dirty="0" smtClean="0"/>
              <a:t>Autocorrelation technique </a:t>
            </a:r>
          </a:p>
          <a:p>
            <a:r>
              <a:rPr lang="en-US" sz="2000" dirty="0" smtClean="0"/>
              <a:t>Using ACF for center clipped speech signal</a:t>
            </a:r>
          </a:p>
          <a:p>
            <a:r>
              <a:rPr lang="en-US" sz="2000" dirty="0" smtClean="0"/>
              <a:t>K-means algorithm </a:t>
            </a:r>
            <a:endParaRPr lang="en-US" sz="2000" dirty="0"/>
          </a:p>
        </p:txBody>
      </p:sp>
    </p:spTree>
    <p:extLst>
      <p:ext uri="{BB962C8B-B14F-4D97-AF65-F5344CB8AC3E}">
        <p14:creationId xmlns:p14="http://schemas.microsoft.com/office/powerpoint/2010/main" val="306408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AUTO-correlation based method</a:t>
            </a:r>
            <a:endParaRPr lang="en-US" u="sng" dirty="0"/>
          </a:p>
        </p:txBody>
      </p:sp>
      <p:sp>
        <p:nvSpPr>
          <p:cNvPr id="3" name="Content Placeholder 2"/>
          <p:cNvSpPr>
            <a:spLocks noGrp="1"/>
          </p:cNvSpPr>
          <p:nvPr>
            <p:ph sz="quarter" idx="13"/>
          </p:nvPr>
        </p:nvSpPr>
        <p:spPr>
          <a:xfrm>
            <a:off x="913795" y="2096064"/>
            <a:ext cx="10353762" cy="4562644"/>
          </a:xfrm>
        </p:spPr>
        <p:txBody>
          <a:bodyPr>
            <a:normAutofit/>
          </a:bodyPr>
          <a:lstStyle/>
          <a:p>
            <a:r>
              <a:rPr lang="en-IN" dirty="0" smtClean="0"/>
              <a:t>The result of a correlation is a measure of similarity as a function of time lag between the beginnings of the two waveforms.</a:t>
            </a:r>
          </a:p>
          <a:p>
            <a:r>
              <a:rPr lang="en-IN" dirty="0" smtClean="0"/>
              <a:t>The pitch extraction process of a speech signal can be based on computing the short-time autocorrelation function of the speech signal.</a:t>
            </a:r>
          </a:p>
          <a:p>
            <a:endParaRPr lang="en-IN" dirty="0" smtClean="0"/>
          </a:p>
          <a:p>
            <a:endParaRPr lang="en-IN" dirty="0"/>
          </a:p>
          <a:p>
            <a:endParaRPr lang="en-IN" dirty="0" smtClean="0"/>
          </a:p>
          <a:p>
            <a:endParaRPr lang="en-IN" dirty="0"/>
          </a:p>
          <a:p>
            <a:endParaRPr lang="en-IN" dirty="0" smtClean="0"/>
          </a:p>
          <a:p>
            <a:endParaRPr lang="en-IN" dirty="0" smtClean="0"/>
          </a:p>
          <a:p>
            <a:r>
              <a:rPr lang="en-IN" dirty="0" smtClean="0"/>
              <a:t>For voiced segments of speech, the short-time autocorrelation function shows periodicity of the </a:t>
            </a:r>
            <a:r>
              <a:rPr lang="en-IN" dirty="0"/>
              <a:t>speech. Rn(k</a:t>
            </a:r>
            <a:r>
              <a:rPr lang="en-IN" dirty="0" smtClean="0"/>
              <a:t>) decrease with k as the computation process continues.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538" y="3388465"/>
            <a:ext cx="4330212" cy="2176512"/>
          </a:xfrm>
          <a:prstGeom prst="rect">
            <a:avLst/>
          </a:prstGeom>
        </p:spPr>
      </p:pic>
    </p:spTree>
    <p:extLst>
      <p:ext uri="{BB962C8B-B14F-4D97-AF65-F5344CB8AC3E}">
        <p14:creationId xmlns:p14="http://schemas.microsoft.com/office/powerpoint/2010/main" val="522652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Simulation and results	</a:t>
            </a:r>
            <a:endParaRPr lang="en-US"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937169" y="1500591"/>
            <a:ext cx="2243718" cy="232430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0887" y="1500591"/>
            <a:ext cx="2281389" cy="2324301"/>
          </a:xfrm>
          <a:prstGeom prst="rect">
            <a:avLst/>
          </a:prstGeom>
        </p:spPr>
      </p:pic>
      <p:sp>
        <p:nvSpPr>
          <p:cNvPr id="9" name="TextBox 8"/>
          <p:cNvSpPr txBox="1"/>
          <p:nvPr/>
        </p:nvSpPr>
        <p:spPr>
          <a:xfrm>
            <a:off x="6823798" y="3824892"/>
            <a:ext cx="4714176" cy="307777"/>
          </a:xfrm>
          <a:prstGeom prst="rect">
            <a:avLst/>
          </a:prstGeom>
          <a:noFill/>
        </p:spPr>
        <p:txBody>
          <a:bodyPr wrap="none" rtlCol="0">
            <a:spAutoFit/>
          </a:bodyPr>
          <a:lstStyle/>
          <a:p>
            <a:r>
              <a:rPr lang="en-IN" sz="1400" dirty="0" smtClean="0"/>
              <a:t>Time domain analysis of female and male voice sample</a:t>
            </a:r>
            <a:endParaRPr lang="en-US" sz="14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497" y="4103143"/>
            <a:ext cx="2281390" cy="206430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887" y="4103143"/>
            <a:ext cx="2243717" cy="2064304"/>
          </a:xfrm>
          <a:prstGeom prst="rect">
            <a:avLst/>
          </a:prstGeom>
        </p:spPr>
      </p:pic>
      <p:sp>
        <p:nvSpPr>
          <p:cNvPr id="13" name="TextBox 12"/>
          <p:cNvSpPr txBox="1"/>
          <p:nvPr/>
        </p:nvSpPr>
        <p:spPr>
          <a:xfrm>
            <a:off x="6718257" y="6167447"/>
            <a:ext cx="4925259" cy="523220"/>
          </a:xfrm>
          <a:prstGeom prst="rect">
            <a:avLst/>
          </a:prstGeom>
          <a:noFill/>
        </p:spPr>
        <p:txBody>
          <a:bodyPr wrap="none" rtlCol="0">
            <a:spAutoFit/>
          </a:bodyPr>
          <a:lstStyle/>
          <a:p>
            <a:r>
              <a:rPr lang="en-IN" sz="1400" dirty="0" smtClean="0"/>
              <a:t>Frequency domain plots of female and male voice sample</a:t>
            </a:r>
          </a:p>
          <a:p>
            <a:r>
              <a:rPr lang="en-IN" sz="1400" dirty="0"/>
              <a:t> </a:t>
            </a:r>
            <a:r>
              <a:rPr lang="en-IN" sz="1400" dirty="0" smtClean="0"/>
              <a:t>                                      after application of filter</a:t>
            </a:r>
            <a:endParaRPr lang="en-US" sz="1400" dirty="0"/>
          </a:p>
        </p:txBody>
      </p:sp>
      <p:sp>
        <p:nvSpPr>
          <p:cNvPr id="14" name="TextBox 13"/>
          <p:cNvSpPr txBox="1"/>
          <p:nvPr/>
        </p:nvSpPr>
        <p:spPr>
          <a:xfrm>
            <a:off x="1125415" y="2274277"/>
            <a:ext cx="5936497" cy="2585323"/>
          </a:xfrm>
          <a:prstGeom prst="rect">
            <a:avLst/>
          </a:prstGeom>
          <a:noFill/>
        </p:spPr>
        <p:txBody>
          <a:bodyPr wrap="none" rtlCol="0">
            <a:spAutoFit/>
          </a:bodyPr>
          <a:lstStyle/>
          <a:p>
            <a:pPr marL="285750" indent="-285750">
              <a:buFont typeface="Arial" panose="020B0604020202020204" pitchFamily="34" charset="0"/>
              <a:buChar char="•"/>
            </a:pPr>
            <a:r>
              <a:rPr lang="en-IN" dirty="0" smtClean="0"/>
              <a:t>These are the pitch analysis of  a predefined </a:t>
            </a:r>
          </a:p>
          <a:p>
            <a:r>
              <a:rPr lang="en-IN" dirty="0"/>
              <a:t> </a:t>
            </a:r>
            <a:r>
              <a:rPr lang="en-IN" dirty="0" smtClean="0"/>
              <a:t>     ‘Oh My God’ spoken by a female and a male </a:t>
            </a:r>
          </a:p>
          <a:p>
            <a:r>
              <a:rPr lang="en-IN" dirty="0"/>
              <a:t> </a:t>
            </a:r>
            <a:r>
              <a:rPr lang="en-IN" dirty="0" smtClean="0"/>
              <a:t>     speaker with no background sounds.</a:t>
            </a:r>
          </a:p>
          <a:p>
            <a:endParaRPr lang="en-IN" dirty="0" smtClean="0"/>
          </a:p>
          <a:p>
            <a:pPr marL="285750" indent="-285750">
              <a:buFont typeface="Arial" panose="020B0604020202020204" pitchFamily="34" charset="0"/>
              <a:buChar char="•"/>
            </a:pPr>
            <a:r>
              <a:rPr lang="en-IN" dirty="0" smtClean="0"/>
              <a:t>Time domain analysis were converted to frequency </a:t>
            </a:r>
          </a:p>
          <a:p>
            <a:r>
              <a:rPr lang="en-IN" dirty="0"/>
              <a:t> </a:t>
            </a:r>
            <a:r>
              <a:rPr lang="en-IN" dirty="0" smtClean="0"/>
              <a:t>    analysis for better analysis and noise removal.</a:t>
            </a:r>
          </a:p>
          <a:p>
            <a:endParaRPr lang="en-IN" dirty="0" smtClean="0"/>
          </a:p>
          <a:p>
            <a:pPr marL="285750" indent="-285750">
              <a:buFont typeface="Arial" panose="020B0604020202020204" pitchFamily="34" charset="0"/>
              <a:buChar char="•"/>
            </a:pPr>
            <a:r>
              <a:rPr lang="en-IN" dirty="0" smtClean="0"/>
              <a:t>Noise was removed by application of a low-pass</a:t>
            </a:r>
            <a:endParaRPr lang="en-IN" dirty="0"/>
          </a:p>
          <a:p>
            <a:r>
              <a:rPr lang="en-IN" dirty="0" smtClean="0"/>
              <a:t>     filter.</a:t>
            </a:r>
          </a:p>
        </p:txBody>
      </p:sp>
    </p:spTree>
    <p:extLst>
      <p:ext uri="{BB962C8B-B14F-4D97-AF65-F5344CB8AC3E}">
        <p14:creationId xmlns:p14="http://schemas.microsoft.com/office/powerpoint/2010/main" val="2996671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902" y="320986"/>
            <a:ext cx="10353761" cy="45719"/>
          </a:xfrm>
        </p:spPr>
        <p:txBody>
          <a:bodyPr>
            <a:normAutofit fontScale="90000"/>
          </a:bodyPr>
          <a:lstStyle/>
          <a:p>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682670" y="938082"/>
            <a:ext cx="2841062" cy="21447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185" y="3777696"/>
            <a:ext cx="2931036" cy="19949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2185" y="972954"/>
            <a:ext cx="2907320" cy="207504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2095" y="3769798"/>
            <a:ext cx="2746541" cy="2010737"/>
          </a:xfrm>
          <a:prstGeom prst="rect">
            <a:avLst/>
          </a:prstGeom>
        </p:spPr>
      </p:pic>
      <p:sp>
        <p:nvSpPr>
          <p:cNvPr id="8" name="TextBox 7"/>
          <p:cNvSpPr txBox="1"/>
          <p:nvPr/>
        </p:nvSpPr>
        <p:spPr>
          <a:xfrm>
            <a:off x="3405828" y="3047999"/>
            <a:ext cx="4347537" cy="369332"/>
          </a:xfrm>
          <a:prstGeom prst="rect">
            <a:avLst/>
          </a:prstGeom>
          <a:noFill/>
        </p:spPr>
        <p:txBody>
          <a:bodyPr wrap="none" rtlCol="0">
            <a:spAutoFit/>
          </a:bodyPr>
          <a:lstStyle/>
          <a:p>
            <a:r>
              <a:rPr lang="en-IN" dirty="0" smtClean="0"/>
              <a:t>Pitch contour plot of male voice sample</a:t>
            </a:r>
            <a:endParaRPr lang="en-US" dirty="0"/>
          </a:p>
        </p:txBody>
      </p:sp>
      <p:sp>
        <p:nvSpPr>
          <p:cNvPr id="9" name="TextBox 8"/>
          <p:cNvSpPr txBox="1"/>
          <p:nvPr/>
        </p:nvSpPr>
        <p:spPr>
          <a:xfrm>
            <a:off x="3405829" y="5983849"/>
            <a:ext cx="4553682" cy="646331"/>
          </a:xfrm>
          <a:prstGeom prst="rect">
            <a:avLst/>
          </a:prstGeom>
          <a:noFill/>
        </p:spPr>
        <p:txBody>
          <a:bodyPr wrap="none" rtlCol="0">
            <a:spAutoFit/>
          </a:bodyPr>
          <a:lstStyle/>
          <a:p>
            <a:r>
              <a:rPr lang="en-IN" dirty="0"/>
              <a:t>Pitch contour plot of </a:t>
            </a:r>
            <a:r>
              <a:rPr lang="en-IN" dirty="0" smtClean="0"/>
              <a:t>female </a:t>
            </a:r>
            <a:r>
              <a:rPr lang="en-IN" dirty="0"/>
              <a:t>voice sample</a:t>
            </a:r>
            <a:endParaRPr lang="en-US" dirty="0"/>
          </a:p>
          <a:p>
            <a:endParaRPr lang="en-US" dirty="0"/>
          </a:p>
        </p:txBody>
      </p:sp>
    </p:spTree>
    <p:extLst>
      <p:ext uri="{BB962C8B-B14F-4D97-AF65-F5344CB8AC3E}">
        <p14:creationId xmlns:p14="http://schemas.microsoft.com/office/powerpoint/2010/main" val="2039452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817</TotalTime>
  <Words>1243</Words>
  <Application>Microsoft Office PowerPoint</Application>
  <PresentationFormat>Custom</PresentationFormat>
  <Paragraphs>135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Horizon</vt:lpstr>
      <vt:lpstr>PowerPoint Presentation</vt:lpstr>
      <vt:lpstr>PowerPoint Presentation</vt:lpstr>
      <vt:lpstr>PowerPoint Presentation</vt:lpstr>
      <vt:lpstr>PowerPoint Presentation</vt:lpstr>
      <vt:lpstr>PITCH ANALYSIS :</vt:lpstr>
      <vt:lpstr>Techniques to determine pitch value:</vt:lpstr>
      <vt:lpstr>AUTO-correlation based method</vt:lpstr>
      <vt:lpstr>Simulation and results </vt:lpstr>
      <vt:lpstr>PowerPoint Presentation</vt:lpstr>
      <vt:lpstr>PITCH SAMPLES:</vt:lpstr>
      <vt:lpstr>PowerPoint Presentation</vt:lpstr>
      <vt:lpstr>PowerPoint Presentation</vt:lpstr>
      <vt:lpstr>MEL FREQUENCY CEPSTRAL COFFICIENTS(MFCC):</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38</cp:revision>
  <dcterms:created xsi:type="dcterms:W3CDTF">2016-04-02T10:35:11Z</dcterms:created>
  <dcterms:modified xsi:type="dcterms:W3CDTF">2018-04-09T16:01:02Z</dcterms:modified>
</cp:coreProperties>
</file>