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sldIdLst>
    <p:sldId id="257" r:id="rId2"/>
    <p:sldId id="260" r:id="rId3"/>
    <p:sldId id="274" r:id="rId4"/>
    <p:sldId id="275" r:id="rId5"/>
    <p:sldId id="276" r:id="rId6"/>
    <p:sldId id="277" r:id="rId7"/>
    <p:sldId id="278" r:id="rId8"/>
    <p:sldId id="279" r:id="rId9"/>
    <p:sldId id="280" r:id="rId10"/>
    <p:sldId id="289" r:id="rId11"/>
    <p:sldId id="298" r:id="rId12"/>
    <p:sldId id="294" r:id="rId13"/>
    <p:sldId id="295" r:id="rId14"/>
    <p:sldId id="297" r:id="rId15"/>
    <p:sldId id="296" r:id="rId16"/>
    <p:sldId id="284" r:id="rId17"/>
    <p:sldId id="291" r:id="rId18"/>
    <p:sldId id="292" r:id="rId19"/>
    <p:sldId id="299" r:id="rId20"/>
    <p:sldId id="300" r:id="rId21"/>
    <p:sldId id="301" r:id="rId22"/>
    <p:sldId id="302" r:id="rId23"/>
    <p:sldId id="303" r:id="rId24"/>
    <p:sldId id="304" r:id="rId25"/>
    <p:sldId id="305" r:id="rId26"/>
    <p:sldId id="306" r:id="rId27"/>
    <p:sldId id="307" r:id="rId28"/>
    <p:sldId id="308" r:id="rId29"/>
    <p:sldId id="309" r:id="rId30"/>
    <p:sldId id="310" r:id="rId31"/>
    <p:sldId id="311" r:id="rId32"/>
    <p:sldId id="312" r:id="rId33"/>
    <p:sldId id="313" r:id="rId34"/>
    <p:sldId id="26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19" autoAdjust="0"/>
  </p:normalViewPr>
  <p:slideViewPr>
    <p:cSldViewPr snapToGrid="0">
      <p:cViewPr varScale="1">
        <p:scale>
          <a:sx n="68" d="100"/>
          <a:sy n="68" d="100"/>
        </p:scale>
        <p:origin x="8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184DA70-C731-4C70-880D-CCD4705E623C}" type="datetime1">
              <a:rPr lang="en-US" smtClean="0"/>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2A279-0833-481D-8C56-F67FD0AC6C50}" type="datetime1">
              <a:rPr lang="en-US" smtClean="0"/>
              <a:t>9/8/2020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Rectangle 8"/>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87DA83-5663-4C9C-B9AA-0B40A3DAFF81}" type="datetime1">
              <a:rPr lang="en-US" smtClean="0"/>
              <a:t>9/8/2020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t>9/8/2020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7669AF7-7BEB-44E4-9852-375E34362B5B}" type="datetime1">
              <a:rPr lang="en-US" smtClean="0"/>
              <a:t>9/8/2020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BAAAC38D-0552-4C82-B593-E6124DFADBE2}" type="datetime1">
              <a:rPr lang="en-US" smtClean="0"/>
              <a:t>9/8/2020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t>9/8/2020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1775B394-D9F9-4F0C-B15D-605F45CB9E9F}" type="datetime1">
              <a:rPr lang="en-US" smtClean="0"/>
              <a:t>9/8/2020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t>9/8/2020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9/8/2020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9/8/2020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9/8/2020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635314" y="2359075"/>
            <a:ext cx="7556686" cy="2919507"/>
          </a:xfrm>
        </p:spPr>
        <p:txBody>
          <a:bodyPr>
            <a:normAutofit fontScale="90000"/>
          </a:bodyPr>
          <a:lstStyle/>
          <a:p>
            <a:r>
              <a:rPr lang="en-US" dirty="0"/>
              <a:t>Project/Product Mindset:</a:t>
            </a:r>
            <a:br>
              <a:rPr lang="en-US" sz="8000" dirty="0"/>
            </a:br>
            <a:endParaRPr lang="en-US" sz="8000" dirty="0"/>
          </a:p>
        </p:txBody>
      </p:sp>
      <p:sp>
        <p:nvSpPr>
          <p:cNvPr id="3" name="Subtitle 2"/>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-ANUSHKA KATARIYA</a:t>
            </a:r>
            <a:endParaRPr lang="en-US" sz="2400" dirty="0">
              <a:solidFill>
                <a:schemeClr val="tx1">
                  <a:lumMod val="85000"/>
                  <a:lumOff val="15000"/>
                </a:schemeClr>
              </a:solidFill>
            </a:endParaRPr>
          </a:p>
        </p:txBody>
      </p:sp>
      <p:pic>
        <p:nvPicPr>
          <p:cNvPr id="5" name="Picture 4" descr="stairs, hand rail, and abstract object along the wall"/>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a:off x="-396221" y="1"/>
            <a:ext cx="5053073" cy="6857999"/>
          </a:xfrm>
          <a:prstGeom prst="rect">
            <a:avLst/>
          </a:prstGeom>
        </p:spPr>
      </p:pic>
      <p:cxnSp>
        <p:nvCxnSpPr>
          <p:cNvPr id="24" name="Straight Connector 23"/>
          <p:cNvCxnSpPr>
            <a:cxnSpLocks noGrp="1" noRot="1" noChangeAspect="1" noMove="1" noResize="1" noEditPoints="1" noAdjustHandles="1" noChangeArrowheads="1" noChangeShapeType="1"/>
          </p:cNvCxnSpPr>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stretch>
            <a:fillRect/>
          </a:stretch>
        </p:blipFill>
        <p:spPr>
          <a:xfrm>
            <a:off x="11063861" y="0"/>
            <a:ext cx="1128139" cy="116749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Wingdings" panose="05000000000000000000" pitchFamily="2" charset="2"/>
              <a:buChar char="q"/>
            </a:pPr>
            <a:r>
              <a:rPr lang="en-IN" sz="3200" b="1" dirty="0"/>
              <a:t>Project vs Product</a:t>
            </a:r>
          </a:p>
        </p:txBody>
      </p:sp>
      <p:sp>
        <p:nvSpPr>
          <p:cNvPr id="3" name="Content Placeholder 2"/>
          <p:cNvSpPr>
            <a:spLocks noGrp="1"/>
          </p:cNvSpPr>
          <p:nvPr>
            <p:ph idx="1"/>
          </p:nvPr>
        </p:nvSpPr>
        <p:spPr>
          <a:xfrm>
            <a:off x="1097280" y="2258291"/>
            <a:ext cx="10360429" cy="4023239"/>
          </a:xfrm>
        </p:spPr>
        <p:txBody>
          <a:bodyPr>
            <a:normAutofit/>
          </a:bodyPr>
          <a:lstStyle/>
          <a:p>
            <a:pPr>
              <a:buFont typeface="Wingdings" panose="05000000000000000000" pitchFamily="2" charset="2"/>
              <a:buChar char="Ø"/>
            </a:pPr>
            <a:r>
              <a:rPr lang="en-US" i="1" dirty="0">
                <a:solidFill>
                  <a:srgbClr val="181717"/>
                </a:solidFill>
                <a:latin typeface="Verdana" panose="020B0604030504040204" pitchFamily="34" charset="0"/>
                <a:sym typeface="+mn-ea"/>
              </a:rPr>
              <a:t>A project has a defined beginning and end in time and is unique in that it is not a routine operation, but a specific set of operations designed to accomplish a singular goal and often includes people who don’t usually work together. At the end of a project, the team is usually disbanded and assigned to new projects with new team members.</a:t>
            </a:r>
            <a:endParaRPr lang="en-US" i="1" dirty="0">
              <a:solidFill>
                <a:srgbClr val="181717"/>
              </a:solidFill>
              <a:latin typeface="Verdana" panose="020B0604030504040204" pitchFamily="34" charset="0"/>
            </a:endParaRPr>
          </a:p>
          <a:p>
            <a:pPr>
              <a:buFont typeface="Wingdings" panose="05000000000000000000" pitchFamily="2" charset="2"/>
              <a:buChar char="Ø"/>
            </a:pPr>
            <a:r>
              <a:rPr lang="en-US" i="1" dirty="0">
                <a:solidFill>
                  <a:srgbClr val="181717"/>
                </a:solidFill>
                <a:latin typeface="Verdana" panose="020B0604030504040204" pitchFamily="34" charset="0"/>
                <a:sym typeface="+mn-ea"/>
              </a:rPr>
              <a:t>On the other hand, a product is a good, service, platform, application, system, etc. that is created, maintained and supported by solving problems and providing benefits to specific customer and business needs. Products tend to be maintained by a stable group of individuals who do work together regularly and who bring in others as needed.</a:t>
            </a:r>
            <a:endParaRPr lang="en-US" i="1" dirty="0">
              <a:solidFill>
                <a:srgbClr val="181717"/>
              </a:solidFill>
              <a:latin typeface="Verdana" panose="020B0604030504040204" pitchFamily="34" charset="0"/>
            </a:endParaRPr>
          </a:p>
          <a:p>
            <a:pPr>
              <a:buFont typeface="Wingdings" panose="05000000000000000000" pitchFamily="2" charset="2"/>
              <a:buChar char="Ø"/>
            </a:pPr>
            <a:endParaRPr lang="en-IN" sz="1800" dirty="0"/>
          </a:p>
        </p:txBody>
      </p:sp>
      <p:pic>
        <p:nvPicPr>
          <p:cNvPr id="4" name="Picture 3"/>
          <p:cNvPicPr>
            <a:picLocks noChangeAspect="1"/>
          </p:cNvPicPr>
          <p:nvPr/>
        </p:nvPicPr>
        <p:blipFill>
          <a:blip r:embed="rId2"/>
          <a:stretch>
            <a:fillRect/>
          </a:stretch>
        </p:blipFill>
        <p:spPr>
          <a:xfrm>
            <a:off x="11134385" y="0"/>
            <a:ext cx="1057615" cy="1094509"/>
          </a:xfrm>
          <a:prstGeom prst="rect">
            <a:avLst/>
          </a:prstGeom>
        </p:spPr>
      </p:pic>
    </p:spTree>
    <p:extLst>
      <p:ext uri="{BB962C8B-B14F-4D97-AF65-F5344CB8AC3E}">
        <p14:creationId xmlns:p14="http://schemas.microsoft.com/office/powerpoint/2010/main" val="3586925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635314" y="2359075"/>
            <a:ext cx="7556686" cy="2919507"/>
          </a:xfrm>
        </p:spPr>
        <p:txBody>
          <a:bodyPr>
            <a:normAutofit fontScale="90000"/>
          </a:bodyPr>
          <a:lstStyle/>
          <a:p>
            <a:r>
              <a:rPr lang="en-US" dirty="0"/>
              <a:t>Digital</a:t>
            </a:r>
            <a:br>
              <a:rPr lang="en-US" dirty="0"/>
            </a:br>
            <a:r>
              <a:rPr lang="en-US" dirty="0"/>
              <a:t>Transformation:</a:t>
            </a:r>
            <a:br>
              <a:rPr lang="en-US" sz="8000" dirty="0"/>
            </a:br>
            <a:endParaRPr lang="en-US" sz="8000" dirty="0"/>
          </a:p>
        </p:txBody>
      </p:sp>
      <p:sp>
        <p:nvSpPr>
          <p:cNvPr id="3" name="Subtitle 2"/>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 </a:t>
            </a:r>
          </a:p>
        </p:txBody>
      </p:sp>
      <p:pic>
        <p:nvPicPr>
          <p:cNvPr id="5" name="Picture 4" descr="stairs, hand rail, and abstract object along the wall"/>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a:off x="-396221" y="1"/>
            <a:ext cx="5053073" cy="6857999"/>
          </a:xfrm>
          <a:prstGeom prst="rect">
            <a:avLst/>
          </a:prstGeom>
        </p:spPr>
      </p:pic>
      <p:cxnSp>
        <p:nvCxnSpPr>
          <p:cNvPr id="24" name="Straight Connector 23"/>
          <p:cNvCxnSpPr>
            <a:cxnSpLocks noGrp="1" noRot="1" noChangeAspect="1" noMove="1" noResize="1" noEditPoints="1" noAdjustHandles="1" noChangeArrowheads="1" noChangeShapeType="1"/>
          </p:cNvCxnSpPr>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stretch>
            <a:fillRect/>
          </a:stretch>
        </p:blipFill>
        <p:spPr>
          <a:xfrm>
            <a:off x="11063861" y="0"/>
            <a:ext cx="1128139" cy="1167493"/>
          </a:xfrm>
          <a:prstGeom prst="rect">
            <a:avLst/>
          </a:prstGeom>
        </p:spPr>
      </p:pic>
      <p:pic>
        <p:nvPicPr>
          <p:cNvPr id="6" name="Picture 5">
            <a:extLst>
              <a:ext uri="{FF2B5EF4-FFF2-40B4-BE49-F238E27FC236}">
                <a16:creationId xmlns:a16="http://schemas.microsoft.com/office/drawing/2014/main" id="{39C4F284-8C1C-4C4B-AD9B-BBCB279AC779}"/>
              </a:ext>
            </a:extLst>
          </p:cNvPr>
          <p:cNvPicPr>
            <a:picLocks noChangeAspect="1"/>
          </p:cNvPicPr>
          <p:nvPr/>
        </p:nvPicPr>
        <p:blipFill>
          <a:blip r:embed="rId4"/>
          <a:stretch>
            <a:fillRect/>
          </a:stretch>
        </p:blipFill>
        <p:spPr>
          <a:xfrm>
            <a:off x="5167746" y="4644681"/>
            <a:ext cx="6165272" cy="2099111"/>
          </a:xfrm>
          <a:prstGeom prst="rect">
            <a:avLst/>
          </a:prstGeom>
        </p:spPr>
      </p:pic>
    </p:spTree>
    <p:extLst>
      <p:ext uri="{BB962C8B-B14F-4D97-AF65-F5344CB8AC3E}">
        <p14:creationId xmlns:p14="http://schemas.microsoft.com/office/powerpoint/2010/main" val="837025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Wingdings" panose="05000000000000000000" pitchFamily="2" charset="2"/>
              <a:buChar char="q"/>
            </a:pPr>
            <a:r>
              <a:rPr lang="en-IN" sz="3200" b="1" dirty="0"/>
              <a:t>What is Digital Transformation?</a:t>
            </a:r>
          </a:p>
        </p:txBody>
      </p:sp>
      <p:sp>
        <p:nvSpPr>
          <p:cNvPr id="3" name="Content Placeholder 2"/>
          <p:cNvSpPr>
            <a:spLocks noGrp="1"/>
          </p:cNvSpPr>
          <p:nvPr>
            <p:ph idx="1"/>
          </p:nvPr>
        </p:nvSpPr>
        <p:spPr>
          <a:xfrm>
            <a:off x="1097280" y="2341418"/>
            <a:ext cx="10058400" cy="3940112"/>
          </a:xfrm>
        </p:spPr>
        <p:txBody>
          <a:bodyPr>
            <a:normAutofit/>
          </a:bodyPr>
          <a:lstStyle/>
          <a:p>
            <a:pPr algn="just"/>
            <a:r>
              <a:rPr lang="en-US" i="1" dirty="0">
                <a:solidFill>
                  <a:srgbClr val="181717"/>
                </a:solidFill>
                <a:latin typeface="Verdana" panose="020B0604030504040204" pitchFamily="34" charset="0"/>
              </a:rPr>
              <a:t>Digital transformation is the cultural, organizational and operational change of an organization, industry or ecosystem through a smart integration of digital technologies, processes and competencies across all levels and functions in a staged and strategic way.</a:t>
            </a:r>
          </a:p>
          <a:p>
            <a:pPr algn="just"/>
            <a:r>
              <a:rPr lang="en-US" i="1" dirty="0">
                <a:solidFill>
                  <a:srgbClr val="181717"/>
                </a:solidFill>
                <a:latin typeface="Verdana" panose="020B0604030504040204" pitchFamily="34" charset="0"/>
              </a:rPr>
              <a:t>While digital transformation is predominantly used in a business context, it also impacts other organizations such as governments, public sector agencies and organizations which are involved in tackling societal challenges such as pollution and aging populations by leveraging one or more of these existing and emerging technologies.</a:t>
            </a:r>
            <a:endParaRPr lang="en-IN" i="1" dirty="0">
              <a:solidFill>
                <a:srgbClr val="181717"/>
              </a:solidFill>
              <a:latin typeface="Verdana" panose="020B0604030504040204" pitchFamily="34" charset="0"/>
            </a:endParaRPr>
          </a:p>
        </p:txBody>
      </p:sp>
      <p:pic>
        <p:nvPicPr>
          <p:cNvPr id="4" name="Picture 3"/>
          <p:cNvPicPr>
            <a:picLocks noChangeAspect="1"/>
          </p:cNvPicPr>
          <p:nvPr/>
        </p:nvPicPr>
        <p:blipFill>
          <a:blip r:embed="rId2"/>
          <a:stretch>
            <a:fillRect/>
          </a:stretch>
        </p:blipFill>
        <p:spPr>
          <a:xfrm>
            <a:off x="11134385" y="0"/>
            <a:ext cx="1057615" cy="109450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Wingdings" panose="05000000000000000000" pitchFamily="2" charset="2"/>
              <a:buChar char="q"/>
            </a:pPr>
            <a:r>
              <a:rPr lang="en-IN" sz="3200" b="1" dirty="0"/>
              <a:t>Trends In Digital Transformation.</a:t>
            </a:r>
          </a:p>
        </p:txBody>
      </p:sp>
      <p:sp>
        <p:nvSpPr>
          <p:cNvPr id="3" name="Content Placeholder 2"/>
          <p:cNvSpPr>
            <a:spLocks noGrp="1"/>
          </p:cNvSpPr>
          <p:nvPr>
            <p:ph idx="1"/>
          </p:nvPr>
        </p:nvSpPr>
        <p:spPr>
          <a:xfrm>
            <a:off x="1097280" y="2023963"/>
            <a:ext cx="10277302" cy="4257567"/>
          </a:xfrm>
        </p:spPr>
        <p:txBody>
          <a:bodyPr>
            <a:normAutofit/>
          </a:bodyPr>
          <a:lstStyle/>
          <a:p>
            <a:pPr marL="0" indent="0" algn="just">
              <a:buNone/>
            </a:pPr>
            <a:r>
              <a:rPr lang="en-US" b="1" i="1" dirty="0">
                <a:solidFill>
                  <a:srgbClr val="181717"/>
                </a:solidFill>
                <a:latin typeface="Verdana" panose="020B0604030504040204" pitchFamily="34" charset="0"/>
              </a:rPr>
              <a:t>Some of the digital transformation trends are listed as under:</a:t>
            </a:r>
          </a:p>
          <a:p>
            <a:pPr algn="just">
              <a:buFont typeface="Wingdings" panose="05000000000000000000" pitchFamily="2" charset="2"/>
              <a:buChar char="§"/>
            </a:pPr>
            <a:r>
              <a:rPr lang="en-IN" sz="1600" i="1" u="sng" dirty="0">
                <a:solidFill>
                  <a:srgbClr val="181717"/>
                </a:solidFill>
                <a:latin typeface="Verdana" panose="020B0604030504040204" pitchFamily="34" charset="0"/>
              </a:rPr>
              <a:t>CONNECTING THE CONSUMER EXPERIENCE</a:t>
            </a:r>
            <a:r>
              <a:rPr lang="en-IN" sz="1600" i="1" dirty="0">
                <a:solidFill>
                  <a:srgbClr val="181717"/>
                </a:solidFill>
                <a:latin typeface="Verdana" panose="020B0604030504040204" pitchFamily="34" charset="0"/>
              </a:rPr>
              <a:t>: Consumer experience is the core of digital transformation initiative.</a:t>
            </a:r>
            <a:r>
              <a:rPr lang="en-US" sz="1400" b="0" i="0" dirty="0">
                <a:solidFill>
                  <a:srgbClr val="080E14"/>
                </a:solidFill>
                <a:effectLst/>
                <a:latin typeface="Proxima Nova"/>
              </a:rPr>
              <a:t> </a:t>
            </a:r>
            <a:r>
              <a:rPr lang="en-US" sz="1600" i="1" dirty="0">
                <a:solidFill>
                  <a:srgbClr val="181717"/>
                </a:solidFill>
                <a:latin typeface="Verdana" panose="020B0604030504040204" pitchFamily="34" charset="0"/>
              </a:rPr>
              <a:t>A connected experience means removing friction in the customer journey, and being accessible anywhere, anytime.</a:t>
            </a:r>
          </a:p>
          <a:p>
            <a:pPr algn="just">
              <a:buFont typeface="Wingdings" panose="05000000000000000000" pitchFamily="2" charset="2"/>
              <a:buChar char="§"/>
            </a:pPr>
            <a:r>
              <a:rPr lang="en-IN" sz="1600" i="1" u="sng" dirty="0">
                <a:solidFill>
                  <a:srgbClr val="181717"/>
                </a:solidFill>
                <a:latin typeface="Verdana" panose="020B0604030504040204" pitchFamily="34" charset="0"/>
              </a:rPr>
              <a:t>DATA DRIVEN BUSINESS</a:t>
            </a:r>
            <a:r>
              <a:rPr lang="en-IN" sz="1600" i="1" dirty="0">
                <a:solidFill>
                  <a:srgbClr val="181717"/>
                </a:solidFill>
                <a:latin typeface="Verdana" panose="020B0604030504040204" pitchFamily="34" charset="0"/>
              </a:rPr>
              <a:t>: </a:t>
            </a:r>
            <a:r>
              <a:rPr lang="en-US" sz="1600" i="1" dirty="0">
                <a:solidFill>
                  <a:srgbClr val="181717"/>
                </a:solidFill>
                <a:latin typeface="Verdana" panose="020B0604030504040204" pitchFamily="34" charset="0"/>
              </a:rPr>
              <a:t>Unlocking and analyzing data is at the heart of digital transformation. Businesses are putting their data to work to improve customer experiences, streamline operations, and quickly launch new products and services. </a:t>
            </a:r>
          </a:p>
          <a:p>
            <a:pPr algn="just">
              <a:buFont typeface="Wingdings" panose="05000000000000000000" pitchFamily="2" charset="2"/>
              <a:buChar char="§"/>
            </a:pPr>
            <a:r>
              <a:rPr lang="en-US" sz="1600" i="1" u="sng" dirty="0">
                <a:solidFill>
                  <a:srgbClr val="181717"/>
                </a:solidFill>
                <a:latin typeface="Verdana" panose="020B0604030504040204" pitchFamily="34" charset="0"/>
              </a:rPr>
              <a:t>ARTIFICIAL INTELLIGENCE AND MACHINE LEARNING: </a:t>
            </a:r>
            <a:r>
              <a:rPr lang="en-US" sz="1600" i="1" dirty="0">
                <a:solidFill>
                  <a:srgbClr val="181717"/>
                </a:solidFill>
                <a:latin typeface="Verdana" panose="020B0604030504040204" pitchFamily="34" charset="0"/>
              </a:rPr>
              <a:t>Organizations are increasingly investing in AI capabilities to expedite and personalize customer service, reduce human bias, and increase productivity. They are learning that the value of AI and machine learning tools are dependent upon the data they are fed.</a:t>
            </a:r>
            <a:endParaRPr lang="en-IN" sz="1600" i="1" dirty="0">
              <a:solidFill>
                <a:srgbClr val="181717"/>
              </a:solidFill>
              <a:latin typeface="Verdana" panose="020B0604030504040204" pitchFamily="34" charset="0"/>
            </a:endParaRPr>
          </a:p>
          <a:p>
            <a:pPr algn="just">
              <a:buFont typeface="Wingdings" panose="05000000000000000000" pitchFamily="2" charset="2"/>
              <a:buChar char="§"/>
            </a:pPr>
            <a:endParaRPr lang="en-US" b="1" i="1" dirty="0">
              <a:solidFill>
                <a:srgbClr val="181717"/>
              </a:solidFill>
              <a:latin typeface="Verdana" panose="020B0604030504040204" pitchFamily="34" charset="0"/>
            </a:endParaRPr>
          </a:p>
        </p:txBody>
      </p:sp>
      <p:pic>
        <p:nvPicPr>
          <p:cNvPr id="4" name="Picture 3"/>
          <p:cNvPicPr>
            <a:picLocks noChangeAspect="1"/>
          </p:cNvPicPr>
          <p:nvPr/>
        </p:nvPicPr>
        <p:blipFill>
          <a:blip r:embed="rId2"/>
          <a:stretch>
            <a:fillRect/>
          </a:stretch>
        </p:blipFill>
        <p:spPr>
          <a:xfrm>
            <a:off x="11134385" y="0"/>
            <a:ext cx="1057615" cy="109450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286603"/>
            <a:ext cx="12718473" cy="1450757"/>
          </a:xfrm>
        </p:spPr>
        <p:txBody>
          <a:bodyPr/>
          <a:lstStyle/>
          <a:p>
            <a:pPr marL="685800" indent="-685800">
              <a:buFont typeface="Wingdings" panose="05000000000000000000" pitchFamily="2" charset="2"/>
              <a:buChar char="q"/>
            </a:pPr>
            <a:r>
              <a:rPr lang="en-US" dirty="0"/>
              <a:t>Key Factors for Digital Transformation</a:t>
            </a:r>
          </a:p>
        </p:txBody>
      </p:sp>
      <p:sp>
        <p:nvSpPr>
          <p:cNvPr id="3" name="Content Placeholder 2"/>
          <p:cNvSpPr>
            <a:spLocks noGrp="1"/>
          </p:cNvSpPr>
          <p:nvPr>
            <p:ph idx="1"/>
          </p:nvPr>
        </p:nvSpPr>
        <p:spPr>
          <a:xfrm>
            <a:off x="1097280" y="2108201"/>
            <a:ext cx="10058400" cy="4126344"/>
          </a:xfrm>
        </p:spPr>
        <p:txBody>
          <a:bodyPr/>
          <a:lstStyle/>
          <a:p>
            <a:pPr>
              <a:buFont typeface="Wingdings" panose="05000000000000000000" pitchFamily="2" charset="2"/>
              <a:buChar char="Ø"/>
            </a:pPr>
            <a:r>
              <a:rPr lang="en-IN" altLang="en-US" sz="1600" i="1" dirty="0">
                <a:solidFill>
                  <a:srgbClr val="181717"/>
                </a:solidFill>
                <a:latin typeface="Verdana" panose="020B0604030504040204" pitchFamily="34" charset="0"/>
              </a:rPr>
              <a:t>Leadership and culture</a:t>
            </a:r>
          </a:p>
          <a:p>
            <a:pPr>
              <a:buFont typeface="Wingdings" panose="05000000000000000000" pitchFamily="2" charset="2"/>
              <a:buChar char="Ø"/>
            </a:pPr>
            <a:r>
              <a:rPr lang="en-IN" altLang="en-US" sz="1600" i="1" dirty="0">
                <a:solidFill>
                  <a:srgbClr val="181717"/>
                </a:solidFill>
                <a:latin typeface="Verdana" panose="020B0604030504040204" pitchFamily="34" charset="0"/>
              </a:rPr>
              <a:t>Value chain, partners and trends</a:t>
            </a:r>
          </a:p>
          <a:p>
            <a:pPr>
              <a:buFont typeface="Wingdings" panose="05000000000000000000" pitchFamily="2" charset="2"/>
              <a:buChar char="Ø"/>
            </a:pPr>
            <a:r>
              <a:rPr lang="en-IN" altLang="en-US" sz="1600" i="1" dirty="0">
                <a:solidFill>
                  <a:srgbClr val="181717"/>
                </a:solidFill>
                <a:latin typeface="Verdana" panose="020B0604030504040204" pitchFamily="34" charset="0"/>
              </a:rPr>
              <a:t>Ability to implement the new technologies</a:t>
            </a:r>
          </a:p>
          <a:p>
            <a:pPr>
              <a:buFont typeface="Wingdings" panose="05000000000000000000" pitchFamily="2" charset="2"/>
              <a:buChar char="Ø"/>
            </a:pPr>
            <a:r>
              <a:rPr lang="en-IN" altLang="en-US" sz="1600" i="1" dirty="0">
                <a:solidFill>
                  <a:srgbClr val="181717"/>
                </a:solidFill>
                <a:latin typeface="Verdana" panose="020B0604030504040204" pitchFamily="34" charset="0"/>
              </a:rPr>
              <a:t>Business intelligence and data science</a:t>
            </a:r>
          </a:p>
          <a:p>
            <a:pPr>
              <a:buFont typeface="Wingdings" panose="05000000000000000000" pitchFamily="2" charset="2"/>
              <a:buChar char="Ø"/>
            </a:pPr>
            <a:r>
              <a:rPr lang="en-IN" altLang="en-US" sz="1600" i="1" dirty="0">
                <a:solidFill>
                  <a:srgbClr val="181717"/>
                </a:solidFill>
                <a:latin typeface="Verdana" panose="020B0604030504040204" pitchFamily="34" charset="0"/>
              </a:rPr>
              <a:t>Employee engagement</a:t>
            </a:r>
          </a:p>
          <a:p>
            <a:pPr>
              <a:buFont typeface="Wingdings" panose="05000000000000000000" pitchFamily="2" charset="2"/>
              <a:buChar char="Ø"/>
            </a:pPr>
            <a:r>
              <a:rPr lang="en-IN" altLang="en-US" sz="1600" i="1" dirty="0">
                <a:solidFill>
                  <a:srgbClr val="181717"/>
                </a:solidFill>
                <a:latin typeface="Verdana" panose="020B0604030504040204" pitchFamily="34" charset="0"/>
              </a:rPr>
              <a:t>We might say that the focus of the digital transformation is on customer management and doing everything possible to deliver better customer experience.</a:t>
            </a:r>
          </a:p>
        </p:txBody>
      </p:sp>
      <p:pic>
        <p:nvPicPr>
          <p:cNvPr id="5" name="Picture 4">
            <a:extLst>
              <a:ext uri="{FF2B5EF4-FFF2-40B4-BE49-F238E27FC236}">
                <a16:creationId xmlns:a16="http://schemas.microsoft.com/office/drawing/2014/main" id="{36A71645-EABA-4596-8E60-BCF0A5926A9D}"/>
              </a:ext>
            </a:extLst>
          </p:cNvPr>
          <p:cNvPicPr>
            <a:picLocks noChangeAspect="1"/>
          </p:cNvPicPr>
          <p:nvPr/>
        </p:nvPicPr>
        <p:blipFill>
          <a:blip r:embed="rId2"/>
          <a:stretch>
            <a:fillRect/>
          </a:stretch>
        </p:blipFill>
        <p:spPr>
          <a:xfrm>
            <a:off x="11134385" y="0"/>
            <a:ext cx="1057615" cy="109450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0706793" cy="1450757"/>
          </a:xfrm>
        </p:spPr>
        <p:txBody>
          <a:bodyPr/>
          <a:lstStyle/>
          <a:p>
            <a:pPr marL="685800" indent="-685800">
              <a:buFont typeface="Wingdings" panose="05000000000000000000" pitchFamily="2" charset="2"/>
              <a:buChar char="q"/>
            </a:pPr>
            <a:r>
              <a:rPr lang="en-IN" altLang="en-US" dirty="0"/>
              <a:t>Benefits of Digital Transformation</a:t>
            </a:r>
          </a:p>
        </p:txBody>
      </p:sp>
      <p:sp>
        <p:nvSpPr>
          <p:cNvPr id="3" name="Content Placeholder 2"/>
          <p:cNvSpPr>
            <a:spLocks noGrp="1"/>
          </p:cNvSpPr>
          <p:nvPr>
            <p:ph idx="1"/>
          </p:nvPr>
        </p:nvSpPr>
        <p:spPr>
          <a:xfrm>
            <a:off x="1233054" y="2108201"/>
            <a:ext cx="9922625" cy="5816599"/>
          </a:xfrm>
        </p:spPr>
        <p:txBody>
          <a:bodyPr/>
          <a:lstStyle/>
          <a:p>
            <a:pPr>
              <a:buFont typeface="Wingdings" panose="05000000000000000000" pitchFamily="2" charset="2"/>
              <a:buChar char="Ø"/>
            </a:pPr>
            <a:r>
              <a:rPr lang="en-US" dirty="0"/>
              <a:t> </a:t>
            </a:r>
            <a:r>
              <a:rPr lang="en-US" sz="1600" i="1" dirty="0">
                <a:solidFill>
                  <a:srgbClr val="181717"/>
                </a:solidFill>
                <a:latin typeface="Verdana" panose="020B0604030504040204" pitchFamily="34" charset="0"/>
              </a:rPr>
              <a:t>Digital Transformation helps in benefiting organizations by more number of returning customers and increased follow-up sales.</a:t>
            </a:r>
          </a:p>
          <a:p>
            <a:pPr>
              <a:buFont typeface="Wingdings" panose="05000000000000000000" pitchFamily="2" charset="2"/>
              <a:buChar char="Ø"/>
            </a:pPr>
            <a:r>
              <a:rPr lang="en-US" sz="1600" i="1" dirty="0">
                <a:solidFill>
                  <a:srgbClr val="181717"/>
                </a:solidFill>
                <a:latin typeface="Verdana" panose="020B0604030504040204" pitchFamily="34" charset="0"/>
              </a:rPr>
              <a:t>Increased productivity and improved customer satisfaction are the key factors</a:t>
            </a:r>
            <a:r>
              <a:rPr lang="en-IN" altLang="en-US" sz="1600" i="1" dirty="0">
                <a:solidFill>
                  <a:srgbClr val="181717"/>
                </a:solidFill>
                <a:latin typeface="Verdana" panose="020B0604030504040204" pitchFamily="34" charset="0"/>
              </a:rPr>
              <a:t>.</a:t>
            </a:r>
          </a:p>
          <a:p>
            <a:pPr>
              <a:buFont typeface="Wingdings" panose="05000000000000000000" pitchFamily="2" charset="2"/>
              <a:buChar char="Ø"/>
            </a:pPr>
            <a:r>
              <a:rPr lang="en-IN" altLang="en-US" sz="1600" i="1" dirty="0">
                <a:solidFill>
                  <a:srgbClr val="181717"/>
                </a:solidFill>
                <a:latin typeface="Verdana" panose="020B0604030504040204" pitchFamily="34" charset="0"/>
              </a:rPr>
              <a:t>The rapid adoption of the internet and Bring Your Own Device (BYOD) trend in the education industry have led to the growth of the digital transformation market across the globe in this vertical.</a:t>
            </a:r>
          </a:p>
          <a:p>
            <a:pPr>
              <a:buFont typeface="Wingdings" panose="05000000000000000000" pitchFamily="2" charset="2"/>
              <a:buChar char="Ø"/>
            </a:pPr>
            <a:r>
              <a:rPr lang="en-IN" altLang="en-US" sz="1600" i="1" dirty="0">
                <a:solidFill>
                  <a:srgbClr val="181717"/>
                </a:solidFill>
                <a:latin typeface="Verdana" panose="020B0604030504040204" pitchFamily="34" charset="0"/>
              </a:rPr>
              <a:t>AI, Big Data and analytics, IoT and cyber-security has vastly enhanced the level of customer satisfaction in the sector of digital transformation.</a:t>
            </a:r>
          </a:p>
          <a:p>
            <a:pPr>
              <a:buFont typeface="Wingdings" panose="05000000000000000000" pitchFamily="2" charset="2"/>
              <a:buChar char="Ø"/>
            </a:pPr>
            <a:endParaRPr lang="en-IN" altLang="en-US" sz="1600" i="1" dirty="0">
              <a:solidFill>
                <a:srgbClr val="181717"/>
              </a:solidFill>
              <a:latin typeface="Verdana" panose="020B0604030504040204" pitchFamily="34" charset="0"/>
            </a:endParaRPr>
          </a:p>
        </p:txBody>
      </p:sp>
      <p:pic>
        <p:nvPicPr>
          <p:cNvPr id="5" name="Picture 4">
            <a:extLst>
              <a:ext uri="{FF2B5EF4-FFF2-40B4-BE49-F238E27FC236}">
                <a16:creationId xmlns:a16="http://schemas.microsoft.com/office/drawing/2014/main" id="{697E50FD-F216-487E-A90C-DF33C2F50794}"/>
              </a:ext>
            </a:extLst>
          </p:cNvPr>
          <p:cNvPicPr>
            <a:picLocks noChangeAspect="1"/>
          </p:cNvPicPr>
          <p:nvPr/>
        </p:nvPicPr>
        <p:blipFill>
          <a:blip r:embed="rId2"/>
          <a:stretch>
            <a:fillRect/>
          </a:stretch>
        </p:blipFill>
        <p:spPr>
          <a:xfrm>
            <a:off x="11134385" y="0"/>
            <a:ext cx="1057615" cy="109450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635314" y="2359075"/>
            <a:ext cx="7556686" cy="2919507"/>
          </a:xfrm>
        </p:spPr>
        <p:txBody>
          <a:bodyPr>
            <a:normAutofit/>
          </a:bodyPr>
          <a:lstStyle/>
          <a:p>
            <a:r>
              <a:rPr lang="en-US" dirty="0">
                <a:sym typeface="+mn-ea"/>
              </a:rPr>
              <a:t>D</a:t>
            </a:r>
            <a:r>
              <a:rPr lang="en-IN" altLang="en-US" dirty="0">
                <a:sym typeface="+mn-ea"/>
              </a:rPr>
              <a:t>omains</a:t>
            </a:r>
            <a:r>
              <a:rPr lang="en-US" dirty="0">
                <a:sym typeface="+mn-ea"/>
              </a:rPr>
              <a:t> in IT</a:t>
            </a:r>
            <a:br>
              <a:rPr lang="en-US" sz="8000" dirty="0"/>
            </a:br>
            <a:endParaRPr lang="en-US" sz="8000" dirty="0"/>
          </a:p>
        </p:txBody>
      </p:sp>
      <p:sp>
        <p:nvSpPr>
          <p:cNvPr id="3" name="Subtitle 2"/>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 </a:t>
            </a:r>
          </a:p>
        </p:txBody>
      </p:sp>
      <p:pic>
        <p:nvPicPr>
          <p:cNvPr id="5" name="Picture 4" descr="stairs, hand rail, and abstract object along the wall"/>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a:off x="-396221" y="1"/>
            <a:ext cx="5053073" cy="6857999"/>
          </a:xfrm>
          <a:prstGeom prst="rect">
            <a:avLst/>
          </a:prstGeom>
        </p:spPr>
      </p:pic>
      <p:cxnSp>
        <p:nvCxnSpPr>
          <p:cNvPr id="24" name="Straight Connector 23"/>
          <p:cNvCxnSpPr>
            <a:cxnSpLocks noGrp="1" noRot="1" noChangeAspect="1" noMove="1" noResize="1" noEditPoints="1" noAdjustHandles="1" noChangeArrowheads="1" noChangeShapeType="1"/>
          </p:cNvCxnSpPr>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stretch>
            <a:fillRect/>
          </a:stretch>
        </p:blipFill>
        <p:spPr>
          <a:xfrm>
            <a:off x="11063861" y="0"/>
            <a:ext cx="1128139" cy="116749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Wingdings" panose="05000000000000000000" pitchFamily="2" charset="2"/>
              <a:buChar char="q"/>
            </a:pPr>
            <a:r>
              <a:rPr lang="en-IN" sz="3200" b="1" dirty="0"/>
              <a:t>What is DevOps?</a:t>
            </a:r>
          </a:p>
        </p:txBody>
      </p:sp>
      <p:sp>
        <p:nvSpPr>
          <p:cNvPr id="3" name="Content Placeholder 2"/>
          <p:cNvSpPr>
            <a:spLocks noGrp="1"/>
          </p:cNvSpPr>
          <p:nvPr>
            <p:ph idx="1"/>
          </p:nvPr>
        </p:nvSpPr>
        <p:spPr>
          <a:xfrm>
            <a:off x="1097280" y="2258291"/>
            <a:ext cx="10360429" cy="4023239"/>
          </a:xfrm>
        </p:spPr>
        <p:txBody>
          <a:bodyPr>
            <a:normAutofit/>
          </a:bodyPr>
          <a:lstStyle/>
          <a:p>
            <a:pPr marL="0" indent="0">
              <a:buNone/>
            </a:pPr>
            <a:r>
              <a:rPr lang="en-US" i="1" dirty="0">
                <a:solidFill>
                  <a:srgbClr val="181717"/>
                </a:solidFill>
                <a:latin typeface="Verdana" panose="020B0604030504040204" pitchFamily="34" charset="0"/>
                <a:sym typeface="+mn-ea"/>
              </a:rPr>
              <a:t>DevOps stands for Development and Operations. </a:t>
            </a:r>
            <a:r>
              <a:rPr lang="en-US" i="1" dirty="0">
                <a:solidFill>
                  <a:srgbClr val="181717"/>
                </a:solidFill>
                <a:effectLst/>
                <a:latin typeface="Verdana" panose="020B0604030504040204" pitchFamily="34" charset="0"/>
                <a:sym typeface="+mn-ea"/>
              </a:rPr>
              <a:t>These are the set of practices that combines software development (Dev) and IT operations(Ops).</a:t>
            </a:r>
            <a:r>
              <a:rPr lang="en-US" dirty="0">
                <a:solidFill>
                  <a:srgbClr val="202122"/>
                </a:solidFill>
                <a:latin typeface="Arial" panose="020B0604020202020204" pitchFamily="34" charset="0"/>
                <a:sym typeface="+mn-ea"/>
              </a:rPr>
              <a:t> </a:t>
            </a:r>
            <a:r>
              <a:rPr lang="en-US" i="1" dirty="0">
                <a:solidFill>
                  <a:srgbClr val="181717"/>
                </a:solidFill>
                <a:latin typeface="Verdana" panose="020B0604030504040204" pitchFamily="34" charset="0"/>
                <a:sym typeface="+mn-ea"/>
              </a:rPr>
              <a:t>It aims to shorten the systems development life cycle and provide continuous delivery with high software quality.</a:t>
            </a:r>
            <a:endParaRPr lang="en-IN" i="1" dirty="0">
              <a:solidFill>
                <a:srgbClr val="181717"/>
              </a:solidFill>
              <a:latin typeface="Verdana" panose="020B0604030504040204" pitchFamily="34" charset="0"/>
            </a:endParaRPr>
          </a:p>
          <a:p>
            <a:pPr>
              <a:buFont typeface="Wingdings" panose="05000000000000000000" pitchFamily="2" charset="2"/>
              <a:buChar char="Ø"/>
            </a:pPr>
            <a:endParaRPr lang="en-IN" sz="1800" dirty="0"/>
          </a:p>
        </p:txBody>
      </p:sp>
      <p:pic>
        <p:nvPicPr>
          <p:cNvPr id="4" name="Picture 3"/>
          <p:cNvPicPr>
            <a:picLocks noChangeAspect="1"/>
          </p:cNvPicPr>
          <p:nvPr/>
        </p:nvPicPr>
        <p:blipFill>
          <a:blip r:embed="rId2"/>
          <a:stretch>
            <a:fillRect/>
          </a:stretch>
        </p:blipFill>
        <p:spPr>
          <a:xfrm>
            <a:off x="11134385" y="0"/>
            <a:ext cx="1057615" cy="1094509"/>
          </a:xfrm>
          <a:prstGeom prst="rect">
            <a:avLst/>
          </a:prstGeom>
        </p:spPr>
      </p:pic>
      <p:pic>
        <p:nvPicPr>
          <p:cNvPr id="5" name="Content Placeholder 5">
            <a:extLst>
              <a:ext uri="{FF2B5EF4-FFF2-40B4-BE49-F238E27FC236}">
                <a16:creationId xmlns:a16="http://schemas.microsoft.com/office/drawing/2014/main" id="{097F4442-9DD0-46EA-B91C-0F6B8293DA10}"/>
              </a:ext>
            </a:extLst>
          </p:cNvPr>
          <p:cNvPicPr>
            <a:picLocks noChangeAspect="1"/>
          </p:cNvPicPr>
          <p:nvPr/>
        </p:nvPicPr>
        <p:blipFill>
          <a:blip r:embed="rId3"/>
          <a:stretch>
            <a:fillRect/>
          </a:stretch>
        </p:blipFill>
        <p:spPr>
          <a:xfrm>
            <a:off x="1383780" y="4034819"/>
            <a:ext cx="3908655" cy="1771650"/>
          </a:xfrm>
          <a:prstGeom prst="rect">
            <a:avLst/>
          </a:prstGeom>
        </p:spPr>
      </p:pic>
      <p:pic>
        <p:nvPicPr>
          <p:cNvPr id="7" name="Picture 6">
            <a:extLst>
              <a:ext uri="{FF2B5EF4-FFF2-40B4-BE49-F238E27FC236}">
                <a16:creationId xmlns:a16="http://schemas.microsoft.com/office/drawing/2014/main" id="{FFC86C29-D53A-4078-B754-653EF5709EB9}"/>
              </a:ext>
            </a:extLst>
          </p:cNvPr>
          <p:cNvPicPr>
            <a:picLocks noChangeAspect="1"/>
          </p:cNvPicPr>
          <p:nvPr/>
        </p:nvPicPr>
        <p:blipFill>
          <a:blip r:embed="rId4"/>
          <a:stretch>
            <a:fillRect/>
          </a:stretch>
        </p:blipFill>
        <p:spPr>
          <a:xfrm>
            <a:off x="6615833" y="4034819"/>
            <a:ext cx="4066309" cy="1771650"/>
          </a:xfrm>
          <a:prstGeom prst="rect">
            <a:avLst/>
          </a:prstGeom>
        </p:spPr>
      </p:pic>
    </p:spTree>
    <p:extLst>
      <p:ext uri="{BB962C8B-B14F-4D97-AF65-F5344CB8AC3E}">
        <p14:creationId xmlns:p14="http://schemas.microsoft.com/office/powerpoint/2010/main" val="3148020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Wingdings" panose="05000000000000000000" pitchFamily="2" charset="2"/>
              <a:buChar char="q"/>
            </a:pPr>
            <a:r>
              <a:rPr lang="en-IN" sz="3200" b="1" dirty="0"/>
              <a:t>Benefits of DevOps</a:t>
            </a:r>
          </a:p>
        </p:txBody>
      </p:sp>
      <p:pic>
        <p:nvPicPr>
          <p:cNvPr id="4" name="Picture 3"/>
          <p:cNvPicPr>
            <a:picLocks noChangeAspect="1"/>
          </p:cNvPicPr>
          <p:nvPr/>
        </p:nvPicPr>
        <p:blipFill>
          <a:blip r:embed="rId2"/>
          <a:stretch>
            <a:fillRect/>
          </a:stretch>
        </p:blipFill>
        <p:spPr>
          <a:xfrm>
            <a:off x="11134385" y="0"/>
            <a:ext cx="1057615" cy="1094509"/>
          </a:xfrm>
          <a:prstGeom prst="rect">
            <a:avLst/>
          </a:prstGeom>
        </p:spPr>
      </p:pic>
      <p:pic>
        <p:nvPicPr>
          <p:cNvPr id="8" name="Content Placeholder 3" descr="speed">
            <a:extLst>
              <a:ext uri="{FF2B5EF4-FFF2-40B4-BE49-F238E27FC236}">
                <a16:creationId xmlns:a16="http://schemas.microsoft.com/office/drawing/2014/main" id="{15364684-9C6F-4B92-8DB1-7350C3328B7C}"/>
              </a:ext>
            </a:extLst>
          </p:cNvPr>
          <p:cNvPicPr>
            <a:picLocks noGrp="1" noChangeAspect="1"/>
          </p:cNvPicPr>
          <p:nvPr>
            <p:ph idx="1"/>
          </p:nvPr>
        </p:nvPicPr>
        <p:blipFill>
          <a:blip r:embed="rId3"/>
          <a:srcRect r="8190" b="15450"/>
          <a:stretch>
            <a:fillRect/>
          </a:stretch>
        </p:blipFill>
        <p:spPr>
          <a:xfrm>
            <a:off x="1715135" y="2051669"/>
            <a:ext cx="1530358" cy="1014727"/>
          </a:xfrm>
          <a:prstGeom prst="rect">
            <a:avLst/>
          </a:prstGeom>
        </p:spPr>
      </p:pic>
      <p:pic>
        <p:nvPicPr>
          <p:cNvPr id="6" name="Picture 5" descr="reli">
            <a:extLst>
              <a:ext uri="{FF2B5EF4-FFF2-40B4-BE49-F238E27FC236}">
                <a16:creationId xmlns:a16="http://schemas.microsoft.com/office/drawing/2014/main" id="{2DAC7BEA-2506-478D-BF6F-9E3438B1FDF8}"/>
              </a:ext>
            </a:extLst>
          </p:cNvPr>
          <p:cNvPicPr>
            <a:picLocks noChangeAspect="1"/>
          </p:cNvPicPr>
          <p:nvPr/>
        </p:nvPicPr>
        <p:blipFill>
          <a:blip r:embed="rId4"/>
          <a:stretch>
            <a:fillRect/>
          </a:stretch>
        </p:blipFill>
        <p:spPr>
          <a:xfrm>
            <a:off x="7425501" y="1907946"/>
            <a:ext cx="1676400" cy="1200150"/>
          </a:xfrm>
          <a:prstGeom prst="rect">
            <a:avLst/>
          </a:prstGeom>
        </p:spPr>
      </p:pic>
      <p:pic>
        <p:nvPicPr>
          <p:cNvPr id="11" name="Content Placeholder 4" descr="rapid delievery">
            <a:extLst>
              <a:ext uri="{FF2B5EF4-FFF2-40B4-BE49-F238E27FC236}">
                <a16:creationId xmlns:a16="http://schemas.microsoft.com/office/drawing/2014/main" id="{E1606989-BC97-4E8B-AAD3-8517E04308EB}"/>
              </a:ext>
            </a:extLst>
          </p:cNvPr>
          <p:cNvPicPr>
            <a:picLocks noChangeAspect="1"/>
          </p:cNvPicPr>
          <p:nvPr/>
        </p:nvPicPr>
        <p:blipFill>
          <a:blip r:embed="rId5"/>
          <a:stretch>
            <a:fillRect/>
          </a:stretch>
        </p:blipFill>
        <p:spPr>
          <a:xfrm>
            <a:off x="1715135" y="4045530"/>
            <a:ext cx="1676400" cy="1200150"/>
          </a:xfrm>
          <a:prstGeom prst="rect">
            <a:avLst/>
          </a:prstGeom>
        </p:spPr>
      </p:pic>
      <p:pic>
        <p:nvPicPr>
          <p:cNvPr id="12" name="Content Placeholder 6" descr="secu">
            <a:extLst>
              <a:ext uri="{FF2B5EF4-FFF2-40B4-BE49-F238E27FC236}">
                <a16:creationId xmlns:a16="http://schemas.microsoft.com/office/drawing/2014/main" id="{C21FBDB2-08D0-4DC8-8F5F-47F753F0E921}"/>
              </a:ext>
            </a:extLst>
          </p:cNvPr>
          <p:cNvPicPr>
            <a:picLocks noChangeAspect="1"/>
          </p:cNvPicPr>
          <p:nvPr/>
        </p:nvPicPr>
        <p:blipFill>
          <a:blip r:embed="rId6"/>
          <a:stretch>
            <a:fillRect/>
          </a:stretch>
        </p:blipFill>
        <p:spPr>
          <a:xfrm>
            <a:off x="7560850" y="3990973"/>
            <a:ext cx="1676400" cy="1200150"/>
          </a:xfrm>
          <a:prstGeom prst="rect">
            <a:avLst/>
          </a:prstGeom>
        </p:spPr>
      </p:pic>
      <p:sp>
        <p:nvSpPr>
          <p:cNvPr id="14" name="TextBox 13">
            <a:extLst>
              <a:ext uri="{FF2B5EF4-FFF2-40B4-BE49-F238E27FC236}">
                <a16:creationId xmlns:a16="http://schemas.microsoft.com/office/drawing/2014/main" id="{7E523B7E-1F4C-4DF8-B33C-52ECE53A14F5}"/>
              </a:ext>
            </a:extLst>
          </p:cNvPr>
          <p:cNvSpPr txBox="1"/>
          <p:nvPr/>
        </p:nvSpPr>
        <p:spPr>
          <a:xfrm>
            <a:off x="1884218" y="3269673"/>
            <a:ext cx="1507317" cy="369332"/>
          </a:xfrm>
          <a:prstGeom prst="rect">
            <a:avLst/>
          </a:prstGeom>
          <a:noFill/>
        </p:spPr>
        <p:txBody>
          <a:bodyPr wrap="square" rtlCol="0">
            <a:spAutoFit/>
          </a:bodyPr>
          <a:lstStyle/>
          <a:p>
            <a:r>
              <a:rPr lang="en-IN" b="1" dirty="0"/>
              <a:t>SPEED</a:t>
            </a:r>
          </a:p>
        </p:txBody>
      </p:sp>
      <p:sp>
        <p:nvSpPr>
          <p:cNvPr id="15" name="TextBox 14">
            <a:extLst>
              <a:ext uri="{FF2B5EF4-FFF2-40B4-BE49-F238E27FC236}">
                <a16:creationId xmlns:a16="http://schemas.microsoft.com/office/drawing/2014/main" id="{731F5B3A-5617-4D66-8BA3-9EBF283C5DCB}"/>
              </a:ext>
            </a:extLst>
          </p:cNvPr>
          <p:cNvSpPr txBox="1"/>
          <p:nvPr/>
        </p:nvSpPr>
        <p:spPr>
          <a:xfrm>
            <a:off x="1715135" y="5245680"/>
            <a:ext cx="1803920" cy="369332"/>
          </a:xfrm>
          <a:prstGeom prst="rect">
            <a:avLst/>
          </a:prstGeom>
          <a:noFill/>
        </p:spPr>
        <p:txBody>
          <a:bodyPr wrap="square" rtlCol="0">
            <a:spAutoFit/>
          </a:bodyPr>
          <a:lstStyle/>
          <a:p>
            <a:r>
              <a:rPr lang="en-IN" b="1" dirty="0"/>
              <a:t>RAPID DELIVERY</a:t>
            </a:r>
          </a:p>
        </p:txBody>
      </p:sp>
      <p:sp>
        <p:nvSpPr>
          <p:cNvPr id="16" name="TextBox 15">
            <a:extLst>
              <a:ext uri="{FF2B5EF4-FFF2-40B4-BE49-F238E27FC236}">
                <a16:creationId xmlns:a16="http://schemas.microsoft.com/office/drawing/2014/main" id="{94D76DD0-B901-4C83-8264-D694C9BFB542}"/>
              </a:ext>
            </a:extLst>
          </p:cNvPr>
          <p:cNvSpPr txBox="1"/>
          <p:nvPr/>
        </p:nvSpPr>
        <p:spPr>
          <a:xfrm>
            <a:off x="7560850" y="3122188"/>
            <a:ext cx="1676400" cy="369332"/>
          </a:xfrm>
          <a:prstGeom prst="rect">
            <a:avLst/>
          </a:prstGeom>
          <a:noFill/>
        </p:spPr>
        <p:txBody>
          <a:bodyPr wrap="square" rtlCol="0">
            <a:spAutoFit/>
          </a:bodyPr>
          <a:lstStyle/>
          <a:p>
            <a:r>
              <a:rPr lang="en-IN" b="1" dirty="0"/>
              <a:t>RELIABILITY</a:t>
            </a:r>
          </a:p>
        </p:txBody>
      </p:sp>
      <p:sp>
        <p:nvSpPr>
          <p:cNvPr id="17" name="TextBox 16">
            <a:extLst>
              <a:ext uri="{FF2B5EF4-FFF2-40B4-BE49-F238E27FC236}">
                <a16:creationId xmlns:a16="http://schemas.microsoft.com/office/drawing/2014/main" id="{FA9CE3E7-062A-43BC-931E-B17E7730A301}"/>
              </a:ext>
            </a:extLst>
          </p:cNvPr>
          <p:cNvSpPr txBox="1"/>
          <p:nvPr/>
        </p:nvSpPr>
        <p:spPr>
          <a:xfrm>
            <a:off x="7560850" y="5397444"/>
            <a:ext cx="1405701" cy="369332"/>
          </a:xfrm>
          <a:prstGeom prst="rect">
            <a:avLst/>
          </a:prstGeom>
          <a:noFill/>
        </p:spPr>
        <p:txBody>
          <a:bodyPr wrap="square" rtlCol="0">
            <a:spAutoFit/>
          </a:bodyPr>
          <a:lstStyle/>
          <a:p>
            <a:r>
              <a:rPr lang="en-IN" b="1" dirty="0"/>
              <a:t>SECURITY</a:t>
            </a:r>
          </a:p>
        </p:txBody>
      </p:sp>
      <p:pic>
        <p:nvPicPr>
          <p:cNvPr id="18" name="Content Placeholder 3" descr="speed">
            <a:extLst>
              <a:ext uri="{FF2B5EF4-FFF2-40B4-BE49-F238E27FC236}">
                <a16:creationId xmlns:a16="http://schemas.microsoft.com/office/drawing/2014/main" id="{429249F1-C9DA-46AD-9264-F47BBA9861A5}"/>
              </a:ext>
            </a:extLst>
          </p:cNvPr>
          <p:cNvPicPr>
            <a:picLocks noChangeAspect="1"/>
          </p:cNvPicPr>
          <p:nvPr/>
        </p:nvPicPr>
        <p:blipFill>
          <a:blip r:embed="rId3"/>
          <a:srcRect r="8190" b="15450"/>
          <a:stretch>
            <a:fillRect/>
          </a:stretch>
        </p:blipFill>
        <p:spPr>
          <a:xfrm>
            <a:off x="4596122" y="3306854"/>
            <a:ext cx="1530358" cy="1014727"/>
          </a:xfrm>
          <a:prstGeom prst="rect">
            <a:avLst/>
          </a:prstGeom>
        </p:spPr>
      </p:pic>
      <p:sp>
        <p:nvSpPr>
          <p:cNvPr id="19" name="TextBox 18">
            <a:extLst>
              <a:ext uri="{FF2B5EF4-FFF2-40B4-BE49-F238E27FC236}">
                <a16:creationId xmlns:a16="http://schemas.microsoft.com/office/drawing/2014/main" id="{6A2D5877-0E4F-41AF-975A-A13E932BB858}"/>
              </a:ext>
            </a:extLst>
          </p:cNvPr>
          <p:cNvSpPr txBox="1"/>
          <p:nvPr/>
        </p:nvSpPr>
        <p:spPr>
          <a:xfrm>
            <a:off x="4971947" y="4460939"/>
            <a:ext cx="1530358" cy="369332"/>
          </a:xfrm>
          <a:prstGeom prst="rect">
            <a:avLst/>
          </a:prstGeom>
          <a:noFill/>
        </p:spPr>
        <p:txBody>
          <a:bodyPr wrap="square" rtlCol="0">
            <a:spAutoFit/>
          </a:bodyPr>
          <a:lstStyle/>
          <a:p>
            <a:r>
              <a:rPr lang="en-IN" b="1" dirty="0"/>
              <a:t>SCALE</a:t>
            </a:r>
          </a:p>
        </p:txBody>
      </p:sp>
    </p:spTree>
    <p:extLst>
      <p:ext uri="{BB962C8B-B14F-4D97-AF65-F5344CB8AC3E}">
        <p14:creationId xmlns:p14="http://schemas.microsoft.com/office/powerpoint/2010/main" val="2676099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454727"/>
            <a:ext cx="10058400" cy="282633"/>
          </a:xfrm>
        </p:spPr>
        <p:txBody>
          <a:bodyPr>
            <a:normAutofit fontScale="90000"/>
          </a:bodyPr>
          <a:lstStyle/>
          <a:p>
            <a:pPr marL="685800" indent="-685800">
              <a:buFont typeface="Wingdings" panose="05000000000000000000" pitchFamily="2" charset="2"/>
              <a:buChar char="q"/>
            </a:pPr>
            <a:r>
              <a:rPr lang="en-IN" b="1" dirty="0">
                <a:sym typeface="+mn-ea"/>
              </a:rPr>
              <a:t>Why Continuous Delivery?</a:t>
            </a:r>
            <a:br>
              <a:rPr lang="en-IN" b="1" dirty="0"/>
            </a:br>
            <a:endParaRPr lang="en-US" dirty="0"/>
          </a:p>
        </p:txBody>
      </p:sp>
      <p:sp>
        <p:nvSpPr>
          <p:cNvPr id="3" name="Content Placeholder 2"/>
          <p:cNvSpPr>
            <a:spLocks noGrp="1"/>
          </p:cNvSpPr>
          <p:nvPr>
            <p:ph sz="half" idx="1"/>
          </p:nvPr>
        </p:nvSpPr>
        <p:spPr>
          <a:xfrm>
            <a:off x="1097280" y="2120900"/>
            <a:ext cx="10271760" cy="3748405"/>
          </a:xfrm>
        </p:spPr>
        <p:txBody>
          <a:bodyPr>
            <a:normAutofit fontScale="97500" lnSpcReduction="10000"/>
          </a:bodyPr>
          <a:lstStyle/>
          <a:p>
            <a:pPr marL="0" indent="0" algn="just">
              <a:buNone/>
            </a:pPr>
            <a:r>
              <a:rPr lang="en-US" i="1" dirty="0">
                <a:solidFill>
                  <a:srgbClr val="181717"/>
                </a:solidFill>
                <a:latin typeface="Verdana" panose="020B0604030504040204" pitchFamily="34" charset="0"/>
                <a:sym typeface="+mn-ea"/>
              </a:rPr>
              <a:t>Continuous delivery is an ongoing DevOps practice of building, testing, and delivering improvements to software code and user environments with the help of automated tools. The key outcome of the continuous delivery (CD) paradigm is code that is always in a deployable state.</a:t>
            </a:r>
            <a:endParaRPr lang="en-US" i="1" dirty="0">
              <a:solidFill>
                <a:srgbClr val="181717"/>
              </a:solidFill>
              <a:latin typeface="Verdana" panose="020B0604030504040204" pitchFamily="34" charset="0"/>
            </a:endParaRPr>
          </a:p>
          <a:p>
            <a:pPr marL="0" indent="0" algn="just">
              <a:buNone/>
            </a:pPr>
            <a:r>
              <a:rPr lang="en-US" i="1" dirty="0">
                <a:solidFill>
                  <a:srgbClr val="181717"/>
                </a:solidFill>
                <a:latin typeface="Verdana" panose="020B0604030504040204" pitchFamily="34" charset="0"/>
                <a:sym typeface="+mn-ea"/>
              </a:rPr>
              <a:t>Continuous delivery follows a streamlined process commonly known as the continuous delivery pipeline. The pipeline begins with the developer committing his code to the source repository. For every check-in, automated tests (unit, regression, performance, etc.) are run to ensure high-quality code. Once the code is verified, the executables are deployed automatically to an intermediate environment such as staging, integration, or UAT. At this point, the code is ready to go into production, and can be pushed live on-demand.</a:t>
            </a:r>
            <a:endParaRPr lang="en-IN" i="1" dirty="0">
              <a:solidFill>
                <a:srgbClr val="181717"/>
              </a:solidFill>
              <a:latin typeface="Verdana" panose="020B0604030504040204" pitchFamily="34" charset="0"/>
            </a:endParaRPr>
          </a:p>
          <a:p>
            <a:endParaRPr lang="en-US" dirty="0"/>
          </a:p>
        </p:txBody>
      </p:sp>
      <p:pic>
        <p:nvPicPr>
          <p:cNvPr id="5" name="Picture 4">
            <a:extLst>
              <a:ext uri="{FF2B5EF4-FFF2-40B4-BE49-F238E27FC236}">
                <a16:creationId xmlns:a16="http://schemas.microsoft.com/office/drawing/2014/main" id="{F6E46C30-5E92-4C2C-A388-C956451CB006}"/>
              </a:ext>
            </a:extLst>
          </p:cNvPr>
          <p:cNvPicPr>
            <a:picLocks noChangeAspect="1"/>
          </p:cNvPicPr>
          <p:nvPr/>
        </p:nvPicPr>
        <p:blipFill>
          <a:blip r:embed="rId2"/>
          <a:stretch>
            <a:fillRect/>
          </a:stretch>
        </p:blipFill>
        <p:spPr>
          <a:xfrm>
            <a:off x="11134385" y="0"/>
            <a:ext cx="1057615" cy="1094509"/>
          </a:xfrm>
          <a:prstGeom prst="rect">
            <a:avLst/>
          </a:prstGeom>
        </p:spPr>
      </p:pic>
    </p:spTree>
    <p:extLst>
      <p:ext uri="{BB962C8B-B14F-4D97-AF65-F5344CB8AC3E}">
        <p14:creationId xmlns:p14="http://schemas.microsoft.com/office/powerpoint/2010/main" val="2443891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Wingdings" panose="05000000000000000000" pitchFamily="2" charset="2"/>
              <a:buChar char="q"/>
            </a:pPr>
            <a:r>
              <a:rPr lang="en-IN" sz="3200" b="1" dirty="0"/>
              <a:t>Project Mindset</a:t>
            </a:r>
          </a:p>
        </p:txBody>
      </p:sp>
      <p:sp>
        <p:nvSpPr>
          <p:cNvPr id="3" name="Content Placeholder 2"/>
          <p:cNvSpPr>
            <a:spLocks noGrp="1"/>
          </p:cNvSpPr>
          <p:nvPr>
            <p:ph idx="1"/>
          </p:nvPr>
        </p:nvSpPr>
        <p:spPr>
          <a:xfrm>
            <a:off x="1097280" y="2023963"/>
            <a:ext cx="10058400" cy="4257567"/>
          </a:xfrm>
        </p:spPr>
        <p:txBody>
          <a:bodyPr>
            <a:normAutofit/>
          </a:bodyPr>
          <a:lstStyle/>
          <a:p>
            <a:r>
              <a:rPr lang="en-US" i="1" dirty="0">
                <a:solidFill>
                  <a:srgbClr val="181717"/>
                </a:solidFill>
                <a:latin typeface="Verdana" panose="020B0604030504040204" pitchFamily="34" charset="0"/>
              </a:rPr>
              <a:t>Project is abbreviated as </a:t>
            </a:r>
            <a:r>
              <a:rPr lang="en-IN" i="1" dirty="0">
                <a:solidFill>
                  <a:srgbClr val="181717"/>
                </a:solidFill>
                <a:latin typeface="Verdana" panose="020B0604030504040204" pitchFamily="34" charset="0"/>
              </a:rPr>
              <a:t>“pro” means before and </a:t>
            </a:r>
            <a:r>
              <a:rPr lang="en-IN" sz="2000" i="1" dirty="0">
                <a:solidFill>
                  <a:srgbClr val="181717"/>
                </a:solidFill>
                <a:latin typeface="Verdana" panose="020B0604030504040204" pitchFamily="34" charset="0"/>
              </a:rPr>
              <a:t> </a:t>
            </a:r>
            <a:r>
              <a:rPr lang="en-IN" i="1" dirty="0">
                <a:solidFill>
                  <a:srgbClr val="181717"/>
                </a:solidFill>
                <a:latin typeface="Verdana" panose="020B0604030504040204" pitchFamily="34" charset="0"/>
              </a:rPr>
              <a:t>“ject” means doing.</a:t>
            </a:r>
          </a:p>
          <a:p>
            <a:r>
              <a:rPr lang="en-IN" i="1" dirty="0">
                <a:solidFill>
                  <a:srgbClr val="181717"/>
                </a:solidFill>
                <a:latin typeface="Verdana" panose="020B0604030504040204" pitchFamily="34" charset="0"/>
              </a:rPr>
              <a:t>Project refers to a specific objective to create a product that is predefined with a clear start and end date.</a:t>
            </a:r>
          </a:p>
          <a:p>
            <a:r>
              <a:rPr lang="en-IN" i="1" dirty="0">
                <a:solidFill>
                  <a:srgbClr val="181717"/>
                </a:solidFill>
                <a:latin typeface="Verdana" panose="020B0604030504040204" pitchFamily="34" charset="0"/>
              </a:rPr>
              <a:t>Project essentially contained the planning part and the execution part.</a:t>
            </a:r>
          </a:p>
          <a:p>
            <a:r>
              <a:rPr lang="en-IN" i="1" dirty="0">
                <a:solidFill>
                  <a:srgbClr val="181717"/>
                </a:solidFill>
                <a:latin typeface="Verdana" panose="020B0604030504040204" pitchFamily="34" charset="0"/>
              </a:rPr>
              <a:t>Primary management is on the timeline and schedule.</a:t>
            </a:r>
          </a:p>
          <a:p>
            <a:endParaRPr lang="en-US" i="1" dirty="0">
              <a:solidFill>
                <a:srgbClr val="181717"/>
              </a:solidFill>
              <a:latin typeface="Verdana" panose="020B0604030504040204" pitchFamily="34" charset="0"/>
            </a:endParaRPr>
          </a:p>
        </p:txBody>
      </p:sp>
      <p:pic>
        <p:nvPicPr>
          <p:cNvPr id="4" name="Picture 3"/>
          <p:cNvPicPr>
            <a:picLocks noChangeAspect="1"/>
          </p:cNvPicPr>
          <p:nvPr/>
        </p:nvPicPr>
        <p:blipFill>
          <a:blip r:embed="rId2"/>
          <a:stretch>
            <a:fillRect/>
          </a:stretch>
        </p:blipFill>
        <p:spPr>
          <a:xfrm>
            <a:off x="11134385" y="0"/>
            <a:ext cx="1057615" cy="1094509"/>
          </a:xfrm>
          <a:prstGeom prst="rect">
            <a:avLst/>
          </a:prstGeom>
        </p:spPr>
      </p:pic>
      <p:pic>
        <p:nvPicPr>
          <p:cNvPr id="8" name="Picture 7"/>
          <p:cNvPicPr>
            <a:picLocks noChangeAspect="1"/>
          </p:cNvPicPr>
          <p:nvPr/>
        </p:nvPicPr>
        <p:blipFill>
          <a:blip r:embed="rId3"/>
          <a:stretch>
            <a:fillRect/>
          </a:stretch>
        </p:blipFill>
        <p:spPr>
          <a:xfrm>
            <a:off x="3768003" y="4290592"/>
            <a:ext cx="5514975" cy="21145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454727"/>
            <a:ext cx="10058400" cy="282633"/>
          </a:xfrm>
        </p:spPr>
        <p:txBody>
          <a:bodyPr>
            <a:normAutofit fontScale="90000"/>
          </a:bodyPr>
          <a:lstStyle/>
          <a:p>
            <a:pPr marL="685800" indent="-685800">
              <a:buFont typeface="Wingdings" panose="05000000000000000000" pitchFamily="2" charset="2"/>
              <a:buChar char="q"/>
            </a:pPr>
            <a:r>
              <a:rPr lang="en-IN" b="1" dirty="0">
                <a:sym typeface="+mn-ea"/>
              </a:rPr>
              <a:t>Before Cloud Computing</a:t>
            </a:r>
            <a:br>
              <a:rPr lang="en-IN" b="1" dirty="0"/>
            </a:br>
            <a:endParaRPr lang="en-US" dirty="0"/>
          </a:p>
        </p:txBody>
      </p:sp>
      <p:sp>
        <p:nvSpPr>
          <p:cNvPr id="3" name="Content Placeholder 2"/>
          <p:cNvSpPr>
            <a:spLocks noGrp="1"/>
          </p:cNvSpPr>
          <p:nvPr>
            <p:ph sz="half" idx="1"/>
          </p:nvPr>
        </p:nvSpPr>
        <p:spPr>
          <a:xfrm>
            <a:off x="1097280" y="2120900"/>
            <a:ext cx="10271760" cy="3748405"/>
          </a:xfrm>
        </p:spPr>
        <p:txBody>
          <a:bodyPr>
            <a:normAutofit fontScale="97500"/>
          </a:bodyPr>
          <a:lstStyle/>
          <a:p>
            <a:r>
              <a:rPr lang="en-US" dirty="0"/>
              <a:t> </a:t>
            </a:r>
          </a:p>
        </p:txBody>
      </p:sp>
      <p:pic>
        <p:nvPicPr>
          <p:cNvPr id="5" name="Picture 4">
            <a:extLst>
              <a:ext uri="{FF2B5EF4-FFF2-40B4-BE49-F238E27FC236}">
                <a16:creationId xmlns:a16="http://schemas.microsoft.com/office/drawing/2014/main" id="{F6E46C30-5E92-4C2C-A388-C956451CB006}"/>
              </a:ext>
            </a:extLst>
          </p:cNvPr>
          <p:cNvPicPr>
            <a:picLocks noChangeAspect="1"/>
          </p:cNvPicPr>
          <p:nvPr/>
        </p:nvPicPr>
        <p:blipFill>
          <a:blip r:embed="rId2"/>
          <a:stretch>
            <a:fillRect/>
          </a:stretch>
        </p:blipFill>
        <p:spPr>
          <a:xfrm>
            <a:off x="11134385" y="0"/>
            <a:ext cx="1057615" cy="1094509"/>
          </a:xfrm>
          <a:prstGeom prst="rect">
            <a:avLst/>
          </a:prstGeom>
        </p:spPr>
      </p:pic>
      <p:pic>
        <p:nvPicPr>
          <p:cNvPr id="4" name="Picture 3">
            <a:extLst>
              <a:ext uri="{FF2B5EF4-FFF2-40B4-BE49-F238E27FC236}">
                <a16:creationId xmlns:a16="http://schemas.microsoft.com/office/drawing/2014/main" id="{905EBF23-2DB3-4F8A-823E-DFA4BC8F4C17}"/>
              </a:ext>
            </a:extLst>
          </p:cNvPr>
          <p:cNvPicPr>
            <a:picLocks noChangeAspect="1"/>
          </p:cNvPicPr>
          <p:nvPr/>
        </p:nvPicPr>
        <p:blipFill>
          <a:blip r:embed="rId3"/>
          <a:stretch>
            <a:fillRect/>
          </a:stretch>
        </p:blipFill>
        <p:spPr>
          <a:xfrm>
            <a:off x="1808438" y="2038349"/>
            <a:ext cx="8443926" cy="4168487"/>
          </a:xfrm>
          <a:prstGeom prst="rect">
            <a:avLst/>
          </a:prstGeom>
        </p:spPr>
      </p:pic>
    </p:spTree>
    <p:extLst>
      <p:ext uri="{BB962C8B-B14F-4D97-AF65-F5344CB8AC3E}">
        <p14:creationId xmlns:p14="http://schemas.microsoft.com/office/powerpoint/2010/main" val="663677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Wingdings" panose="05000000000000000000" pitchFamily="2" charset="2"/>
              <a:buChar char="q"/>
            </a:pPr>
            <a:r>
              <a:rPr lang="en-IN" sz="3200" b="1" dirty="0"/>
              <a:t>Why Cloud Computing?</a:t>
            </a:r>
          </a:p>
        </p:txBody>
      </p:sp>
      <p:sp>
        <p:nvSpPr>
          <p:cNvPr id="3" name="Content Placeholder 2"/>
          <p:cNvSpPr>
            <a:spLocks noGrp="1"/>
          </p:cNvSpPr>
          <p:nvPr>
            <p:ph idx="1"/>
          </p:nvPr>
        </p:nvSpPr>
        <p:spPr>
          <a:xfrm>
            <a:off x="1097280" y="2023963"/>
            <a:ext cx="10277302" cy="4257567"/>
          </a:xfrm>
        </p:spPr>
        <p:txBody>
          <a:bodyPr>
            <a:normAutofit/>
          </a:bodyPr>
          <a:lstStyle/>
          <a:p>
            <a:pPr marL="0" indent="0" algn="just">
              <a:buNone/>
            </a:pPr>
            <a:r>
              <a:rPr lang="en-US" i="1" dirty="0">
                <a:solidFill>
                  <a:srgbClr val="181717"/>
                </a:solidFill>
                <a:latin typeface="Verdana" panose="020B0604030504040204" pitchFamily="34" charset="0"/>
              </a:rPr>
              <a:t>Cloud computing is the on-demand delivery of IT resources via the internet, with pay as you go pricing. Instead of buying, owning and maintain physical data centers and servers you can access technology services, such as computing power, databases, storage on an as needed basis from a cloud provider like AWS.</a:t>
            </a:r>
          </a:p>
          <a:p>
            <a:pPr marL="0" indent="0" algn="just">
              <a:buNone/>
            </a:pPr>
            <a:r>
              <a:rPr lang="en-US" i="1" dirty="0">
                <a:solidFill>
                  <a:srgbClr val="181717"/>
                </a:solidFill>
                <a:latin typeface="Verdana" panose="020B0604030504040204" pitchFamily="34" charset="0"/>
              </a:rPr>
              <a:t>Developing in the cloud enables users to get their applications to market quickly. Hardware failures do not result in data loss because of networked backups. Cloud computing uses remote resources, saving organizations the cost of servers and other equipment.</a:t>
            </a:r>
            <a:endParaRPr lang="en-IN" i="1" dirty="0">
              <a:solidFill>
                <a:srgbClr val="181717"/>
              </a:solidFill>
              <a:latin typeface="Verdana" panose="020B0604030504040204" pitchFamily="34" charset="0"/>
            </a:endParaRPr>
          </a:p>
        </p:txBody>
      </p:sp>
      <p:pic>
        <p:nvPicPr>
          <p:cNvPr id="4" name="Picture 3"/>
          <p:cNvPicPr>
            <a:picLocks noChangeAspect="1"/>
          </p:cNvPicPr>
          <p:nvPr/>
        </p:nvPicPr>
        <p:blipFill>
          <a:blip r:embed="rId2"/>
          <a:stretch>
            <a:fillRect/>
          </a:stretch>
        </p:blipFill>
        <p:spPr>
          <a:xfrm>
            <a:off x="11134385" y="0"/>
            <a:ext cx="1057615" cy="1094509"/>
          </a:xfrm>
          <a:prstGeom prst="rect">
            <a:avLst/>
          </a:prstGeom>
        </p:spPr>
      </p:pic>
      <p:pic>
        <p:nvPicPr>
          <p:cNvPr id="5" name="Picture 4"/>
          <p:cNvPicPr>
            <a:picLocks noChangeAspect="1"/>
          </p:cNvPicPr>
          <p:nvPr/>
        </p:nvPicPr>
        <p:blipFill>
          <a:blip r:embed="rId3"/>
          <a:stretch>
            <a:fillRect/>
          </a:stretch>
        </p:blipFill>
        <p:spPr>
          <a:xfrm>
            <a:off x="5070764" y="4512531"/>
            <a:ext cx="2327564" cy="189289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Wingdings" panose="05000000000000000000" pitchFamily="2" charset="2"/>
              <a:buChar char="q"/>
            </a:pPr>
            <a:r>
              <a:rPr lang="en-IN" sz="3200" b="1" dirty="0"/>
              <a:t>How it happens now?</a:t>
            </a:r>
          </a:p>
        </p:txBody>
      </p:sp>
      <p:sp>
        <p:nvSpPr>
          <p:cNvPr id="3" name="Content Placeholder 2"/>
          <p:cNvSpPr>
            <a:spLocks noGrp="1"/>
          </p:cNvSpPr>
          <p:nvPr>
            <p:ph idx="1"/>
          </p:nvPr>
        </p:nvSpPr>
        <p:spPr>
          <a:xfrm>
            <a:off x="1097280" y="2023963"/>
            <a:ext cx="10277302" cy="4257567"/>
          </a:xfrm>
        </p:spPr>
        <p:txBody>
          <a:bodyPr>
            <a:normAutofit/>
          </a:bodyPr>
          <a:lstStyle/>
          <a:p>
            <a:pPr marL="0" indent="0" algn="just">
              <a:buNone/>
            </a:pPr>
            <a:r>
              <a:rPr lang="en-IN" i="1" dirty="0">
                <a:solidFill>
                  <a:srgbClr val="181717"/>
                </a:solidFill>
                <a:latin typeface="Verdana" panose="020B0604030504040204" pitchFamily="34" charset="0"/>
              </a:rPr>
              <a:t>   </a:t>
            </a:r>
          </a:p>
        </p:txBody>
      </p:sp>
      <p:pic>
        <p:nvPicPr>
          <p:cNvPr id="4" name="Picture 3"/>
          <p:cNvPicPr>
            <a:picLocks noChangeAspect="1"/>
          </p:cNvPicPr>
          <p:nvPr/>
        </p:nvPicPr>
        <p:blipFill>
          <a:blip r:embed="rId2"/>
          <a:stretch>
            <a:fillRect/>
          </a:stretch>
        </p:blipFill>
        <p:spPr>
          <a:xfrm>
            <a:off x="11134385" y="0"/>
            <a:ext cx="1057615" cy="1094509"/>
          </a:xfrm>
          <a:prstGeom prst="rect">
            <a:avLst/>
          </a:prstGeom>
        </p:spPr>
      </p:pic>
      <p:pic>
        <p:nvPicPr>
          <p:cNvPr id="6" name="Picture 5">
            <a:extLst>
              <a:ext uri="{FF2B5EF4-FFF2-40B4-BE49-F238E27FC236}">
                <a16:creationId xmlns:a16="http://schemas.microsoft.com/office/drawing/2014/main" id="{0CFEC627-4BF7-4EB4-AA7D-FC7CDD8C6BE0}"/>
              </a:ext>
            </a:extLst>
          </p:cNvPr>
          <p:cNvPicPr>
            <a:picLocks noChangeAspect="1"/>
          </p:cNvPicPr>
          <p:nvPr/>
        </p:nvPicPr>
        <p:blipFill>
          <a:blip r:embed="rId3"/>
          <a:stretch>
            <a:fillRect/>
          </a:stretch>
        </p:blipFill>
        <p:spPr>
          <a:xfrm>
            <a:off x="1801091" y="2009774"/>
            <a:ext cx="8853053" cy="3975389"/>
          </a:xfrm>
          <a:prstGeom prst="rect">
            <a:avLst/>
          </a:prstGeom>
        </p:spPr>
      </p:pic>
    </p:spTree>
    <p:extLst>
      <p:ext uri="{BB962C8B-B14F-4D97-AF65-F5344CB8AC3E}">
        <p14:creationId xmlns:p14="http://schemas.microsoft.com/office/powerpoint/2010/main" val="1199038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Wingdings" panose="05000000000000000000" pitchFamily="2" charset="2"/>
              <a:buChar char="q"/>
            </a:pPr>
            <a:r>
              <a:rPr lang="en-IN" sz="3200" b="1" dirty="0"/>
              <a:t>BIG DATA</a:t>
            </a:r>
          </a:p>
        </p:txBody>
      </p:sp>
      <p:sp>
        <p:nvSpPr>
          <p:cNvPr id="3" name="Content Placeholder 2"/>
          <p:cNvSpPr>
            <a:spLocks noGrp="1"/>
          </p:cNvSpPr>
          <p:nvPr>
            <p:ph idx="1"/>
          </p:nvPr>
        </p:nvSpPr>
        <p:spPr>
          <a:xfrm>
            <a:off x="1097280" y="2023963"/>
            <a:ext cx="10277302" cy="4257567"/>
          </a:xfrm>
        </p:spPr>
        <p:txBody>
          <a:bodyPr>
            <a:normAutofit/>
          </a:bodyPr>
          <a:lstStyle/>
          <a:p>
            <a:pPr marL="0" indent="0" algn="just">
              <a:buNone/>
            </a:pPr>
            <a:r>
              <a:rPr lang="en-IN" i="1" dirty="0">
                <a:solidFill>
                  <a:srgbClr val="181717"/>
                </a:solidFill>
                <a:latin typeface="Verdana" panose="020B0604030504040204" pitchFamily="34" charset="0"/>
              </a:rPr>
              <a:t>   </a:t>
            </a:r>
          </a:p>
        </p:txBody>
      </p:sp>
      <p:pic>
        <p:nvPicPr>
          <p:cNvPr id="4" name="Picture 3"/>
          <p:cNvPicPr>
            <a:picLocks noChangeAspect="1"/>
          </p:cNvPicPr>
          <p:nvPr/>
        </p:nvPicPr>
        <p:blipFill>
          <a:blip r:embed="rId2"/>
          <a:stretch>
            <a:fillRect/>
          </a:stretch>
        </p:blipFill>
        <p:spPr>
          <a:xfrm>
            <a:off x="11134385" y="0"/>
            <a:ext cx="1057615" cy="1094509"/>
          </a:xfrm>
          <a:prstGeom prst="rect">
            <a:avLst/>
          </a:prstGeom>
        </p:spPr>
      </p:pic>
      <p:pic>
        <p:nvPicPr>
          <p:cNvPr id="7" name="Content Placeholder 3" descr="download">
            <a:extLst>
              <a:ext uri="{FF2B5EF4-FFF2-40B4-BE49-F238E27FC236}">
                <a16:creationId xmlns:a16="http://schemas.microsoft.com/office/drawing/2014/main" id="{1256F303-C2F6-4B39-B122-9E71F43CE3E5}"/>
              </a:ext>
            </a:extLst>
          </p:cNvPr>
          <p:cNvPicPr>
            <a:picLocks noChangeAspect="1"/>
          </p:cNvPicPr>
          <p:nvPr/>
        </p:nvPicPr>
        <p:blipFill>
          <a:blip r:embed="rId3"/>
          <a:stretch>
            <a:fillRect/>
          </a:stretch>
        </p:blipFill>
        <p:spPr>
          <a:xfrm>
            <a:off x="1925782" y="2142490"/>
            <a:ext cx="8312727" cy="4139040"/>
          </a:xfrm>
          <a:prstGeom prst="rect">
            <a:avLst/>
          </a:prstGeom>
        </p:spPr>
      </p:pic>
    </p:spTree>
    <p:extLst>
      <p:ext uri="{BB962C8B-B14F-4D97-AF65-F5344CB8AC3E}">
        <p14:creationId xmlns:p14="http://schemas.microsoft.com/office/powerpoint/2010/main" val="1367056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Wingdings" panose="05000000000000000000" pitchFamily="2" charset="2"/>
              <a:buChar char="q"/>
            </a:pPr>
            <a:r>
              <a:rPr lang="en-IN" sz="3200" b="1" dirty="0"/>
              <a:t>Evolution of Technology</a:t>
            </a:r>
          </a:p>
        </p:txBody>
      </p:sp>
      <p:sp>
        <p:nvSpPr>
          <p:cNvPr id="3" name="Content Placeholder 2"/>
          <p:cNvSpPr>
            <a:spLocks noGrp="1"/>
          </p:cNvSpPr>
          <p:nvPr>
            <p:ph idx="1"/>
          </p:nvPr>
        </p:nvSpPr>
        <p:spPr>
          <a:xfrm>
            <a:off x="1097280" y="2023963"/>
            <a:ext cx="10277302" cy="4257567"/>
          </a:xfrm>
        </p:spPr>
        <p:txBody>
          <a:bodyPr>
            <a:normAutofit/>
          </a:bodyPr>
          <a:lstStyle/>
          <a:p>
            <a:pPr marL="0" indent="0" algn="just">
              <a:buNone/>
            </a:pPr>
            <a:r>
              <a:rPr lang="en-IN" i="1" dirty="0">
                <a:solidFill>
                  <a:srgbClr val="181717"/>
                </a:solidFill>
                <a:latin typeface="Verdana" panose="020B0604030504040204" pitchFamily="34" charset="0"/>
              </a:rPr>
              <a:t>   </a:t>
            </a:r>
          </a:p>
        </p:txBody>
      </p:sp>
      <p:pic>
        <p:nvPicPr>
          <p:cNvPr id="4" name="Picture 3"/>
          <p:cNvPicPr>
            <a:picLocks noChangeAspect="1"/>
          </p:cNvPicPr>
          <p:nvPr/>
        </p:nvPicPr>
        <p:blipFill>
          <a:blip r:embed="rId2"/>
          <a:stretch>
            <a:fillRect/>
          </a:stretch>
        </p:blipFill>
        <p:spPr>
          <a:xfrm>
            <a:off x="11134385" y="0"/>
            <a:ext cx="1057615" cy="1094509"/>
          </a:xfrm>
          <a:prstGeom prst="rect">
            <a:avLst/>
          </a:prstGeom>
        </p:spPr>
      </p:pic>
      <p:pic>
        <p:nvPicPr>
          <p:cNvPr id="5" name="Picture 4">
            <a:extLst>
              <a:ext uri="{FF2B5EF4-FFF2-40B4-BE49-F238E27FC236}">
                <a16:creationId xmlns:a16="http://schemas.microsoft.com/office/drawing/2014/main" id="{4B580F74-4B32-4920-B0D2-69D54B91D0E6}"/>
              </a:ext>
            </a:extLst>
          </p:cNvPr>
          <p:cNvPicPr>
            <a:picLocks noChangeAspect="1"/>
          </p:cNvPicPr>
          <p:nvPr/>
        </p:nvPicPr>
        <p:blipFill>
          <a:blip r:embed="rId3"/>
          <a:stretch>
            <a:fillRect/>
          </a:stretch>
        </p:blipFill>
        <p:spPr>
          <a:xfrm>
            <a:off x="1288472" y="2233612"/>
            <a:ext cx="9806247" cy="3765406"/>
          </a:xfrm>
          <a:prstGeom prst="rect">
            <a:avLst/>
          </a:prstGeom>
        </p:spPr>
      </p:pic>
    </p:spTree>
    <p:extLst>
      <p:ext uri="{BB962C8B-B14F-4D97-AF65-F5344CB8AC3E}">
        <p14:creationId xmlns:p14="http://schemas.microsoft.com/office/powerpoint/2010/main" val="4057255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Wingdings" panose="05000000000000000000" pitchFamily="2" charset="2"/>
              <a:buChar char="q"/>
            </a:pPr>
            <a:r>
              <a:rPr lang="en-IN" sz="3200" b="1" dirty="0"/>
              <a:t>Why Big Data?</a:t>
            </a:r>
          </a:p>
        </p:txBody>
      </p:sp>
      <p:sp>
        <p:nvSpPr>
          <p:cNvPr id="3" name="Content Placeholder 2"/>
          <p:cNvSpPr>
            <a:spLocks noGrp="1"/>
          </p:cNvSpPr>
          <p:nvPr>
            <p:ph sz="half" idx="1"/>
          </p:nvPr>
        </p:nvSpPr>
        <p:spPr/>
        <p:txBody>
          <a:bodyPr>
            <a:normAutofit/>
          </a:bodyPr>
          <a:lstStyle/>
          <a:p>
            <a:pPr marL="0" indent="0" algn="just">
              <a:buNone/>
            </a:pPr>
            <a:r>
              <a:rPr lang="en-US" b="0" i="1" dirty="0">
                <a:solidFill>
                  <a:srgbClr val="181717"/>
                </a:solidFill>
                <a:effectLst/>
                <a:latin typeface="Verdana" panose="020B0604030504040204" pitchFamily="34" charset="0"/>
              </a:rPr>
              <a:t>Big D</a:t>
            </a:r>
            <a:r>
              <a:rPr lang="en-US" i="1" dirty="0">
                <a:solidFill>
                  <a:srgbClr val="181717"/>
                </a:solidFill>
                <a:latin typeface="Verdana" panose="020B0604030504040204" pitchFamily="34" charset="0"/>
              </a:rPr>
              <a:t>ata is a term that describes the large volume of data – both structured and unstructured – that inundates a business on a day-to-day basis. But it’s not the amount of data that’s important. It’s what organizations do with the data that matters. Big data can be analyzed for insights that lead to better decisions and strategic business moves.</a:t>
            </a:r>
          </a:p>
          <a:p>
            <a:pPr marL="0" indent="0" algn="just">
              <a:buNone/>
            </a:pPr>
            <a:endParaRPr lang="en-US" i="1" dirty="0">
              <a:solidFill>
                <a:srgbClr val="181717"/>
              </a:solidFill>
              <a:latin typeface="Verdana" panose="020B0604030504040204" pitchFamily="34" charset="0"/>
            </a:endParaRPr>
          </a:p>
          <a:p>
            <a:pPr marL="0" indent="0" algn="just">
              <a:buNone/>
            </a:pPr>
            <a:endParaRPr lang="en-IN" i="1" dirty="0">
              <a:solidFill>
                <a:srgbClr val="181717"/>
              </a:solidFill>
              <a:latin typeface="Verdana" panose="020B0604030504040204" pitchFamily="34" charset="0"/>
            </a:endParaRPr>
          </a:p>
        </p:txBody>
      </p:sp>
      <p:pic>
        <p:nvPicPr>
          <p:cNvPr id="4" name="Picture 3"/>
          <p:cNvPicPr>
            <a:picLocks noChangeAspect="1"/>
          </p:cNvPicPr>
          <p:nvPr/>
        </p:nvPicPr>
        <p:blipFill>
          <a:blip r:embed="rId2"/>
          <a:stretch>
            <a:fillRect/>
          </a:stretch>
        </p:blipFill>
        <p:spPr>
          <a:xfrm>
            <a:off x="11134385" y="0"/>
            <a:ext cx="1057615" cy="1094509"/>
          </a:xfrm>
          <a:prstGeom prst="rect">
            <a:avLst/>
          </a:prstGeom>
        </p:spPr>
      </p:pic>
      <p:pic>
        <p:nvPicPr>
          <p:cNvPr id="5" name="Content Placeholder 4" descr="big data"/>
          <p:cNvPicPr>
            <a:picLocks noGrp="1" noChangeAspect="1"/>
          </p:cNvPicPr>
          <p:nvPr>
            <p:ph sz="half" idx="2"/>
          </p:nvPr>
        </p:nvPicPr>
        <p:blipFill>
          <a:blip r:embed="rId3"/>
          <a:stretch>
            <a:fillRect/>
          </a:stretch>
        </p:blipFill>
        <p:spPr>
          <a:xfrm>
            <a:off x="6515735" y="2643505"/>
            <a:ext cx="4639945" cy="270256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Wingdings" panose="05000000000000000000" pitchFamily="2" charset="2"/>
              <a:buChar char="q"/>
            </a:pPr>
            <a:r>
              <a:rPr lang="en-IN" sz="3200" b="1" dirty="0"/>
              <a:t>Factors of Big Data</a:t>
            </a:r>
          </a:p>
        </p:txBody>
      </p:sp>
      <p:sp>
        <p:nvSpPr>
          <p:cNvPr id="3" name="Content Placeholder 2"/>
          <p:cNvSpPr>
            <a:spLocks noGrp="1"/>
          </p:cNvSpPr>
          <p:nvPr>
            <p:ph idx="1"/>
          </p:nvPr>
        </p:nvSpPr>
        <p:spPr>
          <a:xfrm>
            <a:off x="1097280" y="2023963"/>
            <a:ext cx="10277302" cy="4257567"/>
          </a:xfrm>
        </p:spPr>
        <p:txBody>
          <a:bodyPr>
            <a:normAutofit/>
          </a:bodyPr>
          <a:lstStyle/>
          <a:p>
            <a:pPr marL="0" indent="0" algn="just">
              <a:buNone/>
            </a:pPr>
            <a:r>
              <a:rPr lang="en-IN" i="1" dirty="0">
                <a:solidFill>
                  <a:srgbClr val="181717"/>
                </a:solidFill>
                <a:latin typeface="Verdana" panose="020B0604030504040204" pitchFamily="34" charset="0"/>
              </a:rPr>
              <a:t>   </a:t>
            </a:r>
          </a:p>
        </p:txBody>
      </p:sp>
      <p:pic>
        <p:nvPicPr>
          <p:cNvPr id="4" name="Picture 3"/>
          <p:cNvPicPr>
            <a:picLocks noChangeAspect="1"/>
          </p:cNvPicPr>
          <p:nvPr/>
        </p:nvPicPr>
        <p:blipFill>
          <a:blip r:embed="rId2"/>
          <a:stretch>
            <a:fillRect/>
          </a:stretch>
        </p:blipFill>
        <p:spPr>
          <a:xfrm>
            <a:off x="11134385" y="0"/>
            <a:ext cx="1057615" cy="1094509"/>
          </a:xfrm>
          <a:prstGeom prst="rect">
            <a:avLst/>
          </a:prstGeom>
        </p:spPr>
      </p:pic>
      <p:pic>
        <p:nvPicPr>
          <p:cNvPr id="6" name="Content Placeholder 5" descr="Exam">
            <a:extLst>
              <a:ext uri="{FF2B5EF4-FFF2-40B4-BE49-F238E27FC236}">
                <a16:creationId xmlns:a16="http://schemas.microsoft.com/office/drawing/2014/main" id="{3D52B37D-08BE-4EDF-835D-6B1865C22087}"/>
              </a:ext>
            </a:extLst>
          </p:cNvPr>
          <p:cNvPicPr>
            <a:picLocks noChangeAspect="1"/>
          </p:cNvPicPr>
          <p:nvPr/>
        </p:nvPicPr>
        <p:blipFill>
          <a:blip r:embed="rId3"/>
          <a:srcRect t="12490" b="7841"/>
          <a:stretch>
            <a:fillRect/>
          </a:stretch>
        </p:blipFill>
        <p:spPr>
          <a:xfrm>
            <a:off x="1427018" y="2147455"/>
            <a:ext cx="9448799" cy="3920836"/>
          </a:xfrm>
          <a:prstGeom prst="rect">
            <a:avLst/>
          </a:prstGeom>
        </p:spPr>
      </p:pic>
    </p:spTree>
    <p:extLst>
      <p:ext uri="{BB962C8B-B14F-4D97-AF65-F5344CB8AC3E}">
        <p14:creationId xmlns:p14="http://schemas.microsoft.com/office/powerpoint/2010/main" val="1853292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Wingdings" panose="05000000000000000000" pitchFamily="2" charset="2"/>
              <a:buChar char="q"/>
            </a:pPr>
            <a:r>
              <a:rPr lang="en-IN" sz="3200" b="1" dirty="0"/>
              <a:t>Types of Big Data</a:t>
            </a:r>
          </a:p>
        </p:txBody>
      </p:sp>
      <p:sp>
        <p:nvSpPr>
          <p:cNvPr id="3" name="Content Placeholder 2"/>
          <p:cNvSpPr>
            <a:spLocks noGrp="1"/>
          </p:cNvSpPr>
          <p:nvPr>
            <p:ph idx="1"/>
          </p:nvPr>
        </p:nvSpPr>
        <p:spPr>
          <a:xfrm>
            <a:off x="803564" y="2023963"/>
            <a:ext cx="11000509" cy="3304322"/>
          </a:xfrm>
        </p:spPr>
        <p:txBody>
          <a:bodyPr>
            <a:normAutofit fontScale="92500" lnSpcReduction="20000"/>
          </a:bodyPr>
          <a:lstStyle/>
          <a:p>
            <a:r>
              <a:rPr lang="en-IN" altLang="en-US" b="1" i="1" dirty="0">
                <a:solidFill>
                  <a:srgbClr val="181717"/>
                </a:solidFill>
                <a:latin typeface="Verdana" panose="020B0604030504040204" pitchFamily="34" charset="0"/>
              </a:rPr>
              <a:t>Structured</a:t>
            </a:r>
            <a:r>
              <a:rPr lang="en-IN" altLang="en-US" i="1" dirty="0">
                <a:solidFill>
                  <a:srgbClr val="181717"/>
                </a:solidFill>
                <a:latin typeface="Verdana" panose="020B0604030504040204" pitchFamily="34" charset="0"/>
              </a:rPr>
              <a:t>: </a:t>
            </a:r>
            <a:r>
              <a:rPr lang="en-US" i="1" dirty="0">
                <a:solidFill>
                  <a:srgbClr val="181717"/>
                </a:solidFill>
                <a:latin typeface="Verdana" panose="020B0604030504040204" pitchFamily="34" charset="0"/>
              </a:rPr>
              <a:t>The data that can be stored and processed in a fixed format is called as Structured Data. Data stored in a relational database management system (RDBMS) is one example of  ‘structured’ data.</a:t>
            </a:r>
          </a:p>
          <a:p>
            <a:r>
              <a:rPr lang="en-IN" altLang="en-US" b="1" i="1" dirty="0">
                <a:solidFill>
                  <a:srgbClr val="181717"/>
                </a:solidFill>
                <a:latin typeface="Verdana" panose="020B0604030504040204" pitchFamily="34" charset="0"/>
              </a:rPr>
              <a:t>Semi-Structured</a:t>
            </a:r>
            <a:r>
              <a:rPr lang="en-IN" altLang="en-US" i="1" dirty="0">
                <a:solidFill>
                  <a:srgbClr val="181717"/>
                </a:solidFill>
                <a:latin typeface="Verdana" panose="020B0604030504040204" pitchFamily="34" charset="0"/>
              </a:rPr>
              <a:t>: Data is a type of data which does not have a formal structure of a data model, i.e. a table definition in a relational DBMS, but nevertheless it has some organizational properties like tags and other markers to separate semantic elements that makes it easier to analyse. XML files or JSON documents are examples of semi-structured data.</a:t>
            </a:r>
          </a:p>
          <a:p>
            <a:r>
              <a:rPr lang="en-IN" altLang="en-US" b="1" i="1" dirty="0">
                <a:solidFill>
                  <a:srgbClr val="181717"/>
                </a:solidFill>
                <a:latin typeface="Verdana" panose="020B0604030504040204" pitchFamily="34" charset="0"/>
              </a:rPr>
              <a:t>Unstructured: </a:t>
            </a:r>
            <a:r>
              <a:rPr lang="en-IN" altLang="en-US" i="1" dirty="0">
                <a:solidFill>
                  <a:srgbClr val="181717"/>
                </a:solidFill>
                <a:latin typeface="Verdana" panose="020B0604030504040204" pitchFamily="34" charset="0"/>
              </a:rPr>
              <a:t>The data which have unknown form and cannot be stored in RDBMS and cannot be analysed unless it is transformed into a structured format is called as unstructured data. Text Files and multimedia contents like images, audios, videos are example of unstructured data.</a:t>
            </a:r>
          </a:p>
        </p:txBody>
      </p:sp>
      <p:pic>
        <p:nvPicPr>
          <p:cNvPr id="4" name="Picture 3"/>
          <p:cNvPicPr>
            <a:picLocks noChangeAspect="1"/>
          </p:cNvPicPr>
          <p:nvPr/>
        </p:nvPicPr>
        <p:blipFill>
          <a:blip r:embed="rId2"/>
          <a:stretch>
            <a:fillRect/>
          </a:stretch>
        </p:blipFill>
        <p:spPr>
          <a:xfrm>
            <a:off x="11134385" y="0"/>
            <a:ext cx="1057615" cy="1094509"/>
          </a:xfrm>
          <a:prstGeom prst="rect">
            <a:avLst/>
          </a:prstGeom>
        </p:spPr>
      </p:pic>
      <p:pic>
        <p:nvPicPr>
          <p:cNvPr id="6" name="Content Placeholder 3" descr="str">
            <a:extLst>
              <a:ext uri="{FF2B5EF4-FFF2-40B4-BE49-F238E27FC236}">
                <a16:creationId xmlns:a16="http://schemas.microsoft.com/office/drawing/2014/main" id="{D82B6F20-7739-4A55-AE72-C8BDBBF2048F}"/>
              </a:ext>
            </a:extLst>
          </p:cNvPr>
          <p:cNvPicPr>
            <a:picLocks noChangeAspect="1"/>
          </p:cNvPicPr>
          <p:nvPr/>
        </p:nvPicPr>
        <p:blipFill>
          <a:blip r:embed="rId3"/>
          <a:stretch>
            <a:fillRect/>
          </a:stretch>
        </p:blipFill>
        <p:spPr>
          <a:xfrm>
            <a:off x="1738630" y="5328285"/>
            <a:ext cx="9260205" cy="964565"/>
          </a:xfrm>
          <a:prstGeom prst="rect">
            <a:avLst/>
          </a:prstGeom>
        </p:spPr>
      </p:pic>
    </p:spTree>
    <p:extLst>
      <p:ext uri="{BB962C8B-B14F-4D97-AF65-F5344CB8AC3E}">
        <p14:creationId xmlns:p14="http://schemas.microsoft.com/office/powerpoint/2010/main" val="3421108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Wingdings" panose="05000000000000000000" pitchFamily="2" charset="2"/>
              <a:buChar char="q"/>
            </a:pPr>
            <a:r>
              <a:rPr lang="en-IN" sz="3200" b="1" dirty="0"/>
              <a:t>5 V’s Of Big Data</a:t>
            </a:r>
          </a:p>
        </p:txBody>
      </p:sp>
      <p:sp>
        <p:nvSpPr>
          <p:cNvPr id="3" name="Content Placeholder 2"/>
          <p:cNvSpPr>
            <a:spLocks noGrp="1"/>
          </p:cNvSpPr>
          <p:nvPr>
            <p:ph idx="1"/>
          </p:nvPr>
        </p:nvSpPr>
        <p:spPr>
          <a:xfrm>
            <a:off x="803564" y="2023963"/>
            <a:ext cx="11000509" cy="3304322"/>
          </a:xfrm>
        </p:spPr>
        <p:txBody>
          <a:bodyPr>
            <a:normAutofit/>
          </a:bodyPr>
          <a:lstStyle/>
          <a:p>
            <a:r>
              <a:rPr lang="en-IN" altLang="en-US" i="1" dirty="0">
                <a:solidFill>
                  <a:srgbClr val="181717"/>
                </a:solidFill>
                <a:latin typeface="Verdana" panose="020B0604030504040204" pitchFamily="34" charset="0"/>
              </a:rPr>
              <a:t>  </a:t>
            </a:r>
          </a:p>
        </p:txBody>
      </p:sp>
      <p:pic>
        <p:nvPicPr>
          <p:cNvPr id="4" name="Picture 3"/>
          <p:cNvPicPr>
            <a:picLocks noChangeAspect="1"/>
          </p:cNvPicPr>
          <p:nvPr/>
        </p:nvPicPr>
        <p:blipFill>
          <a:blip r:embed="rId2"/>
          <a:stretch>
            <a:fillRect/>
          </a:stretch>
        </p:blipFill>
        <p:spPr>
          <a:xfrm>
            <a:off x="11134385" y="0"/>
            <a:ext cx="1057615" cy="1094509"/>
          </a:xfrm>
          <a:prstGeom prst="rect">
            <a:avLst/>
          </a:prstGeom>
        </p:spPr>
      </p:pic>
      <p:pic>
        <p:nvPicPr>
          <p:cNvPr id="7" name="Content Placeholder 3" descr="5vs">
            <a:extLst>
              <a:ext uri="{FF2B5EF4-FFF2-40B4-BE49-F238E27FC236}">
                <a16:creationId xmlns:a16="http://schemas.microsoft.com/office/drawing/2014/main" id="{FAD4E992-6B03-4F2B-91FB-5174A87BC9E0}"/>
              </a:ext>
            </a:extLst>
          </p:cNvPr>
          <p:cNvPicPr>
            <a:picLocks noChangeAspect="1"/>
          </p:cNvPicPr>
          <p:nvPr/>
        </p:nvPicPr>
        <p:blipFill>
          <a:blip r:embed="rId3"/>
          <a:srcRect l="1024" t="11909" r="-408" b="6880"/>
          <a:stretch>
            <a:fillRect/>
          </a:stretch>
        </p:blipFill>
        <p:spPr>
          <a:xfrm>
            <a:off x="1097281" y="2082800"/>
            <a:ext cx="10058400" cy="4048125"/>
          </a:xfrm>
          <a:prstGeom prst="rect">
            <a:avLst/>
          </a:prstGeom>
        </p:spPr>
      </p:pic>
    </p:spTree>
    <p:extLst>
      <p:ext uri="{BB962C8B-B14F-4D97-AF65-F5344CB8AC3E}">
        <p14:creationId xmlns:p14="http://schemas.microsoft.com/office/powerpoint/2010/main" val="5259729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Wingdings" panose="05000000000000000000" pitchFamily="2" charset="2"/>
              <a:buChar char="q"/>
            </a:pPr>
            <a:r>
              <a:rPr lang="en-IN" sz="3200" b="1" dirty="0"/>
              <a:t>5 V’s Of Big Data</a:t>
            </a:r>
          </a:p>
        </p:txBody>
      </p:sp>
      <p:sp>
        <p:nvSpPr>
          <p:cNvPr id="3" name="Content Placeholder 2"/>
          <p:cNvSpPr>
            <a:spLocks noGrp="1"/>
          </p:cNvSpPr>
          <p:nvPr>
            <p:ph idx="1"/>
          </p:nvPr>
        </p:nvSpPr>
        <p:spPr>
          <a:xfrm>
            <a:off x="803564" y="2023963"/>
            <a:ext cx="11000509" cy="3304322"/>
          </a:xfrm>
        </p:spPr>
        <p:txBody>
          <a:bodyPr>
            <a:normAutofit/>
          </a:bodyPr>
          <a:lstStyle/>
          <a:p>
            <a:r>
              <a:rPr lang="en-IN" altLang="en-US" i="1" dirty="0">
                <a:solidFill>
                  <a:srgbClr val="181717"/>
                </a:solidFill>
                <a:latin typeface="Verdana" panose="020B0604030504040204" pitchFamily="34" charset="0"/>
              </a:rPr>
              <a:t>  </a:t>
            </a:r>
          </a:p>
        </p:txBody>
      </p:sp>
      <p:pic>
        <p:nvPicPr>
          <p:cNvPr id="4" name="Picture 3"/>
          <p:cNvPicPr>
            <a:picLocks noChangeAspect="1"/>
          </p:cNvPicPr>
          <p:nvPr/>
        </p:nvPicPr>
        <p:blipFill>
          <a:blip r:embed="rId2"/>
          <a:stretch>
            <a:fillRect/>
          </a:stretch>
        </p:blipFill>
        <p:spPr>
          <a:xfrm>
            <a:off x="11134385" y="0"/>
            <a:ext cx="1057615" cy="1094509"/>
          </a:xfrm>
          <a:prstGeom prst="rect">
            <a:avLst/>
          </a:prstGeom>
        </p:spPr>
      </p:pic>
      <p:sp>
        <p:nvSpPr>
          <p:cNvPr id="5" name="TextBox 4">
            <a:extLst>
              <a:ext uri="{FF2B5EF4-FFF2-40B4-BE49-F238E27FC236}">
                <a16:creationId xmlns:a16="http://schemas.microsoft.com/office/drawing/2014/main" id="{359B0C54-BF71-45D0-AD23-5AFA95767AAE}"/>
              </a:ext>
            </a:extLst>
          </p:cNvPr>
          <p:cNvSpPr txBox="1"/>
          <p:nvPr/>
        </p:nvSpPr>
        <p:spPr>
          <a:xfrm>
            <a:off x="1097280" y="2189018"/>
            <a:ext cx="10457411" cy="3970318"/>
          </a:xfrm>
          <a:prstGeom prst="rect">
            <a:avLst/>
          </a:prstGeom>
          <a:noFill/>
        </p:spPr>
        <p:txBody>
          <a:bodyPr wrap="square" rtlCol="0">
            <a:spAutoFit/>
          </a:bodyPr>
          <a:lstStyle/>
          <a:p>
            <a:pPr marL="0" indent="0" algn="just">
              <a:buNone/>
            </a:pPr>
            <a:r>
              <a:rPr lang="en-US" b="1" i="1" u="sng" dirty="0">
                <a:solidFill>
                  <a:srgbClr val="181717"/>
                </a:solidFill>
                <a:latin typeface="Verdana" panose="020B0604030504040204" pitchFamily="34" charset="0"/>
                <a:sym typeface="+mn-ea"/>
              </a:rPr>
              <a:t>Volume</a:t>
            </a:r>
            <a:r>
              <a:rPr lang="en-US" b="1" i="1" dirty="0">
                <a:solidFill>
                  <a:srgbClr val="181717"/>
                </a:solidFill>
                <a:latin typeface="Verdana" panose="020B0604030504040204" pitchFamily="34" charset="0"/>
                <a:sym typeface="+mn-ea"/>
              </a:rPr>
              <a:t>: </a:t>
            </a:r>
            <a:r>
              <a:rPr lang="en-US" sz="1600" i="1" dirty="0">
                <a:solidFill>
                  <a:srgbClr val="181717"/>
                </a:solidFill>
                <a:latin typeface="Verdana" panose="020B0604030504040204" pitchFamily="34" charset="0"/>
                <a:sym typeface="+mn-ea"/>
              </a:rPr>
              <a:t>Organizations collect data from a variety of sources, including business transactions, smart (IoT) devices, industrial equipment, videos, social media and more. In the past, storing it would have been a problem – but cheaper storage on platforms like data lakes and Hadoop have eased the burden.</a:t>
            </a:r>
          </a:p>
          <a:p>
            <a:pPr marL="0" indent="0" algn="just">
              <a:buNone/>
            </a:pPr>
            <a:r>
              <a:rPr lang="en-US" b="1" i="1" u="sng" dirty="0">
                <a:solidFill>
                  <a:srgbClr val="181717"/>
                </a:solidFill>
                <a:latin typeface="Verdana" panose="020B0604030504040204" pitchFamily="34" charset="0"/>
                <a:sym typeface="+mn-ea"/>
              </a:rPr>
              <a:t>Velocity</a:t>
            </a:r>
            <a:r>
              <a:rPr lang="en-US" b="1" i="1" dirty="0">
                <a:solidFill>
                  <a:srgbClr val="181717"/>
                </a:solidFill>
                <a:latin typeface="Verdana" panose="020B0604030504040204" pitchFamily="34" charset="0"/>
                <a:sym typeface="+mn-ea"/>
              </a:rPr>
              <a:t>:</a:t>
            </a:r>
            <a:r>
              <a:rPr lang="en-US" i="1" dirty="0">
                <a:solidFill>
                  <a:srgbClr val="181717"/>
                </a:solidFill>
                <a:latin typeface="Verdana" panose="020B0604030504040204" pitchFamily="34" charset="0"/>
                <a:sym typeface="+mn-ea"/>
              </a:rPr>
              <a:t> </a:t>
            </a:r>
            <a:r>
              <a:rPr lang="en-US" sz="1600" i="1" dirty="0">
                <a:solidFill>
                  <a:srgbClr val="181717"/>
                </a:solidFill>
                <a:latin typeface="Verdana" panose="020B0604030504040204" pitchFamily="34" charset="0"/>
                <a:sym typeface="+mn-ea"/>
              </a:rPr>
              <a:t>This shows how fast the number of users are growing on social media and how fast the data is getting generated daily. If you are able to handle the velocity, you will be able to generate insights and take decisions based on real-time data. </a:t>
            </a:r>
          </a:p>
          <a:p>
            <a:pPr marL="0" indent="0" algn="just">
              <a:buNone/>
            </a:pPr>
            <a:r>
              <a:rPr lang="en-IN" altLang="en-US" b="1" i="1" u="sng" dirty="0">
                <a:solidFill>
                  <a:srgbClr val="181717"/>
                </a:solidFill>
                <a:latin typeface="Verdana" panose="020B0604030504040204" pitchFamily="34" charset="0"/>
                <a:sym typeface="+mn-ea"/>
              </a:rPr>
              <a:t>Variety</a:t>
            </a:r>
            <a:r>
              <a:rPr lang="en-IN" altLang="en-US" b="1" i="1" dirty="0">
                <a:solidFill>
                  <a:srgbClr val="181717"/>
                </a:solidFill>
                <a:latin typeface="Verdana" panose="020B0604030504040204" pitchFamily="34" charset="0"/>
                <a:sym typeface="+mn-ea"/>
              </a:rPr>
              <a:t>:</a:t>
            </a:r>
            <a:r>
              <a:rPr lang="en-IN" altLang="en-US" i="1" dirty="0">
                <a:solidFill>
                  <a:srgbClr val="181717"/>
                </a:solidFill>
                <a:latin typeface="Verdana" panose="020B0604030504040204" pitchFamily="34" charset="0"/>
                <a:sym typeface="+mn-ea"/>
              </a:rPr>
              <a:t> </a:t>
            </a:r>
            <a:r>
              <a:rPr lang="en-US" sz="1600" i="1" dirty="0">
                <a:solidFill>
                  <a:srgbClr val="181717"/>
                </a:solidFill>
                <a:latin typeface="Verdana" panose="020B0604030504040204" pitchFamily="34" charset="0"/>
                <a:sym typeface="+mn-ea"/>
              </a:rPr>
              <a:t>As there are many sources which are contributing to Big Data, the type of data they are generating is different. It can be structured, semi-structured or unstructured. Hence, there is a variety of data which is getting generated every day. </a:t>
            </a:r>
          </a:p>
          <a:p>
            <a:pPr marL="0" indent="0" algn="just">
              <a:buNone/>
            </a:pPr>
            <a:r>
              <a:rPr lang="en-US" b="1" i="1" u="sng" dirty="0">
                <a:solidFill>
                  <a:srgbClr val="181717"/>
                </a:solidFill>
                <a:latin typeface="Verdana" panose="020B0604030504040204" pitchFamily="34" charset="0"/>
                <a:sym typeface="+mn-ea"/>
              </a:rPr>
              <a:t>Veracity</a:t>
            </a:r>
            <a:r>
              <a:rPr lang="en-IN" altLang="en-US" b="1" i="1" dirty="0">
                <a:solidFill>
                  <a:srgbClr val="181717"/>
                </a:solidFill>
                <a:latin typeface="Verdana" panose="020B0604030504040204" pitchFamily="34" charset="0"/>
                <a:sym typeface="+mn-ea"/>
              </a:rPr>
              <a:t>:</a:t>
            </a:r>
            <a:r>
              <a:rPr lang="en-IN" altLang="en-US" sz="1100" i="1" dirty="0">
                <a:solidFill>
                  <a:srgbClr val="181717"/>
                </a:solidFill>
                <a:latin typeface="Verdana" panose="020B0604030504040204" pitchFamily="34" charset="0"/>
                <a:sym typeface="+mn-ea"/>
              </a:rPr>
              <a:t> </a:t>
            </a:r>
            <a:r>
              <a:rPr lang="en-IN" altLang="en-US" sz="1600" i="1" dirty="0">
                <a:solidFill>
                  <a:srgbClr val="181717"/>
                </a:solidFill>
                <a:latin typeface="Verdana" panose="020B0604030504040204" pitchFamily="34" charset="0"/>
                <a:sym typeface="+mn-ea"/>
              </a:rPr>
              <a:t>It</a:t>
            </a:r>
            <a:r>
              <a:rPr lang="en-US" sz="1600" i="1" dirty="0">
                <a:solidFill>
                  <a:srgbClr val="181717"/>
                </a:solidFill>
                <a:latin typeface="Verdana" panose="020B0604030504040204" pitchFamily="34" charset="0"/>
                <a:sym typeface="+mn-ea"/>
              </a:rPr>
              <a:t> refers to the data in doubt or uncertainty of data available due to data inconsistency and incompleteness.</a:t>
            </a:r>
          </a:p>
          <a:p>
            <a:pPr marL="0" indent="0" algn="just">
              <a:buNone/>
            </a:pPr>
            <a:r>
              <a:rPr lang="en-IN" altLang="en-US" sz="1800" b="1" i="1" u="sng" dirty="0">
                <a:solidFill>
                  <a:srgbClr val="181717"/>
                </a:solidFill>
                <a:latin typeface="Verdana" panose="020B0604030504040204" pitchFamily="34" charset="0"/>
                <a:sym typeface="+mn-ea"/>
              </a:rPr>
              <a:t>Value</a:t>
            </a:r>
            <a:r>
              <a:rPr lang="en-IN" altLang="en-US" sz="1800" b="1" i="1" dirty="0">
                <a:solidFill>
                  <a:srgbClr val="181717"/>
                </a:solidFill>
                <a:latin typeface="Verdana" panose="020B0604030504040204" pitchFamily="34" charset="0"/>
                <a:sym typeface="+mn-ea"/>
              </a:rPr>
              <a:t>:</a:t>
            </a:r>
            <a:r>
              <a:rPr lang="en-IN" altLang="en-US" sz="1800" i="1" dirty="0">
                <a:solidFill>
                  <a:srgbClr val="181717"/>
                </a:solidFill>
                <a:latin typeface="Verdana" panose="020B0604030504040204" pitchFamily="34" charset="0"/>
                <a:sym typeface="+mn-ea"/>
              </a:rPr>
              <a:t> </a:t>
            </a:r>
            <a:r>
              <a:rPr lang="en-US" sz="1600" i="1" dirty="0">
                <a:solidFill>
                  <a:srgbClr val="181717"/>
                </a:solidFill>
                <a:latin typeface="Verdana" panose="020B0604030504040204" pitchFamily="34" charset="0"/>
                <a:sym typeface="+mn-ea"/>
              </a:rPr>
              <a:t>It is all well and good to have access to big data but unless we can turn it into value it is useless.</a:t>
            </a:r>
          </a:p>
          <a:p>
            <a:pPr marL="0" indent="0" algn="just">
              <a:buNone/>
            </a:pPr>
            <a:r>
              <a:rPr lang="en-US" sz="1800" i="1" dirty="0">
                <a:solidFill>
                  <a:srgbClr val="181717"/>
                </a:solidFill>
                <a:latin typeface="Verdana" panose="020B0604030504040204" pitchFamily="34" charset="0"/>
                <a:sym typeface="+mn-ea"/>
              </a:rPr>
              <a:t> </a:t>
            </a:r>
            <a:endParaRPr lang="en-IN" dirty="0"/>
          </a:p>
        </p:txBody>
      </p:sp>
    </p:spTree>
    <p:extLst>
      <p:ext uri="{BB962C8B-B14F-4D97-AF65-F5344CB8AC3E}">
        <p14:creationId xmlns:p14="http://schemas.microsoft.com/office/powerpoint/2010/main" val="3736231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6731" y="369130"/>
            <a:ext cx="10058400" cy="1450757"/>
          </a:xfrm>
        </p:spPr>
        <p:txBody>
          <a:bodyPr>
            <a:normAutofit/>
          </a:bodyPr>
          <a:lstStyle/>
          <a:p>
            <a:pPr marL="457200" indent="-457200">
              <a:buFont typeface="Wingdings" panose="05000000000000000000" pitchFamily="2" charset="2"/>
              <a:buChar char="q"/>
            </a:pPr>
            <a:r>
              <a:rPr lang="en-IN" sz="3200" b="1" dirty="0"/>
              <a:t>Examples of Project Management</a:t>
            </a:r>
          </a:p>
        </p:txBody>
      </p:sp>
      <p:sp>
        <p:nvSpPr>
          <p:cNvPr id="3" name="Content Placeholder 2"/>
          <p:cNvSpPr>
            <a:spLocks noGrp="1"/>
          </p:cNvSpPr>
          <p:nvPr>
            <p:ph idx="1"/>
          </p:nvPr>
        </p:nvSpPr>
        <p:spPr>
          <a:xfrm>
            <a:off x="1206731" y="2010108"/>
            <a:ext cx="9927654" cy="4257567"/>
          </a:xfrm>
        </p:spPr>
        <p:txBody>
          <a:bodyPr>
            <a:normAutofit/>
          </a:bodyPr>
          <a:lstStyle/>
          <a:p>
            <a:r>
              <a:rPr lang="en-IN" sz="1800" dirty="0"/>
              <a:t>1</a:t>
            </a:r>
            <a:r>
              <a:rPr lang="en-IN" i="1" dirty="0">
                <a:solidFill>
                  <a:srgbClr val="181717"/>
                </a:solidFill>
                <a:latin typeface="Verdana" panose="020B0604030504040204" pitchFamily="34" charset="0"/>
              </a:rPr>
              <a:t>) Purchasing a flat before construction ,you  can construct it as per your guidelines and requirement.</a:t>
            </a:r>
          </a:p>
          <a:p>
            <a:r>
              <a:rPr lang="en-IN" i="1" dirty="0">
                <a:solidFill>
                  <a:srgbClr val="181717"/>
                </a:solidFill>
                <a:latin typeface="Verdana" panose="020B0604030504040204" pitchFamily="34" charset="0"/>
              </a:rPr>
              <a:t>2) Banking project like ICII,HDFC and e-commerce project like Flipkart and bigbasket.com.</a:t>
            </a:r>
          </a:p>
          <a:p>
            <a:r>
              <a:rPr lang="en-IN" i="1" dirty="0">
                <a:solidFill>
                  <a:srgbClr val="181717"/>
                </a:solidFill>
                <a:latin typeface="Verdana" panose="020B0604030504040204" pitchFamily="34" charset="0"/>
              </a:rPr>
              <a:t>These are specific to clients.</a:t>
            </a:r>
          </a:p>
        </p:txBody>
      </p:sp>
      <p:pic>
        <p:nvPicPr>
          <p:cNvPr id="4" name="Picture 3"/>
          <p:cNvPicPr>
            <a:picLocks noChangeAspect="1"/>
          </p:cNvPicPr>
          <p:nvPr/>
        </p:nvPicPr>
        <p:blipFill>
          <a:blip r:embed="rId2"/>
          <a:stretch>
            <a:fillRect/>
          </a:stretch>
        </p:blipFill>
        <p:spPr>
          <a:xfrm>
            <a:off x="11134385" y="0"/>
            <a:ext cx="1057615" cy="1094509"/>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Wingdings" panose="05000000000000000000" pitchFamily="2" charset="2"/>
              <a:buChar char="q"/>
            </a:pPr>
            <a:r>
              <a:rPr lang="en-IN" sz="3200" b="1" dirty="0"/>
              <a:t>Artificial Intelligence</a:t>
            </a:r>
          </a:p>
        </p:txBody>
      </p:sp>
      <p:sp>
        <p:nvSpPr>
          <p:cNvPr id="3" name="Content Placeholder 2"/>
          <p:cNvSpPr>
            <a:spLocks noGrp="1"/>
          </p:cNvSpPr>
          <p:nvPr>
            <p:ph idx="1"/>
          </p:nvPr>
        </p:nvSpPr>
        <p:spPr>
          <a:xfrm>
            <a:off x="803564" y="2023963"/>
            <a:ext cx="11000509" cy="3304322"/>
          </a:xfrm>
        </p:spPr>
        <p:txBody>
          <a:bodyPr>
            <a:normAutofit/>
          </a:bodyPr>
          <a:lstStyle/>
          <a:p>
            <a:r>
              <a:rPr lang="en-IN" altLang="en-US" i="1" dirty="0">
                <a:solidFill>
                  <a:srgbClr val="181717"/>
                </a:solidFill>
                <a:latin typeface="Verdana" panose="020B0604030504040204" pitchFamily="34" charset="0"/>
              </a:rPr>
              <a:t>  </a:t>
            </a:r>
          </a:p>
        </p:txBody>
      </p:sp>
      <p:pic>
        <p:nvPicPr>
          <p:cNvPr id="4" name="Picture 3"/>
          <p:cNvPicPr>
            <a:picLocks noChangeAspect="1"/>
          </p:cNvPicPr>
          <p:nvPr/>
        </p:nvPicPr>
        <p:blipFill>
          <a:blip r:embed="rId2"/>
          <a:stretch>
            <a:fillRect/>
          </a:stretch>
        </p:blipFill>
        <p:spPr>
          <a:xfrm>
            <a:off x="11134385" y="0"/>
            <a:ext cx="1057615" cy="1094509"/>
          </a:xfrm>
          <a:prstGeom prst="rect">
            <a:avLst/>
          </a:prstGeom>
        </p:spPr>
      </p:pic>
      <p:sp>
        <p:nvSpPr>
          <p:cNvPr id="5" name="TextBox 4">
            <a:extLst>
              <a:ext uri="{FF2B5EF4-FFF2-40B4-BE49-F238E27FC236}">
                <a16:creationId xmlns:a16="http://schemas.microsoft.com/office/drawing/2014/main" id="{359B0C54-BF71-45D0-AD23-5AFA95767AAE}"/>
              </a:ext>
            </a:extLst>
          </p:cNvPr>
          <p:cNvSpPr txBox="1"/>
          <p:nvPr/>
        </p:nvSpPr>
        <p:spPr>
          <a:xfrm>
            <a:off x="1097280" y="2189018"/>
            <a:ext cx="10457411" cy="369332"/>
          </a:xfrm>
          <a:prstGeom prst="rect">
            <a:avLst/>
          </a:prstGeom>
          <a:noFill/>
        </p:spPr>
        <p:txBody>
          <a:bodyPr wrap="square" rtlCol="0">
            <a:spAutoFit/>
          </a:bodyPr>
          <a:lstStyle/>
          <a:p>
            <a:pPr marL="0" indent="0" algn="just">
              <a:buNone/>
            </a:pPr>
            <a:r>
              <a:rPr lang="en-US" sz="1800" i="1" dirty="0">
                <a:solidFill>
                  <a:srgbClr val="181717"/>
                </a:solidFill>
                <a:latin typeface="Verdana" panose="020B0604030504040204" pitchFamily="34" charset="0"/>
                <a:sym typeface="+mn-ea"/>
              </a:rPr>
              <a:t>  </a:t>
            </a:r>
            <a:endParaRPr lang="en-IN" dirty="0"/>
          </a:p>
        </p:txBody>
      </p:sp>
      <p:pic>
        <p:nvPicPr>
          <p:cNvPr id="6" name="Content Placeholder 3" descr="aiii">
            <a:extLst>
              <a:ext uri="{FF2B5EF4-FFF2-40B4-BE49-F238E27FC236}">
                <a16:creationId xmlns:a16="http://schemas.microsoft.com/office/drawing/2014/main" id="{0E4A9AC7-3A84-496C-8D59-A1BB6DA1BE36}"/>
              </a:ext>
            </a:extLst>
          </p:cNvPr>
          <p:cNvPicPr>
            <a:picLocks noChangeAspect="1"/>
          </p:cNvPicPr>
          <p:nvPr/>
        </p:nvPicPr>
        <p:blipFill>
          <a:blip r:embed="rId3"/>
          <a:stretch>
            <a:fillRect/>
          </a:stretch>
        </p:blipFill>
        <p:spPr>
          <a:xfrm>
            <a:off x="2783205" y="2108200"/>
            <a:ext cx="6685915" cy="3761105"/>
          </a:xfrm>
          <a:prstGeom prst="rect">
            <a:avLst/>
          </a:prstGeom>
        </p:spPr>
      </p:pic>
    </p:spTree>
    <p:extLst>
      <p:ext uri="{BB962C8B-B14F-4D97-AF65-F5344CB8AC3E}">
        <p14:creationId xmlns:p14="http://schemas.microsoft.com/office/powerpoint/2010/main" val="416565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Wingdings" panose="05000000000000000000" pitchFamily="2" charset="2"/>
              <a:buChar char="q"/>
            </a:pPr>
            <a:r>
              <a:rPr lang="en-IN" sz="3200" b="1" dirty="0"/>
              <a:t>Why AI?</a:t>
            </a:r>
          </a:p>
        </p:txBody>
      </p:sp>
      <p:sp>
        <p:nvSpPr>
          <p:cNvPr id="3" name="Content Placeholder 2"/>
          <p:cNvSpPr>
            <a:spLocks noGrp="1"/>
          </p:cNvSpPr>
          <p:nvPr>
            <p:ph idx="1"/>
          </p:nvPr>
        </p:nvSpPr>
        <p:spPr>
          <a:xfrm>
            <a:off x="1097280" y="2023963"/>
            <a:ext cx="10360429" cy="4257567"/>
          </a:xfrm>
        </p:spPr>
        <p:txBody>
          <a:bodyPr>
            <a:normAutofit lnSpcReduction="10000"/>
          </a:bodyPr>
          <a:lstStyle/>
          <a:p>
            <a:pPr marL="0" indent="0" algn="just">
              <a:buNone/>
            </a:pPr>
            <a:r>
              <a:rPr lang="en-US" b="0" i="1" dirty="0">
                <a:solidFill>
                  <a:srgbClr val="181717"/>
                </a:solidFill>
                <a:effectLst/>
                <a:latin typeface="Verdana" panose="020B0604030504040204" pitchFamily="34" charset="0"/>
              </a:rPr>
              <a:t>AI stands for Artificial Intelligence. AI is a set of algorithms and intelligence that try to mimic human intelligence.</a:t>
            </a:r>
            <a:endParaRPr lang="en-US" i="1" dirty="0">
              <a:solidFill>
                <a:srgbClr val="181717"/>
              </a:solidFill>
              <a:latin typeface="Verdana" panose="020B0604030504040204" pitchFamily="34" charset="0"/>
            </a:endParaRPr>
          </a:p>
          <a:p>
            <a:pPr marL="0" indent="0" algn="just">
              <a:buNone/>
            </a:pPr>
            <a:r>
              <a:rPr lang="en-US" b="1" i="1" dirty="0">
                <a:solidFill>
                  <a:srgbClr val="181717"/>
                </a:solidFill>
                <a:latin typeface="Verdana" panose="020B0604030504040204" pitchFamily="34" charset="0"/>
              </a:rPr>
              <a:t>Importance of Artificial Intelligence:</a:t>
            </a:r>
          </a:p>
          <a:p>
            <a:pPr algn="just">
              <a:buFont typeface="Wingdings" panose="05000000000000000000" pitchFamily="2" charset="2"/>
              <a:buChar char="Ø"/>
            </a:pPr>
            <a:r>
              <a:rPr lang="en-US" i="1" dirty="0">
                <a:solidFill>
                  <a:srgbClr val="181717"/>
                </a:solidFill>
                <a:latin typeface="Verdana" panose="020B0604030504040204" pitchFamily="34" charset="0"/>
              </a:rPr>
              <a:t>AI automates repetitive learning and discovery through data. </a:t>
            </a:r>
          </a:p>
          <a:p>
            <a:pPr algn="just">
              <a:buFont typeface="Wingdings" panose="05000000000000000000" pitchFamily="2" charset="2"/>
              <a:buChar char="Ø"/>
            </a:pPr>
            <a:r>
              <a:rPr lang="en-US" i="1" dirty="0">
                <a:solidFill>
                  <a:srgbClr val="181717"/>
                </a:solidFill>
                <a:latin typeface="Verdana" panose="020B0604030504040204" pitchFamily="34" charset="0"/>
              </a:rPr>
              <a:t>AI adds intelligence to existing products. For example, Siri was added as a feature to a new generation of Apple products. Automation, conversational platforms, bots and smart machines can be combined with large amounts of data to improve many technologies at home and in the workplace, from security intelligence to investment analysis.</a:t>
            </a:r>
          </a:p>
          <a:p>
            <a:pPr algn="just">
              <a:buFont typeface="Wingdings" panose="05000000000000000000" pitchFamily="2" charset="2"/>
              <a:buChar char="Ø"/>
            </a:pPr>
            <a:r>
              <a:rPr lang="en-US" i="1" dirty="0">
                <a:solidFill>
                  <a:srgbClr val="181717"/>
                </a:solidFill>
                <a:latin typeface="Verdana" panose="020B0604030504040204" pitchFamily="34" charset="0"/>
              </a:rPr>
              <a:t>AI adapts through progressive learning algorithms to let the data do the programming. </a:t>
            </a:r>
          </a:p>
        </p:txBody>
      </p:sp>
      <p:pic>
        <p:nvPicPr>
          <p:cNvPr id="4" name="Picture 3"/>
          <p:cNvPicPr>
            <a:picLocks noChangeAspect="1"/>
          </p:cNvPicPr>
          <p:nvPr/>
        </p:nvPicPr>
        <p:blipFill>
          <a:blip r:embed="rId2"/>
          <a:stretch>
            <a:fillRect/>
          </a:stretch>
        </p:blipFill>
        <p:spPr>
          <a:xfrm>
            <a:off x="11134385" y="0"/>
            <a:ext cx="1057615" cy="1094509"/>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Wingdings" panose="05000000000000000000" pitchFamily="2" charset="2"/>
              <a:buChar char="q"/>
            </a:pPr>
            <a:r>
              <a:rPr lang="en-IN" sz="3200" b="1" dirty="0"/>
              <a:t>Benefits of AI</a:t>
            </a:r>
          </a:p>
        </p:txBody>
      </p:sp>
      <p:pic>
        <p:nvPicPr>
          <p:cNvPr id="4" name="Picture 3"/>
          <p:cNvPicPr>
            <a:picLocks noChangeAspect="1"/>
          </p:cNvPicPr>
          <p:nvPr/>
        </p:nvPicPr>
        <p:blipFill>
          <a:blip r:embed="rId2"/>
          <a:stretch>
            <a:fillRect/>
          </a:stretch>
        </p:blipFill>
        <p:spPr>
          <a:xfrm>
            <a:off x="11134385" y="0"/>
            <a:ext cx="1057615" cy="1094509"/>
          </a:xfrm>
          <a:prstGeom prst="rect">
            <a:avLst/>
          </a:prstGeom>
        </p:spPr>
      </p:pic>
      <p:pic>
        <p:nvPicPr>
          <p:cNvPr id="5" name="Content Placeholder 3" descr="aii">
            <a:extLst>
              <a:ext uri="{FF2B5EF4-FFF2-40B4-BE49-F238E27FC236}">
                <a16:creationId xmlns:a16="http://schemas.microsoft.com/office/drawing/2014/main" id="{5C4A7773-F880-4617-A8FC-0BC9538ABBFD}"/>
              </a:ext>
            </a:extLst>
          </p:cNvPr>
          <p:cNvPicPr>
            <a:picLocks noGrp="1" noChangeAspect="1"/>
          </p:cNvPicPr>
          <p:nvPr>
            <p:ph idx="1"/>
          </p:nvPr>
        </p:nvPicPr>
        <p:blipFill>
          <a:blip r:embed="rId3"/>
          <a:stretch>
            <a:fillRect/>
          </a:stretch>
        </p:blipFill>
        <p:spPr>
          <a:xfrm>
            <a:off x="1242886" y="2024064"/>
            <a:ext cx="10068179" cy="3096578"/>
          </a:xfrm>
          <a:prstGeom prst="rect">
            <a:avLst/>
          </a:prstGeom>
        </p:spPr>
      </p:pic>
      <p:sp>
        <p:nvSpPr>
          <p:cNvPr id="6" name="TextBox 5">
            <a:extLst>
              <a:ext uri="{FF2B5EF4-FFF2-40B4-BE49-F238E27FC236}">
                <a16:creationId xmlns:a16="http://schemas.microsoft.com/office/drawing/2014/main" id="{4A47AEBB-FBCA-4B48-8B5D-7A4E996CEB7D}"/>
              </a:ext>
            </a:extLst>
          </p:cNvPr>
          <p:cNvSpPr txBox="1"/>
          <p:nvPr/>
        </p:nvSpPr>
        <p:spPr>
          <a:xfrm>
            <a:off x="1097280" y="5407346"/>
            <a:ext cx="10633231" cy="400110"/>
          </a:xfrm>
          <a:prstGeom prst="rect">
            <a:avLst/>
          </a:prstGeom>
          <a:noFill/>
        </p:spPr>
        <p:txBody>
          <a:bodyPr wrap="square" rtlCol="0">
            <a:spAutoFit/>
          </a:bodyPr>
          <a:lstStyle/>
          <a:p>
            <a:r>
              <a:rPr lang="en-IN" sz="2000" i="1" dirty="0">
                <a:solidFill>
                  <a:srgbClr val="181717"/>
                </a:solidFill>
                <a:latin typeface="Verdana" panose="020B0604030504040204" pitchFamily="34" charset="0"/>
              </a:rPr>
              <a:t>The terms are explained in the next slide: </a:t>
            </a:r>
          </a:p>
        </p:txBody>
      </p:sp>
    </p:spTree>
    <p:extLst>
      <p:ext uri="{BB962C8B-B14F-4D97-AF65-F5344CB8AC3E}">
        <p14:creationId xmlns:p14="http://schemas.microsoft.com/office/powerpoint/2010/main" val="37575814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Wingdings" panose="05000000000000000000" pitchFamily="2" charset="2"/>
              <a:buChar char="q"/>
            </a:pPr>
            <a:r>
              <a:rPr lang="en-IN" sz="3200" b="1" dirty="0"/>
              <a:t>Benefits of AI</a:t>
            </a:r>
          </a:p>
        </p:txBody>
      </p:sp>
      <p:pic>
        <p:nvPicPr>
          <p:cNvPr id="4" name="Picture 3"/>
          <p:cNvPicPr>
            <a:picLocks noChangeAspect="1"/>
          </p:cNvPicPr>
          <p:nvPr/>
        </p:nvPicPr>
        <p:blipFill>
          <a:blip r:embed="rId2"/>
          <a:stretch>
            <a:fillRect/>
          </a:stretch>
        </p:blipFill>
        <p:spPr>
          <a:xfrm>
            <a:off x="11134385" y="0"/>
            <a:ext cx="1057615" cy="1094509"/>
          </a:xfrm>
          <a:prstGeom prst="rect">
            <a:avLst/>
          </a:prstGeom>
        </p:spPr>
      </p:pic>
      <p:sp>
        <p:nvSpPr>
          <p:cNvPr id="7" name="Content Placeholder 6">
            <a:extLst>
              <a:ext uri="{FF2B5EF4-FFF2-40B4-BE49-F238E27FC236}">
                <a16:creationId xmlns:a16="http://schemas.microsoft.com/office/drawing/2014/main" id="{AC28F626-0AA7-41D7-B575-057B3A2737B1}"/>
              </a:ext>
            </a:extLst>
          </p:cNvPr>
          <p:cNvSpPr>
            <a:spLocks noGrp="1"/>
          </p:cNvSpPr>
          <p:nvPr>
            <p:ph idx="1"/>
          </p:nvPr>
        </p:nvSpPr>
        <p:spPr>
          <a:xfrm>
            <a:off x="1036320" y="4087091"/>
            <a:ext cx="10058400" cy="2175164"/>
          </a:xfrm>
        </p:spPr>
        <p:txBody>
          <a:bodyPr/>
          <a:lstStyle/>
          <a:p>
            <a:r>
              <a:rPr lang="en-IN" dirty="0"/>
              <a:t>  </a:t>
            </a:r>
          </a:p>
        </p:txBody>
      </p:sp>
      <p:sp>
        <p:nvSpPr>
          <p:cNvPr id="9" name="TextBox 8">
            <a:extLst>
              <a:ext uri="{FF2B5EF4-FFF2-40B4-BE49-F238E27FC236}">
                <a16:creationId xmlns:a16="http://schemas.microsoft.com/office/drawing/2014/main" id="{F302809D-716B-412B-B4EC-8649E76278D1}"/>
              </a:ext>
            </a:extLst>
          </p:cNvPr>
          <p:cNvSpPr txBox="1"/>
          <p:nvPr/>
        </p:nvSpPr>
        <p:spPr>
          <a:xfrm>
            <a:off x="798022" y="1910570"/>
            <a:ext cx="10881360" cy="4478149"/>
          </a:xfrm>
          <a:prstGeom prst="rect">
            <a:avLst/>
          </a:prstGeom>
          <a:noFill/>
        </p:spPr>
        <p:txBody>
          <a:bodyPr wrap="square">
            <a:spAutoFit/>
          </a:bodyPr>
          <a:lstStyle/>
          <a:p>
            <a:r>
              <a:rPr lang="en-US" sz="1900" b="1" i="1" dirty="0">
                <a:solidFill>
                  <a:srgbClr val="181717"/>
                </a:solidFill>
                <a:latin typeface="Verdana" panose="020B0604030504040204" pitchFamily="34" charset="0"/>
              </a:rPr>
              <a:t>Increased Automation</a:t>
            </a:r>
            <a:r>
              <a:rPr lang="en-IN" altLang="en-US" sz="1900" b="1" i="1" dirty="0">
                <a:solidFill>
                  <a:srgbClr val="181717"/>
                </a:solidFill>
                <a:latin typeface="Verdana" panose="020B0604030504040204" pitchFamily="34" charset="0"/>
              </a:rPr>
              <a:t>:  </a:t>
            </a:r>
            <a:r>
              <a:rPr lang="en-IN" altLang="en-US" sz="1900" i="1" dirty="0">
                <a:solidFill>
                  <a:srgbClr val="181717"/>
                </a:solidFill>
                <a:latin typeface="Verdana" panose="020B0604030504040204" pitchFamily="34" charset="0"/>
              </a:rPr>
              <a:t>There are n number of AI-based applications that can be used to automate the recruitment process. Such tools help to free the employees from tedious manual tasks and allow them to focus on complex tasks like strategizing and decision making.</a:t>
            </a:r>
          </a:p>
          <a:p>
            <a:endParaRPr lang="en-IN" altLang="en-US" sz="1900" i="1" dirty="0">
              <a:solidFill>
                <a:srgbClr val="181717"/>
              </a:solidFill>
              <a:latin typeface="Verdana" panose="020B0604030504040204" pitchFamily="34" charset="0"/>
            </a:endParaRPr>
          </a:p>
          <a:p>
            <a:r>
              <a:rPr lang="en-IN" altLang="en-US" sz="1900" b="1" i="1" dirty="0">
                <a:solidFill>
                  <a:srgbClr val="181717"/>
                </a:solidFill>
                <a:latin typeface="Verdana" panose="020B0604030504040204" pitchFamily="34" charset="0"/>
              </a:rPr>
              <a:t>Increased Productivity:  </a:t>
            </a:r>
            <a:r>
              <a:rPr lang="en-IN" altLang="en-US" sz="1900" i="1" dirty="0">
                <a:solidFill>
                  <a:srgbClr val="181717"/>
                </a:solidFill>
                <a:latin typeface="Verdana" panose="020B0604030504040204" pitchFamily="34" charset="0"/>
              </a:rPr>
              <a:t>Artificial Intelligence has become a necessity in the business world. It is being used to manage highly computational tasks that require maximum effort and time.</a:t>
            </a:r>
          </a:p>
          <a:p>
            <a:endParaRPr lang="en-IN" altLang="en-US" sz="1900" i="1" dirty="0">
              <a:solidFill>
                <a:srgbClr val="181717"/>
              </a:solidFill>
              <a:latin typeface="Verdana" panose="020B0604030504040204" pitchFamily="34" charset="0"/>
            </a:endParaRPr>
          </a:p>
          <a:p>
            <a:r>
              <a:rPr lang="en-IN" altLang="en-US" sz="1900" b="1" i="1" dirty="0">
                <a:solidFill>
                  <a:srgbClr val="181717"/>
                </a:solidFill>
                <a:latin typeface="Verdana" panose="020B0604030504040204" pitchFamily="34" charset="0"/>
              </a:rPr>
              <a:t>Smart Decision Making:  </a:t>
            </a:r>
            <a:r>
              <a:rPr lang="en-IN" altLang="en-US" sz="1900" i="1" dirty="0">
                <a:solidFill>
                  <a:srgbClr val="181717"/>
                </a:solidFill>
                <a:latin typeface="Verdana" panose="020B0604030504040204" pitchFamily="34" charset="0"/>
              </a:rPr>
              <a:t>One of the most important goals of Artificial Intelligence is to help in making smarter business decisions.</a:t>
            </a:r>
          </a:p>
          <a:p>
            <a:endParaRPr lang="en-IN" altLang="en-US" sz="1900" b="1" i="1" dirty="0">
              <a:solidFill>
                <a:srgbClr val="181717"/>
              </a:solidFill>
              <a:latin typeface="Verdana" panose="020B0604030504040204" pitchFamily="34" charset="0"/>
            </a:endParaRPr>
          </a:p>
          <a:p>
            <a:r>
              <a:rPr lang="en-IN" altLang="en-US" sz="1900" b="1" i="1" dirty="0">
                <a:solidFill>
                  <a:srgbClr val="181717"/>
                </a:solidFill>
                <a:latin typeface="Verdana" panose="020B0604030504040204" pitchFamily="34" charset="0"/>
              </a:rPr>
              <a:t>Solve Complex Problems:  </a:t>
            </a:r>
            <a:r>
              <a:rPr lang="en-IN" altLang="en-US" sz="1900" i="1" dirty="0">
                <a:solidFill>
                  <a:srgbClr val="181717"/>
                </a:solidFill>
                <a:latin typeface="Verdana" panose="020B0604030504040204" pitchFamily="34" charset="0"/>
              </a:rPr>
              <a:t>AI has helped companies solve complex issues such as fraud detection, medical diagnosis, weather forecasting and so on with help of Machine Learning algorithms to advanced machine learning concepts such as Deep Learning. </a:t>
            </a:r>
          </a:p>
        </p:txBody>
      </p:sp>
    </p:spTree>
    <p:extLst>
      <p:ext uri="{BB962C8B-B14F-4D97-AF65-F5344CB8AC3E}">
        <p14:creationId xmlns:p14="http://schemas.microsoft.com/office/powerpoint/2010/main" val="9102328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91492" y="2109787"/>
            <a:ext cx="9975272" cy="3833813"/>
          </a:xfrm>
          <a:prstGeom prst="rect">
            <a:avLst/>
          </a:prstGeom>
        </p:spPr>
      </p:pic>
      <p:pic>
        <p:nvPicPr>
          <p:cNvPr id="2" name="Picture 1"/>
          <p:cNvPicPr>
            <a:picLocks noChangeAspect="1"/>
          </p:cNvPicPr>
          <p:nvPr/>
        </p:nvPicPr>
        <p:blipFill>
          <a:blip r:embed="rId3"/>
          <a:stretch>
            <a:fillRect/>
          </a:stretch>
        </p:blipFill>
        <p:spPr>
          <a:xfrm>
            <a:off x="11134385" y="0"/>
            <a:ext cx="1057615" cy="109450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Wingdings" panose="05000000000000000000" pitchFamily="2" charset="2"/>
              <a:buChar char="q"/>
            </a:pPr>
            <a:r>
              <a:rPr lang="en-IN" sz="3200" b="1" dirty="0"/>
              <a:t>Role of a Project manager</a:t>
            </a:r>
          </a:p>
        </p:txBody>
      </p:sp>
      <p:sp>
        <p:nvSpPr>
          <p:cNvPr id="3" name="Content Placeholder 2"/>
          <p:cNvSpPr>
            <a:spLocks noGrp="1"/>
          </p:cNvSpPr>
          <p:nvPr>
            <p:ph idx="1"/>
          </p:nvPr>
        </p:nvSpPr>
        <p:spPr>
          <a:xfrm>
            <a:off x="1127760" y="2023963"/>
            <a:ext cx="10163695" cy="4257567"/>
          </a:xfrm>
        </p:spPr>
        <p:txBody>
          <a:bodyPr>
            <a:normAutofit/>
          </a:bodyPr>
          <a:lstStyle/>
          <a:p>
            <a:pPr>
              <a:buFont typeface="Wingdings" panose="05000000000000000000" pitchFamily="2" charset="2"/>
              <a:buChar char="Ø"/>
            </a:pPr>
            <a:r>
              <a:rPr lang="en-IN" i="1" dirty="0">
                <a:solidFill>
                  <a:srgbClr val="181717"/>
                </a:solidFill>
                <a:latin typeface="Verdana" panose="020B0604030504040204" pitchFamily="34" charset="0"/>
              </a:rPr>
              <a:t>Project managers are leaders—they not only ensure projects are delivered on time and in minimal budget, but must also engage, encourage and inspire their teams and clients.</a:t>
            </a:r>
          </a:p>
          <a:p>
            <a:pPr>
              <a:buFont typeface="Wingdings" panose="05000000000000000000" pitchFamily="2" charset="2"/>
              <a:buChar char="Ø"/>
            </a:pPr>
            <a:r>
              <a:rPr lang="en-IN" i="1" dirty="0">
                <a:solidFill>
                  <a:srgbClr val="181717"/>
                </a:solidFill>
                <a:latin typeface="Verdana" panose="020B0604030504040204" pitchFamily="34" charset="0"/>
              </a:rPr>
              <a:t>The ultimate goal of a Project Manager is to maximize quality while minimizing the risk.</a:t>
            </a:r>
          </a:p>
          <a:p>
            <a:pPr>
              <a:buFont typeface="Wingdings" panose="05000000000000000000" pitchFamily="2" charset="2"/>
              <a:buChar char="Ø"/>
            </a:pPr>
            <a:r>
              <a:rPr lang="en-IN" i="1" dirty="0">
                <a:solidFill>
                  <a:srgbClr val="181717"/>
                </a:solidFill>
                <a:latin typeface="Verdana" panose="020B0604030504040204" pitchFamily="34" charset="0"/>
              </a:rPr>
              <a:t>It manages the scope of the project, as they ensure time, cost, and quality. For example, if the deadline of a project is shortened, Project Managers must either increase costs or reduce the scope in order to maintain quality.</a:t>
            </a:r>
          </a:p>
        </p:txBody>
      </p:sp>
      <p:pic>
        <p:nvPicPr>
          <p:cNvPr id="4" name="Picture 3"/>
          <p:cNvPicPr>
            <a:picLocks noChangeAspect="1"/>
          </p:cNvPicPr>
          <p:nvPr/>
        </p:nvPicPr>
        <p:blipFill>
          <a:blip r:embed="rId2"/>
          <a:stretch>
            <a:fillRect/>
          </a:stretch>
        </p:blipFill>
        <p:spPr>
          <a:xfrm>
            <a:off x="11134385" y="0"/>
            <a:ext cx="1057615" cy="109450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Wingdings" panose="05000000000000000000" pitchFamily="2" charset="2"/>
              <a:buChar char="q"/>
            </a:pPr>
            <a:r>
              <a:rPr lang="en-IN" sz="3200" b="1" dirty="0"/>
              <a:t>Responsibilities of a Project Manager</a:t>
            </a:r>
          </a:p>
        </p:txBody>
      </p:sp>
      <p:sp>
        <p:nvSpPr>
          <p:cNvPr id="3" name="Content Placeholder 2"/>
          <p:cNvSpPr>
            <a:spLocks noGrp="1"/>
          </p:cNvSpPr>
          <p:nvPr>
            <p:ph idx="1"/>
          </p:nvPr>
        </p:nvSpPr>
        <p:spPr>
          <a:xfrm>
            <a:off x="1097280" y="2023963"/>
            <a:ext cx="10037105" cy="4257567"/>
          </a:xfrm>
        </p:spPr>
        <p:txBody>
          <a:bodyPr>
            <a:normAutofit fontScale="92500" lnSpcReduction="20000"/>
          </a:bodyPr>
          <a:lstStyle/>
          <a:p>
            <a:r>
              <a:rPr lang="en-IN" b="1" i="1" dirty="0">
                <a:solidFill>
                  <a:srgbClr val="181717"/>
                </a:solidFill>
                <a:latin typeface="Verdana" panose="020B0604030504040204" pitchFamily="34" charset="0"/>
              </a:rPr>
              <a:t>These are some of the core responsibilities that a project managers must handle :</a:t>
            </a:r>
          </a:p>
          <a:p>
            <a:pPr>
              <a:buFont typeface="Wingdings" panose="05000000000000000000" pitchFamily="2" charset="2"/>
              <a:buChar char="Ø"/>
            </a:pPr>
            <a:r>
              <a:rPr lang="en-IN" i="1" dirty="0">
                <a:solidFill>
                  <a:srgbClr val="181717"/>
                </a:solidFill>
                <a:latin typeface="Verdana" panose="020B0604030504040204" pitchFamily="34" charset="0"/>
              </a:rPr>
              <a:t>Responsible for coming up with the plan.</a:t>
            </a:r>
          </a:p>
          <a:p>
            <a:pPr>
              <a:buFont typeface="Wingdings" panose="05000000000000000000" pitchFamily="2" charset="2"/>
              <a:buChar char="Ø"/>
            </a:pPr>
            <a:r>
              <a:rPr lang="en-IN" i="1" dirty="0">
                <a:solidFill>
                  <a:srgbClr val="181717"/>
                </a:solidFill>
                <a:latin typeface="Verdana" panose="020B0604030504040204" pitchFamily="34" charset="0"/>
              </a:rPr>
              <a:t>Organizing and motivating a project  team.</a:t>
            </a:r>
          </a:p>
          <a:p>
            <a:pPr>
              <a:buFont typeface="Wingdings" panose="05000000000000000000" pitchFamily="2" charset="2"/>
              <a:buChar char="Ø"/>
            </a:pPr>
            <a:r>
              <a:rPr lang="en-IN" i="1" dirty="0">
                <a:solidFill>
                  <a:srgbClr val="181717"/>
                </a:solidFill>
                <a:latin typeface="Verdana" panose="020B0604030504040204" pitchFamily="34" charset="0"/>
              </a:rPr>
              <a:t>Controlling the time management .</a:t>
            </a:r>
          </a:p>
          <a:p>
            <a:pPr>
              <a:buFont typeface="Wingdings" panose="05000000000000000000" pitchFamily="2" charset="2"/>
              <a:buChar char="Ø"/>
            </a:pPr>
            <a:r>
              <a:rPr lang="en-IN" i="1" dirty="0">
                <a:solidFill>
                  <a:srgbClr val="181717"/>
                </a:solidFill>
                <a:latin typeface="Verdana" panose="020B0604030504040204" pitchFamily="34" charset="0"/>
              </a:rPr>
              <a:t>Cost estimation and development of budget.</a:t>
            </a:r>
          </a:p>
          <a:p>
            <a:pPr>
              <a:buFont typeface="Wingdings" panose="05000000000000000000" pitchFamily="2" charset="2"/>
              <a:buChar char="Ø"/>
            </a:pPr>
            <a:r>
              <a:rPr lang="en-IN" i="1" dirty="0">
                <a:solidFill>
                  <a:srgbClr val="181717"/>
                </a:solidFill>
                <a:latin typeface="Verdana" panose="020B0604030504040204" pitchFamily="34" charset="0"/>
              </a:rPr>
              <a:t>Ensuring customer satisfaction.</a:t>
            </a:r>
          </a:p>
          <a:p>
            <a:pPr>
              <a:buFont typeface="Wingdings" panose="05000000000000000000" pitchFamily="2" charset="2"/>
              <a:buChar char="Ø"/>
            </a:pPr>
            <a:r>
              <a:rPr lang="en-IN" i="1" dirty="0">
                <a:solidFill>
                  <a:srgbClr val="181717"/>
                </a:solidFill>
                <a:latin typeface="Verdana" panose="020B0604030504040204" pitchFamily="34" charset="0"/>
              </a:rPr>
              <a:t>Monitoring Progress.</a:t>
            </a:r>
          </a:p>
          <a:p>
            <a:pPr>
              <a:buFont typeface="Wingdings" panose="05000000000000000000" pitchFamily="2" charset="2"/>
              <a:buChar char="Ø"/>
            </a:pPr>
            <a:r>
              <a:rPr lang="en-IN" i="1" dirty="0">
                <a:solidFill>
                  <a:srgbClr val="181717"/>
                </a:solidFill>
                <a:latin typeface="Verdana" panose="020B0604030504040204" pitchFamily="34" charset="0"/>
              </a:rPr>
              <a:t>Managing reports and necessary documentation.</a:t>
            </a:r>
          </a:p>
          <a:p>
            <a:pPr>
              <a:buFont typeface="Wingdings" panose="05000000000000000000" pitchFamily="2" charset="2"/>
              <a:buChar char="Ø"/>
            </a:pPr>
            <a:r>
              <a:rPr lang="en-IN" i="1" dirty="0">
                <a:solidFill>
                  <a:srgbClr val="181717"/>
                </a:solidFill>
                <a:latin typeface="Verdana" panose="020B0604030504040204" pitchFamily="34" charset="0"/>
              </a:rPr>
              <a:t>Test and Release the product.</a:t>
            </a:r>
          </a:p>
          <a:p>
            <a:endParaRPr lang="en-IN" b="1" i="1" dirty="0">
              <a:solidFill>
                <a:srgbClr val="181717"/>
              </a:solidFill>
              <a:latin typeface="Verdana" panose="020B0604030504040204" pitchFamily="34" charset="0"/>
            </a:endParaRPr>
          </a:p>
        </p:txBody>
      </p:sp>
      <p:pic>
        <p:nvPicPr>
          <p:cNvPr id="4" name="Picture 3"/>
          <p:cNvPicPr>
            <a:picLocks noChangeAspect="1"/>
          </p:cNvPicPr>
          <p:nvPr/>
        </p:nvPicPr>
        <p:blipFill>
          <a:blip r:embed="rId2"/>
          <a:stretch>
            <a:fillRect/>
          </a:stretch>
        </p:blipFill>
        <p:spPr>
          <a:xfrm>
            <a:off x="11134385" y="0"/>
            <a:ext cx="1057615" cy="109450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Wingdings" panose="05000000000000000000" pitchFamily="2" charset="2"/>
              <a:buChar char="q"/>
            </a:pPr>
            <a:r>
              <a:rPr lang="en-IN" sz="3200" b="1" dirty="0"/>
              <a:t>What is Project Management?</a:t>
            </a:r>
          </a:p>
        </p:txBody>
      </p:sp>
      <p:sp>
        <p:nvSpPr>
          <p:cNvPr id="3" name="Content Placeholder 2"/>
          <p:cNvSpPr>
            <a:spLocks noGrp="1"/>
          </p:cNvSpPr>
          <p:nvPr>
            <p:ph idx="1"/>
          </p:nvPr>
        </p:nvSpPr>
        <p:spPr>
          <a:xfrm>
            <a:off x="1097280" y="2023963"/>
            <a:ext cx="10360429" cy="4257567"/>
          </a:xfrm>
        </p:spPr>
        <p:txBody>
          <a:bodyPr>
            <a:normAutofit fontScale="92500" lnSpcReduction="10000"/>
          </a:bodyPr>
          <a:lstStyle/>
          <a:p>
            <a:r>
              <a:rPr lang="en-IN" i="1" dirty="0">
                <a:solidFill>
                  <a:srgbClr val="181717"/>
                </a:solidFill>
                <a:latin typeface="Verdana" panose="020B0604030504040204" pitchFamily="34" charset="0"/>
              </a:rPr>
              <a:t>A process is a series of actions performed by a team of people who work towards the same goal.</a:t>
            </a:r>
          </a:p>
          <a:p>
            <a:pPr marL="0" indent="0">
              <a:buNone/>
            </a:pPr>
            <a:r>
              <a:rPr lang="en-IN" i="1" dirty="0">
                <a:solidFill>
                  <a:srgbClr val="181717"/>
                </a:solidFill>
                <a:latin typeface="Verdana" panose="020B0604030504040204" pitchFamily="34" charset="0"/>
              </a:rPr>
              <a:t>There are basically 5 types of project management processes:</a:t>
            </a:r>
          </a:p>
          <a:p>
            <a:pPr marL="0" indent="0">
              <a:buNone/>
            </a:pPr>
            <a:r>
              <a:rPr lang="en-IN" b="1" i="1" dirty="0">
                <a:solidFill>
                  <a:srgbClr val="181717"/>
                </a:solidFill>
                <a:latin typeface="Verdana" panose="020B0604030504040204" pitchFamily="34" charset="0"/>
              </a:rPr>
              <a:t>Initiating: </a:t>
            </a:r>
            <a:r>
              <a:rPr lang="en-IN" i="1" dirty="0">
                <a:solidFill>
                  <a:srgbClr val="181717"/>
                </a:solidFill>
                <a:latin typeface="Verdana" panose="020B0604030504040204" pitchFamily="34" charset="0"/>
              </a:rPr>
              <a:t>Requirements are gathered which are required for the project.</a:t>
            </a:r>
          </a:p>
          <a:p>
            <a:pPr marL="0" indent="0">
              <a:buNone/>
            </a:pPr>
            <a:r>
              <a:rPr lang="en-IN" b="1" i="1" dirty="0">
                <a:solidFill>
                  <a:srgbClr val="181717"/>
                </a:solidFill>
                <a:latin typeface="Verdana" panose="020B0604030504040204" pitchFamily="34" charset="0"/>
              </a:rPr>
              <a:t>Planning: </a:t>
            </a:r>
            <a:r>
              <a:rPr lang="en-IN" i="1" dirty="0">
                <a:solidFill>
                  <a:srgbClr val="181717"/>
                </a:solidFill>
                <a:latin typeface="Verdana" panose="020B0604030504040204" pitchFamily="34" charset="0"/>
              </a:rPr>
              <a:t>Creating a workable scheme that will include clearly defined activities, cost estimates, schedule development, and resource planning.</a:t>
            </a:r>
          </a:p>
          <a:p>
            <a:pPr marL="0" indent="0">
              <a:buNone/>
            </a:pPr>
            <a:r>
              <a:rPr lang="en-IN" b="1" i="1" dirty="0">
                <a:solidFill>
                  <a:srgbClr val="181717"/>
                </a:solidFill>
                <a:latin typeface="Verdana" panose="020B0604030504040204" pitchFamily="34" charset="0"/>
              </a:rPr>
              <a:t>Executing:</a:t>
            </a:r>
            <a:r>
              <a:rPr lang="en-IN" i="1" dirty="0">
                <a:solidFill>
                  <a:srgbClr val="181717"/>
                </a:solidFill>
                <a:latin typeface="Verdana" panose="020B0604030504040204" pitchFamily="34" charset="0"/>
              </a:rPr>
              <a:t> Carrying out the processes which are followed by regular information distribution and team development.</a:t>
            </a:r>
          </a:p>
          <a:p>
            <a:pPr marL="0" indent="0">
              <a:buNone/>
            </a:pPr>
            <a:r>
              <a:rPr lang="en-IN" b="1" i="1" dirty="0">
                <a:solidFill>
                  <a:srgbClr val="181717"/>
                </a:solidFill>
                <a:latin typeface="Verdana" panose="020B0604030504040204" pitchFamily="34" charset="0"/>
              </a:rPr>
              <a:t>Monitoring and Controlling: </a:t>
            </a:r>
            <a:r>
              <a:rPr lang="en-IN" i="1" dirty="0">
                <a:solidFill>
                  <a:srgbClr val="181717"/>
                </a:solidFill>
                <a:latin typeface="Verdana" panose="020B0604030504040204" pitchFamily="34" charset="0"/>
              </a:rPr>
              <a:t>Controlling quality of the project results, observing significant changes and making necessary adjustments to the project.</a:t>
            </a:r>
          </a:p>
          <a:p>
            <a:pPr marL="0" indent="0">
              <a:buNone/>
            </a:pPr>
            <a:r>
              <a:rPr lang="en-IN" b="1" i="1" dirty="0">
                <a:solidFill>
                  <a:srgbClr val="181717"/>
                </a:solidFill>
                <a:latin typeface="Verdana" panose="020B0604030504040204" pitchFamily="34" charset="0"/>
              </a:rPr>
              <a:t>Closing:  </a:t>
            </a:r>
            <a:r>
              <a:rPr lang="en-IN" i="1" dirty="0">
                <a:solidFill>
                  <a:srgbClr val="181717"/>
                </a:solidFill>
                <a:latin typeface="Verdana" panose="020B0604030504040204" pitchFamily="34" charset="0"/>
              </a:rPr>
              <a:t>Gathering all the necessary data to ensure that the project is completed.</a:t>
            </a:r>
          </a:p>
          <a:p>
            <a:endParaRPr lang="en-IN" sz="1800" dirty="0"/>
          </a:p>
        </p:txBody>
      </p:sp>
      <p:pic>
        <p:nvPicPr>
          <p:cNvPr id="4" name="Picture 3"/>
          <p:cNvPicPr>
            <a:picLocks noChangeAspect="1"/>
          </p:cNvPicPr>
          <p:nvPr/>
        </p:nvPicPr>
        <p:blipFill>
          <a:blip r:embed="rId2"/>
          <a:stretch>
            <a:fillRect/>
          </a:stretch>
        </p:blipFill>
        <p:spPr>
          <a:xfrm>
            <a:off x="11134385" y="0"/>
            <a:ext cx="1057615" cy="109450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Wingdings" panose="05000000000000000000" pitchFamily="2" charset="2"/>
              <a:buChar char="q"/>
            </a:pPr>
            <a:r>
              <a:rPr lang="en-IN" sz="3200" b="1" dirty="0"/>
              <a:t>Product Mindset</a:t>
            </a:r>
          </a:p>
        </p:txBody>
      </p:sp>
      <p:sp>
        <p:nvSpPr>
          <p:cNvPr id="3" name="Content Placeholder 2"/>
          <p:cNvSpPr>
            <a:spLocks noGrp="1"/>
          </p:cNvSpPr>
          <p:nvPr>
            <p:ph idx="1"/>
          </p:nvPr>
        </p:nvSpPr>
        <p:spPr>
          <a:xfrm>
            <a:off x="1097280" y="2023963"/>
            <a:ext cx="10360429" cy="4257567"/>
          </a:xfrm>
        </p:spPr>
        <p:txBody>
          <a:bodyPr>
            <a:normAutofit/>
          </a:bodyPr>
          <a:lstStyle/>
          <a:p>
            <a:pPr>
              <a:buFont typeface="Wingdings" panose="05000000000000000000" pitchFamily="2" charset="2"/>
              <a:buChar char="Ø"/>
            </a:pPr>
            <a:r>
              <a:rPr lang="en-IN" i="1" dirty="0">
                <a:solidFill>
                  <a:srgbClr val="181717"/>
                </a:solidFill>
                <a:latin typeface="Verdana" panose="020B0604030504040204" pitchFamily="34" charset="0"/>
              </a:rPr>
              <a:t>A product is designed to continually create value for customers by solving their problems.</a:t>
            </a:r>
          </a:p>
          <a:p>
            <a:pPr>
              <a:buFont typeface="Wingdings" panose="05000000000000000000" pitchFamily="2" charset="2"/>
              <a:buChar char="Ø"/>
            </a:pPr>
            <a:r>
              <a:rPr lang="en-IN" i="1" dirty="0">
                <a:solidFill>
                  <a:srgbClr val="181717"/>
                </a:solidFill>
                <a:latin typeface="Verdana" panose="020B0604030504040204" pitchFamily="34" charset="0"/>
              </a:rPr>
              <a:t>In product mindset, mainly we focus on the goal we want to achieve or the job to be done. We aren’t set on dates and timelines.</a:t>
            </a:r>
          </a:p>
          <a:p>
            <a:pPr>
              <a:buFont typeface="Wingdings" panose="05000000000000000000" pitchFamily="2" charset="2"/>
              <a:buChar char="Ø"/>
            </a:pPr>
            <a:r>
              <a:rPr lang="en-IN" i="1" dirty="0">
                <a:solidFill>
                  <a:srgbClr val="181717"/>
                </a:solidFill>
                <a:latin typeface="Verdana" panose="020B0604030504040204" pitchFamily="34" charset="0"/>
              </a:rPr>
              <a:t>Product development is not a temporary or occasional endeavour. It is a continuous process of delivering new features and improving a given product over time.</a:t>
            </a:r>
          </a:p>
          <a:p>
            <a:pPr>
              <a:buFont typeface="Wingdings" panose="05000000000000000000" pitchFamily="2" charset="2"/>
              <a:buChar char="Ø"/>
            </a:pPr>
            <a:r>
              <a:rPr lang="en-IN" i="1" dirty="0">
                <a:solidFill>
                  <a:srgbClr val="181717"/>
                </a:solidFill>
                <a:latin typeface="Verdana" panose="020B0604030504040204" pitchFamily="34" charset="0"/>
              </a:rPr>
              <a:t> A product can only be developed within the context of a project, and multiple projects can occur within a product’s life cycle.</a:t>
            </a:r>
          </a:p>
          <a:p>
            <a:endParaRPr lang="en-IN" sz="1800" dirty="0"/>
          </a:p>
        </p:txBody>
      </p:sp>
      <p:pic>
        <p:nvPicPr>
          <p:cNvPr id="4" name="Picture 3"/>
          <p:cNvPicPr>
            <a:picLocks noChangeAspect="1"/>
          </p:cNvPicPr>
          <p:nvPr/>
        </p:nvPicPr>
        <p:blipFill>
          <a:blip r:embed="rId2"/>
          <a:stretch>
            <a:fillRect/>
          </a:stretch>
        </p:blipFill>
        <p:spPr>
          <a:xfrm>
            <a:off x="11134385" y="0"/>
            <a:ext cx="1057615" cy="109450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Wingdings" panose="05000000000000000000" pitchFamily="2" charset="2"/>
              <a:buChar char="q"/>
            </a:pPr>
            <a:r>
              <a:rPr lang="en-IN" sz="3200" b="1" dirty="0"/>
              <a:t>Responsibilities of a Product Manager</a:t>
            </a:r>
          </a:p>
        </p:txBody>
      </p:sp>
      <p:sp>
        <p:nvSpPr>
          <p:cNvPr id="3" name="Content Placeholder 2"/>
          <p:cNvSpPr>
            <a:spLocks noGrp="1"/>
          </p:cNvSpPr>
          <p:nvPr>
            <p:ph idx="1"/>
          </p:nvPr>
        </p:nvSpPr>
        <p:spPr>
          <a:xfrm>
            <a:off x="1097280" y="2023963"/>
            <a:ext cx="11094720" cy="4257567"/>
          </a:xfrm>
        </p:spPr>
        <p:txBody>
          <a:bodyPr>
            <a:normAutofit fontScale="85000" lnSpcReduction="20000"/>
          </a:bodyPr>
          <a:lstStyle/>
          <a:p>
            <a:pPr>
              <a:buFont typeface="Wingdings" panose="05000000000000000000" pitchFamily="2" charset="2"/>
              <a:buChar char="Ø"/>
            </a:pPr>
            <a:r>
              <a:rPr lang="en-IN" i="1" dirty="0">
                <a:solidFill>
                  <a:srgbClr val="181717"/>
                </a:solidFill>
                <a:latin typeface="Verdana" panose="020B0604030504040204" pitchFamily="34" charset="0"/>
              </a:rPr>
              <a:t>Product Manager aims to maximize the value and create new revenue streams.</a:t>
            </a:r>
          </a:p>
          <a:p>
            <a:pPr fontAlgn="base">
              <a:buFont typeface="Wingdings" panose="05000000000000000000" pitchFamily="2" charset="2"/>
              <a:buChar char="Ø"/>
            </a:pPr>
            <a:r>
              <a:rPr lang="en-IN" i="1" dirty="0">
                <a:solidFill>
                  <a:srgbClr val="181717"/>
                </a:solidFill>
                <a:latin typeface="Verdana" panose="020B0604030504040204" pitchFamily="34" charset="0"/>
              </a:rPr>
              <a:t>Understanding and representing of the user needs.</a:t>
            </a:r>
          </a:p>
          <a:p>
            <a:pPr>
              <a:buFont typeface="Wingdings" panose="05000000000000000000" pitchFamily="2" charset="2"/>
              <a:buChar char="Ø"/>
            </a:pPr>
            <a:r>
              <a:rPr lang="en-IN" i="1" dirty="0">
                <a:solidFill>
                  <a:srgbClr val="181717"/>
                </a:solidFill>
                <a:latin typeface="Verdana" panose="020B0604030504040204" pitchFamily="34" charset="0"/>
              </a:rPr>
              <a:t>Monitoring the market and developing competitive analysis.</a:t>
            </a:r>
          </a:p>
          <a:p>
            <a:pPr>
              <a:buFont typeface="Wingdings" panose="05000000000000000000" pitchFamily="2" charset="2"/>
              <a:buChar char="Ø"/>
            </a:pPr>
            <a:r>
              <a:rPr lang="en-IN" i="1" dirty="0">
                <a:solidFill>
                  <a:srgbClr val="181717"/>
                </a:solidFill>
                <a:latin typeface="Verdana" panose="020B0604030504040204" pitchFamily="34" charset="0"/>
              </a:rPr>
              <a:t>Defining a vision for a product.</a:t>
            </a:r>
          </a:p>
          <a:p>
            <a:pPr>
              <a:buFont typeface="Wingdings" panose="05000000000000000000" pitchFamily="2" charset="2"/>
              <a:buChar char="Ø"/>
            </a:pPr>
            <a:r>
              <a:rPr lang="en-IN" i="1" dirty="0">
                <a:solidFill>
                  <a:srgbClr val="181717"/>
                </a:solidFill>
                <a:latin typeface="Verdana" panose="020B0604030504040204" pitchFamily="34" charset="0"/>
              </a:rPr>
              <a:t>Aligning stakeholders around the vision for product. </a:t>
            </a:r>
          </a:p>
          <a:p>
            <a:pPr>
              <a:buFont typeface="Wingdings" panose="05000000000000000000" pitchFamily="2" charset="2"/>
              <a:buChar char="Ø"/>
            </a:pPr>
            <a:r>
              <a:rPr lang="en-IN" i="1" dirty="0">
                <a:solidFill>
                  <a:srgbClr val="181717"/>
                </a:solidFill>
                <a:latin typeface="Verdana" panose="020B0604030504040204" pitchFamily="34" charset="0"/>
              </a:rPr>
              <a:t>Prioritizing product features and capabilities.</a:t>
            </a:r>
          </a:p>
          <a:p>
            <a:pPr>
              <a:buFont typeface="Wingdings" panose="05000000000000000000" pitchFamily="2" charset="2"/>
              <a:buChar char="Ø"/>
            </a:pPr>
            <a:r>
              <a:rPr lang="en-IN" i="1" dirty="0">
                <a:solidFill>
                  <a:srgbClr val="181717"/>
                </a:solidFill>
                <a:latin typeface="Verdana" panose="020B0604030504040204" pitchFamily="34" charset="0"/>
              </a:rPr>
              <a:t>Communicates product plans and strategies with management to obtain required decisions ,resources or management support and minimize surprises.</a:t>
            </a:r>
          </a:p>
          <a:p>
            <a:pPr>
              <a:buFont typeface="Wingdings" panose="05000000000000000000" pitchFamily="2" charset="2"/>
              <a:buChar char="Ø"/>
            </a:pPr>
            <a:r>
              <a:rPr lang="en-IN" i="1" dirty="0">
                <a:solidFill>
                  <a:srgbClr val="181717"/>
                </a:solidFill>
                <a:latin typeface="Verdana" panose="020B0604030504040204" pitchFamily="34" charset="0"/>
              </a:rPr>
              <a:t>The Product Manager gathers needed customer feedback to guide making sound decisions for the project.</a:t>
            </a:r>
          </a:p>
          <a:p>
            <a:pPr>
              <a:buFont typeface="Wingdings" panose="05000000000000000000" pitchFamily="2" charset="2"/>
              <a:buChar char="Ø"/>
            </a:pPr>
            <a:r>
              <a:rPr lang="en-IN" i="1" dirty="0">
                <a:solidFill>
                  <a:srgbClr val="181717"/>
                </a:solidFill>
                <a:latin typeface="Verdana" panose="020B0604030504040204" pitchFamily="34" charset="0"/>
              </a:rPr>
              <a:t>It manages the product life-cycle and determines when actions are needed to upgrade, improve, revise or reposition products, or when actions are needed to revise product promotional programs and product pricing.</a:t>
            </a:r>
          </a:p>
          <a:p>
            <a:endParaRPr lang="en-IN" sz="1800" dirty="0"/>
          </a:p>
        </p:txBody>
      </p:sp>
      <p:pic>
        <p:nvPicPr>
          <p:cNvPr id="4" name="Picture 3"/>
          <p:cNvPicPr>
            <a:picLocks noChangeAspect="1"/>
          </p:cNvPicPr>
          <p:nvPr/>
        </p:nvPicPr>
        <p:blipFill>
          <a:blip r:embed="rId2"/>
          <a:stretch>
            <a:fillRect/>
          </a:stretch>
        </p:blipFill>
        <p:spPr>
          <a:xfrm>
            <a:off x="11134385" y="0"/>
            <a:ext cx="1057615" cy="109450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Wingdings" panose="05000000000000000000" pitchFamily="2" charset="2"/>
              <a:buChar char="q"/>
            </a:pPr>
            <a:r>
              <a:rPr lang="en-IN" sz="3200" b="1" dirty="0"/>
              <a:t>What is Product Management?</a:t>
            </a:r>
          </a:p>
        </p:txBody>
      </p:sp>
      <p:sp>
        <p:nvSpPr>
          <p:cNvPr id="3" name="Content Placeholder 2"/>
          <p:cNvSpPr>
            <a:spLocks noGrp="1"/>
          </p:cNvSpPr>
          <p:nvPr>
            <p:ph idx="1"/>
          </p:nvPr>
        </p:nvSpPr>
        <p:spPr>
          <a:xfrm>
            <a:off x="1097280" y="2258291"/>
            <a:ext cx="10360429" cy="4023239"/>
          </a:xfrm>
        </p:spPr>
        <p:txBody>
          <a:bodyPr>
            <a:normAutofit/>
          </a:bodyPr>
          <a:lstStyle/>
          <a:p>
            <a:pPr>
              <a:buFont typeface="Wingdings" panose="05000000000000000000" pitchFamily="2" charset="2"/>
              <a:buChar char="Ø"/>
            </a:pPr>
            <a:r>
              <a:rPr lang="en-IN" i="1" dirty="0">
                <a:solidFill>
                  <a:srgbClr val="181717"/>
                </a:solidFill>
                <a:latin typeface="Verdana" panose="020B0604030504040204" pitchFamily="34" charset="0"/>
              </a:rPr>
              <a:t>Product Management can be defined as the general business structure within a company that supports and manages all the activities related to developing, marketing and selling a product.</a:t>
            </a:r>
          </a:p>
          <a:p>
            <a:pPr>
              <a:buFont typeface="Wingdings" panose="05000000000000000000" pitchFamily="2" charset="2"/>
              <a:buChar char="Ø"/>
            </a:pPr>
            <a:r>
              <a:rPr lang="en-IN" i="1" dirty="0">
                <a:solidFill>
                  <a:srgbClr val="181717"/>
                </a:solidFill>
                <a:latin typeface="Verdana" panose="020B0604030504040204" pitchFamily="34" charset="0"/>
              </a:rPr>
              <a:t> Its goal is to deliver value to the business, product management professionals play a strategic role in determining the necessary actions for achieving these goals.</a:t>
            </a:r>
          </a:p>
          <a:p>
            <a:pPr>
              <a:buFont typeface="Wingdings" panose="05000000000000000000" pitchFamily="2" charset="2"/>
              <a:buChar char="Ø"/>
            </a:pPr>
            <a:r>
              <a:rPr lang="en-IN" i="1" dirty="0">
                <a:solidFill>
                  <a:srgbClr val="181717"/>
                </a:solidFill>
                <a:latin typeface="Verdana" panose="020B0604030504040204" pitchFamily="34" charset="0"/>
              </a:rPr>
              <a:t>Product management’s general business purposes are to make the product value for its targeted customer while producing measurable benefits that make every business viable such as revenue, profit margins etc</a:t>
            </a:r>
            <a:r>
              <a:rPr lang="en-IN" sz="1800" dirty="0"/>
              <a:t>.</a:t>
            </a:r>
          </a:p>
        </p:txBody>
      </p:sp>
      <p:pic>
        <p:nvPicPr>
          <p:cNvPr id="4" name="Picture 3"/>
          <p:cNvPicPr>
            <a:picLocks noChangeAspect="1"/>
          </p:cNvPicPr>
          <p:nvPr/>
        </p:nvPicPr>
        <p:blipFill>
          <a:blip r:embed="rId2"/>
          <a:stretch>
            <a:fillRect/>
          </a:stretch>
        </p:blipFill>
        <p:spPr>
          <a:xfrm>
            <a:off x="11134385" y="0"/>
            <a:ext cx="1057615" cy="1094509"/>
          </a:xfrm>
          <a:prstGeom prst="rect">
            <a:avLst/>
          </a:prstGeom>
        </p:spPr>
      </p:pic>
    </p:spTree>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2288</Words>
  <Application>Microsoft Office PowerPoint</Application>
  <PresentationFormat>Widescreen</PresentationFormat>
  <Paragraphs>139</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Bookman Old Style</vt:lpstr>
      <vt:lpstr>Calibri</vt:lpstr>
      <vt:lpstr>Franklin Gothic Book</vt:lpstr>
      <vt:lpstr>Proxima Nova</vt:lpstr>
      <vt:lpstr>Verdana</vt:lpstr>
      <vt:lpstr>Wingdings</vt:lpstr>
      <vt:lpstr>1_RetrospectVTI</vt:lpstr>
      <vt:lpstr>Project/Product Mindset: </vt:lpstr>
      <vt:lpstr>Project Mindset</vt:lpstr>
      <vt:lpstr>Examples of Project Management</vt:lpstr>
      <vt:lpstr>Role of a Project manager</vt:lpstr>
      <vt:lpstr>Responsibilities of a Project Manager</vt:lpstr>
      <vt:lpstr>What is Project Management?</vt:lpstr>
      <vt:lpstr>Product Mindset</vt:lpstr>
      <vt:lpstr>Responsibilities of a Product Manager</vt:lpstr>
      <vt:lpstr>What is Product Management?</vt:lpstr>
      <vt:lpstr>Project vs Product</vt:lpstr>
      <vt:lpstr>Digital Transformation: </vt:lpstr>
      <vt:lpstr>What is Digital Transformation?</vt:lpstr>
      <vt:lpstr>Trends In Digital Transformation.</vt:lpstr>
      <vt:lpstr>Key Factors for Digital Transformation</vt:lpstr>
      <vt:lpstr>Benefits of Digital Transformation</vt:lpstr>
      <vt:lpstr>Domains in IT </vt:lpstr>
      <vt:lpstr>What is DevOps?</vt:lpstr>
      <vt:lpstr>Benefits of DevOps</vt:lpstr>
      <vt:lpstr>Why Continuous Delivery? </vt:lpstr>
      <vt:lpstr>Before Cloud Computing </vt:lpstr>
      <vt:lpstr>Why Cloud Computing?</vt:lpstr>
      <vt:lpstr>How it happens now?</vt:lpstr>
      <vt:lpstr>BIG DATA</vt:lpstr>
      <vt:lpstr>Evolution of Technology</vt:lpstr>
      <vt:lpstr>Why Big Data?</vt:lpstr>
      <vt:lpstr>Factors of Big Data</vt:lpstr>
      <vt:lpstr>Types of Big Data</vt:lpstr>
      <vt:lpstr>5 V’s Of Big Data</vt:lpstr>
      <vt:lpstr>5 V’s Of Big Data</vt:lpstr>
      <vt:lpstr>Artificial Intelligence</vt:lpstr>
      <vt:lpstr>Why AI?</vt:lpstr>
      <vt:lpstr>Benefits of AI</vt:lpstr>
      <vt:lpstr>Benefits of AI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cp:revision>
  <dcterms:created xsi:type="dcterms:W3CDTF">2020-08-08T08:02:00Z</dcterms:created>
  <dcterms:modified xsi:type="dcterms:W3CDTF">2020-09-07T19:48:36Z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1033-11.2.0.9635</vt:lpwstr>
  </property>
</Properties>
</file>