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2" r:id="rId9"/>
    <p:sldId id="263" r:id="rId10"/>
    <p:sldId id="266" r:id="rId11"/>
    <p:sldId id="265" r:id="rId12"/>
    <p:sldId id="268" r:id="rId13"/>
    <p:sldId id="271" r:id="rId14"/>
    <p:sldId id="272" r:id="rId15"/>
    <p:sldId id="269" r:id="rId16"/>
    <p:sldId id="273" r:id="rId17"/>
    <p:sldId id="274" r:id="rId18"/>
    <p:sldId id="275" r:id="rId19"/>
    <p:sldId id="270" r:id="rId20"/>
    <p:sldId id="276" r:id="rId21"/>
    <p:sldId id="278" r:id="rId22"/>
    <p:sldId id="277" r:id="rId23"/>
    <p:sldId id="26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49A7FF-DB97-4675-ABFA-FADA508B68C6}"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IN"/>
        </a:p>
      </dgm:t>
    </dgm:pt>
    <dgm:pt modelId="{2335C71E-C1D9-4121-BBE7-1FBCCAB62841}">
      <dgm:prSet phldrT="[Text]"/>
      <dgm:spPr/>
      <dgm:t>
        <a:bodyPr/>
        <a:lstStyle/>
        <a:p>
          <a:r>
            <a:rPr lang="en-IN" dirty="0">
              <a:latin typeface="Times New Roman" panose="02020603050405020304" pitchFamily="18" charset="0"/>
              <a:cs typeface="Times New Roman" panose="02020603050405020304" pitchFamily="18" charset="0"/>
            </a:rPr>
            <a:t>Plan</a:t>
          </a:r>
        </a:p>
      </dgm:t>
    </dgm:pt>
    <dgm:pt modelId="{74369C1B-AC4D-4754-A79B-D9BFCF3435C7}" type="parTrans" cxnId="{1BFCB70B-9C2F-4C2F-842B-EB45DEA89264}">
      <dgm:prSet/>
      <dgm:spPr/>
      <dgm:t>
        <a:bodyPr/>
        <a:lstStyle/>
        <a:p>
          <a:endParaRPr lang="en-IN"/>
        </a:p>
      </dgm:t>
    </dgm:pt>
    <dgm:pt modelId="{25BBCD77-36ED-42B1-B52D-180AAE01A4B1}" type="sibTrans" cxnId="{1BFCB70B-9C2F-4C2F-842B-EB45DEA89264}">
      <dgm:prSet/>
      <dgm:spPr/>
      <dgm:t>
        <a:bodyPr/>
        <a:lstStyle/>
        <a:p>
          <a:endParaRPr lang="en-IN"/>
        </a:p>
      </dgm:t>
    </dgm:pt>
    <dgm:pt modelId="{5FA353D2-639A-482D-AE2A-83E63E776740}">
      <dgm:prSet phldrT="[Text]"/>
      <dgm:spPr/>
      <dgm:t>
        <a:bodyPr/>
        <a:lstStyle/>
        <a:p>
          <a:r>
            <a:rPr lang="en-IN" dirty="0">
              <a:latin typeface="Times New Roman" panose="02020603050405020304" pitchFamily="18" charset="0"/>
              <a:cs typeface="Times New Roman" panose="02020603050405020304" pitchFamily="18" charset="0"/>
            </a:rPr>
            <a:t>Code</a:t>
          </a:r>
        </a:p>
      </dgm:t>
    </dgm:pt>
    <dgm:pt modelId="{7EA5C2FB-CFF8-4571-9BFE-0184646FC179}" type="parTrans" cxnId="{23F7A300-F195-4538-95A9-782FBE150DD9}">
      <dgm:prSet/>
      <dgm:spPr/>
      <dgm:t>
        <a:bodyPr/>
        <a:lstStyle/>
        <a:p>
          <a:endParaRPr lang="en-IN"/>
        </a:p>
      </dgm:t>
    </dgm:pt>
    <dgm:pt modelId="{901905E8-D75D-4975-BCA8-E493874DECB4}" type="sibTrans" cxnId="{23F7A300-F195-4538-95A9-782FBE150DD9}">
      <dgm:prSet/>
      <dgm:spPr/>
      <dgm:t>
        <a:bodyPr/>
        <a:lstStyle/>
        <a:p>
          <a:endParaRPr lang="en-IN"/>
        </a:p>
      </dgm:t>
    </dgm:pt>
    <dgm:pt modelId="{F98C762D-5614-4E76-88CD-7382BD2A96CA}">
      <dgm:prSet phldrT="[Text]"/>
      <dgm:spPr/>
      <dgm:t>
        <a:bodyPr/>
        <a:lstStyle/>
        <a:p>
          <a:r>
            <a:rPr lang="en-IN" dirty="0">
              <a:latin typeface="Times New Roman" panose="02020603050405020304" pitchFamily="18" charset="0"/>
              <a:cs typeface="Times New Roman" panose="02020603050405020304" pitchFamily="18" charset="0"/>
            </a:rPr>
            <a:t>Build</a:t>
          </a:r>
        </a:p>
      </dgm:t>
    </dgm:pt>
    <dgm:pt modelId="{4CFE3E21-7A96-4B11-8FCA-8A6D858B954F}" type="parTrans" cxnId="{A153EC7D-1304-4990-B588-F89982FE8001}">
      <dgm:prSet/>
      <dgm:spPr/>
      <dgm:t>
        <a:bodyPr/>
        <a:lstStyle/>
        <a:p>
          <a:endParaRPr lang="en-IN"/>
        </a:p>
      </dgm:t>
    </dgm:pt>
    <dgm:pt modelId="{8AE1262A-F7AE-4DFE-AA47-C66D7C94516F}" type="sibTrans" cxnId="{A153EC7D-1304-4990-B588-F89982FE8001}">
      <dgm:prSet/>
      <dgm:spPr/>
      <dgm:t>
        <a:bodyPr/>
        <a:lstStyle/>
        <a:p>
          <a:endParaRPr lang="en-IN"/>
        </a:p>
      </dgm:t>
    </dgm:pt>
    <dgm:pt modelId="{D6390162-071C-478A-95E6-DB72F023DD14}">
      <dgm:prSet/>
      <dgm:spPr/>
      <dgm:t>
        <a:bodyPr/>
        <a:lstStyle/>
        <a:p>
          <a:r>
            <a:rPr lang="en-IN" dirty="0">
              <a:latin typeface="Times New Roman" panose="02020603050405020304" pitchFamily="18" charset="0"/>
              <a:cs typeface="Times New Roman" panose="02020603050405020304" pitchFamily="18" charset="0"/>
            </a:rPr>
            <a:t>Test</a:t>
          </a:r>
        </a:p>
      </dgm:t>
    </dgm:pt>
    <dgm:pt modelId="{3CBA00B1-E714-49AE-9162-B9729EDC2165}" type="parTrans" cxnId="{1D1DDF61-4EC5-455E-B0DA-A9BF09413985}">
      <dgm:prSet/>
      <dgm:spPr/>
      <dgm:t>
        <a:bodyPr/>
        <a:lstStyle/>
        <a:p>
          <a:endParaRPr lang="en-IN"/>
        </a:p>
      </dgm:t>
    </dgm:pt>
    <dgm:pt modelId="{4AAAA989-05A6-4622-A4F1-60B326A168BD}" type="sibTrans" cxnId="{1D1DDF61-4EC5-455E-B0DA-A9BF09413985}">
      <dgm:prSet/>
      <dgm:spPr/>
      <dgm:t>
        <a:bodyPr/>
        <a:lstStyle/>
        <a:p>
          <a:endParaRPr lang="en-IN"/>
        </a:p>
      </dgm:t>
    </dgm:pt>
    <dgm:pt modelId="{74969281-F987-4202-89C7-9D831B1C596E}">
      <dgm:prSet/>
      <dgm:spPr/>
      <dgm:t>
        <a:bodyPr/>
        <a:lstStyle/>
        <a:p>
          <a:r>
            <a:rPr lang="en-IN" dirty="0">
              <a:latin typeface="Times New Roman" panose="02020603050405020304" pitchFamily="18" charset="0"/>
              <a:cs typeface="Times New Roman" panose="02020603050405020304" pitchFamily="18" charset="0"/>
            </a:rPr>
            <a:t>Release</a:t>
          </a:r>
        </a:p>
      </dgm:t>
    </dgm:pt>
    <dgm:pt modelId="{67A3B729-0C2D-48E3-8CE1-283CC2CAB90D}" type="parTrans" cxnId="{C2C49ED8-0438-4E02-962C-124839DB91DD}">
      <dgm:prSet/>
      <dgm:spPr/>
      <dgm:t>
        <a:bodyPr/>
        <a:lstStyle/>
        <a:p>
          <a:endParaRPr lang="en-IN"/>
        </a:p>
      </dgm:t>
    </dgm:pt>
    <dgm:pt modelId="{59DE163B-C4C4-4EF8-9CC0-BEA697EFFAB3}" type="sibTrans" cxnId="{C2C49ED8-0438-4E02-962C-124839DB91DD}">
      <dgm:prSet/>
      <dgm:spPr/>
      <dgm:t>
        <a:bodyPr/>
        <a:lstStyle/>
        <a:p>
          <a:endParaRPr lang="en-IN"/>
        </a:p>
      </dgm:t>
    </dgm:pt>
    <dgm:pt modelId="{2A1CF8EF-C588-4D1B-AF92-3FA2D6A9D467}">
      <dgm:prSet/>
      <dgm:spPr/>
      <dgm:t>
        <a:bodyPr/>
        <a:lstStyle/>
        <a:p>
          <a:r>
            <a:rPr lang="en-IN" dirty="0">
              <a:latin typeface="Times New Roman" panose="02020603050405020304" pitchFamily="18" charset="0"/>
              <a:cs typeface="Times New Roman" panose="02020603050405020304" pitchFamily="18" charset="0"/>
            </a:rPr>
            <a:t>Deploy</a:t>
          </a:r>
        </a:p>
      </dgm:t>
    </dgm:pt>
    <dgm:pt modelId="{A656A245-70C3-4A68-BC3B-25371DB8E2D7}" type="parTrans" cxnId="{E30EE864-69BB-4EAC-9155-CC09C2C0223B}">
      <dgm:prSet/>
      <dgm:spPr/>
      <dgm:t>
        <a:bodyPr/>
        <a:lstStyle/>
        <a:p>
          <a:endParaRPr lang="en-IN"/>
        </a:p>
      </dgm:t>
    </dgm:pt>
    <dgm:pt modelId="{E44ED1F6-EBB3-4836-8017-3B6E389FA95C}" type="sibTrans" cxnId="{E30EE864-69BB-4EAC-9155-CC09C2C0223B}">
      <dgm:prSet/>
      <dgm:spPr/>
      <dgm:t>
        <a:bodyPr/>
        <a:lstStyle/>
        <a:p>
          <a:endParaRPr lang="en-IN"/>
        </a:p>
      </dgm:t>
    </dgm:pt>
    <dgm:pt modelId="{9C18E3CD-A247-48FF-B55A-CD99FD9A1164}">
      <dgm:prSet/>
      <dgm:spPr/>
      <dgm:t>
        <a:bodyPr/>
        <a:lstStyle/>
        <a:p>
          <a:r>
            <a:rPr lang="en-IN" dirty="0">
              <a:latin typeface="Times New Roman" panose="02020603050405020304" pitchFamily="18" charset="0"/>
              <a:cs typeface="Times New Roman" panose="02020603050405020304" pitchFamily="18" charset="0"/>
            </a:rPr>
            <a:t>Operate</a:t>
          </a:r>
        </a:p>
      </dgm:t>
    </dgm:pt>
    <dgm:pt modelId="{2E890885-D1F4-41F2-B8D0-04693B47D01D}" type="parTrans" cxnId="{B0B19106-B8C9-47D1-B014-1A0825672ED8}">
      <dgm:prSet/>
      <dgm:spPr/>
      <dgm:t>
        <a:bodyPr/>
        <a:lstStyle/>
        <a:p>
          <a:endParaRPr lang="en-IN"/>
        </a:p>
      </dgm:t>
    </dgm:pt>
    <dgm:pt modelId="{5D46F348-FCC2-41AC-9700-46E4D85A1B18}" type="sibTrans" cxnId="{B0B19106-B8C9-47D1-B014-1A0825672ED8}">
      <dgm:prSet/>
      <dgm:spPr/>
      <dgm:t>
        <a:bodyPr/>
        <a:lstStyle/>
        <a:p>
          <a:endParaRPr lang="en-IN"/>
        </a:p>
      </dgm:t>
    </dgm:pt>
    <dgm:pt modelId="{3D152EEF-FDFD-496F-8710-FB80CE5DCAC5}" type="pres">
      <dgm:prSet presAssocID="{7749A7FF-DB97-4675-ABFA-FADA508B68C6}" presName="Name0" presStyleCnt="0">
        <dgm:presLayoutVars>
          <dgm:dir/>
          <dgm:animLvl val="lvl"/>
          <dgm:resizeHandles val="exact"/>
        </dgm:presLayoutVars>
      </dgm:prSet>
      <dgm:spPr/>
    </dgm:pt>
    <dgm:pt modelId="{59636781-8099-4C31-81A1-93F46A2D3EDA}" type="pres">
      <dgm:prSet presAssocID="{2335C71E-C1D9-4121-BBE7-1FBCCAB62841}" presName="parTxOnly" presStyleLbl="node1" presStyleIdx="0" presStyleCnt="7">
        <dgm:presLayoutVars>
          <dgm:chMax val="0"/>
          <dgm:chPref val="0"/>
          <dgm:bulletEnabled val="1"/>
        </dgm:presLayoutVars>
      </dgm:prSet>
      <dgm:spPr/>
    </dgm:pt>
    <dgm:pt modelId="{4BBB8C57-3901-41FF-819B-C701434F8BB8}" type="pres">
      <dgm:prSet presAssocID="{25BBCD77-36ED-42B1-B52D-180AAE01A4B1}" presName="parTxOnlySpace" presStyleCnt="0"/>
      <dgm:spPr/>
    </dgm:pt>
    <dgm:pt modelId="{889FA054-E94C-4F2E-9CAE-F5A32AC317DB}" type="pres">
      <dgm:prSet presAssocID="{5FA353D2-639A-482D-AE2A-83E63E776740}" presName="parTxOnly" presStyleLbl="node1" presStyleIdx="1" presStyleCnt="7">
        <dgm:presLayoutVars>
          <dgm:chMax val="0"/>
          <dgm:chPref val="0"/>
          <dgm:bulletEnabled val="1"/>
        </dgm:presLayoutVars>
      </dgm:prSet>
      <dgm:spPr/>
    </dgm:pt>
    <dgm:pt modelId="{F1F7C125-B83B-414B-AD14-9C127949E049}" type="pres">
      <dgm:prSet presAssocID="{901905E8-D75D-4975-BCA8-E493874DECB4}" presName="parTxOnlySpace" presStyleCnt="0"/>
      <dgm:spPr/>
    </dgm:pt>
    <dgm:pt modelId="{E3B85013-53E9-46F7-AA08-5828F194B0B5}" type="pres">
      <dgm:prSet presAssocID="{F98C762D-5614-4E76-88CD-7382BD2A96CA}" presName="parTxOnly" presStyleLbl="node1" presStyleIdx="2" presStyleCnt="7">
        <dgm:presLayoutVars>
          <dgm:chMax val="0"/>
          <dgm:chPref val="0"/>
          <dgm:bulletEnabled val="1"/>
        </dgm:presLayoutVars>
      </dgm:prSet>
      <dgm:spPr/>
    </dgm:pt>
    <dgm:pt modelId="{F752EA4F-A418-4A16-A621-E23CD97EB1C0}" type="pres">
      <dgm:prSet presAssocID="{8AE1262A-F7AE-4DFE-AA47-C66D7C94516F}" presName="parTxOnlySpace" presStyleCnt="0"/>
      <dgm:spPr/>
    </dgm:pt>
    <dgm:pt modelId="{3B6E83D5-7BB4-42AE-91B9-8AD85616D03D}" type="pres">
      <dgm:prSet presAssocID="{D6390162-071C-478A-95E6-DB72F023DD14}" presName="parTxOnly" presStyleLbl="node1" presStyleIdx="3" presStyleCnt="7">
        <dgm:presLayoutVars>
          <dgm:chMax val="0"/>
          <dgm:chPref val="0"/>
          <dgm:bulletEnabled val="1"/>
        </dgm:presLayoutVars>
      </dgm:prSet>
      <dgm:spPr/>
    </dgm:pt>
    <dgm:pt modelId="{5A786BF3-0493-4992-B3B7-D4E59B325222}" type="pres">
      <dgm:prSet presAssocID="{4AAAA989-05A6-4622-A4F1-60B326A168BD}" presName="parTxOnlySpace" presStyleCnt="0"/>
      <dgm:spPr/>
    </dgm:pt>
    <dgm:pt modelId="{4426742E-14DB-478C-8725-EEFCAADB0CAF}" type="pres">
      <dgm:prSet presAssocID="{74969281-F987-4202-89C7-9D831B1C596E}" presName="parTxOnly" presStyleLbl="node1" presStyleIdx="4" presStyleCnt="7">
        <dgm:presLayoutVars>
          <dgm:chMax val="0"/>
          <dgm:chPref val="0"/>
          <dgm:bulletEnabled val="1"/>
        </dgm:presLayoutVars>
      </dgm:prSet>
      <dgm:spPr/>
    </dgm:pt>
    <dgm:pt modelId="{9A9F1332-7679-40E6-8738-92B337EB4F9E}" type="pres">
      <dgm:prSet presAssocID="{59DE163B-C4C4-4EF8-9CC0-BEA697EFFAB3}" presName="parTxOnlySpace" presStyleCnt="0"/>
      <dgm:spPr/>
    </dgm:pt>
    <dgm:pt modelId="{91DDA3E0-A893-4EEF-9DC6-DE3A7D8C3BBF}" type="pres">
      <dgm:prSet presAssocID="{2A1CF8EF-C588-4D1B-AF92-3FA2D6A9D467}" presName="parTxOnly" presStyleLbl="node1" presStyleIdx="5" presStyleCnt="7">
        <dgm:presLayoutVars>
          <dgm:chMax val="0"/>
          <dgm:chPref val="0"/>
          <dgm:bulletEnabled val="1"/>
        </dgm:presLayoutVars>
      </dgm:prSet>
      <dgm:spPr/>
    </dgm:pt>
    <dgm:pt modelId="{4C1C696D-1178-43BC-8106-0EFA65904DC2}" type="pres">
      <dgm:prSet presAssocID="{E44ED1F6-EBB3-4836-8017-3B6E389FA95C}" presName="parTxOnlySpace" presStyleCnt="0"/>
      <dgm:spPr/>
    </dgm:pt>
    <dgm:pt modelId="{5E37C872-5798-47C2-8AA1-25582B91949C}" type="pres">
      <dgm:prSet presAssocID="{9C18E3CD-A247-48FF-B55A-CD99FD9A1164}" presName="parTxOnly" presStyleLbl="node1" presStyleIdx="6" presStyleCnt="7">
        <dgm:presLayoutVars>
          <dgm:chMax val="0"/>
          <dgm:chPref val="0"/>
          <dgm:bulletEnabled val="1"/>
        </dgm:presLayoutVars>
      </dgm:prSet>
      <dgm:spPr/>
    </dgm:pt>
  </dgm:ptLst>
  <dgm:cxnLst>
    <dgm:cxn modelId="{23F7A300-F195-4538-95A9-782FBE150DD9}" srcId="{7749A7FF-DB97-4675-ABFA-FADA508B68C6}" destId="{5FA353D2-639A-482D-AE2A-83E63E776740}" srcOrd="1" destOrd="0" parTransId="{7EA5C2FB-CFF8-4571-9BFE-0184646FC179}" sibTransId="{901905E8-D75D-4975-BCA8-E493874DECB4}"/>
    <dgm:cxn modelId="{0A380C04-E111-4C30-911B-76C6D7EC2F13}" type="presOf" srcId="{F98C762D-5614-4E76-88CD-7382BD2A96CA}" destId="{E3B85013-53E9-46F7-AA08-5828F194B0B5}" srcOrd="0" destOrd="0" presId="urn:microsoft.com/office/officeart/2005/8/layout/chevron1"/>
    <dgm:cxn modelId="{B0B19106-B8C9-47D1-B014-1A0825672ED8}" srcId="{7749A7FF-DB97-4675-ABFA-FADA508B68C6}" destId="{9C18E3CD-A247-48FF-B55A-CD99FD9A1164}" srcOrd="6" destOrd="0" parTransId="{2E890885-D1F4-41F2-B8D0-04693B47D01D}" sibTransId="{5D46F348-FCC2-41AC-9700-46E4D85A1B18}"/>
    <dgm:cxn modelId="{1BFCB70B-9C2F-4C2F-842B-EB45DEA89264}" srcId="{7749A7FF-DB97-4675-ABFA-FADA508B68C6}" destId="{2335C71E-C1D9-4121-BBE7-1FBCCAB62841}" srcOrd="0" destOrd="0" parTransId="{74369C1B-AC4D-4754-A79B-D9BFCF3435C7}" sibTransId="{25BBCD77-36ED-42B1-B52D-180AAE01A4B1}"/>
    <dgm:cxn modelId="{8AAA262F-521A-4491-9757-390741B5ECFC}" type="presOf" srcId="{7749A7FF-DB97-4675-ABFA-FADA508B68C6}" destId="{3D152EEF-FDFD-496F-8710-FB80CE5DCAC5}" srcOrd="0" destOrd="0" presId="urn:microsoft.com/office/officeart/2005/8/layout/chevron1"/>
    <dgm:cxn modelId="{A742743C-7905-4F46-9481-C52599E638E4}" type="presOf" srcId="{2A1CF8EF-C588-4D1B-AF92-3FA2D6A9D467}" destId="{91DDA3E0-A893-4EEF-9DC6-DE3A7D8C3BBF}" srcOrd="0" destOrd="0" presId="urn:microsoft.com/office/officeart/2005/8/layout/chevron1"/>
    <dgm:cxn modelId="{1D1DDF61-4EC5-455E-B0DA-A9BF09413985}" srcId="{7749A7FF-DB97-4675-ABFA-FADA508B68C6}" destId="{D6390162-071C-478A-95E6-DB72F023DD14}" srcOrd="3" destOrd="0" parTransId="{3CBA00B1-E714-49AE-9162-B9729EDC2165}" sibTransId="{4AAAA989-05A6-4622-A4F1-60B326A168BD}"/>
    <dgm:cxn modelId="{E30EE864-69BB-4EAC-9155-CC09C2C0223B}" srcId="{7749A7FF-DB97-4675-ABFA-FADA508B68C6}" destId="{2A1CF8EF-C588-4D1B-AF92-3FA2D6A9D467}" srcOrd="5" destOrd="0" parTransId="{A656A245-70C3-4A68-BC3B-25371DB8E2D7}" sibTransId="{E44ED1F6-EBB3-4836-8017-3B6E389FA95C}"/>
    <dgm:cxn modelId="{15EBC469-5EB8-45C6-8BAD-DCEF509385E5}" type="presOf" srcId="{5FA353D2-639A-482D-AE2A-83E63E776740}" destId="{889FA054-E94C-4F2E-9CAE-F5A32AC317DB}" srcOrd="0" destOrd="0" presId="urn:microsoft.com/office/officeart/2005/8/layout/chevron1"/>
    <dgm:cxn modelId="{5E30FA7A-4FF5-4252-A788-0E7650DDD882}" type="presOf" srcId="{D6390162-071C-478A-95E6-DB72F023DD14}" destId="{3B6E83D5-7BB4-42AE-91B9-8AD85616D03D}" srcOrd="0" destOrd="0" presId="urn:microsoft.com/office/officeart/2005/8/layout/chevron1"/>
    <dgm:cxn modelId="{A153EC7D-1304-4990-B588-F89982FE8001}" srcId="{7749A7FF-DB97-4675-ABFA-FADA508B68C6}" destId="{F98C762D-5614-4E76-88CD-7382BD2A96CA}" srcOrd="2" destOrd="0" parTransId="{4CFE3E21-7A96-4B11-8FCA-8A6D858B954F}" sibTransId="{8AE1262A-F7AE-4DFE-AA47-C66D7C94516F}"/>
    <dgm:cxn modelId="{EED4DFA5-9413-4994-90AB-9A125F13EA1D}" type="presOf" srcId="{2335C71E-C1D9-4121-BBE7-1FBCCAB62841}" destId="{59636781-8099-4C31-81A1-93F46A2D3EDA}" srcOrd="0" destOrd="0" presId="urn:microsoft.com/office/officeart/2005/8/layout/chevron1"/>
    <dgm:cxn modelId="{D16642B7-35CD-4B2B-AAB6-AC62DEF46E68}" type="presOf" srcId="{74969281-F987-4202-89C7-9D831B1C596E}" destId="{4426742E-14DB-478C-8725-EEFCAADB0CAF}" srcOrd="0" destOrd="0" presId="urn:microsoft.com/office/officeart/2005/8/layout/chevron1"/>
    <dgm:cxn modelId="{C2C49ED8-0438-4E02-962C-124839DB91DD}" srcId="{7749A7FF-DB97-4675-ABFA-FADA508B68C6}" destId="{74969281-F987-4202-89C7-9D831B1C596E}" srcOrd="4" destOrd="0" parTransId="{67A3B729-0C2D-48E3-8CE1-283CC2CAB90D}" sibTransId="{59DE163B-C4C4-4EF8-9CC0-BEA697EFFAB3}"/>
    <dgm:cxn modelId="{AE0E3CEC-A48C-4735-A352-B423E75C03AF}" type="presOf" srcId="{9C18E3CD-A247-48FF-B55A-CD99FD9A1164}" destId="{5E37C872-5798-47C2-8AA1-25582B91949C}" srcOrd="0" destOrd="0" presId="urn:microsoft.com/office/officeart/2005/8/layout/chevron1"/>
    <dgm:cxn modelId="{28BBEDFC-A1A1-4D86-A5C9-3019B31B4481}" type="presParOf" srcId="{3D152EEF-FDFD-496F-8710-FB80CE5DCAC5}" destId="{59636781-8099-4C31-81A1-93F46A2D3EDA}" srcOrd="0" destOrd="0" presId="urn:microsoft.com/office/officeart/2005/8/layout/chevron1"/>
    <dgm:cxn modelId="{CEAA8E00-1DFC-45FA-BFC2-0BDDAD061143}" type="presParOf" srcId="{3D152EEF-FDFD-496F-8710-FB80CE5DCAC5}" destId="{4BBB8C57-3901-41FF-819B-C701434F8BB8}" srcOrd="1" destOrd="0" presId="urn:microsoft.com/office/officeart/2005/8/layout/chevron1"/>
    <dgm:cxn modelId="{8A9D0661-520D-40FB-A1D5-8F79F294188E}" type="presParOf" srcId="{3D152EEF-FDFD-496F-8710-FB80CE5DCAC5}" destId="{889FA054-E94C-4F2E-9CAE-F5A32AC317DB}" srcOrd="2" destOrd="0" presId="urn:microsoft.com/office/officeart/2005/8/layout/chevron1"/>
    <dgm:cxn modelId="{B2D325CF-AE6F-47CF-BE2F-7E3622621FFE}" type="presParOf" srcId="{3D152EEF-FDFD-496F-8710-FB80CE5DCAC5}" destId="{F1F7C125-B83B-414B-AD14-9C127949E049}" srcOrd="3" destOrd="0" presId="urn:microsoft.com/office/officeart/2005/8/layout/chevron1"/>
    <dgm:cxn modelId="{2759E085-FDED-4C14-ABB6-C9F81CE88FFF}" type="presParOf" srcId="{3D152EEF-FDFD-496F-8710-FB80CE5DCAC5}" destId="{E3B85013-53E9-46F7-AA08-5828F194B0B5}" srcOrd="4" destOrd="0" presId="urn:microsoft.com/office/officeart/2005/8/layout/chevron1"/>
    <dgm:cxn modelId="{3AE7010B-9C39-4467-964D-55120DF009DD}" type="presParOf" srcId="{3D152EEF-FDFD-496F-8710-FB80CE5DCAC5}" destId="{F752EA4F-A418-4A16-A621-E23CD97EB1C0}" srcOrd="5" destOrd="0" presId="urn:microsoft.com/office/officeart/2005/8/layout/chevron1"/>
    <dgm:cxn modelId="{551221EA-7536-442E-B5BA-43795E8DE5A0}" type="presParOf" srcId="{3D152EEF-FDFD-496F-8710-FB80CE5DCAC5}" destId="{3B6E83D5-7BB4-42AE-91B9-8AD85616D03D}" srcOrd="6" destOrd="0" presId="urn:microsoft.com/office/officeart/2005/8/layout/chevron1"/>
    <dgm:cxn modelId="{B93A5142-0412-40C5-B41F-80CD6D86004E}" type="presParOf" srcId="{3D152EEF-FDFD-496F-8710-FB80CE5DCAC5}" destId="{5A786BF3-0493-4992-B3B7-D4E59B325222}" srcOrd="7" destOrd="0" presId="urn:microsoft.com/office/officeart/2005/8/layout/chevron1"/>
    <dgm:cxn modelId="{0E7DB088-2C38-4924-9301-48B56C678474}" type="presParOf" srcId="{3D152EEF-FDFD-496F-8710-FB80CE5DCAC5}" destId="{4426742E-14DB-478C-8725-EEFCAADB0CAF}" srcOrd="8" destOrd="0" presId="urn:microsoft.com/office/officeart/2005/8/layout/chevron1"/>
    <dgm:cxn modelId="{DA6178B3-1846-4B1C-80DF-A80D09AF49A7}" type="presParOf" srcId="{3D152EEF-FDFD-496F-8710-FB80CE5DCAC5}" destId="{9A9F1332-7679-40E6-8738-92B337EB4F9E}" srcOrd="9" destOrd="0" presId="urn:microsoft.com/office/officeart/2005/8/layout/chevron1"/>
    <dgm:cxn modelId="{6A8495C7-9C19-4042-90BA-AD52443D8790}" type="presParOf" srcId="{3D152EEF-FDFD-496F-8710-FB80CE5DCAC5}" destId="{91DDA3E0-A893-4EEF-9DC6-DE3A7D8C3BBF}" srcOrd="10" destOrd="0" presId="urn:microsoft.com/office/officeart/2005/8/layout/chevron1"/>
    <dgm:cxn modelId="{CE296D65-DD2B-4C6C-8D92-4B179582F435}" type="presParOf" srcId="{3D152EEF-FDFD-496F-8710-FB80CE5DCAC5}" destId="{4C1C696D-1178-43BC-8106-0EFA65904DC2}" srcOrd="11" destOrd="0" presId="urn:microsoft.com/office/officeart/2005/8/layout/chevron1"/>
    <dgm:cxn modelId="{7CCFD45F-2BBE-4DA1-A7C7-15C52E4391B7}" type="presParOf" srcId="{3D152EEF-FDFD-496F-8710-FB80CE5DCAC5}" destId="{5E37C872-5798-47C2-8AA1-25582B91949C}" srcOrd="1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36781-8099-4C31-81A1-93F46A2D3EDA}">
      <dsp:nvSpPr>
        <dsp:cNvPr id="0" name=""/>
        <dsp:cNvSpPr/>
      </dsp:nvSpPr>
      <dsp:spPr>
        <a:xfrm>
          <a:off x="0" y="1836300"/>
          <a:ext cx="1526070" cy="610428"/>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Plan</a:t>
          </a:r>
        </a:p>
      </dsp:txBody>
      <dsp:txXfrm>
        <a:off x="305214" y="1836300"/>
        <a:ext cx="915642" cy="610428"/>
      </dsp:txXfrm>
    </dsp:sp>
    <dsp:sp modelId="{889FA054-E94C-4F2E-9CAE-F5A32AC317DB}">
      <dsp:nvSpPr>
        <dsp:cNvPr id="0" name=""/>
        <dsp:cNvSpPr/>
      </dsp:nvSpPr>
      <dsp:spPr>
        <a:xfrm>
          <a:off x="1373463" y="1836300"/>
          <a:ext cx="1526070" cy="610428"/>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Code</a:t>
          </a:r>
        </a:p>
      </dsp:txBody>
      <dsp:txXfrm>
        <a:off x="1678677" y="1836300"/>
        <a:ext cx="915642" cy="610428"/>
      </dsp:txXfrm>
    </dsp:sp>
    <dsp:sp modelId="{E3B85013-53E9-46F7-AA08-5828F194B0B5}">
      <dsp:nvSpPr>
        <dsp:cNvPr id="0" name=""/>
        <dsp:cNvSpPr/>
      </dsp:nvSpPr>
      <dsp:spPr>
        <a:xfrm>
          <a:off x="2746927" y="1836300"/>
          <a:ext cx="1526070" cy="610428"/>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Build</a:t>
          </a:r>
        </a:p>
      </dsp:txBody>
      <dsp:txXfrm>
        <a:off x="3052141" y="1836300"/>
        <a:ext cx="915642" cy="610428"/>
      </dsp:txXfrm>
    </dsp:sp>
    <dsp:sp modelId="{3B6E83D5-7BB4-42AE-91B9-8AD85616D03D}">
      <dsp:nvSpPr>
        <dsp:cNvPr id="0" name=""/>
        <dsp:cNvSpPr/>
      </dsp:nvSpPr>
      <dsp:spPr>
        <a:xfrm>
          <a:off x="4120390" y="1836300"/>
          <a:ext cx="1526070" cy="610428"/>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Test</a:t>
          </a:r>
        </a:p>
      </dsp:txBody>
      <dsp:txXfrm>
        <a:off x="4425604" y="1836300"/>
        <a:ext cx="915642" cy="610428"/>
      </dsp:txXfrm>
    </dsp:sp>
    <dsp:sp modelId="{4426742E-14DB-478C-8725-EEFCAADB0CAF}">
      <dsp:nvSpPr>
        <dsp:cNvPr id="0" name=""/>
        <dsp:cNvSpPr/>
      </dsp:nvSpPr>
      <dsp:spPr>
        <a:xfrm>
          <a:off x="5493854" y="1836300"/>
          <a:ext cx="1526070" cy="610428"/>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Release</a:t>
          </a:r>
        </a:p>
      </dsp:txBody>
      <dsp:txXfrm>
        <a:off x="5799068" y="1836300"/>
        <a:ext cx="915642" cy="610428"/>
      </dsp:txXfrm>
    </dsp:sp>
    <dsp:sp modelId="{91DDA3E0-A893-4EEF-9DC6-DE3A7D8C3BBF}">
      <dsp:nvSpPr>
        <dsp:cNvPr id="0" name=""/>
        <dsp:cNvSpPr/>
      </dsp:nvSpPr>
      <dsp:spPr>
        <a:xfrm>
          <a:off x="6867317" y="1836300"/>
          <a:ext cx="1526070" cy="610428"/>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Deploy</a:t>
          </a:r>
        </a:p>
      </dsp:txBody>
      <dsp:txXfrm>
        <a:off x="7172531" y="1836300"/>
        <a:ext cx="915642" cy="610428"/>
      </dsp:txXfrm>
    </dsp:sp>
    <dsp:sp modelId="{5E37C872-5798-47C2-8AA1-25582B91949C}">
      <dsp:nvSpPr>
        <dsp:cNvPr id="0" name=""/>
        <dsp:cNvSpPr/>
      </dsp:nvSpPr>
      <dsp:spPr>
        <a:xfrm>
          <a:off x="8240781" y="1836300"/>
          <a:ext cx="1526070" cy="610428"/>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Operate</a:t>
          </a:r>
        </a:p>
      </dsp:txBody>
      <dsp:txXfrm>
        <a:off x="8545995" y="1836300"/>
        <a:ext cx="915642" cy="61042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FE6B5E-06C8-42A1-A4CE-F1CD6EE547F2}" type="datetimeFigureOut">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1D403-D66F-4961-81BE-AB1FEE65AD65}" type="slidenum">
              <a:rPr lang="en-IN" smtClean="0"/>
              <a:t>‹#›</a:t>
            </a:fld>
            <a:endParaRPr lang="en-IN"/>
          </a:p>
        </p:txBody>
      </p:sp>
    </p:spTree>
    <p:extLst>
      <p:ext uri="{BB962C8B-B14F-4D97-AF65-F5344CB8AC3E}">
        <p14:creationId xmlns:p14="http://schemas.microsoft.com/office/powerpoint/2010/main" val="2758419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FE6B5E-06C8-42A1-A4CE-F1CD6EE547F2}" type="datetimeFigureOut">
              <a:rPr lang="en-IN" smtClean="0"/>
              <a:t>05-09-2020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31D403-D66F-4961-81BE-AB1FEE65AD65}" type="slidenum">
              <a:rPr lang="en-IN" smtClean="0"/>
              <a:t>‹#›</a:t>
            </a:fld>
            <a:endParaRPr lang="en-IN"/>
          </a:p>
        </p:txBody>
      </p:sp>
    </p:spTree>
    <p:extLst>
      <p:ext uri="{BB962C8B-B14F-4D97-AF65-F5344CB8AC3E}">
        <p14:creationId xmlns:p14="http://schemas.microsoft.com/office/powerpoint/2010/main" val="593522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FE6B5E-06C8-42A1-A4CE-F1CD6EE547F2}" type="datetimeFigureOut">
              <a:rPr lang="en-IN" smtClean="0"/>
              <a:t>05-09-2020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31D403-D66F-4961-81BE-AB1FEE65AD65}" type="slidenum">
              <a:rPr lang="en-IN" smtClean="0"/>
              <a:t>‹#›</a:t>
            </a:fld>
            <a:endParaRPr lang="en-IN"/>
          </a:p>
        </p:txBody>
      </p:sp>
    </p:spTree>
    <p:extLst>
      <p:ext uri="{BB962C8B-B14F-4D97-AF65-F5344CB8AC3E}">
        <p14:creationId xmlns:p14="http://schemas.microsoft.com/office/powerpoint/2010/main" val="3808452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FE6B5E-06C8-42A1-A4CE-F1CD6EE547F2}" type="datetimeFigureOut">
              <a:rPr lang="en-IN" smtClean="0"/>
              <a:t>05-09-2020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31D403-D66F-4961-81BE-AB1FEE65AD65}"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84269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FE6B5E-06C8-42A1-A4CE-F1CD6EE547F2}" type="datetimeFigureOut">
              <a:rPr lang="en-IN" smtClean="0"/>
              <a:t>05-09-2020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31D403-D66F-4961-81BE-AB1FEE65AD65}" type="slidenum">
              <a:rPr lang="en-IN" smtClean="0"/>
              <a:t>‹#›</a:t>
            </a:fld>
            <a:endParaRPr lang="en-IN"/>
          </a:p>
        </p:txBody>
      </p:sp>
    </p:spTree>
    <p:extLst>
      <p:ext uri="{BB962C8B-B14F-4D97-AF65-F5344CB8AC3E}">
        <p14:creationId xmlns:p14="http://schemas.microsoft.com/office/powerpoint/2010/main" val="2191669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AFE6B5E-06C8-42A1-A4CE-F1CD6EE547F2}" type="datetimeFigureOut">
              <a:rPr lang="en-IN" smtClean="0"/>
              <a:t>05-09-2020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31D403-D66F-4961-81BE-AB1FEE65AD65}" type="slidenum">
              <a:rPr lang="en-IN" smtClean="0"/>
              <a:t>‹#›</a:t>
            </a:fld>
            <a:endParaRPr lang="en-IN"/>
          </a:p>
        </p:txBody>
      </p:sp>
    </p:spTree>
    <p:extLst>
      <p:ext uri="{BB962C8B-B14F-4D97-AF65-F5344CB8AC3E}">
        <p14:creationId xmlns:p14="http://schemas.microsoft.com/office/powerpoint/2010/main" val="3352948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AFE6B5E-06C8-42A1-A4CE-F1CD6EE547F2}" type="datetimeFigureOut">
              <a:rPr lang="en-IN" smtClean="0"/>
              <a:t>05-09-2020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31D403-D66F-4961-81BE-AB1FEE65AD65}" type="slidenum">
              <a:rPr lang="en-IN" smtClean="0"/>
              <a:t>‹#›</a:t>
            </a:fld>
            <a:endParaRPr lang="en-IN"/>
          </a:p>
        </p:txBody>
      </p:sp>
    </p:spTree>
    <p:extLst>
      <p:ext uri="{BB962C8B-B14F-4D97-AF65-F5344CB8AC3E}">
        <p14:creationId xmlns:p14="http://schemas.microsoft.com/office/powerpoint/2010/main" val="933784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FE6B5E-06C8-42A1-A4CE-F1CD6EE547F2}" type="datetimeFigureOut">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1D403-D66F-4961-81BE-AB1FEE65AD65}" type="slidenum">
              <a:rPr lang="en-IN" smtClean="0"/>
              <a:t>‹#›</a:t>
            </a:fld>
            <a:endParaRPr lang="en-IN"/>
          </a:p>
        </p:txBody>
      </p:sp>
    </p:spTree>
    <p:extLst>
      <p:ext uri="{BB962C8B-B14F-4D97-AF65-F5344CB8AC3E}">
        <p14:creationId xmlns:p14="http://schemas.microsoft.com/office/powerpoint/2010/main" val="2534473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FE6B5E-06C8-42A1-A4CE-F1CD6EE547F2}" type="datetimeFigureOut">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1D403-D66F-4961-81BE-AB1FEE65AD65}" type="slidenum">
              <a:rPr lang="en-IN" smtClean="0"/>
              <a:t>‹#›</a:t>
            </a:fld>
            <a:endParaRPr lang="en-IN"/>
          </a:p>
        </p:txBody>
      </p:sp>
    </p:spTree>
    <p:extLst>
      <p:ext uri="{BB962C8B-B14F-4D97-AF65-F5344CB8AC3E}">
        <p14:creationId xmlns:p14="http://schemas.microsoft.com/office/powerpoint/2010/main" val="2228170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FE6B5E-06C8-42A1-A4CE-F1CD6EE547F2}" type="datetimeFigureOut">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1D403-D66F-4961-81BE-AB1FEE65AD65}" type="slidenum">
              <a:rPr lang="en-IN" smtClean="0"/>
              <a:t>‹#›</a:t>
            </a:fld>
            <a:endParaRPr lang="en-IN"/>
          </a:p>
        </p:txBody>
      </p:sp>
    </p:spTree>
    <p:extLst>
      <p:ext uri="{BB962C8B-B14F-4D97-AF65-F5344CB8AC3E}">
        <p14:creationId xmlns:p14="http://schemas.microsoft.com/office/powerpoint/2010/main" val="2943437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FE6B5E-06C8-42A1-A4CE-F1CD6EE547F2}" type="datetimeFigureOut">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1D403-D66F-4961-81BE-AB1FEE65AD65}" type="slidenum">
              <a:rPr lang="en-IN" smtClean="0"/>
              <a:t>‹#›</a:t>
            </a:fld>
            <a:endParaRPr lang="en-IN"/>
          </a:p>
        </p:txBody>
      </p:sp>
    </p:spTree>
    <p:extLst>
      <p:ext uri="{BB962C8B-B14F-4D97-AF65-F5344CB8AC3E}">
        <p14:creationId xmlns:p14="http://schemas.microsoft.com/office/powerpoint/2010/main" val="1822742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FE6B5E-06C8-42A1-A4CE-F1CD6EE547F2}" type="datetimeFigureOut">
              <a:rPr lang="en-IN" smtClean="0"/>
              <a:t>05-09-2020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31D403-D66F-4961-81BE-AB1FEE65AD65}" type="slidenum">
              <a:rPr lang="en-IN" smtClean="0"/>
              <a:t>‹#›</a:t>
            </a:fld>
            <a:endParaRPr lang="en-IN"/>
          </a:p>
        </p:txBody>
      </p:sp>
    </p:spTree>
    <p:extLst>
      <p:ext uri="{BB962C8B-B14F-4D97-AF65-F5344CB8AC3E}">
        <p14:creationId xmlns:p14="http://schemas.microsoft.com/office/powerpoint/2010/main" val="2653580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FE6B5E-06C8-42A1-A4CE-F1CD6EE547F2}" type="datetimeFigureOut">
              <a:rPr lang="en-IN" smtClean="0"/>
              <a:t>05-09-2020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31D403-D66F-4961-81BE-AB1FEE65AD65}" type="slidenum">
              <a:rPr lang="en-IN" smtClean="0"/>
              <a:t>‹#›</a:t>
            </a:fld>
            <a:endParaRPr lang="en-IN"/>
          </a:p>
        </p:txBody>
      </p:sp>
    </p:spTree>
    <p:extLst>
      <p:ext uri="{BB962C8B-B14F-4D97-AF65-F5344CB8AC3E}">
        <p14:creationId xmlns:p14="http://schemas.microsoft.com/office/powerpoint/2010/main" val="4157949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FE6B5E-06C8-42A1-A4CE-F1CD6EE547F2}" type="datetimeFigureOut">
              <a:rPr lang="en-IN" smtClean="0"/>
              <a:t>05-09-2020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31D403-D66F-4961-81BE-AB1FEE65AD65}" type="slidenum">
              <a:rPr lang="en-IN" smtClean="0"/>
              <a:t>‹#›</a:t>
            </a:fld>
            <a:endParaRPr lang="en-IN"/>
          </a:p>
        </p:txBody>
      </p:sp>
    </p:spTree>
    <p:extLst>
      <p:ext uri="{BB962C8B-B14F-4D97-AF65-F5344CB8AC3E}">
        <p14:creationId xmlns:p14="http://schemas.microsoft.com/office/powerpoint/2010/main" val="2592557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AFE6B5E-06C8-42A1-A4CE-F1CD6EE547F2}" type="datetimeFigureOut">
              <a:rPr lang="en-IN" smtClean="0"/>
              <a:t>05-09-2020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31D403-D66F-4961-81BE-AB1FEE65AD65}" type="slidenum">
              <a:rPr lang="en-IN" smtClean="0"/>
              <a:t>‹#›</a:t>
            </a:fld>
            <a:endParaRPr lang="en-IN"/>
          </a:p>
        </p:txBody>
      </p:sp>
    </p:spTree>
    <p:extLst>
      <p:ext uri="{BB962C8B-B14F-4D97-AF65-F5344CB8AC3E}">
        <p14:creationId xmlns:p14="http://schemas.microsoft.com/office/powerpoint/2010/main" val="377352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FE6B5E-06C8-42A1-A4CE-F1CD6EE547F2}" type="datetimeFigureOut">
              <a:rPr lang="en-IN" smtClean="0"/>
              <a:t>05-09-2020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31D403-D66F-4961-81BE-AB1FEE65AD65}" type="slidenum">
              <a:rPr lang="en-IN" smtClean="0"/>
              <a:t>‹#›</a:t>
            </a:fld>
            <a:endParaRPr lang="en-IN"/>
          </a:p>
        </p:txBody>
      </p:sp>
    </p:spTree>
    <p:extLst>
      <p:ext uri="{BB962C8B-B14F-4D97-AF65-F5344CB8AC3E}">
        <p14:creationId xmlns:p14="http://schemas.microsoft.com/office/powerpoint/2010/main" val="4157810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FE6B5E-06C8-42A1-A4CE-F1CD6EE547F2}" type="datetimeFigureOut">
              <a:rPr lang="en-IN" smtClean="0"/>
              <a:t>05-09-2020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31D403-D66F-4961-81BE-AB1FEE65AD65}" type="slidenum">
              <a:rPr lang="en-IN" smtClean="0"/>
              <a:t>‹#›</a:t>
            </a:fld>
            <a:endParaRPr lang="en-IN"/>
          </a:p>
        </p:txBody>
      </p:sp>
    </p:spTree>
    <p:extLst>
      <p:ext uri="{BB962C8B-B14F-4D97-AF65-F5344CB8AC3E}">
        <p14:creationId xmlns:p14="http://schemas.microsoft.com/office/powerpoint/2010/main" val="106226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AFE6B5E-06C8-42A1-A4CE-F1CD6EE547F2}" type="datetimeFigureOut">
              <a:rPr lang="en-IN" smtClean="0"/>
              <a:t>05-09-2020</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431D403-D66F-4961-81BE-AB1FEE65AD65}" type="slidenum">
              <a:rPr lang="en-IN" smtClean="0"/>
              <a:t>‹#›</a:t>
            </a:fld>
            <a:endParaRPr lang="en-IN"/>
          </a:p>
        </p:txBody>
      </p:sp>
    </p:spTree>
    <p:extLst>
      <p:ext uri="{BB962C8B-B14F-4D97-AF65-F5344CB8AC3E}">
        <p14:creationId xmlns:p14="http://schemas.microsoft.com/office/powerpoint/2010/main" val="4023316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2C8C5B-F832-4F45-8632-A16B71F59D64}"/>
              </a:ext>
            </a:extLst>
          </p:cNvPr>
          <p:cNvSpPr/>
          <p:nvPr/>
        </p:nvSpPr>
        <p:spPr>
          <a:xfrm>
            <a:off x="1021533" y="833735"/>
            <a:ext cx="1014893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Product Mindset vs Project Mindset</a:t>
            </a:r>
          </a:p>
        </p:txBody>
      </p:sp>
      <p:sp>
        <p:nvSpPr>
          <p:cNvPr id="5" name="Rectangle 4">
            <a:extLst>
              <a:ext uri="{FF2B5EF4-FFF2-40B4-BE49-F238E27FC236}">
                <a16:creationId xmlns:a16="http://schemas.microsoft.com/office/drawing/2014/main" id="{110BFFB4-AAB3-468E-B55B-A40A88DC1818}"/>
              </a:ext>
            </a:extLst>
          </p:cNvPr>
          <p:cNvSpPr/>
          <p:nvPr/>
        </p:nvSpPr>
        <p:spPr>
          <a:xfrm>
            <a:off x="2647028" y="1757065"/>
            <a:ext cx="6553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Digital Transformation</a:t>
            </a:r>
          </a:p>
        </p:txBody>
      </p:sp>
      <p:sp>
        <p:nvSpPr>
          <p:cNvPr id="6" name="Rectangle 5">
            <a:extLst>
              <a:ext uri="{FF2B5EF4-FFF2-40B4-BE49-F238E27FC236}">
                <a16:creationId xmlns:a16="http://schemas.microsoft.com/office/drawing/2014/main" id="{488A1DF9-4F3C-4C67-9023-FF7096B856BE}"/>
              </a:ext>
            </a:extLst>
          </p:cNvPr>
          <p:cNvSpPr/>
          <p:nvPr/>
        </p:nvSpPr>
        <p:spPr>
          <a:xfrm>
            <a:off x="3811610" y="2680395"/>
            <a:ext cx="422423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Domains in IT</a:t>
            </a:r>
          </a:p>
        </p:txBody>
      </p:sp>
      <p:sp>
        <p:nvSpPr>
          <p:cNvPr id="7" name="Rectangle 6">
            <a:extLst>
              <a:ext uri="{FF2B5EF4-FFF2-40B4-BE49-F238E27FC236}">
                <a16:creationId xmlns:a16="http://schemas.microsoft.com/office/drawing/2014/main" id="{9BABAD58-28C2-46D7-9162-07BAAE941DCB}"/>
              </a:ext>
            </a:extLst>
          </p:cNvPr>
          <p:cNvSpPr/>
          <p:nvPr/>
        </p:nvSpPr>
        <p:spPr>
          <a:xfrm>
            <a:off x="3609631" y="5100935"/>
            <a:ext cx="462819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Sharmistha </a:t>
            </a:r>
            <a:r>
              <a:rPr lang="en-US" sz="5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
            </a:r>
            <a:r>
              <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ey</a:t>
            </a:r>
          </a:p>
        </p:txBody>
      </p:sp>
      <p:sp>
        <p:nvSpPr>
          <p:cNvPr id="8" name="Rectangle 7">
            <a:extLst>
              <a:ext uri="{FF2B5EF4-FFF2-40B4-BE49-F238E27FC236}">
                <a16:creationId xmlns:a16="http://schemas.microsoft.com/office/drawing/2014/main" id="{3E1E9136-9519-44F5-AFE1-2CF8035D1BE0}"/>
              </a:ext>
            </a:extLst>
          </p:cNvPr>
          <p:cNvSpPr/>
          <p:nvPr/>
        </p:nvSpPr>
        <p:spPr>
          <a:xfrm>
            <a:off x="3329812" y="5893904"/>
            <a:ext cx="5187830"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Intern </a:t>
            </a:r>
            <a:r>
              <a:rPr lang="en-US" sz="3200" dirty="0">
                <a:ln w="0"/>
                <a:effectLst>
                  <a:outerShdw blurRad="38100" dist="19050" dir="2700000" algn="tl" rotWithShape="0">
                    <a:schemeClr val="dk1">
                      <a:alpha val="40000"/>
                    </a:schemeClr>
                  </a:outerShdw>
                </a:effectLst>
              </a:rPr>
              <a:t>from</a:t>
            </a:r>
            <a:r>
              <a:rPr lang="en-US" sz="3200" b="0" cap="none" spc="0" dirty="0">
                <a:ln w="0"/>
                <a:solidFill>
                  <a:schemeClr val="tx1"/>
                </a:solidFill>
                <a:effectLst>
                  <a:outerShdw blurRad="38100" dist="19050" dir="2700000" algn="tl" rotWithShape="0">
                    <a:schemeClr val="dk1">
                      <a:alpha val="40000"/>
                    </a:schemeClr>
                  </a:outerShdw>
                </a:effectLst>
              </a:rPr>
              <a:t> Xenonstack Pvt Ltd.</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2682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42F730-BACC-4B72-B971-9409E3D7F294}"/>
              </a:ext>
            </a:extLst>
          </p:cNvPr>
          <p:cNvSpPr/>
          <p:nvPr/>
        </p:nvSpPr>
        <p:spPr>
          <a:xfrm>
            <a:off x="1550504" y="1378226"/>
            <a:ext cx="1709531" cy="83488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Plane</a:t>
            </a:r>
          </a:p>
          <a:p>
            <a:pPr algn="ctr"/>
            <a:r>
              <a:rPr lang="en-IN" dirty="0">
                <a:latin typeface="Times New Roman" panose="02020603050405020304" pitchFamily="18" charset="0"/>
                <a:cs typeface="Times New Roman" panose="02020603050405020304" pitchFamily="18" charset="0"/>
              </a:rPr>
              <a:t>(git)</a:t>
            </a:r>
          </a:p>
        </p:txBody>
      </p:sp>
      <p:sp>
        <p:nvSpPr>
          <p:cNvPr id="3" name="Rectangle 2">
            <a:extLst>
              <a:ext uri="{FF2B5EF4-FFF2-40B4-BE49-F238E27FC236}">
                <a16:creationId xmlns:a16="http://schemas.microsoft.com/office/drawing/2014/main" id="{69ABA09F-BA40-4BC2-A32D-CC184B78105C}"/>
              </a:ext>
            </a:extLst>
          </p:cNvPr>
          <p:cNvSpPr/>
          <p:nvPr/>
        </p:nvSpPr>
        <p:spPr>
          <a:xfrm>
            <a:off x="1550504" y="2623931"/>
            <a:ext cx="1709531" cy="83488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Code</a:t>
            </a:r>
          </a:p>
          <a:p>
            <a:pPr algn="ctr"/>
            <a:r>
              <a:rPr lang="en-IN" dirty="0">
                <a:latin typeface="Times New Roman" panose="02020603050405020304" pitchFamily="18" charset="0"/>
                <a:cs typeface="Times New Roman" panose="02020603050405020304" pitchFamily="18" charset="0"/>
              </a:rPr>
              <a:t>(git)</a:t>
            </a:r>
          </a:p>
        </p:txBody>
      </p:sp>
      <p:sp>
        <p:nvSpPr>
          <p:cNvPr id="4" name="Rectangle 3">
            <a:extLst>
              <a:ext uri="{FF2B5EF4-FFF2-40B4-BE49-F238E27FC236}">
                <a16:creationId xmlns:a16="http://schemas.microsoft.com/office/drawing/2014/main" id="{D381C1AB-26A3-400E-9A70-10D35741136B}"/>
              </a:ext>
            </a:extLst>
          </p:cNvPr>
          <p:cNvSpPr/>
          <p:nvPr/>
        </p:nvSpPr>
        <p:spPr>
          <a:xfrm>
            <a:off x="1550504" y="3909395"/>
            <a:ext cx="1709531" cy="83488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Build</a:t>
            </a:r>
          </a:p>
          <a:p>
            <a:pPr algn="ctr"/>
            <a:r>
              <a:rPr lang="en-IN" dirty="0">
                <a:latin typeface="Times New Roman" panose="02020603050405020304" pitchFamily="18" charset="0"/>
                <a:cs typeface="Times New Roman" panose="02020603050405020304" pitchFamily="18" charset="0"/>
              </a:rPr>
              <a:t>(maven)</a:t>
            </a:r>
          </a:p>
        </p:txBody>
      </p:sp>
      <p:sp>
        <p:nvSpPr>
          <p:cNvPr id="5" name="Rectangle 4">
            <a:extLst>
              <a:ext uri="{FF2B5EF4-FFF2-40B4-BE49-F238E27FC236}">
                <a16:creationId xmlns:a16="http://schemas.microsoft.com/office/drawing/2014/main" id="{1A4EB36F-C231-41C1-B5F9-151AA6A6F7E6}"/>
              </a:ext>
            </a:extLst>
          </p:cNvPr>
          <p:cNvSpPr/>
          <p:nvPr/>
        </p:nvSpPr>
        <p:spPr>
          <a:xfrm>
            <a:off x="1550504" y="5088836"/>
            <a:ext cx="1709531" cy="83488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Test</a:t>
            </a:r>
          </a:p>
          <a:p>
            <a:pPr algn="ctr"/>
            <a:r>
              <a:rPr lang="en-IN" dirty="0">
                <a:latin typeface="Times New Roman" panose="02020603050405020304" pitchFamily="18" charset="0"/>
                <a:cs typeface="Times New Roman" panose="02020603050405020304" pitchFamily="18" charset="0"/>
              </a:rPr>
              <a:t>(junit,selenium)</a:t>
            </a:r>
          </a:p>
        </p:txBody>
      </p:sp>
      <p:sp>
        <p:nvSpPr>
          <p:cNvPr id="6" name="Rectangle 5">
            <a:extLst>
              <a:ext uri="{FF2B5EF4-FFF2-40B4-BE49-F238E27FC236}">
                <a16:creationId xmlns:a16="http://schemas.microsoft.com/office/drawing/2014/main" id="{62857221-C4E3-403B-AC88-6E67EE0B1AFD}"/>
              </a:ext>
            </a:extLst>
          </p:cNvPr>
          <p:cNvSpPr/>
          <p:nvPr/>
        </p:nvSpPr>
        <p:spPr>
          <a:xfrm>
            <a:off x="7540487" y="1378225"/>
            <a:ext cx="1842052" cy="83488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Deploy</a:t>
            </a:r>
          </a:p>
          <a:p>
            <a:pPr algn="ctr"/>
            <a:r>
              <a:rPr lang="en-IN" dirty="0">
                <a:latin typeface="Times New Roman" panose="02020603050405020304" pitchFamily="18" charset="0"/>
                <a:cs typeface="Times New Roman" panose="02020603050405020304" pitchFamily="18" charset="0"/>
              </a:rPr>
              <a:t>(docker,chef)</a:t>
            </a:r>
          </a:p>
        </p:txBody>
      </p:sp>
      <p:sp>
        <p:nvSpPr>
          <p:cNvPr id="7" name="Rectangle 6">
            <a:extLst>
              <a:ext uri="{FF2B5EF4-FFF2-40B4-BE49-F238E27FC236}">
                <a16:creationId xmlns:a16="http://schemas.microsoft.com/office/drawing/2014/main" id="{14FCAED1-7D54-4C53-8EF4-C43463250B42}"/>
              </a:ext>
            </a:extLst>
          </p:cNvPr>
          <p:cNvSpPr/>
          <p:nvPr/>
        </p:nvSpPr>
        <p:spPr>
          <a:xfrm>
            <a:off x="7540487" y="3233530"/>
            <a:ext cx="1842052" cy="83488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Operate</a:t>
            </a:r>
          </a:p>
          <a:p>
            <a:pPr algn="ctr"/>
            <a:r>
              <a:rPr lang="en-IN" dirty="0">
                <a:latin typeface="Times New Roman" panose="02020603050405020304" pitchFamily="18" charset="0"/>
                <a:cs typeface="Times New Roman" panose="02020603050405020304" pitchFamily="18" charset="0"/>
              </a:rPr>
              <a:t>(docker,chef)</a:t>
            </a:r>
          </a:p>
        </p:txBody>
      </p:sp>
      <p:sp>
        <p:nvSpPr>
          <p:cNvPr id="8" name="Rectangle 7">
            <a:extLst>
              <a:ext uri="{FF2B5EF4-FFF2-40B4-BE49-F238E27FC236}">
                <a16:creationId xmlns:a16="http://schemas.microsoft.com/office/drawing/2014/main" id="{9B0C299B-3209-4F3B-991D-94222D9CD552}"/>
              </a:ext>
            </a:extLst>
          </p:cNvPr>
          <p:cNvSpPr/>
          <p:nvPr/>
        </p:nvSpPr>
        <p:spPr>
          <a:xfrm>
            <a:off x="7540487" y="5062330"/>
            <a:ext cx="1842052" cy="83488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Monitor</a:t>
            </a:r>
          </a:p>
          <a:p>
            <a:pPr algn="ctr"/>
            <a:r>
              <a:rPr lang="en-IN" dirty="0">
                <a:latin typeface="Times New Roman" panose="02020603050405020304" pitchFamily="18" charset="0"/>
                <a:cs typeface="Times New Roman" panose="02020603050405020304" pitchFamily="18" charset="0"/>
              </a:rPr>
              <a:t>(slack)</a:t>
            </a:r>
          </a:p>
        </p:txBody>
      </p:sp>
      <p:cxnSp>
        <p:nvCxnSpPr>
          <p:cNvPr id="14" name="Straight Arrow Connector 13">
            <a:extLst>
              <a:ext uri="{FF2B5EF4-FFF2-40B4-BE49-F238E27FC236}">
                <a16:creationId xmlns:a16="http://schemas.microsoft.com/office/drawing/2014/main" id="{EDED2DD1-13CA-4A25-B970-A59030005CB4}"/>
              </a:ext>
            </a:extLst>
          </p:cNvPr>
          <p:cNvCxnSpPr>
            <a:cxnSpLocks/>
          </p:cNvCxnSpPr>
          <p:nvPr/>
        </p:nvCxnSpPr>
        <p:spPr>
          <a:xfrm flipV="1">
            <a:off x="3260035" y="1656521"/>
            <a:ext cx="4280452" cy="3988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935D9EC8-0B26-4BD6-9BA4-BF123A91970B}"/>
              </a:ext>
            </a:extLst>
          </p:cNvPr>
          <p:cNvCxnSpPr>
            <a:cxnSpLocks/>
            <a:endCxn id="2" idx="3"/>
          </p:cNvCxnSpPr>
          <p:nvPr/>
        </p:nvCxnSpPr>
        <p:spPr>
          <a:xfrm flipH="1" flipV="1">
            <a:off x="3260035" y="1795670"/>
            <a:ext cx="4280452" cy="3849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6FB2F41F-9ED0-4581-B991-833D8FEEC7A4}"/>
              </a:ext>
            </a:extLst>
          </p:cNvPr>
          <p:cNvSpPr/>
          <p:nvPr/>
        </p:nvSpPr>
        <p:spPr>
          <a:xfrm>
            <a:off x="4320209" y="2623930"/>
            <a:ext cx="2491408" cy="155050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Integration</a:t>
            </a:r>
          </a:p>
          <a:p>
            <a:pPr algn="ctr"/>
            <a:r>
              <a:rPr lang="en-IN" dirty="0">
                <a:latin typeface="Times New Roman" panose="02020603050405020304" pitchFamily="18" charset="0"/>
                <a:cs typeface="Times New Roman" panose="02020603050405020304" pitchFamily="18" charset="0"/>
              </a:rPr>
              <a:t>(bamber,Hudso,</a:t>
            </a:r>
          </a:p>
          <a:p>
            <a:pPr algn="ctr"/>
            <a:r>
              <a:rPr lang="en-IN" dirty="0">
                <a:latin typeface="Times New Roman" panose="02020603050405020304" pitchFamily="18" charset="0"/>
                <a:cs typeface="Times New Roman" panose="02020603050405020304" pitchFamily="18" charset="0"/>
              </a:rPr>
              <a:t>jenkins)</a:t>
            </a:r>
          </a:p>
        </p:txBody>
      </p:sp>
    </p:spTree>
    <p:extLst>
      <p:ext uri="{BB962C8B-B14F-4D97-AF65-F5344CB8AC3E}">
        <p14:creationId xmlns:p14="http://schemas.microsoft.com/office/powerpoint/2010/main" val="131426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BAB711-A229-4385-A8F6-CB923D65A7BD}"/>
              </a:ext>
            </a:extLst>
          </p:cNvPr>
          <p:cNvSpPr/>
          <p:nvPr/>
        </p:nvSpPr>
        <p:spPr>
          <a:xfrm>
            <a:off x="4287652" y="383161"/>
            <a:ext cx="3616696"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Continuous Delivery</a:t>
            </a:r>
          </a:p>
        </p:txBody>
      </p:sp>
      <p:sp>
        <p:nvSpPr>
          <p:cNvPr id="3" name="TextBox 2">
            <a:extLst>
              <a:ext uri="{FF2B5EF4-FFF2-40B4-BE49-F238E27FC236}">
                <a16:creationId xmlns:a16="http://schemas.microsoft.com/office/drawing/2014/main" id="{8F52A4BC-9E4C-4502-98A2-FBCA8198569D}"/>
              </a:ext>
            </a:extLst>
          </p:cNvPr>
          <p:cNvSpPr txBox="1"/>
          <p:nvPr/>
        </p:nvSpPr>
        <p:spPr>
          <a:xfrm>
            <a:off x="874643" y="1139687"/>
            <a:ext cx="10045148" cy="369331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Continuous Delivery is a software engineering approach in which teams produce software in short cycles, ensuring that the software can be reliably released at any time and, when releasing the software, doing so manually. It aims at building, testing and releasing software with greater speed and frequency. It helps to build a refined version of the software by continuously implementing fixes and feedback until finally, you decide to push it out to production.</a:t>
            </a:r>
          </a:p>
          <a:p>
            <a:r>
              <a:rPr lang="en-IN" b="1" dirty="0">
                <a:latin typeface="Times New Roman" panose="02020603050405020304" pitchFamily="18" charset="0"/>
                <a:cs typeface="Times New Roman" panose="02020603050405020304" pitchFamily="18" charset="0"/>
              </a:rPr>
              <a:t>Benefits-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Continuous Development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Continuous Integration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Continuous Testing</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Continuous Development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Continuous Monitoring</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Continuous Feedback</a:t>
            </a:r>
          </a:p>
          <a:p>
            <a:endParaRPr lang="en-IN" dirty="0"/>
          </a:p>
        </p:txBody>
      </p:sp>
      <p:sp>
        <p:nvSpPr>
          <p:cNvPr id="4" name="Oval 3">
            <a:extLst>
              <a:ext uri="{FF2B5EF4-FFF2-40B4-BE49-F238E27FC236}">
                <a16:creationId xmlns:a16="http://schemas.microsoft.com/office/drawing/2014/main" id="{6C0A4021-11F3-4D8B-8722-EDD2A767F339}"/>
              </a:ext>
            </a:extLst>
          </p:cNvPr>
          <p:cNvSpPr/>
          <p:nvPr/>
        </p:nvSpPr>
        <p:spPr>
          <a:xfrm>
            <a:off x="471312" y="5274365"/>
            <a:ext cx="1298713" cy="12004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Code</a:t>
            </a:r>
          </a:p>
        </p:txBody>
      </p:sp>
      <p:sp>
        <p:nvSpPr>
          <p:cNvPr id="5" name="Oval 4">
            <a:extLst>
              <a:ext uri="{FF2B5EF4-FFF2-40B4-BE49-F238E27FC236}">
                <a16:creationId xmlns:a16="http://schemas.microsoft.com/office/drawing/2014/main" id="{CA268877-49BA-4ECE-B95C-2DBE9B98C4E7}"/>
              </a:ext>
            </a:extLst>
          </p:cNvPr>
          <p:cNvSpPr/>
          <p:nvPr/>
        </p:nvSpPr>
        <p:spPr>
          <a:xfrm>
            <a:off x="2207631" y="5274365"/>
            <a:ext cx="1298713" cy="12004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All Unit Test</a:t>
            </a:r>
          </a:p>
        </p:txBody>
      </p:sp>
      <p:sp>
        <p:nvSpPr>
          <p:cNvPr id="6" name="Oval 5">
            <a:extLst>
              <a:ext uri="{FF2B5EF4-FFF2-40B4-BE49-F238E27FC236}">
                <a16:creationId xmlns:a16="http://schemas.microsoft.com/office/drawing/2014/main" id="{D775CF3C-1B5C-43C8-AE7D-DEA209B4BD7A}"/>
              </a:ext>
            </a:extLst>
          </p:cNvPr>
          <p:cNvSpPr/>
          <p:nvPr/>
        </p:nvSpPr>
        <p:spPr>
          <a:xfrm>
            <a:off x="4002156" y="5238497"/>
            <a:ext cx="1464651" cy="12004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Integrate</a:t>
            </a:r>
          </a:p>
        </p:txBody>
      </p:sp>
      <p:sp>
        <p:nvSpPr>
          <p:cNvPr id="7" name="Oval 6">
            <a:extLst>
              <a:ext uri="{FF2B5EF4-FFF2-40B4-BE49-F238E27FC236}">
                <a16:creationId xmlns:a16="http://schemas.microsoft.com/office/drawing/2014/main" id="{D2D0AA5B-4A9A-4855-8F93-9C771B890558}"/>
              </a:ext>
            </a:extLst>
          </p:cNvPr>
          <p:cNvSpPr/>
          <p:nvPr/>
        </p:nvSpPr>
        <p:spPr>
          <a:xfrm>
            <a:off x="6168174" y="5238497"/>
            <a:ext cx="1192694" cy="12004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Build</a:t>
            </a:r>
          </a:p>
        </p:txBody>
      </p:sp>
      <p:sp>
        <p:nvSpPr>
          <p:cNvPr id="8" name="Oval 7">
            <a:extLst>
              <a:ext uri="{FF2B5EF4-FFF2-40B4-BE49-F238E27FC236}">
                <a16:creationId xmlns:a16="http://schemas.microsoft.com/office/drawing/2014/main" id="{86AD8055-7A5F-4B1F-93EF-E08CD6BC0D0D}"/>
              </a:ext>
            </a:extLst>
          </p:cNvPr>
          <p:cNvSpPr/>
          <p:nvPr/>
        </p:nvSpPr>
        <p:spPr>
          <a:xfrm>
            <a:off x="7944109" y="5274365"/>
            <a:ext cx="1192694" cy="12004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Story Tests</a:t>
            </a:r>
          </a:p>
        </p:txBody>
      </p:sp>
      <p:sp>
        <p:nvSpPr>
          <p:cNvPr id="9" name="Oval 8">
            <a:extLst>
              <a:ext uri="{FF2B5EF4-FFF2-40B4-BE49-F238E27FC236}">
                <a16:creationId xmlns:a16="http://schemas.microsoft.com/office/drawing/2014/main" id="{D87F2A1F-FDDF-45A3-B6DB-AB03C72F3BA3}"/>
              </a:ext>
            </a:extLst>
          </p:cNvPr>
          <p:cNvSpPr/>
          <p:nvPr/>
        </p:nvSpPr>
        <p:spPr>
          <a:xfrm>
            <a:off x="9574120" y="5274365"/>
            <a:ext cx="1690228" cy="12004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Deploy to production</a:t>
            </a:r>
          </a:p>
        </p:txBody>
      </p:sp>
      <p:sp>
        <p:nvSpPr>
          <p:cNvPr id="10" name="Arrow: Right 9">
            <a:extLst>
              <a:ext uri="{FF2B5EF4-FFF2-40B4-BE49-F238E27FC236}">
                <a16:creationId xmlns:a16="http://schemas.microsoft.com/office/drawing/2014/main" id="{1179D0C2-0B95-45AA-9744-D45498552F91}"/>
              </a:ext>
            </a:extLst>
          </p:cNvPr>
          <p:cNvSpPr/>
          <p:nvPr/>
        </p:nvSpPr>
        <p:spPr>
          <a:xfrm>
            <a:off x="1803585" y="5706212"/>
            <a:ext cx="312281" cy="265043"/>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Arrow: Right 11">
            <a:extLst>
              <a:ext uri="{FF2B5EF4-FFF2-40B4-BE49-F238E27FC236}">
                <a16:creationId xmlns:a16="http://schemas.microsoft.com/office/drawing/2014/main" id="{4FBE0677-C9E0-4295-8E56-F3554EF7078A}"/>
              </a:ext>
            </a:extLst>
          </p:cNvPr>
          <p:cNvSpPr/>
          <p:nvPr/>
        </p:nvSpPr>
        <p:spPr>
          <a:xfrm>
            <a:off x="3598109" y="5718313"/>
            <a:ext cx="312281" cy="265043"/>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Arrow: Right 13">
            <a:extLst>
              <a:ext uri="{FF2B5EF4-FFF2-40B4-BE49-F238E27FC236}">
                <a16:creationId xmlns:a16="http://schemas.microsoft.com/office/drawing/2014/main" id="{D032E4E8-670A-4D3A-9D17-015940ADDDB7}"/>
              </a:ext>
            </a:extLst>
          </p:cNvPr>
          <p:cNvSpPr/>
          <p:nvPr/>
        </p:nvSpPr>
        <p:spPr>
          <a:xfrm>
            <a:off x="9221343" y="5718312"/>
            <a:ext cx="312281" cy="265043"/>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Arrow: Right 15">
            <a:extLst>
              <a:ext uri="{FF2B5EF4-FFF2-40B4-BE49-F238E27FC236}">
                <a16:creationId xmlns:a16="http://schemas.microsoft.com/office/drawing/2014/main" id="{B77A8EF1-563F-42AE-9503-AA31F3394713}"/>
              </a:ext>
            </a:extLst>
          </p:cNvPr>
          <p:cNvSpPr/>
          <p:nvPr/>
        </p:nvSpPr>
        <p:spPr>
          <a:xfrm>
            <a:off x="5671365" y="5706211"/>
            <a:ext cx="312281" cy="265043"/>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Arrow: Right 17">
            <a:extLst>
              <a:ext uri="{FF2B5EF4-FFF2-40B4-BE49-F238E27FC236}">
                <a16:creationId xmlns:a16="http://schemas.microsoft.com/office/drawing/2014/main" id="{C06B034E-B651-4114-8BE0-BE63204A00A4}"/>
              </a:ext>
            </a:extLst>
          </p:cNvPr>
          <p:cNvSpPr/>
          <p:nvPr/>
        </p:nvSpPr>
        <p:spPr>
          <a:xfrm>
            <a:off x="7455440" y="5742080"/>
            <a:ext cx="312281" cy="265043"/>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9" name="TextBox 18">
            <a:extLst>
              <a:ext uri="{FF2B5EF4-FFF2-40B4-BE49-F238E27FC236}">
                <a16:creationId xmlns:a16="http://schemas.microsoft.com/office/drawing/2014/main" id="{B7E76721-5AC7-4E73-A4BA-CE9714A6E371}"/>
              </a:ext>
            </a:extLst>
          </p:cNvPr>
          <p:cNvSpPr txBox="1"/>
          <p:nvPr/>
        </p:nvSpPr>
        <p:spPr>
          <a:xfrm>
            <a:off x="1662848" y="6069639"/>
            <a:ext cx="7013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auto</a:t>
            </a:r>
          </a:p>
        </p:txBody>
      </p:sp>
      <p:sp>
        <p:nvSpPr>
          <p:cNvPr id="21" name="TextBox 20">
            <a:extLst>
              <a:ext uri="{FF2B5EF4-FFF2-40B4-BE49-F238E27FC236}">
                <a16:creationId xmlns:a16="http://schemas.microsoft.com/office/drawing/2014/main" id="{2B878D4A-F2B8-45AA-85AD-77BB21416496}"/>
              </a:ext>
            </a:extLst>
          </p:cNvPr>
          <p:cNvSpPr txBox="1"/>
          <p:nvPr/>
        </p:nvSpPr>
        <p:spPr>
          <a:xfrm>
            <a:off x="3432814" y="6068780"/>
            <a:ext cx="7013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auto</a:t>
            </a:r>
          </a:p>
        </p:txBody>
      </p:sp>
      <p:sp>
        <p:nvSpPr>
          <p:cNvPr id="23" name="TextBox 22">
            <a:extLst>
              <a:ext uri="{FF2B5EF4-FFF2-40B4-BE49-F238E27FC236}">
                <a16:creationId xmlns:a16="http://schemas.microsoft.com/office/drawing/2014/main" id="{DA0FBE44-345C-4211-87C6-3007504FECF4}"/>
              </a:ext>
            </a:extLst>
          </p:cNvPr>
          <p:cNvSpPr txBox="1"/>
          <p:nvPr/>
        </p:nvSpPr>
        <p:spPr>
          <a:xfrm>
            <a:off x="5471550" y="6055673"/>
            <a:ext cx="7013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auto</a:t>
            </a:r>
          </a:p>
        </p:txBody>
      </p:sp>
      <p:sp>
        <p:nvSpPr>
          <p:cNvPr id="25" name="TextBox 24">
            <a:extLst>
              <a:ext uri="{FF2B5EF4-FFF2-40B4-BE49-F238E27FC236}">
                <a16:creationId xmlns:a16="http://schemas.microsoft.com/office/drawing/2014/main" id="{C5214E9E-974A-4BE0-8042-602515E2E1EB}"/>
              </a:ext>
            </a:extLst>
          </p:cNvPr>
          <p:cNvSpPr txBox="1"/>
          <p:nvPr/>
        </p:nvSpPr>
        <p:spPr>
          <a:xfrm>
            <a:off x="7326653" y="6105507"/>
            <a:ext cx="7013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auto</a:t>
            </a:r>
          </a:p>
        </p:txBody>
      </p:sp>
      <p:sp>
        <p:nvSpPr>
          <p:cNvPr id="26" name="TextBox 25">
            <a:extLst>
              <a:ext uri="{FF2B5EF4-FFF2-40B4-BE49-F238E27FC236}">
                <a16:creationId xmlns:a16="http://schemas.microsoft.com/office/drawing/2014/main" id="{7542C435-2E29-4A0C-AC10-14C0530E9510}"/>
              </a:ext>
            </a:extLst>
          </p:cNvPr>
          <p:cNvSpPr txBox="1"/>
          <p:nvPr/>
        </p:nvSpPr>
        <p:spPr>
          <a:xfrm>
            <a:off x="8968923" y="6105507"/>
            <a:ext cx="119269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manual</a:t>
            </a:r>
          </a:p>
        </p:txBody>
      </p:sp>
    </p:spTree>
    <p:extLst>
      <p:ext uri="{BB962C8B-B14F-4D97-AF65-F5344CB8AC3E}">
        <p14:creationId xmlns:p14="http://schemas.microsoft.com/office/powerpoint/2010/main" val="4181250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9951B7-0A2A-41E8-BE9B-0E3637DDFF39}"/>
              </a:ext>
            </a:extLst>
          </p:cNvPr>
          <p:cNvSpPr/>
          <p:nvPr/>
        </p:nvSpPr>
        <p:spPr>
          <a:xfrm>
            <a:off x="4620065" y="171126"/>
            <a:ext cx="3137397"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Cloud Computing</a:t>
            </a:r>
          </a:p>
        </p:txBody>
      </p:sp>
      <p:sp>
        <p:nvSpPr>
          <p:cNvPr id="3" name="TextBox 2">
            <a:extLst>
              <a:ext uri="{FF2B5EF4-FFF2-40B4-BE49-F238E27FC236}">
                <a16:creationId xmlns:a16="http://schemas.microsoft.com/office/drawing/2014/main" id="{E65E9F96-CBD4-46A0-8B2A-97249C919A23}"/>
              </a:ext>
            </a:extLst>
          </p:cNvPr>
          <p:cNvSpPr txBox="1"/>
          <p:nvPr/>
        </p:nvSpPr>
        <p:spPr>
          <a:xfrm>
            <a:off x="490330" y="1046922"/>
            <a:ext cx="11211339" cy="2308324"/>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Cloud Computing provides us that means by which we can access the applications as utilities over the interner. It refers to manipulating, configuring and accessing the application online.</a:t>
            </a:r>
          </a:p>
          <a:p>
            <a:pPr algn="just"/>
            <a:r>
              <a:rPr lang="en-IN" dirty="0">
                <a:latin typeface="Times New Roman" panose="02020603050405020304" pitchFamily="18" charset="0"/>
                <a:cs typeface="Times New Roman" panose="02020603050405020304" pitchFamily="18" charset="0"/>
              </a:rPr>
              <a:t>The National Institute of standards and Technology(NIST) defines cloud computing as “Cloud computing is a model for enabling ubiquitous, convenient, on-demand network access to a shared pool of configurable computing resources (for example, networks, servers, storage, applications and services) that can be rapidly provisioned and released with minimul management effort or service provider integration.”</a:t>
            </a:r>
          </a:p>
          <a:p>
            <a:pPr algn="just"/>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Cloud 3">
            <a:extLst>
              <a:ext uri="{FF2B5EF4-FFF2-40B4-BE49-F238E27FC236}">
                <a16:creationId xmlns:a16="http://schemas.microsoft.com/office/drawing/2014/main" id="{6237985E-9FA3-4601-9692-B19567D0E4D0}"/>
              </a:ext>
            </a:extLst>
          </p:cNvPr>
          <p:cNvSpPr/>
          <p:nvPr/>
        </p:nvSpPr>
        <p:spPr>
          <a:xfrm>
            <a:off x="3061253" y="2968487"/>
            <a:ext cx="5380382" cy="3718387"/>
          </a:xfrm>
          <a:prstGeom prst="clou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8CB93A4-67A5-46D9-AAA8-9FA7ACC45357}"/>
              </a:ext>
            </a:extLst>
          </p:cNvPr>
          <p:cNvSpPr txBox="1"/>
          <p:nvPr/>
        </p:nvSpPr>
        <p:spPr>
          <a:xfrm>
            <a:off x="4953840" y="3429000"/>
            <a:ext cx="2284318" cy="2308324"/>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Documents</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Chat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Presentations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Calender</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8D8C59D-03F2-4CDC-BAE6-F0670637A1D3}"/>
              </a:ext>
            </a:extLst>
          </p:cNvPr>
          <p:cNvSpPr txBox="1"/>
          <p:nvPr/>
        </p:nvSpPr>
        <p:spPr>
          <a:xfrm>
            <a:off x="5498415" y="3429000"/>
            <a:ext cx="2398646" cy="258532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Gal</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Video</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Training</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Spreadsheets</a:t>
            </a:r>
          </a:p>
        </p:txBody>
      </p:sp>
      <p:sp>
        <p:nvSpPr>
          <p:cNvPr id="7" name="TextBox 6">
            <a:extLst>
              <a:ext uri="{FF2B5EF4-FFF2-40B4-BE49-F238E27FC236}">
                <a16:creationId xmlns:a16="http://schemas.microsoft.com/office/drawing/2014/main" id="{403FF59D-47BF-4FFA-8B71-D7DC0852F68E}"/>
              </a:ext>
            </a:extLst>
          </p:cNvPr>
          <p:cNvSpPr txBox="1"/>
          <p:nvPr/>
        </p:nvSpPr>
        <p:spPr>
          <a:xfrm>
            <a:off x="3061253" y="3623651"/>
            <a:ext cx="1892588" cy="2308324"/>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E-mail</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Blogs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Pictures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Address Book</a:t>
            </a:r>
          </a:p>
        </p:txBody>
      </p:sp>
      <p:sp>
        <p:nvSpPr>
          <p:cNvPr id="8" name="Rectangle 7">
            <a:extLst>
              <a:ext uri="{FF2B5EF4-FFF2-40B4-BE49-F238E27FC236}">
                <a16:creationId xmlns:a16="http://schemas.microsoft.com/office/drawing/2014/main" id="{D901C3F4-B8A7-4DFB-837D-C3CC39D1B84B}"/>
              </a:ext>
            </a:extLst>
          </p:cNvPr>
          <p:cNvSpPr/>
          <p:nvPr/>
        </p:nvSpPr>
        <p:spPr>
          <a:xfrm>
            <a:off x="874643" y="3154017"/>
            <a:ext cx="1642036" cy="75537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SmartPhone</a:t>
            </a:r>
          </a:p>
        </p:txBody>
      </p:sp>
      <p:sp>
        <p:nvSpPr>
          <p:cNvPr id="9" name="Rectangle 8">
            <a:extLst>
              <a:ext uri="{FF2B5EF4-FFF2-40B4-BE49-F238E27FC236}">
                <a16:creationId xmlns:a16="http://schemas.microsoft.com/office/drawing/2014/main" id="{32B15237-656D-4F91-BBEB-53AEEEE8C1C3}"/>
              </a:ext>
            </a:extLst>
          </p:cNvPr>
          <p:cNvSpPr/>
          <p:nvPr/>
        </p:nvSpPr>
        <p:spPr>
          <a:xfrm>
            <a:off x="794511" y="4449992"/>
            <a:ext cx="1642036" cy="7553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Tablet</a:t>
            </a:r>
          </a:p>
        </p:txBody>
      </p:sp>
      <p:sp>
        <p:nvSpPr>
          <p:cNvPr id="10" name="Rectangle 9">
            <a:extLst>
              <a:ext uri="{FF2B5EF4-FFF2-40B4-BE49-F238E27FC236}">
                <a16:creationId xmlns:a16="http://schemas.microsoft.com/office/drawing/2014/main" id="{AB3210CB-FFB6-41F2-94F4-C6D85D6909BF}"/>
              </a:ext>
            </a:extLst>
          </p:cNvPr>
          <p:cNvSpPr/>
          <p:nvPr/>
        </p:nvSpPr>
        <p:spPr>
          <a:xfrm>
            <a:off x="9475303" y="3154017"/>
            <a:ext cx="1722783" cy="75537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Laptop</a:t>
            </a:r>
          </a:p>
        </p:txBody>
      </p:sp>
      <p:sp>
        <p:nvSpPr>
          <p:cNvPr id="11" name="Rectangle 10">
            <a:extLst>
              <a:ext uri="{FF2B5EF4-FFF2-40B4-BE49-F238E27FC236}">
                <a16:creationId xmlns:a16="http://schemas.microsoft.com/office/drawing/2014/main" id="{D57FCE50-2ACE-45B1-8356-A3ECA8BB3D68}"/>
              </a:ext>
            </a:extLst>
          </p:cNvPr>
          <p:cNvSpPr/>
          <p:nvPr/>
        </p:nvSpPr>
        <p:spPr>
          <a:xfrm>
            <a:off x="9273606" y="4319914"/>
            <a:ext cx="1722783" cy="75537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Desktop</a:t>
            </a:r>
          </a:p>
        </p:txBody>
      </p:sp>
      <p:cxnSp>
        <p:nvCxnSpPr>
          <p:cNvPr id="13" name="Connector: Curved 12">
            <a:extLst>
              <a:ext uri="{FF2B5EF4-FFF2-40B4-BE49-F238E27FC236}">
                <a16:creationId xmlns:a16="http://schemas.microsoft.com/office/drawing/2014/main" id="{DD670ACD-42FF-4655-B9F9-B067067535C4}"/>
              </a:ext>
            </a:extLst>
          </p:cNvPr>
          <p:cNvCxnSpPr>
            <a:cxnSpLocks/>
          </p:cNvCxnSpPr>
          <p:nvPr/>
        </p:nvCxnSpPr>
        <p:spPr>
          <a:xfrm>
            <a:off x="2516679" y="3285451"/>
            <a:ext cx="1193930" cy="762000"/>
          </a:xfrm>
          <a:prstGeom prst="curvedConnector3">
            <a:avLst>
              <a:gd name="adj1" fmla="val 114378"/>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nector: Curved 14">
            <a:extLst>
              <a:ext uri="{FF2B5EF4-FFF2-40B4-BE49-F238E27FC236}">
                <a16:creationId xmlns:a16="http://schemas.microsoft.com/office/drawing/2014/main" id="{21FA292E-FD00-49D9-9669-BBAE23596877}"/>
              </a:ext>
            </a:extLst>
          </p:cNvPr>
          <p:cNvCxnSpPr>
            <a:cxnSpLocks/>
          </p:cNvCxnSpPr>
          <p:nvPr/>
        </p:nvCxnSpPr>
        <p:spPr>
          <a:xfrm>
            <a:off x="2436548" y="4654670"/>
            <a:ext cx="1193930" cy="762000"/>
          </a:xfrm>
          <a:prstGeom prst="curvedConnector3">
            <a:avLst>
              <a:gd name="adj1" fmla="val 114378"/>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ctor: Curved 21">
            <a:extLst>
              <a:ext uri="{FF2B5EF4-FFF2-40B4-BE49-F238E27FC236}">
                <a16:creationId xmlns:a16="http://schemas.microsoft.com/office/drawing/2014/main" id="{BCBC79A6-CF1B-4729-A100-4E3FC4DC4229}"/>
              </a:ext>
            </a:extLst>
          </p:cNvPr>
          <p:cNvCxnSpPr>
            <a:cxnSpLocks/>
          </p:cNvCxnSpPr>
          <p:nvPr/>
        </p:nvCxnSpPr>
        <p:spPr>
          <a:xfrm rot="10800000" flipV="1">
            <a:off x="7553739" y="3355243"/>
            <a:ext cx="1921564" cy="505825"/>
          </a:xfrm>
          <a:prstGeom prst="curvedConnector3">
            <a:avLst>
              <a:gd name="adj1" fmla="val 105172"/>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nector: Curved 29">
            <a:extLst>
              <a:ext uri="{FF2B5EF4-FFF2-40B4-BE49-F238E27FC236}">
                <a16:creationId xmlns:a16="http://schemas.microsoft.com/office/drawing/2014/main" id="{9EA0FDD5-87A2-4EC3-9661-FBF2B7758870}"/>
              </a:ext>
            </a:extLst>
          </p:cNvPr>
          <p:cNvCxnSpPr>
            <a:cxnSpLocks/>
          </p:cNvCxnSpPr>
          <p:nvPr/>
        </p:nvCxnSpPr>
        <p:spPr>
          <a:xfrm rot="10800000" flipV="1">
            <a:off x="7553739" y="4441312"/>
            <a:ext cx="1719867" cy="555106"/>
          </a:xfrm>
          <a:prstGeom prst="curvedConnector3">
            <a:avLst>
              <a:gd name="adj1" fmla="val 11164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6220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D5652E-39A5-4DF5-B345-3D9C37F88870}"/>
              </a:ext>
            </a:extLst>
          </p:cNvPr>
          <p:cNvSpPr txBox="1"/>
          <p:nvPr/>
        </p:nvSpPr>
        <p:spPr>
          <a:xfrm>
            <a:off x="1550504" y="1126508"/>
            <a:ext cx="6970644" cy="3970318"/>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Benefits-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Access application over the internet.</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Manipulation and configuration of the application online any time.</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No software installation is required.</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PASS-online development and deployment tools.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On demand self service.</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Cost effective.</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More Reliable.</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Efficient load balancing.</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Risks-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By whom data and application will be accessed.</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Security methods for the data storage and transmission.</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How data and application from various consumers reserved separately.</a:t>
            </a:r>
          </a:p>
        </p:txBody>
      </p:sp>
    </p:spTree>
    <p:extLst>
      <p:ext uri="{BB962C8B-B14F-4D97-AF65-F5344CB8AC3E}">
        <p14:creationId xmlns:p14="http://schemas.microsoft.com/office/powerpoint/2010/main" val="1970227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B39D21-5C3D-449F-8209-E1DF82581FEE}"/>
              </a:ext>
            </a:extLst>
          </p:cNvPr>
          <p:cNvSpPr/>
          <p:nvPr/>
        </p:nvSpPr>
        <p:spPr>
          <a:xfrm>
            <a:off x="3092412" y="369909"/>
            <a:ext cx="6192721"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Why Cloud Computing is the Future</a:t>
            </a:r>
          </a:p>
        </p:txBody>
      </p:sp>
      <p:sp>
        <p:nvSpPr>
          <p:cNvPr id="3" name="TextBox 2">
            <a:extLst>
              <a:ext uri="{FF2B5EF4-FFF2-40B4-BE49-F238E27FC236}">
                <a16:creationId xmlns:a16="http://schemas.microsoft.com/office/drawing/2014/main" id="{208476BF-87F0-4743-BE89-0F59847EF43C}"/>
              </a:ext>
            </a:extLst>
          </p:cNvPr>
          <p:cNvSpPr txBox="1"/>
          <p:nvPr/>
        </p:nvSpPr>
        <p:spPr>
          <a:xfrm>
            <a:off x="1152939" y="1550504"/>
            <a:ext cx="9674087" cy="1477328"/>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Considering the numerous benefits that cloud computing offers to organizations, a fair case can be made that cloud computing is increasingly becoming the new normal. Cloud computing is helping the society to cope with future problems such as managing big data, cyber-security and quality control. In addition to this, emerging technologies such as Artificial Intelligence, distributed ledger technology and many other capabilities are becoming available as services through cloud computing.</a:t>
            </a:r>
          </a:p>
        </p:txBody>
      </p:sp>
    </p:spTree>
    <p:extLst>
      <p:ext uri="{BB962C8B-B14F-4D97-AF65-F5344CB8AC3E}">
        <p14:creationId xmlns:p14="http://schemas.microsoft.com/office/powerpoint/2010/main" val="557261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9E578A-2E23-43B1-9ABE-189C562F187D}"/>
              </a:ext>
            </a:extLst>
          </p:cNvPr>
          <p:cNvSpPr/>
          <p:nvPr/>
        </p:nvSpPr>
        <p:spPr>
          <a:xfrm>
            <a:off x="5069109" y="144622"/>
            <a:ext cx="1656223"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Big Data</a:t>
            </a:r>
            <a:endPar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D5CB066-0D06-48EB-AE60-3C3A767F635F}"/>
              </a:ext>
            </a:extLst>
          </p:cNvPr>
          <p:cNvSpPr txBox="1"/>
          <p:nvPr/>
        </p:nvSpPr>
        <p:spPr>
          <a:xfrm>
            <a:off x="503583" y="1245704"/>
            <a:ext cx="11343860" cy="3693319"/>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Big Data is a complete process of examining large sets of data through varied tools and processes in order to discover unknown patterns, hidden correlations, meaningful trends and other insights for making data-driven decisions in the pursuit of better results. Today big data is one of the most important discussions among business leaders and industry captains. Big data involves the use of analytics techniques like machine learning, data mining, natural language processing and statistics. It is mostly unstructured. It is present globally. Big data has the properties of high variety, volume and velocity. The data sets come from various online networks, web pages, audio and video devices, social media, logs and many other sources.</a:t>
            </a:r>
          </a:p>
          <a:p>
            <a:pPr algn="just"/>
            <a:endParaRPr lang="en-IN" b="1"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Uses-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Restaurant- can get trends on what customer like</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Real estate- people choice</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Spas, salons and clothing- trends always change</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Colleges- keep u to date with this industry </a:t>
            </a:r>
          </a:p>
        </p:txBody>
      </p:sp>
    </p:spTree>
    <p:extLst>
      <p:ext uri="{BB962C8B-B14F-4D97-AF65-F5344CB8AC3E}">
        <p14:creationId xmlns:p14="http://schemas.microsoft.com/office/powerpoint/2010/main" val="3436572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B7F442-6397-4BF1-9CDA-F8A5BAF34627}"/>
              </a:ext>
            </a:extLst>
          </p:cNvPr>
          <p:cNvSpPr/>
          <p:nvPr/>
        </p:nvSpPr>
        <p:spPr>
          <a:xfrm>
            <a:off x="1431235" y="967409"/>
            <a:ext cx="9144000" cy="502257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AB33D34E-93D9-4E99-95DE-148692E83886}"/>
              </a:ext>
            </a:extLst>
          </p:cNvPr>
          <p:cNvCxnSpPr>
            <a:stCxn id="2" idx="0"/>
            <a:endCxn id="2" idx="2"/>
          </p:cNvCxnSpPr>
          <p:nvPr/>
        </p:nvCxnSpPr>
        <p:spPr>
          <a:xfrm>
            <a:off x="6003235" y="967409"/>
            <a:ext cx="0" cy="5022574"/>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E865D5A2-F09A-4EBB-ABE2-85B624323241}"/>
              </a:ext>
            </a:extLst>
          </p:cNvPr>
          <p:cNvCxnSpPr>
            <a:stCxn id="2" idx="1"/>
            <a:endCxn id="2" idx="3"/>
          </p:cNvCxnSpPr>
          <p:nvPr/>
        </p:nvCxnSpPr>
        <p:spPr>
          <a:xfrm>
            <a:off x="1431235" y="3478696"/>
            <a:ext cx="9144000" cy="0"/>
          </a:xfrm>
          <a:prstGeom prst="line">
            <a:avLst/>
          </a:prstGeom>
        </p:spPr>
        <p:style>
          <a:lnRef idx="1">
            <a:schemeClr val="dk1"/>
          </a:lnRef>
          <a:fillRef idx="0">
            <a:schemeClr val="dk1"/>
          </a:fillRef>
          <a:effectRef idx="0">
            <a:schemeClr val="dk1"/>
          </a:effectRef>
          <a:fontRef idx="minor">
            <a:schemeClr val="tx1"/>
          </a:fontRef>
        </p:style>
      </p:cxnSp>
      <p:sp>
        <p:nvSpPr>
          <p:cNvPr id="3" name="Rectangle: Rounded Corners 2">
            <a:extLst>
              <a:ext uri="{FF2B5EF4-FFF2-40B4-BE49-F238E27FC236}">
                <a16:creationId xmlns:a16="http://schemas.microsoft.com/office/drawing/2014/main" id="{3DD8F85A-AA28-4151-A7FE-48B433C7D174}"/>
              </a:ext>
            </a:extLst>
          </p:cNvPr>
          <p:cNvSpPr/>
          <p:nvPr/>
        </p:nvSpPr>
        <p:spPr>
          <a:xfrm>
            <a:off x="4664765" y="2729947"/>
            <a:ext cx="2756452" cy="135172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4400" dirty="0">
                <a:latin typeface="Times New Roman" panose="02020603050405020304" pitchFamily="18" charset="0"/>
                <a:cs typeface="Times New Roman" panose="02020603050405020304" pitchFamily="18" charset="0"/>
              </a:rPr>
              <a:t>Big Data</a:t>
            </a:r>
            <a:endParaRPr lang="en-IN"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8AD7AE6-B82A-4A89-96EF-6388BDC6511A}"/>
              </a:ext>
            </a:extLst>
          </p:cNvPr>
          <p:cNvSpPr/>
          <p:nvPr/>
        </p:nvSpPr>
        <p:spPr>
          <a:xfrm>
            <a:off x="1711309" y="1471999"/>
            <a:ext cx="2756443"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Business</a:t>
            </a:r>
          </a:p>
        </p:txBody>
      </p:sp>
      <p:sp>
        <p:nvSpPr>
          <p:cNvPr id="9" name="Rectangle 8">
            <a:extLst>
              <a:ext uri="{FF2B5EF4-FFF2-40B4-BE49-F238E27FC236}">
                <a16:creationId xmlns:a16="http://schemas.microsoft.com/office/drawing/2014/main" id="{5411327A-2E19-4091-9659-C72DBE1ACEE7}"/>
              </a:ext>
            </a:extLst>
          </p:cNvPr>
          <p:cNvSpPr/>
          <p:nvPr/>
        </p:nvSpPr>
        <p:spPr>
          <a:xfrm>
            <a:off x="6418855" y="1476464"/>
            <a:ext cx="382027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Science</a:t>
            </a:r>
          </a:p>
        </p:txBody>
      </p:sp>
      <p:sp>
        <p:nvSpPr>
          <p:cNvPr id="10" name="Rectangle 9">
            <a:extLst>
              <a:ext uri="{FF2B5EF4-FFF2-40B4-BE49-F238E27FC236}">
                <a16:creationId xmlns:a16="http://schemas.microsoft.com/office/drawing/2014/main" id="{B598B4CF-4279-485B-A8F5-D416BF0F4817}"/>
              </a:ext>
            </a:extLst>
          </p:cNvPr>
          <p:cNvSpPr/>
          <p:nvPr/>
        </p:nvSpPr>
        <p:spPr>
          <a:xfrm>
            <a:off x="1890026" y="4444951"/>
            <a:ext cx="334546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Job Market</a:t>
            </a:r>
          </a:p>
        </p:txBody>
      </p:sp>
      <p:sp>
        <p:nvSpPr>
          <p:cNvPr id="11" name="Rectangle 10">
            <a:extLst>
              <a:ext uri="{FF2B5EF4-FFF2-40B4-BE49-F238E27FC236}">
                <a16:creationId xmlns:a16="http://schemas.microsoft.com/office/drawing/2014/main" id="{F5EDF6E5-4F21-4C1A-A497-1EE059C198D1}"/>
              </a:ext>
            </a:extLst>
          </p:cNvPr>
          <p:cNvSpPr/>
          <p:nvPr/>
        </p:nvSpPr>
        <p:spPr>
          <a:xfrm>
            <a:off x="7076080" y="4413983"/>
            <a:ext cx="291618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Industries</a:t>
            </a:r>
          </a:p>
        </p:txBody>
      </p:sp>
    </p:spTree>
    <p:extLst>
      <p:ext uri="{BB962C8B-B14F-4D97-AF65-F5344CB8AC3E}">
        <p14:creationId xmlns:p14="http://schemas.microsoft.com/office/powerpoint/2010/main" val="4066271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10703D-2071-4910-9777-DF1D2879894E}"/>
              </a:ext>
            </a:extLst>
          </p:cNvPr>
          <p:cNvSpPr/>
          <p:nvPr/>
        </p:nvSpPr>
        <p:spPr>
          <a:xfrm>
            <a:off x="3907982" y="290396"/>
            <a:ext cx="4031488"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Importance of Big Data</a:t>
            </a:r>
          </a:p>
        </p:txBody>
      </p:sp>
      <p:sp>
        <p:nvSpPr>
          <p:cNvPr id="3" name="TextBox 2">
            <a:extLst>
              <a:ext uri="{FF2B5EF4-FFF2-40B4-BE49-F238E27FC236}">
                <a16:creationId xmlns:a16="http://schemas.microsoft.com/office/drawing/2014/main" id="{A67C4A4A-DA9F-421C-B227-F274C24F7C84}"/>
              </a:ext>
            </a:extLst>
          </p:cNvPr>
          <p:cNvSpPr txBox="1"/>
          <p:nvPr/>
        </p:nvSpPr>
        <p:spPr>
          <a:xfrm>
            <a:off x="371061" y="1060174"/>
            <a:ext cx="11502887" cy="4801314"/>
          </a:xfrm>
          <a:prstGeom prst="rect">
            <a:avLst/>
          </a:prstGeom>
          <a:noFill/>
        </p:spPr>
        <p:txBody>
          <a:bodyPr wrap="square" rtlCol="0">
            <a:spAutoFit/>
          </a:bodyPr>
          <a:lstStyle/>
          <a:p>
            <a:pPr algn="just">
              <a:buFont typeface="+mj-lt"/>
              <a:buAutoNum type="arabicPeriod"/>
            </a:pPr>
            <a:r>
              <a:rPr lang="en-US" b="1" i="0" dirty="0">
                <a:solidFill>
                  <a:srgbClr val="666666"/>
                </a:solidFill>
                <a:effectLst/>
                <a:latin typeface="Times New Roman" panose="02020603050405020304" pitchFamily="18" charset="0"/>
                <a:cs typeface="Times New Roman" panose="02020603050405020304" pitchFamily="18" charset="0"/>
              </a:rPr>
              <a:t>Cost Savings</a:t>
            </a:r>
            <a:r>
              <a:rPr lang="en-US" b="0" i="0" dirty="0">
                <a:solidFill>
                  <a:srgbClr val="666666"/>
                </a:solidFill>
                <a:effectLst/>
                <a:latin typeface="Times New Roman" panose="02020603050405020304" pitchFamily="18" charset="0"/>
                <a:cs typeface="Times New Roman" panose="02020603050405020304" pitchFamily="18" charset="0"/>
              </a:rPr>
              <a:t> : Some tools of Big Data like </a:t>
            </a:r>
            <a:r>
              <a:rPr lang="en-US" b="0" i="0" dirty="0">
                <a:solidFill>
                  <a:schemeClr val="tx1">
                    <a:lumMod val="75000"/>
                    <a:lumOff val="25000"/>
                  </a:schemeClr>
                </a:solidFill>
                <a:effectLst/>
                <a:latin typeface="Times New Roman" panose="02020603050405020304" pitchFamily="18" charset="0"/>
                <a:cs typeface="Times New Roman" panose="02020603050405020304" pitchFamily="18" charset="0"/>
              </a:rPr>
              <a:t>Hadoop</a:t>
            </a:r>
            <a:r>
              <a:rPr lang="en-US" b="0" i="0" dirty="0">
                <a:solidFill>
                  <a:srgbClr val="666666"/>
                </a:solidFill>
                <a:effectLst/>
                <a:latin typeface="Times New Roman" panose="02020603050405020304" pitchFamily="18" charset="0"/>
                <a:cs typeface="Times New Roman" panose="02020603050405020304" pitchFamily="18" charset="0"/>
              </a:rPr>
              <a:t> and Cloud-Based Analytics can bring cost advantages to business when large amounts of data are to be stored and these tools also help in identifying more efficient ways of doing business.</a:t>
            </a:r>
          </a:p>
          <a:p>
            <a:pPr algn="just"/>
            <a:endParaRPr lang="en-US" b="0" i="0" dirty="0">
              <a:solidFill>
                <a:srgbClr val="666666"/>
              </a:solidFill>
              <a:effectLst/>
              <a:latin typeface="Times New Roman" panose="02020603050405020304" pitchFamily="18" charset="0"/>
              <a:cs typeface="Times New Roman" panose="02020603050405020304" pitchFamily="18" charset="0"/>
            </a:endParaRPr>
          </a:p>
          <a:p>
            <a:pPr algn="just"/>
            <a:r>
              <a:rPr lang="en-US" b="1" i="0" dirty="0">
                <a:solidFill>
                  <a:srgbClr val="666666"/>
                </a:solidFill>
                <a:effectLst/>
                <a:latin typeface="Times New Roman" panose="02020603050405020304" pitchFamily="18" charset="0"/>
                <a:cs typeface="Times New Roman" panose="02020603050405020304" pitchFamily="18" charset="0"/>
              </a:rPr>
              <a:t>2. Time Reductions </a:t>
            </a:r>
            <a:r>
              <a:rPr lang="en-US" b="0" i="0" dirty="0">
                <a:solidFill>
                  <a:srgbClr val="666666"/>
                </a:solidFill>
                <a:effectLst/>
                <a:latin typeface="Times New Roman" panose="02020603050405020304" pitchFamily="18" charset="0"/>
                <a:cs typeface="Times New Roman" panose="02020603050405020304" pitchFamily="18" charset="0"/>
              </a:rPr>
              <a:t>:The high speed of tools like Hadoop and in-memory analytics can easily identify new sources of data which helps businesses analyzing data immediately and make quick decisions based on the learnings.</a:t>
            </a:r>
          </a:p>
          <a:p>
            <a:pPr algn="just"/>
            <a:endParaRPr lang="en-US" b="0" i="0" dirty="0">
              <a:solidFill>
                <a:srgbClr val="666666"/>
              </a:solidFill>
              <a:effectLst/>
              <a:latin typeface="Times New Roman" panose="02020603050405020304" pitchFamily="18" charset="0"/>
              <a:cs typeface="Times New Roman" panose="02020603050405020304" pitchFamily="18" charset="0"/>
            </a:endParaRPr>
          </a:p>
          <a:p>
            <a:pPr algn="just"/>
            <a:r>
              <a:rPr lang="en-US" b="0" i="0" dirty="0">
                <a:solidFill>
                  <a:srgbClr val="666666"/>
                </a:solidFill>
                <a:effectLst/>
                <a:latin typeface="Times New Roman" panose="02020603050405020304" pitchFamily="18" charset="0"/>
                <a:cs typeface="Times New Roman" panose="02020603050405020304" pitchFamily="18" charset="0"/>
              </a:rPr>
              <a:t>3. </a:t>
            </a:r>
            <a:r>
              <a:rPr lang="en-US" b="1" i="0" dirty="0">
                <a:solidFill>
                  <a:srgbClr val="666666"/>
                </a:solidFill>
                <a:effectLst/>
                <a:latin typeface="Times New Roman" panose="02020603050405020304" pitchFamily="18" charset="0"/>
                <a:cs typeface="Times New Roman" panose="02020603050405020304" pitchFamily="18" charset="0"/>
              </a:rPr>
              <a:t>Understand the market conditions</a:t>
            </a:r>
            <a:r>
              <a:rPr lang="en-US" b="0" i="0" dirty="0">
                <a:solidFill>
                  <a:srgbClr val="666666"/>
                </a:solidFill>
                <a:effectLst/>
                <a:latin typeface="Times New Roman" panose="02020603050405020304" pitchFamily="18" charset="0"/>
                <a:cs typeface="Times New Roman" panose="02020603050405020304" pitchFamily="18" charset="0"/>
              </a:rPr>
              <a:t> : By analyzing big data you can get a better understanding of current market conditions. For example, by analyzing customers’ purchasing behaviors, a company can find out the products that are sold the most and produce products according to this trend. By this, it can get ahead of its competitors.</a:t>
            </a:r>
          </a:p>
          <a:p>
            <a:pPr algn="just"/>
            <a:endParaRPr lang="en-US" b="0" i="0" dirty="0">
              <a:solidFill>
                <a:srgbClr val="666666"/>
              </a:solidFill>
              <a:effectLst/>
              <a:latin typeface="Times New Roman" panose="02020603050405020304" pitchFamily="18" charset="0"/>
              <a:cs typeface="Times New Roman" panose="02020603050405020304" pitchFamily="18" charset="0"/>
            </a:endParaRPr>
          </a:p>
          <a:p>
            <a:pPr algn="just"/>
            <a:r>
              <a:rPr lang="en-US" b="0" i="0" dirty="0">
                <a:solidFill>
                  <a:srgbClr val="666666"/>
                </a:solidFill>
                <a:effectLst/>
                <a:latin typeface="Times New Roman" panose="02020603050405020304" pitchFamily="18" charset="0"/>
                <a:cs typeface="Times New Roman" panose="02020603050405020304" pitchFamily="18" charset="0"/>
              </a:rPr>
              <a:t>4. </a:t>
            </a:r>
            <a:r>
              <a:rPr lang="en-US" b="1" i="0" dirty="0">
                <a:solidFill>
                  <a:srgbClr val="666666"/>
                </a:solidFill>
                <a:effectLst/>
                <a:latin typeface="Times New Roman" panose="02020603050405020304" pitchFamily="18" charset="0"/>
                <a:cs typeface="Times New Roman" panose="02020603050405020304" pitchFamily="18" charset="0"/>
              </a:rPr>
              <a:t>Control online reputation: </a:t>
            </a:r>
            <a:r>
              <a:rPr lang="en-US" b="0" i="0" dirty="0">
                <a:solidFill>
                  <a:srgbClr val="666666"/>
                </a:solidFill>
                <a:effectLst/>
                <a:latin typeface="Times New Roman" panose="02020603050405020304" pitchFamily="18" charset="0"/>
                <a:cs typeface="Times New Roman" panose="02020603050405020304" pitchFamily="18" charset="0"/>
              </a:rPr>
              <a:t>Big data tools can do sentiment analysis. Therefore, you can get feedback about who is saying what about your company. If you want to monitor and improve the online presence of your business, then, big data tools can help in all this.</a:t>
            </a:r>
          </a:p>
          <a:p>
            <a:pPr algn="just"/>
            <a:endParaRPr lang="en-US" b="0" i="0" dirty="0">
              <a:solidFill>
                <a:srgbClr val="666666"/>
              </a:solidFill>
              <a:effectLst/>
              <a:latin typeface="Times New Roman" panose="02020603050405020304" pitchFamily="18" charset="0"/>
              <a:cs typeface="Times New Roman" panose="02020603050405020304" pitchFamily="18" charset="0"/>
            </a:endParaRPr>
          </a:p>
          <a:p>
            <a:pPr algn="just"/>
            <a:r>
              <a:rPr lang="en-US" dirty="0">
                <a:solidFill>
                  <a:srgbClr val="666666"/>
                </a:solidFill>
                <a:latin typeface="Times New Roman" panose="02020603050405020304" pitchFamily="18" charset="0"/>
                <a:cs typeface="Times New Roman" panose="02020603050405020304" pitchFamily="18" charset="0"/>
              </a:rPr>
              <a:t>5. </a:t>
            </a:r>
            <a:r>
              <a:rPr lang="en-US" b="0" i="0" dirty="0">
                <a:solidFill>
                  <a:srgbClr val="666666"/>
                </a:solidFill>
                <a:effectLst/>
                <a:latin typeface="Times New Roman" panose="02020603050405020304" pitchFamily="18" charset="0"/>
                <a:cs typeface="Times New Roman" panose="02020603050405020304" pitchFamily="18" charset="0"/>
              </a:rPr>
              <a:t>Big data analytics can help change all business operations. This includes the ability to match customer expectation, changing company’s product line and of course ensuring that the marketing campaigns are powerful.</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3605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C0373F-D90D-487A-A8C8-7D31230BCF38}"/>
              </a:ext>
            </a:extLst>
          </p:cNvPr>
          <p:cNvSpPr/>
          <p:nvPr/>
        </p:nvSpPr>
        <p:spPr>
          <a:xfrm>
            <a:off x="3570303" y="422918"/>
            <a:ext cx="4653838"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Why Big Data is Important</a:t>
            </a:r>
          </a:p>
        </p:txBody>
      </p:sp>
      <p:sp>
        <p:nvSpPr>
          <p:cNvPr id="3" name="TextBox 2">
            <a:extLst>
              <a:ext uri="{FF2B5EF4-FFF2-40B4-BE49-F238E27FC236}">
                <a16:creationId xmlns:a16="http://schemas.microsoft.com/office/drawing/2014/main" id="{76F651F2-A3F5-4479-BC9E-98963875355F}"/>
              </a:ext>
            </a:extLst>
          </p:cNvPr>
          <p:cNvSpPr txBox="1"/>
          <p:nvPr/>
        </p:nvSpPr>
        <p:spPr>
          <a:xfrm>
            <a:off x="993913" y="1391478"/>
            <a:ext cx="9263270" cy="1477328"/>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Data, in todays business and technology world, is indispensable. The big data technologies and initiatives are rising to analyse this data for gaining insights that can help in making strategic decisions. The concept evolved at the beginning of 21st century and every technology giant is now making use of big data technologies. Big data refers to vast and voluminous data sets that may be structured or unstructured.</a:t>
            </a:r>
          </a:p>
        </p:txBody>
      </p:sp>
    </p:spTree>
    <p:extLst>
      <p:ext uri="{BB962C8B-B14F-4D97-AF65-F5344CB8AC3E}">
        <p14:creationId xmlns:p14="http://schemas.microsoft.com/office/powerpoint/2010/main" val="448033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FDBD69-DE47-437A-8856-B26803FEA840}"/>
              </a:ext>
            </a:extLst>
          </p:cNvPr>
          <p:cNvSpPr/>
          <p:nvPr/>
        </p:nvSpPr>
        <p:spPr>
          <a:xfrm>
            <a:off x="4231547" y="250639"/>
            <a:ext cx="3728906"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Artificial Intelligence</a:t>
            </a:r>
          </a:p>
        </p:txBody>
      </p:sp>
      <p:sp>
        <p:nvSpPr>
          <p:cNvPr id="3" name="TextBox 2">
            <a:extLst>
              <a:ext uri="{FF2B5EF4-FFF2-40B4-BE49-F238E27FC236}">
                <a16:creationId xmlns:a16="http://schemas.microsoft.com/office/drawing/2014/main" id="{02DD017D-D8B5-4B49-A9C5-AA1B75CBD426}"/>
              </a:ext>
            </a:extLst>
          </p:cNvPr>
          <p:cNvSpPr txBox="1"/>
          <p:nvPr/>
        </p:nvSpPr>
        <p:spPr>
          <a:xfrm>
            <a:off x="689113" y="1020417"/>
            <a:ext cx="10853530" cy="2862322"/>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John McCarthy first coined the term Artificial Intelligence in the year 1956, described ai as any task performed by a program or a machined that, if a human carried out the same activity, we would say the human had to apply intelligence to accomplish the task. AI, sometimes called machine intelligence, is intelligence demonstrated by machines, unlike the natural intelligence displayed by humans and animals.</a:t>
            </a:r>
          </a:p>
          <a:p>
            <a:pPr algn="just"/>
            <a:r>
              <a:rPr lang="en-IN" b="1" dirty="0">
                <a:latin typeface="Times New Roman" panose="02020603050405020304" pitchFamily="18" charset="0"/>
                <a:cs typeface="Times New Roman" panose="02020603050405020304" pitchFamily="18" charset="0"/>
              </a:rPr>
              <a:t>Examples-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Manufacturing robots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Smart assistants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Disease mapping</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Social media monitoring</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Proactive healthcare management</a:t>
            </a:r>
          </a:p>
        </p:txBody>
      </p:sp>
      <p:sp>
        <p:nvSpPr>
          <p:cNvPr id="4" name="Rectangle 3">
            <a:extLst>
              <a:ext uri="{FF2B5EF4-FFF2-40B4-BE49-F238E27FC236}">
                <a16:creationId xmlns:a16="http://schemas.microsoft.com/office/drawing/2014/main" id="{4ACF49CB-2273-4295-8078-43A023C7B173}"/>
              </a:ext>
            </a:extLst>
          </p:cNvPr>
          <p:cNvSpPr/>
          <p:nvPr/>
        </p:nvSpPr>
        <p:spPr>
          <a:xfrm>
            <a:off x="1007164" y="4634949"/>
            <a:ext cx="2385392" cy="102373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Artificial</a:t>
            </a:r>
          </a:p>
        </p:txBody>
      </p:sp>
      <p:sp>
        <p:nvSpPr>
          <p:cNvPr id="5" name="Rectangle 4">
            <a:extLst>
              <a:ext uri="{FF2B5EF4-FFF2-40B4-BE49-F238E27FC236}">
                <a16:creationId xmlns:a16="http://schemas.microsoft.com/office/drawing/2014/main" id="{AC96D88C-9DC1-4B71-B390-410693E8B4B1}"/>
              </a:ext>
            </a:extLst>
          </p:cNvPr>
          <p:cNvSpPr/>
          <p:nvPr/>
        </p:nvSpPr>
        <p:spPr>
          <a:xfrm>
            <a:off x="4426228" y="4634950"/>
            <a:ext cx="2385392" cy="102373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Intelligence</a:t>
            </a:r>
          </a:p>
        </p:txBody>
      </p:sp>
      <p:sp>
        <p:nvSpPr>
          <p:cNvPr id="6" name="Rectangle 5">
            <a:extLst>
              <a:ext uri="{FF2B5EF4-FFF2-40B4-BE49-F238E27FC236}">
                <a16:creationId xmlns:a16="http://schemas.microsoft.com/office/drawing/2014/main" id="{277D3A8B-3752-4D19-BA22-640B495F96E0}"/>
              </a:ext>
            </a:extLst>
          </p:cNvPr>
          <p:cNvSpPr/>
          <p:nvPr/>
        </p:nvSpPr>
        <p:spPr>
          <a:xfrm>
            <a:off x="8693430" y="4634949"/>
            <a:ext cx="2385392" cy="102373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Artificial Intelligence</a:t>
            </a:r>
          </a:p>
        </p:txBody>
      </p:sp>
      <p:sp>
        <p:nvSpPr>
          <p:cNvPr id="7" name="Plus Sign 6">
            <a:extLst>
              <a:ext uri="{FF2B5EF4-FFF2-40B4-BE49-F238E27FC236}">
                <a16:creationId xmlns:a16="http://schemas.microsoft.com/office/drawing/2014/main" id="{0D8FABAD-FDF3-4899-B966-4D8B294F0DB5}"/>
              </a:ext>
            </a:extLst>
          </p:cNvPr>
          <p:cNvSpPr/>
          <p:nvPr/>
        </p:nvSpPr>
        <p:spPr>
          <a:xfrm>
            <a:off x="3498572" y="4634949"/>
            <a:ext cx="732976" cy="917712"/>
          </a:xfrm>
          <a:prstGeom prst="mathPlu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Equals 7">
            <a:extLst>
              <a:ext uri="{FF2B5EF4-FFF2-40B4-BE49-F238E27FC236}">
                <a16:creationId xmlns:a16="http://schemas.microsoft.com/office/drawing/2014/main" id="{DBA4DA7A-0742-416A-8F4A-2E4CDB62EAF3}"/>
              </a:ext>
            </a:extLst>
          </p:cNvPr>
          <p:cNvSpPr/>
          <p:nvPr/>
        </p:nvSpPr>
        <p:spPr>
          <a:xfrm>
            <a:off x="7262195" y="4808883"/>
            <a:ext cx="980660" cy="569843"/>
          </a:xfrm>
          <a:prstGeom prst="mathEqual">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321150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932934-D542-4303-BB5D-8E1586CCB710}"/>
              </a:ext>
            </a:extLst>
          </p:cNvPr>
          <p:cNvSpPr txBox="1"/>
          <p:nvPr/>
        </p:nvSpPr>
        <p:spPr>
          <a:xfrm>
            <a:off x="2610678" y="279160"/>
            <a:ext cx="6705600" cy="584775"/>
          </a:xfrm>
          <a:prstGeom prst="rect">
            <a:avLst/>
          </a:prstGeom>
          <a:noFill/>
        </p:spPr>
        <p:txBody>
          <a:bodyPr wrap="square">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Product Mindset vs Project Mindset</a:t>
            </a:r>
            <a:endParaRPr lang="en-US" sz="1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4958AF7-C76D-4C30-9B7B-A154E8EB8224}"/>
              </a:ext>
            </a:extLst>
          </p:cNvPr>
          <p:cNvSpPr txBox="1"/>
          <p:nvPr/>
        </p:nvSpPr>
        <p:spPr>
          <a:xfrm>
            <a:off x="0" y="866479"/>
            <a:ext cx="12046225" cy="3416320"/>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Project Mindset-</a:t>
            </a:r>
            <a:r>
              <a:rPr lang="en-US" dirty="0">
                <a:latin typeface="Times New Roman" panose="02020603050405020304" pitchFamily="18" charset="0"/>
                <a:cs typeface="Times New Roman" panose="02020603050405020304" pitchFamily="18" charset="0"/>
              </a:rPr>
              <a:t>It’s a great approach to realize a set of activities over an agreed period of time to achieve a particular purpose. A project offer can necessary focus and stimulate collaboration and teamwork towards realizing ambitious and appealing goals. Although the project’s can be a great approach, they are often used incorrectly. There main focus is to deliver on time,under budget and within scope. All these constraints are set in stone.When the earlier made agreements areaccomplished, the project has declared a success. A project that meets all the deadlines, within budget and with the original agreed upon scope can still result in a crappy product or to put it more blunty,it will result in a crappy product . It means you haven’t learned anything during the project or you haven’t responded on gained lessons learned.</a:t>
            </a:r>
          </a:p>
          <a:p>
            <a:pPr algn="just"/>
            <a:r>
              <a:rPr lang="en-US" b="1" dirty="0">
                <a:latin typeface="Times New Roman" panose="02020603050405020304" pitchFamily="18" charset="0"/>
                <a:cs typeface="Times New Roman" panose="02020603050405020304" pitchFamily="18" charset="0"/>
              </a:rPr>
              <a:t>Product Mindset-</a:t>
            </a:r>
            <a:r>
              <a:rPr lang="en-US" dirty="0">
                <a:latin typeface="Times New Roman" panose="02020603050405020304" pitchFamily="18" charset="0"/>
                <a:cs typeface="Times New Roman" panose="02020603050405020304" pitchFamily="18" charset="0"/>
              </a:rPr>
              <a:t>Products also tend to have a longer lifetime than projects. Focus on the outcome teams deliver instead of the output. Give teams the freedom and responsibility to think of a strategy they believe will result in the best product for our clients. This will result in a clear focus for the development team and offers the opportunity for a sustainable pace of continuous delivery. Product mindset means measuring success with business metrics like user adoption and retention and the revenue or cost savings generated per feature. This leads to less waste, more creativity and more releases.</a:t>
            </a:r>
            <a:endParaRPr lang="en-IN" dirty="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5FCD916B-1604-4772-847F-7FD8437F1848}"/>
              </a:ext>
            </a:extLst>
          </p:cNvPr>
          <p:cNvSpPr/>
          <p:nvPr/>
        </p:nvSpPr>
        <p:spPr>
          <a:xfrm>
            <a:off x="4174436" y="4339240"/>
            <a:ext cx="2637182" cy="240611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5" name="Isosceles Triangle 4">
            <a:extLst>
              <a:ext uri="{FF2B5EF4-FFF2-40B4-BE49-F238E27FC236}">
                <a16:creationId xmlns:a16="http://schemas.microsoft.com/office/drawing/2014/main" id="{F9366F19-D9CD-40C4-86A6-8ABD0A3D3AD7}"/>
              </a:ext>
            </a:extLst>
          </p:cNvPr>
          <p:cNvSpPr/>
          <p:nvPr/>
        </p:nvSpPr>
        <p:spPr>
          <a:xfrm>
            <a:off x="4810539" y="4691270"/>
            <a:ext cx="1470992" cy="1417982"/>
          </a:xfrm>
          <a:prstGeom prst="triangl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4590A089-3389-4959-96D3-5AF9544F2F10}"/>
              </a:ext>
            </a:extLst>
          </p:cNvPr>
          <p:cNvSpPr/>
          <p:nvPr/>
        </p:nvSpPr>
        <p:spPr>
          <a:xfrm>
            <a:off x="5190784" y="4339240"/>
            <a:ext cx="809837"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t>
            </a: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cope</a:t>
            </a:r>
            <a:endPar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C443ED1C-C48E-4F02-A84D-812556149C71}"/>
              </a:ext>
            </a:extLst>
          </p:cNvPr>
          <p:cNvSpPr/>
          <p:nvPr/>
        </p:nvSpPr>
        <p:spPr>
          <a:xfrm>
            <a:off x="4425685" y="6012063"/>
            <a:ext cx="925254"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Budget</a:t>
            </a:r>
          </a:p>
        </p:txBody>
      </p:sp>
      <p:sp>
        <p:nvSpPr>
          <p:cNvPr id="9" name="Rectangle 8">
            <a:extLst>
              <a:ext uri="{FF2B5EF4-FFF2-40B4-BE49-F238E27FC236}">
                <a16:creationId xmlns:a16="http://schemas.microsoft.com/office/drawing/2014/main" id="{D36A814A-BF92-4CC2-BFDC-2D4B6975F37F}"/>
              </a:ext>
            </a:extLst>
          </p:cNvPr>
          <p:cNvSpPr/>
          <p:nvPr/>
        </p:nvSpPr>
        <p:spPr>
          <a:xfrm>
            <a:off x="5909853" y="6028583"/>
            <a:ext cx="663836"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Time</a:t>
            </a:r>
          </a:p>
        </p:txBody>
      </p:sp>
      <p:sp>
        <p:nvSpPr>
          <p:cNvPr id="12" name="Rectangle 11">
            <a:extLst>
              <a:ext uri="{FF2B5EF4-FFF2-40B4-BE49-F238E27FC236}">
                <a16:creationId xmlns:a16="http://schemas.microsoft.com/office/drawing/2014/main" id="{99D1A068-CC11-47D7-9B63-951BA95B4669}"/>
              </a:ext>
            </a:extLst>
          </p:cNvPr>
          <p:cNvSpPr/>
          <p:nvPr/>
        </p:nvSpPr>
        <p:spPr>
          <a:xfrm>
            <a:off x="7195930" y="5830957"/>
            <a:ext cx="2120348"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Leads to less waste, more creativity and more releases.</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260C57F-E854-4576-A9AB-4AA9E28B078D}"/>
              </a:ext>
            </a:extLst>
          </p:cNvPr>
          <p:cNvSpPr txBox="1"/>
          <p:nvPr/>
        </p:nvSpPr>
        <p:spPr>
          <a:xfrm>
            <a:off x="6917634" y="4092230"/>
            <a:ext cx="5128591" cy="1754326"/>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Product Mindset</a:t>
            </a:r>
          </a:p>
          <a:p>
            <a:r>
              <a:rPr lang="en-US" dirty="0">
                <a:latin typeface="Times New Roman" panose="02020603050405020304" pitchFamily="18" charset="0"/>
                <a:cs typeface="Times New Roman" panose="02020603050405020304" pitchFamily="18" charset="0"/>
              </a:rPr>
              <a:t>Success continuously driven by business metrices outside in: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adoption/retention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Revenue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Cost savings per feature</a:t>
            </a:r>
            <a:endParaRPr lang="en-IN" dirty="0">
              <a:latin typeface="Times New Roman" panose="02020603050405020304" pitchFamily="18" charset="0"/>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D231AFBB-3B8A-4335-88E6-5D7B6E540459}"/>
              </a:ext>
            </a:extLst>
          </p:cNvPr>
          <p:cNvCxnSpPr>
            <a:cxnSpLocks/>
          </p:cNvCxnSpPr>
          <p:nvPr/>
        </p:nvCxnSpPr>
        <p:spPr>
          <a:xfrm flipH="1">
            <a:off x="6573078" y="6210239"/>
            <a:ext cx="6361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D41871C-A07F-4C4D-9742-EE15EEB48EDD}"/>
              </a:ext>
            </a:extLst>
          </p:cNvPr>
          <p:cNvSpPr txBox="1"/>
          <p:nvPr/>
        </p:nvSpPr>
        <p:spPr>
          <a:xfrm>
            <a:off x="159026" y="4092230"/>
            <a:ext cx="3840516" cy="1477328"/>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Project Mindset</a:t>
            </a:r>
          </a:p>
          <a:p>
            <a:r>
              <a:rPr lang="en-US" dirty="0">
                <a:latin typeface="Times New Roman" panose="02020603050405020304" pitchFamily="18" charset="0"/>
                <a:cs typeface="Times New Roman" panose="02020603050405020304" pitchFamily="18" charset="0"/>
              </a:rPr>
              <a:t>Success upfront defined inside out: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Scope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Time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Budget</a:t>
            </a:r>
            <a:endParaRPr lang="en-IN"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E5590DA5-C404-45BF-8198-5E94547361B9}"/>
              </a:ext>
            </a:extLst>
          </p:cNvPr>
          <p:cNvSpPr/>
          <p:nvPr/>
        </p:nvSpPr>
        <p:spPr>
          <a:xfrm>
            <a:off x="226625" y="5700030"/>
            <a:ext cx="2211776" cy="102041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Leads to less business involvement, more task management</a:t>
            </a:r>
            <a:endParaRPr lang="en-IN" dirty="0">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DC49E797-6822-48B5-A85F-639ED0B721E7}"/>
              </a:ext>
            </a:extLst>
          </p:cNvPr>
          <p:cNvCxnSpPr/>
          <p:nvPr/>
        </p:nvCxnSpPr>
        <p:spPr>
          <a:xfrm flipH="1">
            <a:off x="2438401" y="5991521"/>
            <a:ext cx="28995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51697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6A5E73-261C-4F0B-8DCF-EA25140FF6CC}"/>
              </a:ext>
            </a:extLst>
          </p:cNvPr>
          <p:cNvSpPr/>
          <p:nvPr/>
        </p:nvSpPr>
        <p:spPr>
          <a:xfrm>
            <a:off x="4680048" y="184378"/>
            <a:ext cx="2116285"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Types of AI</a:t>
            </a:r>
            <a:endPar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EBA236B-D536-4D2E-AAA3-C7898EC29AFB}"/>
              </a:ext>
            </a:extLst>
          </p:cNvPr>
          <p:cNvSpPr/>
          <p:nvPr/>
        </p:nvSpPr>
        <p:spPr>
          <a:xfrm>
            <a:off x="4518991" y="919440"/>
            <a:ext cx="2688159" cy="5847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Artificial Intelligence</a:t>
            </a:r>
          </a:p>
        </p:txBody>
      </p:sp>
      <p:sp>
        <p:nvSpPr>
          <p:cNvPr id="6" name="Rectangle 5">
            <a:extLst>
              <a:ext uri="{FF2B5EF4-FFF2-40B4-BE49-F238E27FC236}">
                <a16:creationId xmlns:a16="http://schemas.microsoft.com/office/drawing/2014/main" id="{DC5BEAA0-5440-4FB3-8983-D20DF4225398}"/>
              </a:ext>
            </a:extLst>
          </p:cNvPr>
          <p:cNvSpPr/>
          <p:nvPr/>
        </p:nvSpPr>
        <p:spPr>
          <a:xfrm>
            <a:off x="3273287" y="2026741"/>
            <a:ext cx="1762539" cy="58477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Capabilities</a:t>
            </a:r>
          </a:p>
        </p:txBody>
      </p:sp>
      <p:sp>
        <p:nvSpPr>
          <p:cNvPr id="8" name="Rectangle 7">
            <a:extLst>
              <a:ext uri="{FF2B5EF4-FFF2-40B4-BE49-F238E27FC236}">
                <a16:creationId xmlns:a16="http://schemas.microsoft.com/office/drawing/2014/main" id="{D1305C7E-7D7D-47ED-A485-49DCDE49F35C}"/>
              </a:ext>
            </a:extLst>
          </p:cNvPr>
          <p:cNvSpPr/>
          <p:nvPr/>
        </p:nvSpPr>
        <p:spPr>
          <a:xfrm>
            <a:off x="6796333" y="2026740"/>
            <a:ext cx="1762539" cy="5847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Functionality</a:t>
            </a:r>
          </a:p>
        </p:txBody>
      </p:sp>
      <p:cxnSp>
        <p:nvCxnSpPr>
          <p:cNvPr id="10" name="Straight Connector 9">
            <a:extLst>
              <a:ext uri="{FF2B5EF4-FFF2-40B4-BE49-F238E27FC236}">
                <a16:creationId xmlns:a16="http://schemas.microsoft.com/office/drawing/2014/main" id="{F985E429-6BEA-4BF9-ADB9-6E14DECD3E2A}"/>
              </a:ext>
            </a:extLst>
          </p:cNvPr>
          <p:cNvCxnSpPr/>
          <p:nvPr/>
        </p:nvCxnSpPr>
        <p:spPr>
          <a:xfrm>
            <a:off x="4134678" y="1722782"/>
            <a:ext cx="3591339"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ED9E0DD-E57D-4AF9-9252-58B7FA080CCB}"/>
              </a:ext>
            </a:extLst>
          </p:cNvPr>
          <p:cNvCxnSpPr>
            <a:cxnSpLocks/>
            <a:stCxn id="5" idx="2"/>
          </p:cNvCxnSpPr>
          <p:nvPr/>
        </p:nvCxnSpPr>
        <p:spPr>
          <a:xfrm>
            <a:off x="5863071" y="1504215"/>
            <a:ext cx="0" cy="231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5763F42F-29F0-4A3F-85C8-5776FE8923AA}"/>
              </a:ext>
            </a:extLst>
          </p:cNvPr>
          <p:cNvCxnSpPr>
            <a:endCxn id="6" idx="0"/>
          </p:cNvCxnSpPr>
          <p:nvPr/>
        </p:nvCxnSpPr>
        <p:spPr>
          <a:xfrm>
            <a:off x="4134678" y="1722782"/>
            <a:ext cx="19879" cy="3039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35BA63E2-288C-4AC6-92EE-BCE6FC14FE1F}"/>
              </a:ext>
            </a:extLst>
          </p:cNvPr>
          <p:cNvCxnSpPr/>
          <p:nvPr/>
        </p:nvCxnSpPr>
        <p:spPr>
          <a:xfrm>
            <a:off x="7726017" y="1722782"/>
            <a:ext cx="0" cy="303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4EB48C38-869D-4B4A-A16C-456A7C64268B}"/>
              </a:ext>
            </a:extLst>
          </p:cNvPr>
          <p:cNvSpPr/>
          <p:nvPr/>
        </p:nvSpPr>
        <p:spPr>
          <a:xfrm>
            <a:off x="1802297" y="3352800"/>
            <a:ext cx="1099930" cy="49033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Narrow AI</a:t>
            </a:r>
          </a:p>
        </p:txBody>
      </p:sp>
      <p:sp>
        <p:nvSpPr>
          <p:cNvPr id="20" name="Rectangle 19">
            <a:extLst>
              <a:ext uri="{FF2B5EF4-FFF2-40B4-BE49-F238E27FC236}">
                <a16:creationId xmlns:a16="http://schemas.microsoft.com/office/drawing/2014/main" id="{A7644EE9-95EF-4246-8A49-1AC59412C3F6}"/>
              </a:ext>
            </a:extLst>
          </p:cNvPr>
          <p:cNvSpPr/>
          <p:nvPr/>
        </p:nvSpPr>
        <p:spPr>
          <a:xfrm>
            <a:off x="3160644" y="3352800"/>
            <a:ext cx="1099930" cy="49033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General AI</a:t>
            </a:r>
          </a:p>
        </p:txBody>
      </p:sp>
      <p:sp>
        <p:nvSpPr>
          <p:cNvPr id="22" name="Rectangle 21">
            <a:extLst>
              <a:ext uri="{FF2B5EF4-FFF2-40B4-BE49-F238E27FC236}">
                <a16:creationId xmlns:a16="http://schemas.microsoft.com/office/drawing/2014/main" id="{EE9312FB-3E33-403E-9DE1-3E19B788958A}"/>
              </a:ext>
            </a:extLst>
          </p:cNvPr>
          <p:cNvSpPr/>
          <p:nvPr/>
        </p:nvSpPr>
        <p:spPr>
          <a:xfrm>
            <a:off x="4518991" y="3352800"/>
            <a:ext cx="1099930" cy="49033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Strong AI</a:t>
            </a:r>
          </a:p>
        </p:txBody>
      </p:sp>
      <p:cxnSp>
        <p:nvCxnSpPr>
          <p:cNvPr id="24" name="Straight Arrow Connector 23">
            <a:extLst>
              <a:ext uri="{FF2B5EF4-FFF2-40B4-BE49-F238E27FC236}">
                <a16:creationId xmlns:a16="http://schemas.microsoft.com/office/drawing/2014/main" id="{B93D19F0-044E-46E3-B60F-C10FAE006D68}"/>
              </a:ext>
            </a:extLst>
          </p:cNvPr>
          <p:cNvCxnSpPr/>
          <p:nvPr/>
        </p:nvCxnSpPr>
        <p:spPr>
          <a:xfrm flipH="1">
            <a:off x="2637183" y="2611517"/>
            <a:ext cx="728869" cy="7412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A99C6F2-813B-4E33-BC29-F00E9F963C2E}"/>
              </a:ext>
            </a:extLst>
          </p:cNvPr>
          <p:cNvCxnSpPr/>
          <p:nvPr/>
        </p:nvCxnSpPr>
        <p:spPr>
          <a:xfrm>
            <a:off x="3829878" y="2611517"/>
            <a:ext cx="0" cy="7412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A8FDF632-CC32-45C6-9BF8-BC21850745A3}"/>
              </a:ext>
            </a:extLst>
          </p:cNvPr>
          <p:cNvCxnSpPr>
            <a:endCxn id="22" idx="0"/>
          </p:cNvCxnSpPr>
          <p:nvPr/>
        </p:nvCxnSpPr>
        <p:spPr>
          <a:xfrm>
            <a:off x="4518991" y="2611517"/>
            <a:ext cx="549965" cy="7412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FAE0A0D8-973D-4FA3-9400-856BD7FA4301}"/>
              </a:ext>
            </a:extLst>
          </p:cNvPr>
          <p:cNvSpPr/>
          <p:nvPr/>
        </p:nvSpPr>
        <p:spPr>
          <a:xfrm>
            <a:off x="5863070" y="3352800"/>
            <a:ext cx="1200339" cy="49029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Reactives Machine</a:t>
            </a:r>
          </a:p>
        </p:txBody>
      </p:sp>
      <p:sp>
        <p:nvSpPr>
          <p:cNvPr id="37" name="Rectangle 36">
            <a:extLst>
              <a:ext uri="{FF2B5EF4-FFF2-40B4-BE49-F238E27FC236}">
                <a16:creationId xmlns:a16="http://schemas.microsoft.com/office/drawing/2014/main" id="{5340ACE2-6CD4-460B-B0A0-D3EFABE3D92B}"/>
              </a:ext>
            </a:extLst>
          </p:cNvPr>
          <p:cNvSpPr/>
          <p:nvPr/>
        </p:nvSpPr>
        <p:spPr>
          <a:xfrm>
            <a:off x="7207150" y="3352799"/>
            <a:ext cx="1200339" cy="49029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Limited Memory</a:t>
            </a:r>
          </a:p>
        </p:txBody>
      </p:sp>
      <p:sp>
        <p:nvSpPr>
          <p:cNvPr id="39" name="Rectangle 38">
            <a:extLst>
              <a:ext uri="{FF2B5EF4-FFF2-40B4-BE49-F238E27FC236}">
                <a16:creationId xmlns:a16="http://schemas.microsoft.com/office/drawing/2014/main" id="{424B2BA2-4938-43A2-8A56-47C027AFB93B}"/>
              </a:ext>
            </a:extLst>
          </p:cNvPr>
          <p:cNvSpPr/>
          <p:nvPr/>
        </p:nvSpPr>
        <p:spPr>
          <a:xfrm>
            <a:off x="8601433" y="3352798"/>
            <a:ext cx="1200339" cy="49029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Theory of Mind</a:t>
            </a:r>
          </a:p>
        </p:txBody>
      </p:sp>
      <p:sp>
        <p:nvSpPr>
          <p:cNvPr id="41" name="Rectangle 40">
            <a:extLst>
              <a:ext uri="{FF2B5EF4-FFF2-40B4-BE49-F238E27FC236}">
                <a16:creationId xmlns:a16="http://schemas.microsoft.com/office/drawing/2014/main" id="{2CA703DA-868C-4164-BE09-B331907C53F1}"/>
              </a:ext>
            </a:extLst>
          </p:cNvPr>
          <p:cNvSpPr/>
          <p:nvPr/>
        </p:nvSpPr>
        <p:spPr>
          <a:xfrm>
            <a:off x="10045921" y="3352798"/>
            <a:ext cx="1200339" cy="49029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Self Awarness</a:t>
            </a:r>
          </a:p>
        </p:txBody>
      </p:sp>
      <p:cxnSp>
        <p:nvCxnSpPr>
          <p:cNvPr id="43" name="Straight Arrow Connector 42">
            <a:extLst>
              <a:ext uri="{FF2B5EF4-FFF2-40B4-BE49-F238E27FC236}">
                <a16:creationId xmlns:a16="http://schemas.microsoft.com/office/drawing/2014/main" id="{BE19A1B8-F3FA-40FE-81E8-97678CC853E9}"/>
              </a:ext>
            </a:extLst>
          </p:cNvPr>
          <p:cNvCxnSpPr>
            <a:endCxn id="29" idx="0"/>
          </p:cNvCxnSpPr>
          <p:nvPr/>
        </p:nvCxnSpPr>
        <p:spPr>
          <a:xfrm flipH="1">
            <a:off x="6463240" y="2611517"/>
            <a:ext cx="441143" cy="7412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41CCFC78-F02B-4BE7-8B5E-4FBF0B057FAC}"/>
              </a:ext>
            </a:extLst>
          </p:cNvPr>
          <p:cNvCxnSpPr>
            <a:endCxn id="41" idx="0"/>
          </p:cNvCxnSpPr>
          <p:nvPr/>
        </p:nvCxnSpPr>
        <p:spPr>
          <a:xfrm>
            <a:off x="8460375" y="2611517"/>
            <a:ext cx="2185716" cy="7412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4663CD88-B215-47DD-A063-7C1953492F67}"/>
              </a:ext>
            </a:extLst>
          </p:cNvPr>
          <p:cNvCxnSpPr/>
          <p:nvPr/>
        </p:nvCxnSpPr>
        <p:spPr>
          <a:xfrm>
            <a:off x="7461807" y="2611517"/>
            <a:ext cx="42746" cy="7412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ECA37B4E-B7E5-4BE7-8CCD-F9E7F9DFB9B6}"/>
              </a:ext>
            </a:extLst>
          </p:cNvPr>
          <p:cNvCxnSpPr>
            <a:cxnSpLocks/>
          </p:cNvCxnSpPr>
          <p:nvPr/>
        </p:nvCxnSpPr>
        <p:spPr>
          <a:xfrm>
            <a:off x="8216226" y="2611517"/>
            <a:ext cx="675739" cy="7412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6001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0855F1-8C21-4DFD-A825-8E5F89F18FA2}"/>
              </a:ext>
            </a:extLst>
          </p:cNvPr>
          <p:cNvSpPr txBox="1"/>
          <p:nvPr/>
        </p:nvSpPr>
        <p:spPr>
          <a:xfrm>
            <a:off x="357809" y="1452342"/>
            <a:ext cx="11065565" cy="3693319"/>
          </a:xfrm>
          <a:prstGeom prst="rect">
            <a:avLst/>
          </a:prstGeom>
          <a:noFill/>
        </p:spPr>
        <p:txBody>
          <a:bodyPr wrap="square">
            <a:spAutoFit/>
          </a:bodyPr>
          <a:lstStyle/>
          <a:p>
            <a:pPr algn="just"/>
            <a:r>
              <a:rPr lang="en-US" b="0" i="0" dirty="0">
                <a:solidFill>
                  <a:srgbClr val="424143"/>
                </a:solidFill>
                <a:effectLst/>
                <a:latin typeface="OpensansRegular"/>
              </a:rPr>
              <a:t>Artificial intelligence (AI) is pushing the boundaries of machine-enabled functionalities. This bleeding-edge technology facilitates machines to act with a degree of autonomy, resulting in effective execution of iterative tasks.</a:t>
            </a:r>
          </a:p>
          <a:p>
            <a:pPr algn="just"/>
            <a:r>
              <a:rPr lang="en-US" b="0" i="0" dirty="0">
                <a:solidFill>
                  <a:srgbClr val="424143"/>
                </a:solidFill>
                <a:effectLst/>
                <a:latin typeface="OpensansRegular"/>
              </a:rPr>
              <a:t>AI facilitates the creation of a </a:t>
            </a:r>
            <a:r>
              <a:rPr lang="en-US" dirty="0">
                <a:solidFill>
                  <a:schemeClr val="tx1">
                    <a:lumMod val="75000"/>
                    <a:lumOff val="25000"/>
                  </a:schemeClr>
                </a:solidFill>
                <a:latin typeface="OpensansRegular"/>
              </a:rPr>
              <a:t>next-generation workplace</a:t>
            </a:r>
            <a:r>
              <a:rPr lang="en-US" b="0" i="0" dirty="0">
                <a:solidFill>
                  <a:schemeClr val="tx1">
                    <a:lumMod val="75000"/>
                    <a:lumOff val="25000"/>
                  </a:schemeClr>
                </a:solidFill>
                <a:effectLst/>
                <a:latin typeface="OpensansRegular"/>
              </a:rPr>
              <a:t> </a:t>
            </a:r>
            <a:r>
              <a:rPr lang="en-US" b="0" i="0" dirty="0">
                <a:solidFill>
                  <a:srgbClr val="424143"/>
                </a:solidFill>
                <a:effectLst/>
                <a:latin typeface="OpensansRegular"/>
              </a:rPr>
              <a:t>that thrives on seamless collaboration between enterprise system and individuals. Therefore, human resources are not made obsolete, but rather, their efforts are bolstered by emerging tech. In fact, AI provides organisations with the luxury of freeing up resources for higher-level tasks.</a:t>
            </a:r>
          </a:p>
          <a:p>
            <a:pPr algn="just"/>
            <a:r>
              <a:rPr lang="en-US" b="0" i="0" dirty="0">
                <a:solidFill>
                  <a:srgbClr val="424143"/>
                </a:solidFill>
                <a:effectLst/>
                <a:latin typeface="OpensansRegular"/>
              </a:rPr>
              <a:t>The following are the primary advantages of AI:</a:t>
            </a:r>
          </a:p>
          <a:p>
            <a:pPr algn="just">
              <a:buFont typeface="Arial" panose="020B0604020202020204" pitchFamily="34" charset="0"/>
              <a:buChar char="•"/>
            </a:pPr>
            <a:r>
              <a:rPr lang="en-US" b="0" i="0" dirty="0">
                <a:solidFill>
                  <a:srgbClr val="424143"/>
                </a:solidFill>
                <a:effectLst/>
                <a:latin typeface="OpensansRegular"/>
              </a:rPr>
              <a:t>AI drives down the time taken to perform a task. It enables multi-tasking and eases the workload for existing resources.</a:t>
            </a:r>
          </a:p>
          <a:p>
            <a:pPr algn="just">
              <a:buFont typeface="Arial" panose="020B0604020202020204" pitchFamily="34" charset="0"/>
              <a:buChar char="•"/>
            </a:pPr>
            <a:r>
              <a:rPr lang="en-US" b="0" i="0" dirty="0">
                <a:solidFill>
                  <a:srgbClr val="424143"/>
                </a:solidFill>
                <a:effectLst/>
                <a:latin typeface="OpensansRegular"/>
              </a:rPr>
              <a:t>AI enables the execution of hitherto complex tasks without significant cost outlays.</a:t>
            </a:r>
          </a:p>
          <a:p>
            <a:pPr algn="just">
              <a:buFont typeface="Arial" panose="020B0604020202020204" pitchFamily="34" charset="0"/>
              <a:buChar char="•"/>
            </a:pPr>
            <a:r>
              <a:rPr lang="en-US" b="0" i="0" dirty="0">
                <a:solidFill>
                  <a:srgbClr val="424143"/>
                </a:solidFill>
                <a:effectLst/>
                <a:latin typeface="OpensansRegular"/>
              </a:rPr>
              <a:t>AI operates 24x7 without interruption or breaks and has no downtime</a:t>
            </a:r>
          </a:p>
          <a:p>
            <a:pPr algn="just">
              <a:buFont typeface="Arial" panose="020B0604020202020204" pitchFamily="34" charset="0"/>
              <a:buChar char="•"/>
            </a:pPr>
            <a:r>
              <a:rPr lang="en-US" b="0" i="0" dirty="0">
                <a:solidFill>
                  <a:srgbClr val="424143"/>
                </a:solidFill>
                <a:effectLst/>
                <a:latin typeface="OpensansRegular"/>
              </a:rPr>
              <a:t>AI augments the capabilities of differently abled individuals</a:t>
            </a:r>
          </a:p>
          <a:p>
            <a:pPr algn="just">
              <a:buFont typeface="Arial" panose="020B0604020202020204" pitchFamily="34" charset="0"/>
              <a:buChar char="•"/>
            </a:pPr>
            <a:r>
              <a:rPr lang="en-US" b="0" i="0" dirty="0">
                <a:solidFill>
                  <a:srgbClr val="424143"/>
                </a:solidFill>
                <a:effectLst/>
                <a:latin typeface="OpensansRegular"/>
              </a:rPr>
              <a:t>AI has mass market potential, it can be deployed across industries.</a:t>
            </a:r>
          </a:p>
          <a:p>
            <a:pPr algn="just">
              <a:buFont typeface="Arial" panose="020B0604020202020204" pitchFamily="34" charset="0"/>
              <a:buChar char="•"/>
            </a:pPr>
            <a:r>
              <a:rPr lang="en-US" b="0" i="0" dirty="0">
                <a:solidFill>
                  <a:srgbClr val="424143"/>
                </a:solidFill>
                <a:effectLst/>
                <a:latin typeface="OpensansRegular"/>
              </a:rPr>
              <a:t>AI facilitates decision-making by making the process faster and smarter.</a:t>
            </a:r>
          </a:p>
        </p:txBody>
      </p:sp>
      <p:sp>
        <p:nvSpPr>
          <p:cNvPr id="6" name="Rectangle 5">
            <a:extLst>
              <a:ext uri="{FF2B5EF4-FFF2-40B4-BE49-F238E27FC236}">
                <a16:creationId xmlns:a16="http://schemas.microsoft.com/office/drawing/2014/main" id="{FDED4F55-D6DA-480E-8FAA-413B249D5880}"/>
              </a:ext>
            </a:extLst>
          </p:cNvPr>
          <p:cNvSpPr/>
          <p:nvPr/>
        </p:nvSpPr>
        <p:spPr>
          <a:xfrm>
            <a:off x="4635375" y="475926"/>
            <a:ext cx="2510431"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Benefits of AI</a:t>
            </a:r>
          </a:p>
        </p:txBody>
      </p:sp>
    </p:spTree>
    <p:extLst>
      <p:ext uri="{BB962C8B-B14F-4D97-AF65-F5344CB8AC3E}">
        <p14:creationId xmlns:p14="http://schemas.microsoft.com/office/powerpoint/2010/main" val="2481637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021ECB-5AEB-40CE-A2A4-4DBA5D02155E}"/>
              </a:ext>
            </a:extLst>
          </p:cNvPr>
          <p:cNvSpPr txBox="1"/>
          <p:nvPr/>
        </p:nvSpPr>
        <p:spPr>
          <a:xfrm>
            <a:off x="781878" y="980661"/>
            <a:ext cx="10164418" cy="2308324"/>
          </a:xfrm>
          <a:prstGeom prst="rect">
            <a:avLst/>
          </a:prstGeom>
          <a:noFill/>
        </p:spPr>
        <p:txBody>
          <a:bodyPr wrap="square" rtlCol="0">
            <a:spAutoFit/>
          </a:bodyPr>
          <a:lstStyle/>
          <a:p>
            <a:pPr algn="just"/>
            <a:r>
              <a:rPr lang="en-US" b="0" i="0" dirty="0">
                <a:solidFill>
                  <a:srgbClr val="454545"/>
                </a:solidFill>
                <a:effectLst/>
                <a:latin typeface="Times New Roman" panose="02020603050405020304" pitchFamily="18" charset="0"/>
                <a:cs typeface="Times New Roman" panose="02020603050405020304" pitchFamily="18" charset="0"/>
              </a:rPr>
              <a:t>Today, the amount of data that is generated, by both humans and machines, far outpaces humans’ ability to absorb, interpret, and make complex decisions based on that data. Artificial intelligence forms the basis for all computer learning and is the future of all complex decision making. As an example, most humans can figure out how to not lose at tic-tac-toe (noughts and crosses), even though there are 255,168 unique moves, of which 46,080 end in a draw. Far fewer folks would be considered grand champions of checkers, with more than 500 x 10</a:t>
            </a:r>
            <a:r>
              <a:rPr lang="en-US" b="0" i="0" baseline="30000" dirty="0">
                <a:solidFill>
                  <a:srgbClr val="454545"/>
                </a:solidFill>
                <a:effectLst/>
                <a:latin typeface="Times New Roman" panose="02020603050405020304" pitchFamily="18" charset="0"/>
                <a:cs typeface="Times New Roman" panose="02020603050405020304" pitchFamily="18" charset="0"/>
              </a:rPr>
              <a:t>18</a:t>
            </a:r>
            <a:r>
              <a:rPr lang="en-US" b="0" i="0" dirty="0">
                <a:solidFill>
                  <a:srgbClr val="454545"/>
                </a:solidFill>
                <a:effectLst/>
                <a:latin typeface="Times New Roman" panose="02020603050405020304" pitchFamily="18" charset="0"/>
                <a:cs typeface="Times New Roman" panose="02020603050405020304" pitchFamily="18" charset="0"/>
              </a:rPr>
              <a:t>, or 500 quintillion, different potential moves. Computers are extremely efficient at calculating these combinations and permutations to arrive at the best decision. AI (and its logical evolution of machine learning) and </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deep learning</a:t>
            </a:r>
            <a:r>
              <a:rPr lang="en-US" b="0" i="0" dirty="0">
                <a:solidFill>
                  <a:srgbClr val="454545"/>
                </a:solidFill>
                <a:effectLst/>
                <a:latin typeface="Times New Roman" panose="02020603050405020304" pitchFamily="18" charset="0"/>
                <a:cs typeface="Times New Roman" panose="02020603050405020304" pitchFamily="18" charset="0"/>
              </a:rPr>
              <a:t> are the foundational future of business decision making.</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C6CE7AA7-FE1F-4550-8295-AF639F0EE6C1}"/>
              </a:ext>
            </a:extLst>
          </p:cNvPr>
          <p:cNvSpPr/>
          <p:nvPr/>
        </p:nvSpPr>
        <p:spPr>
          <a:xfrm>
            <a:off x="3860421" y="210883"/>
            <a:ext cx="3570015"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Why AI is important</a:t>
            </a:r>
            <a:endPar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8091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4F8B03-DF25-4C14-9497-10152B506A7C}"/>
              </a:ext>
            </a:extLst>
          </p:cNvPr>
          <p:cNvSpPr/>
          <p:nvPr/>
        </p:nvSpPr>
        <p:spPr>
          <a:xfrm>
            <a:off x="3967887" y="2967335"/>
            <a:ext cx="425623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61683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E2FC7A7-573C-4EBA-9648-219A7A843648}"/>
              </a:ext>
            </a:extLst>
          </p:cNvPr>
          <p:cNvSpPr/>
          <p:nvPr/>
        </p:nvSpPr>
        <p:spPr>
          <a:xfrm>
            <a:off x="490328" y="649356"/>
            <a:ext cx="5088835" cy="587071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u="sng" dirty="0">
                <a:latin typeface="Times New Roman" panose="02020603050405020304" pitchFamily="18" charset="0"/>
                <a:cs typeface="Times New Roman" panose="02020603050405020304" pitchFamily="18" charset="0"/>
              </a:rPr>
              <a:t>Product Focus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Invesment made at the project level</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People referred to as resources.</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People time-sliced across multiple projects.</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By definition projects are temporary</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All projects have a start and a finish</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Scope locked down</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Change discouraged</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Plan Driven</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People reassigned when project is finished.</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Support function created for customers.</a:t>
            </a:r>
          </a:p>
        </p:txBody>
      </p:sp>
      <p:sp>
        <p:nvSpPr>
          <p:cNvPr id="6" name="Rectangle 5">
            <a:extLst>
              <a:ext uri="{FF2B5EF4-FFF2-40B4-BE49-F238E27FC236}">
                <a16:creationId xmlns:a16="http://schemas.microsoft.com/office/drawing/2014/main" id="{9884F198-A46E-440E-9EE3-1AB5BAD94B61}"/>
              </a:ext>
            </a:extLst>
          </p:cNvPr>
          <p:cNvSpPr/>
          <p:nvPr/>
        </p:nvSpPr>
        <p:spPr>
          <a:xfrm>
            <a:off x="6480313" y="649356"/>
            <a:ext cx="5088835" cy="587071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u="sng" dirty="0">
                <a:latin typeface="Times New Roman" panose="02020603050405020304" pitchFamily="18" charset="0"/>
                <a:cs typeface="Times New Roman" panose="02020603050405020304" pitchFamily="18" charset="0"/>
              </a:rPr>
              <a:t>Project Focus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Invesment made at the product level.</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People 100% intact; dedicated in terms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Holistic view of the product being created, built or enhanced</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Scope is dynamic and changing </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Value driven</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New products can be brought to a team but the team stays together</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Anything from customer is feedback or is work on the ordered to-do list</a:t>
            </a:r>
          </a:p>
        </p:txBody>
      </p:sp>
    </p:spTree>
    <p:extLst>
      <p:ext uri="{BB962C8B-B14F-4D97-AF65-F5344CB8AC3E}">
        <p14:creationId xmlns:p14="http://schemas.microsoft.com/office/powerpoint/2010/main" val="1790274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4">
            <a:extLst>
              <a:ext uri="{FF2B5EF4-FFF2-40B4-BE49-F238E27FC236}">
                <a16:creationId xmlns:a16="http://schemas.microsoft.com/office/drawing/2014/main" id="{B218F933-3C07-4591-B9BC-3C52471C4BF2}"/>
              </a:ext>
            </a:extLst>
          </p:cNvPr>
          <p:cNvGraphicFramePr>
            <a:graphicFrameLocks noGrp="1"/>
          </p:cNvGraphicFramePr>
          <p:nvPr>
            <p:extLst>
              <p:ext uri="{D42A27DB-BD31-4B8C-83A1-F6EECF244321}">
                <p14:modId xmlns:p14="http://schemas.microsoft.com/office/powerpoint/2010/main" val="3502163586"/>
              </p:ext>
            </p:extLst>
          </p:nvPr>
        </p:nvGraphicFramePr>
        <p:xfrm>
          <a:off x="1384852" y="878691"/>
          <a:ext cx="9422296" cy="4806488"/>
        </p:xfrm>
        <a:graphic>
          <a:graphicData uri="http://schemas.openxmlformats.org/drawingml/2006/table">
            <a:tbl>
              <a:tblPr firstRow="1" bandRow="1">
                <a:tableStyleId>{93296810-A885-4BE3-A3E7-6D5BEEA58F35}</a:tableStyleId>
              </a:tblPr>
              <a:tblGrid>
                <a:gridCol w="4711148">
                  <a:extLst>
                    <a:ext uri="{9D8B030D-6E8A-4147-A177-3AD203B41FA5}">
                      <a16:colId xmlns:a16="http://schemas.microsoft.com/office/drawing/2014/main" val="2299067934"/>
                    </a:ext>
                  </a:extLst>
                </a:gridCol>
                <a:gridCol w="4711148">
                  <a:extLst>
                    <a:ext uri="{9D8B030D-6E8A-4147-A177-3AD203B41FA5}">
                      <a16:colId xmlns:a16="http://schemas.microsoft.com/office/drawing/2014/main" val="722981085"/>
                    </a:ext>
                  </a:extLst>
                </a:gridCol>
              </a:tblGrid>
              <a:tr h="600811">
                <a:tc>
                  <a:txBody>
                    <a:bodyPr/>
                    <a:lstStyle/>
                    <a:p>
                      <a:pPr algn="ctr"/>
                      <a:r>
                        <a:rPr lang="en-US" b="1" dirty="0">
                          <a:latin typeface="Times New Roman" panose="02020603050405020304" pitchFamily="18" charset="0"/>
                          <a:cs typeface="Times New Roman" panose="02020603050405020304" pitchFamily="18" charset="0"/>
                        </a:rPr>
                        <a:t>Product Mindset</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Project Mindset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49681233"/>
                  </a:ext>
                </a:extLst>
              </a:tr>
              <a:tr h="600811">
                <a:tc>
                  <a:txBody>
                    <a:bodyPr/>
                    <a:lstStyle/>
                    <a:p>
                      <a:r>
                        <a:rPr lang="en-US" dirty="0">
                          <a:latin typeface="Times New Roman" panose="02020603050405020304" pitchFamily="18" charset="0"/>
                          <a:cs typeface="Times New Roman" panose="02020603050405020304" pitchFamily="18" charset="0"/>
                        </a:rPr>
                        <a:t>There use agile methodology.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There use waterfall methodology.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9994018"/>
                  </a:ext>
                </a:extLst>
              </a:tr>
              <a:tr h="600811">
                <a:tc>
                  <a:txBody>
                    <a:bodyPr/>
                    <a:lstStyle/>
                    <a:p>
                      <a:r>
                        <a:rPr lang="en-US" dirty="0">
                          <a:latin typeface="Times New Roman" panose="02020603050405020304" pitchFamily="18" charset="0"/>
                          <a:cs typeface="Times New Roman" panose="02020603050405020304" pitchFamily="18" charset="0"/>
                        </a:rPr>
                        <a:t>Focus on outcome.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Focus on output.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05802774"/>
                  </a:ext>
                </a:extLst>
              </a:tr>
              <a:tr h="600811">
                <a:tc>
                  <a:txBody>
                    <a:bodyPr/>
                    <a:lstStyle/>
                    <a:p>
                      <a:r>
                        <a:rPr lang="en-US" dirty="0">
                          <a:latin typeface="Times New Roman" panose="02020603050405020304" pitchFamily="18" charset="0"/>
                          <a:cs typeface="Times New Roman" panose="02020603050405020304" pitchFamily="18" charset="0"/>
                        </a:rPr>
                        <a:t>Time period is enduring.</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Time period is finite.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24740160"/>
                  </a:ext>
                </a:extLst>
              </a:tr>
              <a:tr h="600811">
                <a:tc>
                  <a:txBody>
                    <a:bodyPr/>
                    <a:lstStyle/>
                    <a:p>
                      <a:r>
                        <a:rPr lang="en-US" dirty="0">
                          <a:latin typeface="Times New Roman" panose="02020603050405020304" pitchFamily="18" charset="0"/>
                          <a:cs typeface="Times New Roman" panose="02020603050405020304" pitchFamily="18" charset="0"/>
                        </a:rPr>
                        <a:t>There mindset is test &amp; learn.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There mindset is deliver best solution.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05868349"/>
                  </a:ext>
                </a:extLst>
              </a:tr>
              <a:tr h="600811">
                <a:tc>
                  <a:txBody>
                    <a:bodyPr/>
                    <a:lstStyle/>
                    <a:p>
                      <a:r>
                        <a:rPr lang="en-US" dirty="0">
                          <a:latin typeface="Times New Roman" panose="02020603050405020304" pitchFamily="18" charset="0"/>
                          <a:cs typeface="Times New Roman" panose="02020603050405020304" pitchFamily="18" charset="0"/>
                        </a:rPr>
                        <a:t>There team set up is pre-funded.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There team set up is allocated.</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2322063"/>
                  </a:ext>
                </a:extLst>
              </a:tr>
              <a:tr h="600811">
                <a:tc>
                  <a:txBody>
                    <a:bodyPr/>
                    <a:lstStyle/>
                    <a:p>
                      <a:r>
                        <a:rPr lang="en-US" dirty="0">
                          <a:latin typeface="Times New Roman" panose="02020603050405020304" pitchFamily="18" charset="0"/>
                          <a:cs typeface="Times New Roman" panose="02020603050405020304" pitchFamily="18" charset="0"/>
                        </a:rPr>
                        <a:t>There plan predictively.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There use adaptive planning.</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10489737"/>
                  </a:ext>
                </a:extLst>
              </a:tr>
              <a:tr h="600811">
                <a:tc>
                  <a:txBody>
                    <a:bodyPr/>
                    <a:lstStyle/>
                    <a:p>
                      <a:r>
                        <a:rPr lang="en-US" dirty="0">
                          <a:latin typeface="Times New Roman" panose="02020603050405020304" pitchFamily="18" charset="0"/>
                          <a:cs typeface="Times New Roman" panose="02020603050405020304" pitchFamily="18" charset="0"/>
                        </a:rPr>
                        <a:t>There scope is fluid.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There scope is fixed.</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89597053"/>
                  </a:ext>
                </a:extLst>
              </a:tr>
            </a:tbl>
          </a:graphicData>
        </a:graphic>
      </p:graphicFrame>
    </p:spTree>
    <p:extLst>
      <p:ext uri="{BB962C8B-B14F-4D97-AF65-F5344CB8AC3E}">
        <p14:creationId xmlns:p14="http://schemas.microsoft.com/office/powerpoint/2010/main" val="3552172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A278E7-F524-4DD0-87EC-E4F73A7CD104}"/>
              </a:ext>
            </a:extLst>
          </p:cNvPr>
          <p:cNvSpPr/>
          <p:nvPr/>
        </p:nvSpPr>
        <p:spPr>
          <a:xfrm>
            <a:off x="4117443" y="185528"/>
            <a:ext cx="3957109"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Digital Transformation</a:t>
            </a:r>
          </a:p>
        </p:txBody>
      </p:sp>
      <p:sp>
        <p:nvSpPr>
          <p:cNvPr id="3" name="TextBox 2">
            <a:extLst>
              <a:ext uri="{FF2B5EF4-FFF2-40B4-BE49-F238E27FC236}">
                <a16:creationId xmlns:a16="http://schemas.microsoft.com/office/drawing/2014/main" id="{4AAF538E-DCD6-4FF2-943C-8C6D1C0BE4E6}"/>
              </a:ext>
            </a:extLst>
          </p:cNvPr>
          <p:cNvSpPr txBox="1"/>
          <p:nvPr/>
        </p:nvSpPr>
        <p:spPr>
          <a:xfrm>
            <a:off x="914396" y="940902"/>
            <a:ext cx="10190926" cy="5078313"/>
          </a:xfrm>
          <a:prstGeom prst="rect">
            <a:avLst/>
          </a:prstGeom>
          <a:noFill/>
        </p:spPr>
        <p:txBody>
          <a:bodyPr wrap="square" rtlCol="0">
            <a:spAutoFit/>
          </a:bodyPr>
          <a:lstStyle/>
          <a:p>
            <a:pPr algn="just"/>
            <a:r>
              <a:rPr lang="en-US" i="0" dirty="0">
                <a:solidFill>
                  <a:srgbClr val="222222"/>
                </a:solidFill>
                <a:effectLst/>
                <a:latin typeface="Times New Roman" panose="02020603050405020304" pitchFamily="18" charset="0"/>
                <a:cs typeface="Times New Roman" panose="02020603050405020304" pitchFamily="18" charset="0"/>
              </a:rPr>
              <a:t>Digital transformation is the process of using digital technologies to create new — or modify existing — business processes, culture, and customer experiences to meet changing business and market requirements. This reimagining of business in the digital age is digital transformation. Digital transformation begins and ends with how you think about, and engage with, customers. As we move from paper to spreadsheets to smart applications for managing our business, we have the chance to reimagine how we do business — how we engage our customers — with digital technology on our side. Digital transformation is changing the way business gets done and, in some cases, creating entirely new classes of businesses. With digital transformation, companies are taking a step back and revisiting everything they do, from internal systems to customer interactions both online and in person. They’re asking big questions like “Can we change our processes in a way that will enable better decision-making, game-changing efficiencies, or a better customer experience with more personalisation?” Digital transformation in action: taking advantage of available technologies to inform how a business runs.</a:t>
            </a:r>
          </a:p>
          <a:p>
            <a:r>
              <a:rPr lang="en-US" i="0" dirty="0">
                <a:solidFill>
                  <a:srgbClr val="222222"/>
                </a:solidFill>
                <a:effectLst/>
                <a:latin typeface="Times New Roman" panose="02020603050405020304" pitchFamily="18" charset="0"/>
                <a:cs typeface="Times New Roman" panose="02020603050405020304" pitchFamily="18" charset="0"/>
              </a:rPr>
              <a:t>A digital transformation is a complete business transformation. It’s crucial to keep this in mind if you’re seriously considering transforming your business. It’s not just about updating IT systems and apps.</a:t>
            </a:r>
            <a:r>
              <a:rPr lang="en-US" i="0" dirty="0">
                <a:solidFill>
                  <a:schemeClr val="tx1">
                    <a:lumMod val="75000"/>
                    <a:lumOff val="25000"/>
                  </a:schemeClr>
                </a:solidFill>
                <a:effectLst/>
                <a:latin typeface="Times New Roman" panose="02020603050405020304" pitchFamily="18" charset="0"/>
                <a:cs typeface="Times New Roman" panose="02020603050405020304" pitchFamily="18" charset="0"/>
              </a:rPr>
              <a:t> </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It’s a cultural’s shift</a:t>
            </a:r>
            <a:r>
              <a:rPr lang="en-US" i="0" dirty="0">
                <a:solidFill>
                  <a:schemeClr val="tx1">
                    <a:lumMod val="75000"/>
                    <a:lumOff val="25000"/>
                  </a:schemeClr>
                </a:solidFill>
                <a:effectLst/>
                <a:latin typeface="Times New Roman" panose="02020603050405020304" pitchFamily="18" charset="0"/>
                <a:cs typeface="Times New Roman" panose="02020603050405020304" pitchFamily="18" charset="0"/>
              </a:rPr>
              <a:t> and a reimagining of all of your company’s processes and ways of doing things.</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The study titled digital transformation  in india identifies many domains-Data Science, Artificial Intelligence, DevOps, Cloud Computing, Cyber Security, Scrum Master,Web Developer, Database Developer, Full Stack Developer e.t.c</a:t>
            </a: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584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3B067-6A6E-4A2E-981F-A18FD911228D}"/>
              </a:ext>
            </a:extLst>
          </p:cNvPr>
          <p:cNvSpPr/>
          <p:nvPr/>
        </p:nvSpPr>
        <p:spPr>
          <a:xfrm>
            <a:off x="4735335" y="0"/>
            <a:ext cx="2191242"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Domain’s</a:t>
            </a:r>
            <a:r>
              <a:rPr lang="en-US" sz="2400" b="0" cap="none" spc="0" dirty="0">
                <a:ln w="0"/>
                <a:solidFill>
                  <a:schemeClr val="tx1"/>
                </a:solidFill>
                <a:effectLst>
                  <a:outerShdw blurRad="38100" dist="19050" dir="2700000" algn="tl" rotWithShape="0">
                    <a:schemeClr val="dk1">
                      <a:alpha val="40000"/>
                    </a:schemeClr>
                  </a:outerShdw>
                </a:effectLst>
              </a:rPr>
              <a:t> in IT</a:t>
            </a:r>
          </a:p>
        </p:txBody>
      </p:sp>
      <p:sp>
        <p:nvSpPr>
          <p:cNvPr id="3" name="TextBox 2">
            <a:extLst>
              <a:ext uri="{FF2B5EF4-FFF2-40B4-BE49-F238E27FC236}">
                <a16:creationId xmlns:a16="http://schemas.microsoft.com/office/drawing/2014/main" id="{497576A5-1159-429B-BD1A-EB196E30F9D7}"/>
              </a:ext>
            </a:extLst>
          </p:cNvPr>
          <p:cNvSpPr txBox="1"/>
          <p:nvPr/>
        </p:nvSpPr>
        <p:spPr>
          <a:xfrm>
            <a:off x="583096" y="940904"/>
            <a:ext cx="11145078" cy="923330"/>
          </a:xfrm>
          <a:prstGeom prst="rect">
            <a:avLst/>
          </a:prstGeom>
          <a:noFill/>
        </p:spPr>
        <p:txBody>
          <a:bodyPr wrap="square" rtlCol="0">
            <a:spAutoFit/>
          </a:bodyPr>
          <a:lstStyle/>
          <a:p>
            <a:pPr algn="just"/>
            <a:r>
              <a:rPr lang="en-US" dirty="0"/>
              <a:t>A domain contains a group of computers that canbe accessed and administered with a common set of rules.</a:t>
            </a:r>
          </a:p>
          <a:p>
            <a:pPr algn="just"/>
            <a:r>
              <a:rPr lang="en-US" dirty="0"/>
              <a:t>For example, a company may require all local computers to be networked within the same domain so that each computer can be seen from other computers within the domain or located from central server.</a:t>
            </a:r>
            <a:endParaRPr lang="en-IN" dirty="0"/>
          </a:p>
        </p:txBody>
      </p:sp>
      <p:sp>
        <p:nvSpPr>
          <p:cNvPr id="9" name="Oval 8">
            <a:extLst>
              <a:ext uri="{FF2B5EF4-FFF2-40B4-BE49-F238E27FC236}">
                <a16:creationId xmlns:a16="http://schemas.microsoft.com/office/drawing/2014/main" id="{995FE291-A248-4C22-B0B3-FA11834EB0EA}"/>
              </a:ext>
            </a:extLst>
          </p:cNvPr>
          <p:cNvSpPr/>
          <p:nvPr/>
        </p:nvSpPr>
        <p:spPr>
          <a:xfrm>
            <a:off x="4731029" y="3233531"/>
            <a:ext cx="1683026" cy="161676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Industry Domains</a:t>
            </a:r>
            <a:endParaRPr lang="en-IN" b="1" dirty="0"/>
          </a:p>
        </p:txBody>
      </p:sp>
      <p:sp>
        <p:nvSpPr>
          <p:cNvPr id="10" name="Rectangle 9">
            <a:extLst>
              <a:ext uri="{FF2B5EF4-FFF2-40B4-BE49-F238E27FC236}">
                <a16:creationId xmlns:a16="http://schemas.microsoft.com/office/drawing/2014/main" id="{B178FB0D-D6E5-45BD-9400-C4CB45EE4E70}"/>
              </a:ext>
            </a:extLst>
          </p:cNvPr>
          <p:cNvSpPr/>
          <p:nvPr/>
        </p:nvSpPr>
        <p:spPr>
          <a:xfrm>
            <a:off x="4313583" y="1961946"/>
            <a:ext cx="1152939" cy="51683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Aerospace</a:t>
            </a:r>
            <a:endParaRPr lang="en-IN" dirty="0"/>
          </a:p>
        </p:txBody>
      </p:sp>
      <p:sp>
        <p:nvSpPr>
          <p:cNvPr id="11" name="Rectangle 10">
            <a:extLst>
              <a:ext uri="{FF2B5EF4-FFF2-40B4-BE49-F238E27FC236}">
                <a16:creationId xmlns:a16="http://schemas.microsoft.com/office/drawing/2014/main" id="{CE0D09C8-1A95-4559-84E3-376784206152}"/>
              </a:ext>
            </a:extLst>
          </p:cNvPr>
          <p:cNvSpPr/>
          <p:nvPr/>
        </p:nvSpPr>
        <p:spPr>
          <a:xfrm>
            <a:off x="2690191" y="2478780"/>
            <a:ext cx="1510748" cy="51683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Manufacturing</a:t>
            </a:r>
            <a:endParaRPr lang="en-IN" dirty="0"/>
          </a:p>
        </p:txBody>
      </p:sp>
      <p:sp>
        <p:nvSpPr>
          <p:cNvPr id="12" name="Rectangle 11">
            <a:extLst>
              <a:ext uri="{FF2B5EF4-FFF2-40B4-BE49-F238E27FC236}">
                <a16:creationId xmlns:a16="http://schemas.microsoft.com/office/drawing/2014/main" id="{43D36EF5-4780-4CEC-A740-B4DBE759C933}"/>
              </a:ext>
            </a:extLst>
          </p:cNvPr>
          <p:cNvSpPr/>
          <p:nvPr/>
        </p:nvSpPr>
        <p:spPr>
          <a:xfrm>
            <a:off x="5579166" y="1961946"/>
            <a:ext cx="1232453" cy="51683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Technology</a:t>
            </a:r>
            <a:endParaRPr lang="en-IN" dirty="0"/>
          </a:p>
        </p:txBody>
      </p:sp>
      <p:sp>
        <p:nvSpPr>
          <p:cNvPr id="13" name="Rectangle 12">
            <a:extLst>
              <a:ext uri="{FF2B5EF4-FFF2-40B4-BE49-F238E27FC236}">
                <a16:creationId xmlns:a16="http://schemas.microsoft.com/office/drawing/2014/main" id="{659E5532-CC95-4D70-9094-895C14FE8337}"/>
              </a:ext>
            </a:extLst>
          </p:cNvPr>
          <p:cNvSpPr/>
          <p:nvPr/>
        </p:nvSpPr>
        <p:spPr>
          <a:xfrm>
            <a:off x="2040835" y="3117575"/>
            <a:ext cx="2173356" cy="6228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Media, Entertainment &amp; Publishing</a:t>
            </a:r>
            <a:endParaRPr lang="en-IN" dirty="0"/>
          </a:p>
        </p:txBody>
      </p:sp>
      <p:sp>
        <p:nvSpPr>
          <p:cNvPr id="14" name="Rectangle 13">
            <a:extLst>
              <a:ext uri="{FF2B5EF4-FFF2-40B4-BE49-F238E27FC236}">
                <a16:creationId xmlns:a16="http://schemas.microsoft.com/office/drawing/2014/main" id="{93F1A9EA-C67E-4E6D-BE9F-34757D833CBE}"/>
              </a:ext>
            </a:extLst>
          </p:cNvPr>
          <p:cNvSpPr/>
          <p:nvPr/>
        </p:nvSpPr>
        <p:spPr>
          <a:xfrm>
            <a:off x="2199861" y="4041914"/>
            <a:ext cx="2014330" cy="51683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Hospitality &amp; Travel</a:t>
            </a:r>
            <a:endParaRPr lang="en-IN" dirty="0"/>
          </a:p>
        </p:txBody>
      </p:sp>
      <p:sp>
        <p:nvSpPr>
          <p:cNvPr id="15" name="Rectangle 14">
            <a:extLst>
              <a:ext uri="{FF2B5EF4-FFF2-40B4-BE49-F238E27FC236}">
                <a16:creationId xmlns:a16="http://schemas.microsoft.com/office/drawing/2014/main" id="{A0A5D8B6-CB57-4DE7-A0D9-CED0FDD9258B}"/>
              </a:ext>
            </a:extLst>
          </p:cNvPr>
          <p:cNvSpPr/>
          <p:nvPr/>
        </p:nvSpPr>
        <p:spPr>
          <a:xfrm>
            <a:off x="6926577" y="2604055"/>
            <a:ext cx="1351722" cy="51683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Health &amp; Life Science</a:t>
            </a:r>
            <a:endParaRPr lang="en-IN" dirty="0"/>
          </a:p>
        </p:txBody>
      </p:sp>
      <p:sp>
        <p:nvSpPr>
          <p:cNvPr id="16" name="Rectangle 15">
            <a:extLst>
              <a:ext uri="{FF2B5EF4-FFF2-40B4-BE49-F238E27FC236}">
                <a16:creationId xmlns:a16="http://schemas.microsoft.com/office/drawing/2014/main" id="{451BB167-75B9-4677-8F95-42AD88F6288E}"/>
              </a:ext>
            </a:extLst>
          </p:cNvPr>
          <p:cNvSpPr/>
          <p:nvPr/>
        </p:nvSpPr>
        <p:spPr>
          <a:xfrm>
            <a:off x="6930889" y="3213651"/>
            <a:ext cx="2093843" cy="53671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Freight, Logistics &amp; Transportation</a:t>
            </a:r>
            <a:endParaRPr lang="en-IN" dirty="0"/>
          </a:p>
        </p:txBody>
      </p:sp>
      <p:sp>
        <p:nvSpPr>
          <p:cNvPr id="17" name="Rectangle 16">
            <a:extLst>
              <a:ext uri="{FF2B5EF4-FFF2-40B4-BE49-F238E27FC236}">
                <a16:creationId xmlns:a16="http://schemas.microsoft.com/office/drawing/2014/main" id="{23C910EA-1611-4EB7-BA15-598E80A12313}"/>
              </a:ext>
            </a:extLst>
          </p:cNvPr>
          <p:cNvSpPr/>
          <p:nvPr/>
        </p:nvSpPr>
        <p:spPr>
          <a:xfrm>
            <a:off x="6926577" y="4114796"/>
            <a:ext cx="1537252" cy="51683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Communication</a:t>
            </a:r>
            <a:endParaRPr lang="en-IN" dirty="0"/>
          </a:p>
        </p:txBody>
      </p:sp>
      <p:sp>
        <p:nvSpPr>
          <p:cNvPr id="18" name="Rectangle 17">
            <a:extLst>
              <a:ext uri="{FF2B5EF4-FFF2-40B4-BE49-F238E27FC236}">
                <a16:creationId xmlns:a16="http://schemas.microsoft.com/office/drawing/2014/main" id="{DF668972-9F57-4956-963B-76CBAA7E5A1C}"/>
              </a:ext>
            </a:extLst>
          </p:cNvPr>
          <p:cNvSpPr/>
          <p:nvPr/>
        </p:nvSpPr>
        <p:spPr>
          <a:xfrm>
            <a:off x="3293166" y="5738192"/>
            <a:ext cx="2173356" cy="6228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Financial Services, Banking &amp; Insurance</a:t>
            </a:r>
            <a:endParaRPr lang="en-IN" dirty="0"/>
          </a:p>
        </p:txBody>
      </p:sp>
      <p:sp>
        <p:nvSpPr>
          <p:cNvPr id="19" name="Rectangle 18">
            <a:extLst>
              <a:ext uri="{FF2B5EF4-FFF2-40B4-BE49-F238E27FC236}">
                <a16:creationId xmlns:a16="http://schemas.microsoft.com/office/drawing/2014/main" id="{69B414AC-B489-4BCF-A0FE-54752848AD03}"/>
              </a:ext>
            </a:extLst>
          </p:cNvPr>
          <p:cNvSpPr/>
          <p:nvPr/>
        </p:nvSpPr>
        <p:spPr>
          <a:xfrm>
            <a:off x="5579166" y="5738192"/>
            <a:ext cx="1815546" cy="6294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Energy &amp; Utilities</a:t>
            </a:r>
            <a:endParaRPr lang="en-IN" dirty="0"/>
          </a:p>
        </p:txBody>
      </p:sp>
      <p:sp>
        <p:nvSpPr>
          <p:cNvPr id="20" name="Rectangle 19">
            <a:extLst>
              <a:ext uri="{FF2B5EF4-FFF2-40B4-BE49-F238E27FC236}">
                <a16:creationId xmlns:a16="http://schemas.microsoft.com/office/drawing/2014/main" id="{2565133C-66A9-47CF-8A5C-7E30DC78B51E}"/>
              </a:ext>
            </a:extLst>
          </p:cNvPr>
          <p:cNvSpPr/>
          <p:nvPr/>
        </p:nvSpPr>
        <p:spPr>
          <a:xfrm>
            <a:off x="2418521" y="4916558"/>
            <a:ext cx="1795670" cy="53008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Consumer Goods &amp; Retail</a:t>
            </a:r>
            <a:endParaRPr lang="en-IN" dirty="0"/>
          </a:p>
        </p:txBody>
      </p:sp>
      <p:sp>
        <p:nvSpPr>
          <p:cNvPr id="21" name="Rectangle 20">
            <a:extLst>
              <a:ext uri="{FF2B5EF4-FFF2-40B4-BE49-F238E27FC236}">
                <a16:creationId xmlns:a16="http://schemas.microsoft.com/office/drawing/2014/main" id="{B590F00A-76BC-4EB6-A542-09EDB7F850E5}"/>
              </a:ext>
            </a:extLst>
          </p:cNvPr>
          <p:cNvSpPr/>
          <p:nvPr/>
        </p:nvSpPr>
        <p:spPr>
          <a:xfrm>
            <a:off x="6926577" y="4834738"/>
            <a:ext cx="1696278" cy="53008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Chemical &amp; Phermaceutical</a:t>
            </a:r>
            <a:endParaRPr lang="en-IN" dirty="0"/>
          </a:p>
        </p:txBody>
      </p:sp>
      <p:cxnSp>
        <p:nvCxnSpPr>
          <p:cNvPr id="27" name="Straight Arrow Connector 26">
            <a:extLst>
              <a:ext uri="{FF2B5EF4-FFF2-40B4-BE49-F238E27FC236}">
                <a16:creationId xmlns:a16="http://schemas.microsoft.com/office/drawing/2014/main" id="{C7D357DE-7D49-4A8F-8C83-73B4E8E5C8B9}"/>
              </a:ext>
            </a:extLst>
          </p:cNvPr>
          <p:cNvCxnSpPr>
            <a:cxnSpLocks/>
          </p:cNvCxnSpPr>
          <p:nvPr/>
        </p:nvCxnSpPr>
        <p:spPr>
          <a:xfrm flipV="1">
            <a:off x="5764696" y="2478781"/>
            <a:ext cx="185530" cy="754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212F7585-5E9D-4F0F-9398-4F790410C4CF}"/>
              </a:ext>
            </a:extLst>
          </p:cNvPr>
          <p:cNvCxnSpPr>
            <a:endCxn id="15" idx="1"/>
          </p:cNvCxnSpPr>
          <p:nvPr/>
        </p:nvCxnSpPr>
        <p:spPr>
          <a:xfrm flipV="1">
            <a:off x="6019801" y="2862472"/>
            <a:ext cx="906776" cy="5042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071BE40-A8AC-4D0E-A3BF-266335DBC24A}"/>
              </a:ext>
            </a:extLst>
          </p:cNvPr>
          <p:cNvCxnSpPr>
            <a:stCxn id="9" idx="1"/>
            <a:endCxn id="11" idx="3"/>
          </p:cNvCxnSpPr>
          <p:nvPr/>
        </p:nvCxnSpPr>
        <p:spPr>
          <a:xfrm flipH="1" flipV="1">
            <a:off x="4200939" y="2737197"/>
            <a:ext cx="776563" cy="7331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BA509C4-7593-4062-857D-7E101E426656}"/>
              </a:ext>
            </a:extLst>
          </p:cNvPr>
          <p:cNvCxnSpPr/>
          <p:nvPr/>
        </p:nvCxnSpPr>
        <p:spPr>
          <a:xfrm flipH="1" flipV="1">
            <a:off x="4977502" y="2478780"/>
            <a:ext cx="349872" cy="7547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19983E90-32FA-4B91-9445-02C3DD37BC5B}"/>
              </a:ext>
            </a:extLst>
          </p:cNvPr>
          <p:cNvCxnSpPr>
            <a:cxnSpLocks/>
            <a:endCxn id="13" idx="3"/>
          </p:cNvCxnSpPr>
          <p:nvPr/>
        </p:nvCxnSpPr>
        <p:spPr>
          <a:xfrm flipH="1" flipV="1">
            <a:off x="4214191" y="3429000"/>
            <a:ext cx="600317" cy="2667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78F222B-C6AA-4A00-A63A-722B1F36ED00}"/>
              </a:ext>
            </a:extLst>
          </p:cNvPr>
          <p:cNvCxnSpPr>
            <a:cxnSpLocks/>
            <a:endCxn id="14" idx="3"/>
          </p:cNvCxnSpPr>
          <p:nvPr/>
        </p:nvCxnSpPr>
        <p:spPr>
          <a:xfrm flipH="1">
            <a:off x="4214191" y="4300331"/>
            <a:ext cx="6003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91F95A0B-936C-4954-8D53-44D7A0D2F1C1}"/>
              </a:ext>
            </a:extLst>
          </p:cNvPr>
          <p:cNvCxnSpPr>
            <a:cxnSpLocks/>
            <a:endCxn id="16" idx="1"/>
          </p:cNvCxnSpPr>
          <p:nvPr/>
        </p:nvCxnSpPr>
        <p:spPr>
          <a:xfrm flipV="1">
            <a:off x="6334539" y="3482008"/>
            <a:ext cx="596350" cy="205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0322ADEF-1CB5-4D63-B6E0-C372F3B18D39}"/>
              </a:ext>
            </a:extLst>
          </p:cNvPr>
          <p:cNvCxnSpPr>
            <a:stCxn id="9" idx="3"/>
            <a:endCxn id="20" idx="3"/>
          </p:cNvCxnSpPr>
          <p:nvPr/>
        </p:nvCxnSpPr>
        <p:spPr>
          <a:xfrm flipH="1">
            <a:off x="4214191" y="4613527"/>
            <a:ext cx="763311" cy="568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C22E92AA-638D-4F72-83FB-05BA2142E35B}"/>
              </a:ext>
            </a:extLst>
          </p:cNvPr>
          <p:cNvCxnSpPr/>
          <p:nvPr/>
        </p:nvCxnSpPr>
        <p:spPr>
          <a:xfrm flipH="1">
            <a:off x="4814508" y="4745165"/>
            <a:ext cx="337930" cy="9930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77F3F511-4CD9-4A86-AA6D-19CC7E52A3DE}"/>
              </a:ext>
            </a:extLst>
          </p:cNvPr>
          <p:cNvCxnSpPr>
            <a:cxnSpLocks/>
          </p:cNvCxnSpPr>
          <p:nvPr/>
        </p:nvCxnSpPr>
        <p:spPr>
          <a:xfrm>
            <a:off x="6347791" y="4255609"/>
            <a:ext cx="592038" cy="1176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FE28AC95-2E20-4579-8378-B706BA3FA120}"/>
              </a:ext>
            </a:extLst>
          </p:cNvPr>
          <p:cNvCxnSpPr>
            <a:stCxn id="9" idx="5"/>
            <a:endCxn id="21" idx="1"/>
          </p:cNvCxnSpPr>
          <p:nvPr/>
        </p:nvCxnSpPr>
        <p:spPr>
          <a:xfrm>
            <a:off x="6167582" y="4613527"/>
            <a:ext cx="758995" cy="486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ED68BD6C-192A-49B2-A0DA-ADA62495A5DC}"/>
              </a:ext>
            </a:extLst>
          </p:cNvPr>
          <p:cNvCxnSpPr/>
          <p:nvPr/>
        </p:nvCxnSpPr>
        <p:spPr>
          <a:xfrm>
            <a:off x="5857461" y="4821486"/>
            <a:ext cx="337931" cy="9034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45997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BEE80C9-EFB6-4514-84D5-D2FD0A5DA258}"/>
              </a:ext>
            </a:extLst>
          </p:cNvPr>
          <p:cNvSpPr/>
          <p:nvPr/>
        </p:nvSpPr>
        <p:spPr>
          <a:xfrm>
            <a:off x="3260929" y="349551"/>
            <a:ext cx="5670142"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DevOps and Continuous delivery</a:t>
            </a:r>
          </a:p>
        </p:txBody>
      </p:sp>
      <p:sp>
        <p:nvSpPr>
          <p:cNvPr id="4" name="TextBox 3">
            <a:extLst>
              <a:ext uri="{FF2B5EF4-FFF2-40B4-BE49-F238E27FC236}">
                <a16:creationId xmlns:a16="http://schemas.microsoft.com/office/drawing/2014/main" id="{F6E3094D-EF2B-4C00-AF99-27E5F773FE28}"/>
              </a:ext>
            </a:extLst>
          </p:cNvPr>
          <p:cNvSpPr txBox="1"/>
          <p:nvPr/>
        </p:nvSpPr>
        <p:spPr>
          <a:xfrm>
            <a:off x="887896" y="1120676"/>
            <a:ext cx="10018643" cy="2308324"/>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DevOps &amp; Continuous delivery are modern software practices that help us build high quality software faster, better and cheaper. As a team, we need a wide variety of tools to implement the practices that DevOps defines. You need a tool suite that can help you deliver software in a reliable, automated, secure and complaint way. This tool suite needs to contain things like version control, build, release and test automation, artifact management and tools that needs to be done in an agile way of work. Microsoft provided this tool suite and called this Azure DevOps. This path is designed to guide you step by step in our learning journey to master the use of the tool suite azure DevOps and implement continuous delivery and DevOps in a successful way in your organization.</a:t>
            </a:r>
          </a:p>
        </p:txBody>
      </p:sp>
      <p:graphicFrame>
        <p:nvGraphicFramePr>
          <p:cNvPr id="5" name="Diagram 4">
            <a:extLst>
              <a:ext uri="{FF2B5EF4-FFF2-40B4-BE49-F238E27FC236}">
                <a16:creationId xmlns:a16="http://schemas.microsoft.com/office/drawing/2014/main" id="{FE32FD54-D060-4438-AFF3-2203F0920C01}"/>
              </a:ext>
            </a:extLst>
          </p:cNvPr>
          <p:cNvGraphicFramePr/>
          <p:nvPr>
            <p:extLst>
              <p:ext uri="{D42A27DB-BD31-4B8C-83A1-F6EECF244321}">
                <p14:modId xmlns:p14="http://schemas.microsoft.com/office/powerpoint/2010/main" val="1238559748"/>
              </p:ext>
            </p:extLst>
          </p:nvPr>
        </p:nvGraphicFramePr>
        <p:xfrm>
          <a:off x="1046922" y="1855304"/>
          <a:ext cx="9766852" cy="42830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Freeform: Shape 16">
            <a:extLst>
              <a:ext uri="{FF2B5EF4-FFF2-40B4-BE49-F238E27FC236}">
                <a16:creationId xmlns:a16="http://schemas.microsoft.com/office/drawing/2014/main" id="{52967456-D1A3-4805-B060-906519F0A27A}"/>
              </a:ext>
            </a:extLst>
          </p:cNvPr>
          <p:cNvSpPr/>
          <p:nvPr/>
        </p:nvSpPr>
        <p:spPr>
          <a:xfrm>
            <a:off x="1179443" y="4710429"/>
            <a:ext cx="10257183" cy="2053790"/>
          </a:xfrm>
          <a:custGeom>
            <a:avLst/>
            <a:gdLst>
              <a:gd name="connsiteX0" fmla="*/ 0 w 10257183"/>
              <a:gd name="connsiteY0" fmla="*/ 2397815 h 2403341"/>
              <a:gd name="connsiteX1" fmla="*/ 3114261 w 10257183"/>
              <a:gd name="connsiteY1" fmla="*/ 2053259 h 2403341"/>
              <a:gd name="connsiteX2" fmla="*/ 8004314 w 10257183"/>
              <a:gd name="connsiteY2" fmla="*/ 158198 h 2403341"/>
              <a:gd name="connsiteX3" fmla="*/ 10257183 w 10257183"/>
              <a:gd name="connsiteY3" fmla="*/ 237711 h 2403341"/>
            </a:gdLst>
            <a:ahLst/>
            <a:cxnLst>
              <a:cxn ang="0">
                <a:pos x="connsiteX0" y="connsiteY0"/>
              </a:cxn>
              <a:cxn ang="0">
                <a:pos x="connsiteX1" y="connsiteY1"/>
              </a:cxn>
              <a:cxn ang="0">
                <a:pos x="connsiteX2" y="connsiteY2"/>
              </a:cxn>
              <a:cxn ang="0">
                <a:pos x="connsiteX3" y="connsiteY3"/>
              </a:cxn>
            </a:cxnLst>
            <a:rect l="l" t="t" r="r" b="b"/>
            <a:pathLst>
              <a:path w="10257183" h="2403341">
                <a:moveTo>
                  <a:pt x="0" y="2397815"/>
                </a:moveTo>
                <a:cubicBezTo>
                  <a:pt x="890104" y="2412172"/>
                  <a:pt x="1780209" y="2426529"/>
                  <a:pt x="3114261" y="2053259"/>
                </a:cubicBezTo>
                <a:cubicBezTo>
                  <a:pt x="4448313" y="1679989"/>
                  <a:pt x="6813827" y="460789"/>
                  <a:pt x="8004314" y="158198"/>
                </a:cubicBezTo>
                <a:cubicBezTo>
                  <a:pt x="9194801" y="-144393"/>
                  <a:pt x="9725992" y="46659"/>
                  <a:pt x="10257183" y="237711"/>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3A439475-EE06-4955-BB13-D0C172E50E9F}"/>
              </a:ext>
            </a:extLst>
          </p:cNvPr>
          <p:cNvCxnSpPr/>
          <p:nvPr/>
        </p:nvCxnSpPr>
        <p:spPr>
          <a:xfrm flipV="1">
            <a:off x="1285461" y="4710429"/>
            <a:ext cx="8468139" cy="11336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2A601409-207A-412C-AEEB-9CB3DF40C20D}"/>
              </a:ext>
            </a:extLst>
          </p:cNvPr>
          <p:cNvCxnSpPr>
            <a:cxnSpLocks/>
          </p:cNvCxnSpPr>
          <p:nvPr/>
        </p:nvCxnSpPr>
        <p:spPr>
          <a:xfrm>
            <a:off x="1550504" y="6453809"/>
            <a:ext cx="277059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019C95DF-8FD4-44BB-97E5-F23473ECE0DA}"/>
              </a:ext>
            </a:extLst>
          </p:cNvPr>
          <p:cNvCxnSpPr>
            <a:cxnSpLocks/>
          </p:cNvCxnSpPr>
          <p:nvPr/>
        </p:nvCxnSpPr>
        <p:spPr>
          <a:xfrm flipV="1">
            <a:off x="1431235" y="5247861"/>
            <a:ext cx="6334539" cy="390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6035F554-6AC2-4910-8F5F-80AD2025F5C1}"/>
              </a:ext>
            </a:extLst>
          </p:cNvPr>
          <p:cNvCxnSpPr>
            <a:cxnSpLocks/>
          </p:cNvCxnSpPr>
          <p:nvPr/>
        </p:nvCxnSpPr>
        <p:spPr>
          <a:xfrm>
            <a:off x="1431235" y="5976731"/>
            <a:ext cx="4359965"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9169A65B-CC97-47A4-96B8-0941674C89B9}"/>
              </a:ext>
            </a:extLst>
          </p:cNvPr>
          <p:cNvSpPr txBox="1"/>
          <p:nvPr/>
        </p:nvSpPr>
        <p:spPr>
          <a:xfrm>
            <a:off x="1623391" y="6365349"/>
            <a:ext cx="198782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Agile Development</a:t>
            </a:r>
          </a:p>
        </p:txBody>
      </p:sp>
      <p:sp>
        <p:nvSpPr>
          <p:cNvPr id="32" name="TextBox 31">
            <a:extLst>
              <a:ext uri="{FF2B5EF4-FFF2-40B4-BE49-F238E27FC236}">
                <a16:creationId xmlns:a16="http://schemas.microsoft.com/office/drawing/2014/main" id="{75C1FC59-5B85-43A8-A768-B2987FE9A8FD}"/>
              </a:ext>
            </a:extLst>
          </p:cNvPr>
          <p:cNvSpPr txBox="1"/>
          <p:nvPr/>
        </p:nvSpPr>
        <p:spPr>
          <a:xfrm>
            <a:off x="1881809" y="5882509"/>
            <a:ext cx="262393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Continuous Integration</a:t>
            </a:r>
          </a:p>
        </p:txBody>
      </p:sp>
      <p:sp>
        <p:nvSpPr>
          <p:cNvPr id="34" name="TextBox 33">
            <a:extLst>
              <a:ext uri="{FF2B5EF4-FFF2-40B4-BE49-F238E27FC236}">
                <a16:creationId xmlns:a16="http://schemas.microsoft.com/office/drawing/2014/main" id="{E86CB10D-715A-4535-B891-E505FB949786}"/>
              </a:ext>
            </a:extLst>
          </p:cNvPr>
          <p:cNvSpPr txBox="1"/>
          <p:nvPr/>
        </p:nvSpPr>
        <p:spPr>
          <a:xfrm>
            <a:off x="2769704" y="5195717"/>
            <a:ext cx="302149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Continuous Delivery</a:t>
            </a:r>
          </a:p>
        </p:txBody>
      </p:sp>
      <p:sp>
        <p:nvSpPr>
          <p:cNvPr id="36" name="TextBox 35">
            <a:extLst>
              <a:ext uri="{FF2B5EF4-FFF2-40B4-BE49-F238E27FC236}">
                <a16:creationId xmlns:a16="http://schemas.microsoft.com/office/drawing/2014/main" id="{26949222-5318-4B8D-BE97-B7041200619C}"/>
              </a:ext>
            </a:extLst>
          </p:cNvPr>
          <p:cNvSpPr txBox="1"/>
          <p:nvPr/>
        </p:nvSpPr>
        <p:spPr>
          <a:xfrm>
            <a:off x="3267556" y="4730145"/>
            <a:ext cx="266279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DevOps</a:t>
            </a:r>
          </a:p>
        </p:txBody>
      </p:sp>
    </p:spTree>
    <p:extLst>
      <p:ext uri="{BB962C8B-B14F-4D97-AF65-F5344CB8AC3E}">
        <p14:creationId xmlns:p14="http://schemas.microsoft.com/office/powerpoint/2010/main" val="4240463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521DC1-AC46-4285-BA0C-A2576E9CFAEE}"/>
              </a:ext>
            </a:extLst>
          </p:cNvPr>
          <p:cNvSpPr txBox="1"/>
          <p:nvPr/>
        </p:nvSpPr>
        <p:spPr>
          <a:xfrm>
            <a:off x="516835" y="770546"/>
            <a:ext cx="11184835" cy="2585323"/>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DevOps is basically a software development strategy which bridges the gap between the developer side and operation side of the company. It is an IT management philosophy that seeks to improve and speed up the delivery of software and services to users. While developers have adopted frameworks such as agile to enable rapid “sprints” of software development, IT operations has typically lagged in their ability to safely deploy the results of these “sprints”. DevOps proposes to improve the situation by removing the silos between IT teams, and adopting a product centric approach that emphasizes automation and tooling to speed up and make more safe the mechanical tasks of testing and deploying software. DevOps often necessitates serious cultural changes in an organization and benefits from the use of specialized tools that help to implement its many techniques and approaches. DevOps seeks to reduce time to delivery enabling IT teams to rapidly evolve their software in short bursts and quickly deploy those into production.  </a:t>
            </a:r>
          </a:p>
        </p:txBody>
      </p:sp>
      <p:sp>
        <p:nvSpPr>
          <p:cNvPr id="4" name="Rectangle: Rounded Corners 3">
            <a:extLst>
              <a:ext uri="{FF2B5EF4-FFF2-40B4-BE49-F238E27FC236}">
                <a16:creationId xmlns:a16="http://schemas.microsoft.com/office/drawing/2014/main" id="{BC34BCE8-DF11-4D9F-A45C-1EC0E9C79BE8}"/>
              </a:ext>
            </a:extLst>
          </p:cNvPr>
          <p:cNvSpPr/>
          <p:nvPr/>
        </p:nvSpPr>
        <p:spPr>
          <a:xfrm>
            <a:off x="336480" y="3929264"/>
            <a:ext cx="1086678" cy="46382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Dev</a:t>
            </a:r>
          </a:p>
        </p:txBody>
      </p:sp>
      <p:sp>
        <p:nvSpPr>
          <p:cNvPr id="5" name="Rectangle: Rounded Corners 4">
            <a:extLst>
              <a:ext uri="{FF2B5EF4-FFF2-40B4-BE49-F238E27FC236}">
                <a16:creationId xmlns:a16="http://schemas.microsoft.com/office/drawing/2014/main" id="{0283C6A0-1D09-466A-B1E7-001B3BD464B6}"/>
              </a:ext>
            </a:extLst>
          </p:cNvPr>
          <p:cNvSpPr/>
          <p:nvPr/>
        </p:nvSpPr>
        <p:spPr>
          <a:xfrm>
            <a:off x="5698434" y="6407426"/>
            <a:ext cx="1073426" cy="45057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Ops</a:t>
            </a:r>
          </a:p>
        </p:txBody>
      </p:sp>
      <p:sp>
        <p:nvSpPr>
          <p:cNvPr id="6" name="Rectangle: Rounded Corners 5">
            <a:extLst>
              <a:ext uri="{FF2B5EF4-FFF2-40B4-BE49-F238E27FC236}">
                <a16:creationId xmlns:a16="http://schemas.microsoft.com/office/drawing/2014/main" id="{CC6101C3-A0EA-4347-BB64-43184DC7AF3B}"/>
              </a:ext>
            </a:extLst>
          </p:cNvPr>
          <p:cNvSpPr/>
          <p:nvPr/>
        </p:nvSpPr>
        <p:spPr>
          <a:xfrm>
            <a:off x="10768841" y="4068412"/>
            <a:ext cx="1086679" cy="46382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Test</a:t>
            </a:r>
          </a:p>
        </p:txBody>
      </p:sp>
      <p:sp>
        <p:nvSpPr>
          <p:cNvPr id="7" name="Rectangle 6">
            <a:extLst>
              <a:ext uri="{FF2B5EF4-FFF2-40B4-BE49-F238E27FC236}">
                <a16:creationId xmlns:a16="http://schemas.microsoft.com/office/drawing/2014/main" id="{D0CCF5FC-821D-4E18-B2A6-2625CF97596C}"/>
              </a:ext>
            </a:extLst>
          </p:cNvPr>
          <p:cNvSpPr/>
          <p:nvPr/>
        </p:nvSpPr>
        <p:spPr>
          <a:xfrm>
            <a:off x="1423158" y="3677473"/>
            <a:ext cx="3056076" cy="12457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IN" dirty="0">
                <a:latin typeface="Times New Roman" panose="02020603050405020304" pitchFamily="18" charset="0"/>
                <a:cs typeface="Times New Roman" panose="02020603050405020304" pitchFamily="18" charset="0"/>
              </a:rPr>
              <a:t>Input- user stories, wireframes e.t.c</a:t>
            </a:r>
          </a:p>
          <a:p>
            <a:pPr algn="just"/>
            <a:r>
              <a:rPr lang="en-IN" dirty="0">
                <a:latin typeface="Times New Roman" panose="02020603050405020304" pitchFamily="18" charset="0"/>
                <a:cs typeface="Times New Roman" panose="02020603050405020304" pitchFamily="18" charset="0"/>
              </a:rPr>
              <a:t>Output- software design &amp; implementation</a:t>
            </a:r>
          </a:p>
        </p:txBody>
      </p:sp>
      <p:sp>
        <p:nvSpPr>
          <p:cNvPr id="8" name="Rectangle 7">
            <a:extLst>
              <a:ext uri="{FF2B5EF4-FFF2-40B4-BE49-F238E27FC236}">
                <a16:creationId xmlns:a16="http://schemas.microsoft.com/office/drawing/2014/main" id="{0BF6C79D-281C-4532-A7F7-D3FE58A00703}"/>
              </a:ext>
            </a:extLst>
          </p:cNvPr>
          <p:cNvSpPr/>
          <p:nvPr/>
        </p:nvSpPr>
        <p:spPr>
          <a:xfrm>
            <a:off x="4897968" y="3293929"/>
            <a:ext cx="2369559"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Roles &amp; Interface</a:t>
            </a:r>
          </a:p>
        </p:txBody>
      </p:sp>
      <p:sp>
        <p:nvSpPr>
          <p:cNvPr id="9" name="Rectangle 8">
            <a:extLst>
              <a:ext uri="{FF2B5EF4-FFF2-40B4-BE49-F238E27FC236}">
                <a16:creationId xmlns:a16="http://schemas.microsoft.com/office/drawing/2014/main" id="{E8C87AAF-7752-4DF0-907D-F3948D6BF862}"/>
              </a:ext>
            </a:extLst>
          </p:cNvPr>
          <p:cNvSpPr/>
          <p:nvPr/>
        </p:nvSpPr>
        <p:spPr>
          <a:xfrm>
            <a:off x="7317940" y="3790110"/>
            <a:ext cx="3450901" cy="115293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IN" dirty="0">
                <a:latin typeface="Times New Roman" panose="02020603050405020304" pitchFamily="18" charset="0"/>
                <a:cs typeface="Times New Roman" panose="02020603050405020304" pitchFamily="18" charset="0"/>
              </a:rPr>
              <a:t>Input- working software, notes on target behavior</a:t>
            </a:r>
          </a:p>
          <a:p>
            <a:pPr algn="just"/>
            <a:r>
              <a:rPr lang="en-IN" dirty="0">
                <a:latin typeface="Times New Roman" panose="02020603050405020304" pitchFamily="18" charset="0"/>
                <a:cs typeface="Times New Roman" panose="02020603050405020304" pitchFamily="18" charset="0"/>
              </a:rPr>
              <a:t>Output- validated software</a:t>
            </a:r>
          </a:p>
        </p:txBody>
      </p:sp>
      <p:sp>
        <p:nvSpPr>
          <p:cNvPr id="10" name="Rectangle 9">
            <a:extLst>
              <a:ext uri="{FF2B5EF4-FFF2-40B4-BE49-F238E27FC236}">
                <a16:creationId xmlns:a16="http://schemas.microsoft.com/office/drawing/2014/main" id="{2F550EE3-99D9-411F-8E4B-B0D635144575}"/>
              </a:ext>
            </a:extLst>
          </p:cNvPr>
          <p:cNvSpPr/>
          <p:nvPr/>
        </p:nvSpPr>
        <p:spPr>
          <a:xfrm>
            <a:off x="3260929" y="5645426"/>
            <a:ext cx="5512010" cy="762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IN" dirty="0">
                <a:latin typeface="Times New Roman" panose="02020603050405020304" pitchFamily="18" charset="0"/>
                <a:cs typeface="Times New Roman" panose="02020603050405020304" pitchFamily="18" charset="0"/>
              </a:rPr>
              <a:t>Input- validated software, deployment notes</a:t>
            </a:r>
          </a:p>
          <a:p>
            <a:pPr algn="just"/>
            <a:r>
              <a:rPr lang="en-IN" dirty="0">
                <a:latin typeface="Times New Roman" panose="02020603050405020304" pitchFamily="18" charset="0"/>
                <a:cs typeface="Times New Roman" panose="02020603050405020304" pitchFamily="18" charset="0"/>
              </a:rPr>
              <a:t>Output- working systems, monitoring &amp; analytics there of</a:t>
            </a:r>
          </a:p>
        </p:txBody>
      </p:sp>
      <p:cxnSp>
        <p:nvCxnSpPr>
          <p:cNvPr id="12" name="Straight Connector 11">
            <a:extLst>
              <a:ext uri="{FF2B5EF4-FFF2-40B4-BE49-F238E27FC236}">
                <a16:creationId xmlns:a16="http://schemas.microsoft.com/office/drawing/2014/main" id="{0B5E10E2-560F-4B1D-867A-72D0CD93E6F2}"/>
              </a:ext>
            </a:extLst>
          </p:cNvPr>
          <p:cNvCxnSpPr>
            <a:stCxn id="4" idx="2"/>
          </p:cNvCxnSpPr>
          <p:nvPr/>
        </p:nvCxnSpPr>
        <p:spPr>
          <a:xfrm>
            <a:off x="879819" y="4393090"/>
            <a:ext cx="8077" cy="708997"/>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83BF392A-7053-4FA2-8E8D-994E638CCFC6}"/>
              </a:ext>
            </a:extLst>
          </p:cNvPr>
          <p:cNvCxnSpPr/>
          <p:nvPr/>
        </p:nvCxnSpPr>
        <p:spPr>
          <a:xfrm>
            <a:off x="887896" y="5102087"/>
            <a:ext cx="10548730"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563571F-70C0-4403-8FB3-87ADC8BC1F8C}"/>
              </a:ext>
            </a:extLst>
          </p:cNvPr>
          <p:cNvCxnSpPr/>
          <p:nvPr/>
        </p:nvCxnSpPr>
        <p:spPr>
          <a:xfrm flipV="1">
            <a:off x="11436626" y="4532238"/>
            <a:ext cx="0" cy="5698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9DE02716-A956-49C8-8021-0940B77446CB}"/>
              </a:ext>
            </a:extLst>
          </p:cNvPr>
          <p:cNvCxnSpPr>
            <a:cxnSpLocks/>
          </p:cNvCxnSpPr>
          <p:nvPr/>
        </p:nvCxnSpPr>
        <p:spPr>
          <a:xfrm flipH="1">
            <a:off x="6771861" y="6679096"/>
            <a:ext cx="49298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3C87B3E2-806E-47D8-BA2D-6F688A27E2B2}"/>
              </a:ext>
            </a:extLst>
          </p:cNvPr>
          <p:cNvCxnSpPr/>
          <p:nvPr/>
        </p:nvCxnSpPr>
        <p:spPr>
          <a:xfrm flipV="1">
            <a:off x="11701670" y="4532238"/>
            <a:ext cx="0" cy="216011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A7CBBF05-0667-4036-ADF8-93FCE89F127C}"/>
              </a:ext>
            </a:extLst>
          </p:cNvPr>
          <p:cNvSpPr txBox="1"/>
          <p:nvPr/>
        </p:nvSpPr>
        <p:spPr>
          <a:xfrm>
            <a:off x="2782956" y="185771"/>
            <a:ext cx="6096000" cy="584775"/>
          </a:xfrm>
          <a:prstGeom prst="rect">
            <a:avLst/>
          </a:prstGeom>
          <a:noFill/>
        </p:spPr>
        <p:txBody>
          <a:bodyPr wrap="square">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DevOps</a:t>
            </a:r>
            <a:endParaRPr lang="en-IN" sz="3200" dirty="0"/>
          </a:p>
        </p:txBody>
      </p:sp>
    </p:spTree>
    <p:extLst>
      <p:ext uri="{BB962C8B-B14F-4D97-AF65-F5344CB8AC3E}">
        <p14:creationId xmlns:p14="http://schemas.microsoft.com/office/powerpoint/2010/main" val="3463338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92D8A8-AB9B-4102-B6AB-35E31955F86C}"/>
              </a:ext>
            </a:extLst>
          </p:cNvPr>
          <p:cNvSpPr/>
          <p:nvPr/>
        </p:nvSpPr>
        <p:spPr>
          <a:xfrm>
            <a:off x="490331" y="2292628"/>
            <a:ext cx="2305878" cy="14444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9600" dirty="0">
                <a:latin typeface="Times New Roman" panose="02020603050405020304" pitchFamily="18" charset="0"/>
                <a:cs typeface="Times New Roman" panose="02020603050405020304" pitchFamily="18" charset="0"/>
              </a:rPr>
              <a:t>Dev</a:t>
            </a:r>
          </a:p>
        </p:txBody>
      </p:sp>
      <p:sp>
        <p:nvSpPr>
          <p:cNvPr id="3" name="Rectangle 2">
            <a:extLst>
              <a:ext uri="{FF2B5EF4-FFF2-40B4-BE49-F238E27FC236}">
                <a16:creationId xmlns:a16="http://schemas.microsoft.com/office/drawing/2014/main" id="{17282F47-F8E2-436E-9E3B-7A05C64BCC4D}"/>
              </a:ext>
            </a:extLst>
          </p:cNvPr>
          <p:cNvSpPr/>
          <p:nvPr/>
        </p:nvSpPr>
        <p:spPr>
          <a:xfrm>
            <a:off x="4691271" y="2292628"/>
            <a:ext cx="2769704" cy="14444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9600" dirty="0">
                <a:latin typeface="Times New Roman" panose="02020603050405020304" pitchFamily="18" charset="0"/>
                <a:cs typeface="Times New Roman" panose="02020603050405020304" pitchFamily="18" charset="0"/>
              </a:rPr>
              <a:t>Test</a:t>
            </a:r>
          </a:p>
        </p:txBody>
      </p:sp>
      <p:sp>
        <p:nvSpPr>
          <p:cNvPr id="4" name="Rectangle 3">
            <a:extLst>
              <a:ext uri="{FF2B5EF4-FFF2-40B4-BE49-F238E27FC236}">
                <a16:creationId xmlns:a16="http://schemas.microsoft.com/office/drawing/2014/main" id="{290C4972-418B-4510-8C78-2A164452F1BC}"/>
              </a:ext>
            </a:extLst>
          </p:cNvPr>
          <p:cNvSpPr/>
          <p:nvPr/>
        </p:nvSpPr>
        <p:spPr>
          <a:xfrm>
            <a:off x="9356035" y="2292629"/>
            <a:ext cx="2213113" cy="14444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9600" dirty="0">
                <a:latin typeface="Times New Roman" panose="02020603050405020304" pitchFamily="18" charset="0"/>
                <a:cs typeface="Times New Roman" panose="02020603050405020304" pitchFamily="18" charset="0"/>
              </a:rPr>
              <a:t>Ops</a:t>
            </a:r>
          </a:p>
        </p:txBody>
      </p:sp>
      <p:sp>
        <p:nvSpPr>
          <p:cNvPr id="5" name="Arrow: Curved Down 4">
            <a:extLst>
              <a:ext uri="{FF2B5EF4-FFF2-40B4-BE49-F238E27FC236}">
                <a16:creationId xmlns:a16="http://schemas.microsoft.com/office/drawing/2014/main" id="{49C5507E-97FF-4D70-B51A-CE1AF8BB6040}"/>
              </a:ext>
            </a:extLst>
          </p:cNvPr>
          <p:cNvSpPr/>
          <p:nvPr/>
        </p:nvSpPr>
        <p:spPr>
          <a:xfrm>
            <a:off x="2796209" y="1497498"/>
            <a:ext cx="2093843" cy="795130"/>
          </a:xfrm>
          <a:prstGeom prst="curved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7" name="Arrow: Curved Down 6">
            <a:extLst>
              <a:ext uri="{FF2B5EF4-FFF2-40B4-BE49-F238E27FC236}">
                <a16:creationId xmlns:a16="http://schemas.microsoft.com/office/drawing/2014/main" id="{F88AFDC0-6CE7-43E9-BAD3-10C905654777}"/>
              </a:ext>
            </a:extLst>
          </p:cNvPr>
          <p:cNvSpPr/>
          <p:nvPr/>
        </p:nvSpPr>
        <p:spPr>
          <a:xfrm>
            <a:off x="7460974" y="1497498"/>
            <a:ext cx="2093843" cy="795130"/>
          </a:xfrm>
          <a:prstGeom prst="curved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8" name="TextBox 7">
            <a:extLst>
              <a:ext uri="{FF2B5EF4-FFF2-40B4-BE49-F238E27FC236}">
                <a16:creationId xmlns:a16="http://schemas.microsoft.com/office/drawing/2014/main" id="{F264AF36-AF73-4B41-9B93-55B661F7D925}"/>
              </a:ext>
            </a:extLst>
          </p:cNvPr>
          <p:cNvSpPr txBox="1"/>
          <p:nvPr/>
        </p:nvSpPr>
        <p:spPr>
          <a:xfrm>
            <a:off x="2703444" y="3737112"/>
            <a:ext cx="2769704" cy="107721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Please make sure this works</a:t>
            </a:r>
          </a:p>
        </p:txBody>
      </p:sp>
      <p:sp>
        <p:nvSpPr>
          <p:cNvPr id="9" name="TextBox 8">
            <a:extLst>
              <a:ext uri="{FF2B5EF4-FFF2-40B4-BE49-F238E27FC236}">
                <a16:creationId xmlns:a16="http://schemas.microsoft.com/office/drawing/2014/main" id="{3A6FB9EA-97B5-4637-AD5F-29DE75C35653}"/>
              </a:ext>
            </a:extLst>
          </p:cNvPr>
          <p:cNvSpPr txBox="1"/>
          <p:nvPr/>
        </p:nvSpPr>
        <p:spPr>
          <a:xfrm>
            <a:off x="7368208" y="3631095"/>
            <a:ext cx="2769704" cy="1569660"/>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Please keep this running in production</a:t>
            </a:r>
          </a:p>
        </p:txBody>
      </p:sp>
    </p:spTree>
    <p:extLst>
      <p:ext uri="{BB962C8B-B14F-4D97-AF65-F5344CB8AC3E}">
        <p14:creationId xmlns:p14="http://schemas.microsoft.com/office/powerpoint/2010/main" val="7704503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1021</TotalTime>
  <Words>2691</Words>
  <Application>Microsoft Office PowerPoint</Application>
  <PresentationFormat>Widescreen</PresentationFormat>
  <Paragraphs>267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OpensansRegular</vt:lpstr>
      <vt:lpstr>Times New Roman</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SHARMISHTHA DEY</dc:creator>
  <cp:lastModifiedBy>SHARMISHTHA DEY</cp:lastModifiedBy>
  <cp:revision>105</cp:revision>
  <dcterms:created xsi:type="dcterms:W3CDTF">2020-09-04T07:49:36Z</dcterms:created>
  <dcterms:modified xsi:type="dcterms:W3CDTF">2020-09-05T06:11:32Z</dcterms:modified>
</cp:coreProperties>
</file>