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56" r:id="rId3"/>
    <p:sldId id="259" r:id="rId4"/>
    <p:sldId id="260" r:id="rId5"/>
    <p:sldId id="261" r:id="rId6"/>
    <p:sldId id="262" r:id="rId7"/>
    <p:sldId id="263" r:id="rId8"/>
    <p:sldId id="264" r:id="rId9"/>
    <p:sldId id="265" r:id="rId10"/>
    <p:sldId id="266" r:id="rId11"/>
    <p:sldId id="267" r:id="rId12"/>
    <p:sldId id="285" r:id="rId13"/>
    <p:sldId id="286" r:id="rId14"/>
    <p:sldId id="268" r:id="rId15"/>
    <p:sldId id="287" r:id="rId16"/>
    <p:sldId id="288" r:id="rId17"/>
    <p:sldId id="289" r:id="rId18"/>
    <p:sldId id="290" r:id="rId19"/>
    <p:sldId id="291" r:id="rId20"/>
    <p:sldId id="293" r:id="rId21"/>
    <p:sldId id="294" r:id="rId22"/>
    <p:sldId id="269" r:id="rId23"/>
    <p:sldId id="277" r:id="rId24"/>
    <p:sldId id="295" r:id="rId25"/>
    <p:sldId id="284" r:id="rId26"/>
    <p:sldId id="296" r:id="rId27"/>
    <p:sldId id="270" r:id="rId28"/>
    <p:sldId id="272" r:id="rId29"/>
    <p:sldId id="279" r:id="rId30"/>
    <p:sldId id="273" r:id="rId31"/>
    <p:sldId id="274" r:id="rId32"/>
    <p:sldId id="275" r:id="rId33"/>
    <p:sldId id="276" r:id="rId34"/>
    <p:sldId id="271" r:id="rId35"/>
    <p:sldId id="278" r:id="rId36"/>
    <p:sldId id="25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AFD7C-3940-4D7E-9C36-CBA68ACCF5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D514E63-BBF3-4EE7-95E1-DB05D2F0EB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5D53A9-AC51-4B27-A8B7-EACABC539D17}"/>
              </a:ext>
            </a:extLst>
          </p:cNvPr>
          <p:cNvSpPr>
            <a:spLocks noGrp="1"/>
          </p:cNvSpPr>
          <p:nvPr>
            <p:ph type="dt" sz="half" idx="10"/>
          </p:nvPr>
        </p:nvSpPr>
        <p:spPr/>
        <p:txBody>
          <a:bodyPr/>
          <a:lstStyle/>
          <a:p>
            <a:fld id="{85F50453-FB91-49D6-8F31-6F43D7D8D596}" type="datetimeFigureOut">
              <a:rPr lang="en-IN" smtClean="0"/>
              <a:t>24-09-2020</a:t>
            </a:fld>
            <a:endParaRPr lang="en-IN"/>
          </a:p>
        </p:txBody>
      </p:sp>
      <p:sp>
        <p:nvSpPr>
          <p:cNvPr id="5" name="Footer Placeholder 4">
            <a:extLst>
              <a:ext uri="{FF2B5EF4-FFF2-40B4-BE49-F238E27FC236}">
                <a16:creationId xmlns:a16="http://schemas.microsoft.com/office/drawing/2014/main" id="{F73846FC-0A8B-4990-8B50-D0EB759738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FD794B-D202-4370-8603-C84D081F3AE2}"/>
              </a:ext>
            </a:extLst>
          </p:cNvPr>
          <p:cNvSpPr>
            <a:spLocks noGrp="1"/>
          </p:cNvSpPr>
          <p:nvPr>
            <p:ph type="sldNum" sz="quarter" idx="12"/>
          </p:nvPr>
        </p:nvSpPr>
        <p:spPr/>
        <p:txBody>
          <a:bodyPr/>
          <a:lstStyle/>
          <a:p>
            <a:fld id="{3BF4158A-3D36-41CD-AB8F-51390E4207FE}" type="slidenum">
              <a:rPr lang="en-IN" smtClean="0"/>
              <a:t>‹#›</a:t>
            </a:fld>
            <a:endParaRPr lang="en-IN"/>
          </a:p>
        </p:txBody>
      </p:sp>
    </p:spTree>
    <p:extLst>
      <p:ext uri="{BB962C8B-B14F-4D97-AF65-F5344CB8AC3E}">
        <p14:creationId xmlns:p14="http://schemas.microsoft.com/office/powerpoint/2010/main" val="3174232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AE67-94CF-4F8A-B8D7-28E3A74F36E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2624A5-D3C3-41FF-BE76-055FFE9435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7B3506-503E-43D6-9C8B-4A0FF7E1FB53}"/>
              </a:ext>
            </a:extLst>
          </p:cNvPr>
          <p:cNvSpPr>
            <a:spLocks noGrp="1"/>
          </p:cNvSpPr>
          <p:nvPr>
            <p:ph type="dt" sz="half" idx="10"/>
          </p:nvPr>
        </p:nvSpPr>
        <p:spPr/>
        <p:txBody>
          <a:bodyPr/>
          <a:lstStyle/>
          <a:p>
            <a:fld id="{85F50453-FB91-49D6-8F31-6F43D7D8D596}" type="datetimeFigureOut">
              <a:rPr lang="en-IN" smtClean="0"/>
              <a:t>24-09-2020</a:t>
            </a:fld>
            <a:endParaRPr lang="en-IN"/>
          </a:p>
        </p:txBody>
      </p:sp>
      <p:sp>
        <p:nvSpPr>
          <p:cNvPr id="5" name="Footer Placeholder 4">
            <a:extLst>
              <a:ext uri="{FF2B5EF4-FFF2-40B4-BE49-F238E27FC236}">
                <a16:creationId xmlns:a16="http://schemas.microsoft.com/office/drawing/2014/main" id="{AD7BE11C-B590-4420-8712-71982BCDA9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F972FD-ACE3-4271-BDD5-64A24BE1EFB4}"/>
              </a:ext>
            </a:extLst>
          </p:cNvPr>
          <p:cNvSpPr>
            <a:spLocks noGrp="1"/>
          </p:cNvSpPr>
          <p:nvPr>
            <p:ph type="sldNum" sz="quarter" idx="12"/>
          </p:nvPr>
        </p:nvSpPr>
        <p:spPr/>
        <p:txBody>
          <a:bodyPr/>
          <a:lstStyle/>
          <a:p>
            <a:fld id="{3BF4158A-3D36-41CD-AB8F-51390E4207FE}" type="slidenum">
              <a:rPr lang="en-IN" smtClean="0"/>
              <a:t>‹#›</a:t>
            </a:fld>
            <a:endParaRPr lang="en-IN"/>
          </a:p>
        </p:txBody>
      </p:sp>
    </p:spTree>
    <p:extLst>
      <p:ext uri="{BB962C8B-B14F-4D97-AF65-F5344CB8AC3E}">
        <p14:creationId xmlns:p14="http://schemas.microsoft.com/office/powerpoint/2010/main" val="1282025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2F831E-47F0-4BD1-9409-EB4DAF1CB4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703927-5F53-4ED0-86A8-FD3E387DD2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FE6F65-D27F-46FE-957D-6DDD717C8968}"/>
              </a:ext>
            </a:extLst>
          </p:cNvPr>
          <p:cNvSpPr>
            <a:spLocks noGrp="1"/>
          </p:cNvSpPr>
          <p:nvPr>
            <p:ph type="dt" sz="half" idx="10"/>
          </p:nvPr>
        </p:nvSpPr>
        <p:spPr/>
        <p:txBody>
          <a:bodyPr/>
          <a:lstStyle/>
          <a:p>
            <a:fld id="{85F50453-FB91-49D6-8F31-6F43D7D8D596}" type="datetimeFigureOut">
              <a:rPr lang="en-IN" smtClean="0"/>
              <a:t>24-09-2020</a:t>
            </a:fld>
            <a:endParaRPr lang="en-IN"/>
          </a:p>
        </p:txBody>
      </p:sp>
      <p:sp>
        <p:nvSpPr>
          <p:cNvPr id="5" name="Footer Placeholder 4">
            <a:extLst>
              <a:ext uri="{FF2B5EF4-FFF2-40B4-BE49-F238E27FC236}">
                <a16:creationId xmlns:a16="http://schemas.microsoft.com/office/drawing/2014/main" id="{A3A14B0B-3EAC-4BC0-B5FE-AA2FA92336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D54E01-6883-4EFD-8C1A-CF279F1F11E2}"/>
              </a:ext>
            </a:extLst>
          </p:cNvPr>
          <p:cNvSpPr>
            <a:spLocks noGrp="1"/>
          </p:cNvSpPr>
          <p:nvPr>
            <p:ph type="sldNum" sz="quarter" idx="12"/>
          </p:nvPr>
        </p:nvSpPr>
        <p:spPr/>
        <p:txBody>
          <a:bodyPr/>
          <a:lstStyle/>
          <a:p>
            <a:fld id="{3BF4158A-3D36-41CD-AB8F-51390E4207FE}" type="slidenum">
              <a:rPr lang="en-IN" smtClean="0"/>
              <a:t>‹#›</a:t>
            </a:fld>
            <a:endParaRPr lang="en-IN"/>
          </a:p>
        </p:txBody>
      </p:sp>
    </p:spTree>
    <p:extLst>
      <p:ext uri="{BB962C8B-B14F-4D97-AF65-F5344CB8AC3E}">
        <p14:creationId xmlns:p14="http://schemas.microsoft.com/office/powerpoint/2010/main" val="228933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6AF16-D862-49FA-B9DF-3CC7FA2243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4E7B14-FD70-4CB5-8738-C58E726028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2EC1BA-BF8F-4654-9728-A49C3C9AF6F6}"/>
              </a:ext>
            </a:extLst>
          </p:cNvPr>
          <p:cNvSpPr>
            <a:spLocks noGrp="1"/>
          </p:cNvSpPr>
          <p:nvPr>
            <p:ph type="dt" sz="half" idx="10"/>
          </p:nvPr>
        </p:nvSpPr>
        <p:spPr/>
        <p:txBody>
          <a:bodyPr/>
          <a:lstStyle/>
          <a:p>
            <a:fld id="{85F50453-FB91-49D6-8F31-6F43D7D8D596}" type="datetimeFigureOut">
              <a:rPr lang="en-IN" smtClean="0"/>
              <a:t>24-09-2020</a:t>
            </a:fld>
            <a:endParaRPr lang="en-IN"/>
          </a:p>
        </p:txBody>
      </p:sp>
      <p:sp>
        <p:nvSpPr>
          <p:cNvPr id="5" name="Footer Placeholder 4">
            <a:extLst>
              <a:ext uri="{FF2B5EF4-FFF2-40B4-BE49-F238E27FC236}">
                <a16:creationId xmlns:a16="http://schemas.microsoft.com/office/drawing/2014/main" id="{E44B20E1-A8A2-4142-8F78-B19A68612A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9CC9A6-1697-4C18-B6F7-51100A4E5278}"/>
              </a:ext>
            </a:extLst>
          </p:cNvPr>
          <p:cNvSpPr>
            <a:spLocks noGrp="1"/>
          </p:cNvSpPr>
          <p:nvPr>
            <p:ph type="sldNum" sz="quarter" idx="12"/>
          </p:nvPr>
        </p:nvSpPr>
        <p:spPr/>
        <p:txBody>
          <a:bodyPr/>
          <a:lstStyle/>
          <a:p>
            <a:fld id="{3BF4158A-3D36-41CD-AB8F-51390E4207FE}" type="slidenum">
              <a:rPr lang="en-IN" smtClean="0"/>
              <a:t>‹#›</a:t>
            </a:fld>
            <a:endParaRPr lang="en-IN"/>
          </a:p>
        </p:txBody>
      </p:sp>
    </p:spTree>
    <p:extLst>
      <p:ext uri="{BB962C8B-B14F-4D97-AF65-F5344CB8AC3E}">
        <p14:creationId xmlns:p14="http://schemas.microsoft.com/office/powerpoint/2010/main" val="3502542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25C60-582E-4E1C-9202-1ACF544E66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6E791F7-4D7D-4BF5-8C2D-19EB2C6D8D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10056F-3EEC-4314-98EE-01F91C32546C}"/>
              </a:ext>
            </a:extLst>
          </p:cNvPr>
          <p:cNvSpPr>
            <a:spLocks noGrp="1"/>
          </p:cNvSpPr>
          <p:nvPr>
            <p:ph type="dt" sz="half" idx="10"/>
          </p:nvPr>
        </p:nvSpPr>
        <p:spPr/>
        <p:txBody>
          <a:bodyPr/>
          <a:lstStyle/>
          <a:p>
            <a:fld id="{85F50453-FB91-49D6-8F31-6F43D7D8D596}" type="datetimeFigureOut">
              <a:rPr lang="en-IN" smtClean="0"/>
              <a:t>24-09-2020</a:t>
            </a:fld>
            <a:endParaRPr lang="en-IN"/>
          </a:p>
        </p:txBody>
      </p:sp>
      <p:sp>
        <p:nvSpPr>
          <p:cNvPr id="5" name="Footer Placeholder 4">
            <a:extLst>
              <a:ext uri="{FF2B5EF4-FFF2-40B4-BE49-F238E27FC236}">
                <a16:creationId xmlns:a16="http://schemas.microsoft.com/office/drawing/2014/main" id="{6BCF7C62-67CB-4F83-98C1-9423F3DBD4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34B0FF-C925-4631-B903-B33F1A1462FF}"/>
              </a:ext>
            </a:extLst>
          </p:cNvPr>
          <p:cNvSpPr>
            <a:spLocks noGrp="1"/>
          </p:cNvSpPr>
          <p:nvPr>
            <p:ph type="sldNum" sz="quarter" idx="12"/>
          </p:nvPr>
        </p:nvSpPr>
        <p:spPr/>
        <p:txBody>
          <a:bodyPr/>
          <a:lstStyle/>
          <a:p>
            <a:fld id="{3BF4158A-3D36-41CD-AB8F-51390E4207FE}" type="slidenum">
              <a:rPr lang="en-IN" smtClean="0"/>
              <a:t>‹#›</a:t>
            </a:fld>
            <a:endParaRPr lang="en-IN"/>
          </a:p>
        </p:txBody>
      </p:sp>
    </p:spTree>
    <p:extLst>
      <p:ext uri="{BB962C8B-B14F-4D97-AF65-F5344CB8AC3E}">
        <p14:creationId xmlns:p14="http://schemas.microsoft.com/office/powerpoint/2010/main" val="1124855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E55C7-7C43-4ED7-BFD6-EB625C671A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64EC9E-F62E-4BD1-A752-E6FC88137C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E390963-03BA-48F6-AA04-5E161B4887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C8FA5BF-FAF8-4B5A-992C-D7C8C06CF79E}"/>
              </a:ext>
            </a:extLst>
          </p:cNvPr>
          <p:cNvSpPr>
            <a:spLocks noGrp="1"/>
          </p:cNvSpPr>
          <p:nvPr>
            <p:ph type="dt" sz="half" idx="10"/>
          </p:nvPr>
        </p:nvSpPr>
        <p:spPr/>
        <p:txBody>
          <a:bodyPr/>
          <a:lstStyle/>
          <a:p>
            <a:fld id="{85F50453-FB91-49D6-8F31-6F43D7D8D596}" type="datetimeFigureOut">
              <a:rPr lang="en-IN" smtClean="0"/>
              <a:t>24-09-2020</a:t>
            </a:fld>
            <a:endParaRPr lang="en-IN"/>
          </a:p>
        </p:txBody>
      </p:sp>
      <p:sp>
        <p:nvSpPr>
          <p:cNvPr id="6" name="Footer Placeholder 5">
            <a:extLst>
              <a:ext uri="{FF2B5EF4-FFF2-40B4-BE49-F238E27FC236}">
                <a16:creationId xmlns:a16="http://schemas.microsoft.com/office/drawing/2014/main" id="{2D1BB45E-E161-421C-9FF5-89D0F5DEBD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428122-F5B2-494C-823B-BA22E7975C2A}"/>
              </a:ext>
            </a:extLst>
          </p:cNvPr>
          <p:cNvSpPr>
            <a:spLocks noGrp="1"/>
          </p:cNvSpPr>
          <p:nvPr>
            <p:ph type="sldNum" sz="quarter" idx="12"/>
          </p:nvPr>
        </p:nvSpPr>
        <p:spPr/>
        <p:txBody>
          <a:bodyPr/>
          <a:lstStyle/>
          <a:p>
            <a:fld id="{3BF4158A-3D36-41CD-AB8F-51390E4207FE}" type="slidenum">
              <a:rPr lang="en-IN" smtClean="0"/>
              <a:t>‹#›</a:t>
            </a:fld>
            <a:endParaRPr lang="en-IN"/>
          </a:p>
        </p:txBody>
      </p:sp>
    </p:spTree>
    <p:extLst>
      <p:ext uri="{BB962C8B-B14F-4D97-AF65-F5344CB8AC3E}">
        <p14:creationId xmlns:p14="http://schemas.microsoft.com/office/powerpoint/2010/main" val="1790203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A6D2B-90E2-4E86-9F26-8085B285067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89DAEC-32D4-4FDB-982E-3813AFE3EF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B7388D-0221-47F1-9C96-93A4002735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352089A-0164-404D-B3C6-D4943C1DC1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AE0757-72CA-4E5F-8437-7690030B53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2CEDBB9-0409-4CFE-A4F7-3F3B8A0BA866}"/>
              </a:ext>
            </a:extLst>
          </p:cNvPr>
          <p:cNvSpPr>
            <a:spLocks noGrp="1"/>
          </p:cNvSpPr>
          <p:nvPr>
            <p:ph type="dt" sz="half" idx="10"/>
          </p:nvPr>
        </p:nvSpPr>
        <p:spPr/>
        <p:txBody>
          <a:bodyPr/>
          <a:lstStyle/>
          <a:p>
            <a:fld id="{85F50453-FB91-49D6-8F31-6F43D7D8D596}" type="datetimeFigureOut">
              <a:rPr lang="en-IN" smtClean="0"/>
              <a:t>24-09-2020</a:t>
            </a:fld>
            <a:endParaRPr lang="en-IN"/>
          </a:p>
        </p:txBody>
      </p:sp>
      <p:sp>
        <p:nvSpPr>
          <p:cNvPr id="8" name="Footer Placeholder 7">
            <a:extLst>
              <a:ext uri="{FF2B5EF4-FFF2-40B4-BE49-F238E27FC236}">
                <a16:creationId xmlns:a16="http://schemas.microsoft.com/office/drawing/2014/main" id="{AD4B6F67-BA86-4A8C-8E9D-17481D1884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3C7C931-350A-4A24-9658-23E4E41C1836}"/>
              </a:ext>
            </a:extLst>
          </p:cNvPr>
          <p:cNvSpPr>
            <a:spLocks noGrp="1"/>
          </p:cNvSpPr>
          <p:nvPr>
            <p:ph type="sldNum" sz="quarter" idx="12"/>
          </p:nvPr>
        </p:nvSpPr>
        <p:spPr/>
        <p:txBody>
          <a:bodyPr/>
          <a:lstStyle/>
          <a:p>
            <a:fld id="{3BF4158A-3D36-41CD-AB8F-51390E4207FE}" type="slidenum">
              <a:rPr lang="en-IN" smtClean="0"/>
              <a:t>‹#›</a:t>
            </a:fld>
            <a:endParaRPr lang="en-IN"/>
          </a:p>
        </p:txBody>
      </p:sp>
    </p:spTree>
    <p:extLst>
      <p:ext uri="{BB962C8B-B14F-4D97-AF65-F5344CB8AC3E}">
        <p14:creationId xmlns:p14="http://schemas.microsoft.com/office/powerpoint/2010/main" val="4100966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9A9B0-74C1-44A9-A530-E1A4717AF26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D579692-60FF-4FBD-9B89-FEF39ACCC51F}"/>
              </a:ext>
            </a:extLst>
          </p:cNvPr>
          <p:cNvSpPr>
            <a:spLocks noGrp="1"/>
          </p:cNvSpPr>
          <p:nvPr>
            <p:ph type="dt" sz="half" idx="10"/>
          </p:nvPr>
        </p:nvSpPr>
        <p:spPr/>
        <p:txBody>
          <a:bodyPr/>
          <a:lstStyle/>
          <a:p>
            <a:fld id="{85F50453-FB91-49D6-8F31-6F43D7D8D596}" type="datetimeFigureOut">
              <a:rPr lang="en-IN" smtClean="0"/>
              <a:t>24-09-2020</a:t>
            </a:fld>
            <a:endParaRPr lang="en-IN"/>
          </a:p>
        </p:txBody>
      </p:sp>
      <p:sp>
        <p:nvSpPr>
          <p:cNvPr id="4" name="Footer Placeholder 3">
            <a:extLst>
              <a:ext uri="{FF2B5EF4-FFF2-40B4-BE49-F238E27FC236}">
                <a16:creationId xmlns:a16="http://schemas.microsoft.com/office/drawing/2014/main" id="{67B98D0E-DADB-45CC-A543-B046E2F1414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169FDF3-4D2E-4DEE-B51C-00B1C358A144}"/>
              </a:ext>
            </a:extLst>
          </p:cNvPr>
          <p:cNvSpPr>
            <a:spLocks noGrp="1"/>
          </p:cNvSpPr>
          <p:nvPr>
            <p:ph type="sldNum" sz="quarter" idx="12"/>
          </p:nvPr>
        </p:nvSpPr>
        <p:spPr/>
        <p:txBody>
          <a:bodyPr/>
          <a:lstStyle/>
          <a:p>
            <a:fld id="{3BF4158A-3D36-41CD-AB8F-51390E4207FE}" type="slidenum">
              <a:rPr lang="en-IN" smtClean="0"/>
              <a:t>‹#›</a:t>
            </a:fld>
            <a:endParaRPr lang="en-IN"/>
          </a:p>
        </p:txBody>
      </p:sp>
    </p:spTree>
    <p:extLst>
      <p:ext uri="{BB962C8B-B14F-4D97-AF65-F5344CB8AC3E}">
        <p14:creationId xmlns:p14="http://schemas.microsoft.com/office/powerpoint/2010/main" val="2614575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6E6607-F434-48DB-BAB9-383DDCC099B1}"/>
              </a:ext>
            </a:extLst>
          </p:cNvPr>
          <p:cNvSpPr>
            <a:spLocks noGrp="1"/>
          </p:cNvSpPr>
          <p:nvPr>
            <p:ph type="dt" sz="half" idx="10"/>
          </p:nvPr>
        </p:nvSpPr>
        <p:spPr/>
        <p:txBody>
          <a:bodyPr/>
          <a:lstStyle/>
          <a:p>
            <a:fld id="{85F50453-FB91-49D6-8F31-6F43D7D8D596}" type="datetimeFigureOut">
              <a:rPr lang="en-IN" smtClean="0"/>
              <a:t>24-09-2020</a:t>
            </a:fld>
            <a:endParaRPr lang="en-IN"/>
          </a:p>
        </p:txBody>
      </p:sp>
      <p:sp>
        <p:nvSpPr>
          <p:cNvPr id="3" name="Footer Placeholder 2">
            <a:extLst>
              <a:ext uri="{FF2B5EF4-FFF2-40B4-BE49-F238E27FC236}">
                <a16:creationId xmlns:a16="http://schemas.microsoft.com/office/drawing/2014/main" id="{CF0ADC24-6B5D-47D6-8758-D0DD04920FA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2BE631-DCEE-43B2-B583-747A812B8FF0}"/>
              </a:ext>
            </a:extLst>
          </p:cNvPr>
          <p:cNvSpPr>
            <a:spLocks noGrp="1"/>
          </p:cNvSpPr>
          <p:nvPr>
            <p:ph type="sldNum" sz="quarter" idx="12"/>
          </p:nvPr>
        </p:nvSpPr>
        <p:spPr/>
        <p:txBody>
          <a:bodyPr/>
          <a:lstStyle/>
          <a:p>
            <a:fld id="{3BF4158A-3D36-41CD-AB8F-51390E4207FE}" type="slidenum">
              <a:rPr lang="en-IN" smtClean="0"/>
              <a:t>‹#›</a:t>
            </a:fld>
            <a:endParaRPr lang="en-IN"/>
          </a:p>
        </p:txBody>
      </p:sp>
    </p:spTree>
    <p:extLst>
      <p:ext uri="{BB962C8B-B14F-4D97-AF65-F5344CB8AC3E}">
        <p14:creationId xmlns:p14="http://schemas.microsoft.com/office/powerpoint/2010/main" val="4279527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B1F43-9624-4B02-8CBD-7680AFCB1A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6C556AB-0BF1-4250-80C5-7AF8212EAB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14A94A4-B8C1-47B9-98A7-77E8C9D0B8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00137D-DA92-4FE9-9FC6-3DA71E64B683}"/>
              </a:ext>
            </a:extLst>
          </p:cNvPr>
          <p:cNvSpPr>
            <a:spLocks noGrp="1"/>
          </p:cNvSpPr>
          <p:nvPr>
            <p:ph type="dt" sz="half" idx="10"/>
          </p:nvPr>
        </p:nvSpPr>
        <p:spPr/>
        <p:txBody>
          <a:bodyPr/>
          <a:lstStyle/>
          <a:p>
            <a:fld id="{85F50453-FB91-49D6-8F31-6F43D7D8D596}" type="datetimeFigureOut">
              <a:rPr lang="en-IN" smtClean="0"/>
              <a:t>24-09-2020</a:t>
            </a:fld>
            <a:endParaRPr lang="en-IN"/>
          </a:p>
        </p:txBody>
      </p:sp>
      <p:sp>
        <p:nvSpPr>
          <p:cNvPr id="6" name="Footer Placeholder 5">
            <a:extLst>
              <a:ext uri="{FF2B5EF4-FFF2-40B4-BE49-F238E27FC236}">
                <a16:creationId xmlns:a16="http://schemas.microsoft.com/office/drawing/2014/main" id="{E3246DAA-CB96-4F09-B1B0-0C6C65B3B8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849EE2-6DE8-4826-903D-A306B055A1EE}"/>
              </a:ext>
            </a:extLst>
          </p:cNvPr>
          <p:cNvSpPr>
            <a:spLocks noGrp="1"/>
          </p:cNvSpPr>
          <p:nvPr>
            <p:ph type="sldNum" sz="quarter" idx="12"/>
          </p:nvPr>
        </p:nvSpPr>
        <p:spPr/>
        <p:txBody>
          <a:bodyPr/>
          <a:lstStyle/>
          <a:p>
            <a:fld id="{3BF4158A-3D36-41CD-AB8F-51390E4207FE}" type="slidenum">
              <a:rPr lang="en-IN" smtClean="0"/>
              <a:t>‹#›</a:t>
            </a:fld>
            <a:endParaRPr lang="en-IN"/>
          </a:p>
        </p:txBody>
      </p:sp>
    </p:spTree>
    <p:extLst>
      <p:ext uri="{BB962C8B-B14F-4D97-AF65-F5344CB8AC3E}">
        <p14:creationId xmlns:p14="http://schemas.microsoft.com/office/powerpoint/2010/main" val="597931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FFB96-258C-4BC5-88CD-1DEAD97E54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7D60B3-4F91-48D0-B5A6-856CED8F5E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0B16C0F-5896-4599-90B2-5E87755ED5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CD9BAD-25A6-491A-955F-816116EE6596}"/>
              </a:ext>
            </a:extLst>
          </p:cNvPr>
          <p:cNvSpPr>
            <a:spLocks noGrp="1"/>
          </p:cNvSpPr>
          <p:nvPr>
            <p:ph type="dt" sz="half" idx="10"/>
          </p:nvPr>
        </p:nvSpPr>
        <p:spPr/>
        <p:txBody>
          <a:bodyPr/>
          <a:lstStyle/>
          <a:p>
            <a:fld id="{85F50453-FB91-49D6-8F31-6F43D7D8D596}" type="datetimeFigureOut">
              <a:rPr lang="en-IN" smtClean="0"/>
              <a:t>24-09-2020</a:t>
            </a:fld>
            <a:endParaRPr lang="en-IN"/>
          </a:p>
        </p:txBody>
      </p:sp>
      <p:sp>
        <p:nvSpPr>
          <p:cNvPr id="6" name="Footer Placeholder 5">
            <a:extLst>
              <a:ext uri="{FF2B5EF4-FFF2-40B4-BE49-F238E27FC236}">
                <a16:creationId xmlns:a16="http://schemas.microsoft.com/office/drawing/2014/main" id="{9623B25B-BF11-4ADC-8278-7DC825ED91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4EFEB2-DE20-42AB-B0BC-69F832BE13C1}"/>
              </a:ext>
            </a:extLst>
          </p:cNvPr>
          <p:cNvSpPr>
            <a:spLocks noGrp="1"/>
          </p:cNvSpPr>
          <p:nvPr>
            <p:ph type="sldNum" sz="quarter" idx="12"/>
          </p:nvPr>
        </p:nvSpPr>
        <p:spPr/>
        <p:txBody>
          <a:bodyPr/>
          <a:lstStyle/>
          <a:p>
            <a:fld id="{3BF4158A-3D36-41CD-AB8F-51390E4207FE}" type="slidenum">
              <a:rPr lang="en-IN" smtClean="0"/>
              <a:t>‹#›</a:t>
            </a:fld>
            <a:endParaRPr lang="en-IN"/>
          </a:p>
        </p:txBody>
      </p:sp>
    </p:spTree>
    <p:extLst>
      <p:ext uri="{BB962C8B-B14F-4D97-AF65-F5344CB8AC3E}">
        <p14:creationId xmlns:p14="http://schemas.microsoft.com/office/powerpoint/2010/main" val="3430032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EA7E8A-43B4-4364-814E-7ADAB1AA11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924A5F-07BA-4664-9F70-8252F775BF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C13D27-5658-4298-8C02-9A933D6D5F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F50453-FB91-49D6-8F31-6F43D7D8D596}" type="datetimeFigureOut">
              <a:rPr lang="en-IN" smtClean="0"/>
              <a:t>24-09-2020</a:t>
            </a:fld>
            <a:endParaRPr lang="en-IN"/>
          </a:p>
        </p:txBody>
      </p:sp>
      <p:sp>
        <p:nvSpPr>
          <p:cNvPr id="5" name="Footer Placeholder 4">
            <a:extLst>
              <a:ext uri="{FF2B5EF4-FFF2-40B4-BE49-F238E27FC236}">
                <a16:creationId xmlns:a16="http://schemas.microsoft.com/office/drawing/2014/main" id="{2E6F466E-07FA-4DF7-8790-412AFEB101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F37EF17-74AA-4255-90F7-9FC6AA3C37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F4158A-3D36-41CD-AB8F-51390E4207FE}" type="slidenum">
              <a:rPr lang="en-IN" smtClean="0"/>
              <a:t>‹#›</a:t>
            </a:fld>
            <a:endParaRPr lang="en-IN"/>
          </a:p>
        </p:txBody>
      </p:sp>
    </p:spTree>
    <p:extLst>
      <p:ext uri="{BB962C8B-B14F-4D97-AF65-F5344CB8AC3E}">
        <p14:creationId xmlns:p14="http://schemas.microsoft.com/office/powerpoint/2010/main" val="803212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airfocus.com/glossary/what-are-agile-values/"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en.wikipedia.org/wiki/Read-eval-print_loop"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en.wikipedia.org/wiki/Lean_project_management#cite_note-anderson-7"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0C437D-4B79-464D-A0F6-97741740560F}"/>
              </a:ext>
            </a:extLst>
          </p:cNvPr>
          <p:cNvSpPr/>
          <p:nvPr/>
        </p:nvSpPr>
        <p:spPr>
          <a:xfrm>
            <a:off x="3751322" y="2967335"/>
            <a:ext cx="4689361" cy="923330"/>
          </a:xfrm>
          <a:prstGeom prst="rect">
            <a:avLst/>
          </a:prstGeom>
          <a:noFill/>
        </p:spPr>
        <p:txBody>
          <a:bodyPr wrap="non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rPr>
              <a:t>Sharmistha Dey</a:t>
            </a:r>
          </a:p>
        </p:txBody>
      </p:sp>
      <p:pic>
        <p:nvPicPr>
          <p:cNvPr id="4" name="Picture 3">
            <a:extLst>
              <a:ext uri="{FF2B5EF4-FFF2-40B4-BE49-F238E27FC236}">
                <a16:creationId xmlns:a16="http://schemas.microsoft.com/office/drawing/2014/main" id="{F4F8F59C-4234-4C27-AD18-2E5D8267B5B8}"/>
              </a:ext>
            </a:extLst>
          </p:cNvPr>
          <p:cNvPicPr>
            <a:picLocks noChangeAspect="1"/>
          </p:cNvPicPr>
          <p:nvPr/>
        </p:nvPicPr>
        <p:blipFill>
          <a:blip r:embed="rId2"/>
          <a:stretch>
            <a:fillRect/>
          </a:stretch>
        </p:blipFill>
        <p:spPr>
          <a:xfrm>
            <a:off x="11134385" y="0"/>
            <a:ext cx="1057615" cy="1094509"/>
          </a:xfrm>
          <a:prstGeom prst="rect">
            <a:avLst/>
          </a:prstGeom>
        </p:spPr>
      </p:pic>
    </p:spTree>
    <p:extLst>
      <p:ext uri="{BB962C8B-B14F-4D97-AF65-F5344CB8AC3E}">
        <p14:creationId xmlns:p14="http://schemas.microsoft.com/office/powerpoint/2010/main" val="4288165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8E9E49-9D2A-42A0-B801-BC334D734DBC}"/>
              </a:ext>
            </a:extLst>
          </p:cNvPr>
          <p:cNvPicPr>
            <a:picLocks noChangeAspect="1"/>
          </p:cNvPicPr>
          <p:nvPr/>
        </p:nvPicPr>
        <p:blipFill>
          <a:blip r:embed="rId2"/>
          <a:stretch>
            <a:fillRect/>
          </a:stretch>
        </p:blipFill>
        <p:spPr>
          <a:xfrm>
            <a:off x="11134385" y="0"/>
            <a:ext cx="1057615" cy="1094509"/>
          </a:xfrm>
          <a:prstGeom prst="rect">
            <a:avLst/>
          </a:prstGeom>
        </p:spPr>
      </p:pic>
      <p:sp>
        <p:nvSpPr>
          <p:cNvPr id="5" name="TextBox 4">
            <a:extLst>
              <a:ext uri="{FF2B5EF4-FFF2-40B4-BE49-F238E27FC236}">
                <a16:creationId xmlns:a16="http://schemas.microsoft.com/office/drawing/2014/main" id="{DBB3C958-05AC-4D79-8136-75F7C410D25C}"/>
              </a:ext>
            </a:extLst>
          </p:cNvPr>
          <p:cNvSpPr txBox="1"/>
          <p:nvPr/>
        </p:nvSpPr>
        <p:spPr>
          <a:xfrm>
            <a:off x="1139687" y="725177"/>
            <a:ext cx="6096000" cy="369332"/>
          </a:xfrm>
          <a:prstGeom prst="rect">
            <a:avLst/>
          </a:prstGeom>
          <a:noFill/>
        </p:spPr>
        <p:txBody>
          <a:bodyPr wrap="square">
            <a:spAutoFit/>
          </a:bodyPr>
          <a:lstStyle/>
          <a:p>
            <a:r>
              <a:rPr lang="en-IN" sz="1800" b="1" dirty="0"/>
              <a:t>Project vs Product</a:t>
            </a:r>
            <a:endParaRPr lang="en-IN" dirty="0"/>
          </a:p>
        </p:txBody>
      </p:sp>
      <p:sp>
        <p:nvSpPr>
          <p:cNvPr id="7" name="TextBox 6">
            <a:extLst>
              <a:ext uri="{FF2B5EF4-FFF2-40B4-BE49-F238E27FC236}">
                <a16:creationId xmlns:a16="http://schemas.microsoft.com/office/drawing/2014/main" id="{F21D4AB8-A5E4-4A72-9265-B883604C2481}"/>
              </a:ext>
            </a:extLst>
          </p:cNvPr>
          <p:cNvSpPr txBox="1"/>
          <p:nvPr/>
        </p:nvSpPr>
        <p:spPr>
          <a:xfrm>
            <a:off x="755373" y="1185544"/>
            <a:ext cx="10164417" cy="2554545"/>
          </a:xfrm>
          <a:prstGeom prst="rect">
            <a:avLst/>
          </a:prstGeom>
          <a:noFill/>
        </p:spPr>
        <p:txBody>
          <a:bodyPr wrap="square">
            <a:spAutoFit/>
          </a:bodyPr>
          <a:lstStyle/>
          <a:p>
            <a:pPr marL="285750" indent="-285750" algn="just">
              <a:buFont typeface="Arial" panose="020B0604020202020204" pitchFamily="34" charset="0"/>
              <a:buChar char="•"/>
            </a:pPr>
            <a:r>
              <a:rPr lang="en-US" dirty="0">
                <a:solidFill>
                  <a:srgbClr val="181717"/>
                </a:solidFill>
                <a:sym typeface="+mn-ea"/>
              </a:rPr>
              <a:t>A project has a defined beginning and end in time and is unique in that it is not a routine operation, but a specific set of operations designed to accomplish a singular goal and often includes people who don’t usually work together. At the end of a project, the team is usually disbanded and assigned to new projects with new team members.</a:t>
            </a:r>
            <a:endParaRPr lang="en-US" dirty="0">
              <a:solidFill>
                <a:srgbClr val="181717"/>
              </a:solidFill>
            </a:endParaRPr>
          </a:p>
          <a:p>
            <a:pPr marL="285750" indent="-285750" algn="just">
              <a:buFont typeface="Arial" panose="020B0604020202020204" pitchFamily="34" charset="0"/>
              <a:buChar char="•"/>
            </a:pPr>
            <a:r>
              <a:rPr lang="en-US" dirty="0">
                <a:solidFill>
                  <a:srgbClr val="181717"/>
                </a:solidFill>
                <a:sym typeface="+mn-ea"/>
              </a:rPr>
              <a:t>On the other hand, a product is a good, service, platform, application, system, etc. that is created, maintained and supported by solving problems and providing benefits to specific customer and business needs. Products tend to be maintained by a stable group of individuals who do work together regularly and who bring in others as needed.</a:t>
            </a:r>
            <a:endParaRPr lang="en-US" dirty="0">
              <a:solidFill>
                <a:srgbClr val="181717"/>
              </a:solidFill>
            </a:endParaRPr>
          </a:p>
          <a:p>
            <a:pPr>
              <a:buFont typeface="Wingdings" panose="05000000000000000000" pitchFamily="2" charset="2"/>
              <a:buChar char="Ø"/>
            </a:pPr>
            <a:endParaRPr lang="en-IN" sz="1600" dirty="0"/>
          </a:p>
        </p:txBody>
      </p:sp>
    </p:spTree>
    <p:extLst>
      <p:ext uri="{BB962C8B-B14F-4D97-AF65-F5344CB8AC3E}">
        <p14:creationId xmlns:p14="http://schemas.microsoft.com/office/powerpoint/2010/main" val="3320392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91A5A2-9151-45C6-95B0-E4BD039348BD}"/>
              </a:ext>
            </a:extLst>
          </p:cNvPr>
          <p:cNvPicPr>
            <a:picLocks noChangeAspect="1"/>
          </p:cNvPicPr>
          <p:nvPr/>
        </p:nvPicPr>
        <p:blipFill>
          <a:blip r:embed="rId2"/>
          <a:stretch>
            <a:fillRect/>
          </a:stretch>
        </p:blipFill>
        <p:spPr>
          <a:xfrm>
            <a:off x="11134385" y="0"/>
            <a:ext cx="1057615" cy="1094509"/>
          </a:xfrm>
          <a:prstGeom prst="rect">
            <a:avLst/>
          </a:prstGeom>
        </p:spPr>
      </p:pic>
      <p:sp>
        <p:nvSpPr>
          <p:cNvPr id="5" name="TextBox 4">
            <a:extLst>
              <a:ext uri="{FF2B5EF4-FFF2-40B4-BE49-F238E27FC236}">
                <a16:creationId xmlns:a16="http://schemas.microsoft.com/office/drawing/2014/main" id="{4E44CAA0-62FB-4C53-AA73-0075684B73F0}"/>
              </a:ext>
            </a:extLst>
          </p:cNvPr>
          <p:cNvSpPr txBox="1"/>
          <p:nvPr/>
        </p:nvSpPr>
        <p:spPr>
          <a:xfrm>
            <a:off x="3836091" y="750841"/>
            <a:ext cx="6096000" cy="1323439"/>
          </a:xfrm>
          <a:prstGeom prst="rect">
            <a:avLst/>
          </a:prstGeom>
          <a:noFill/>
        </p:spPr>
        <p:txBody>
          <a:bodyPr wrap="square">
            <a:spAutoFit/>
          </a:bodyPr>
          <a:lstStyle/>
          <a:p>
            <a:r>
              <a:rPr lang="en-US" sz="4000" b="1" dirty="0"/>
              <a:t>Agile Manifesto</a:t>
            </a:r>
            <a:br>
              <a:rPr lang="en-US" sz="4000" b="1" dirty="0"/>
            </a:br>
            <a:endParaRPr lang="en-IN" sz="4000" b="1" dirty="0"/>
          </a:p>
        </p:txBody>
      </p:sp>
      <p:pic>
        <p:nvPicPr>
          <p:cNvPr id="2" name="Picture 1">
            <a:extLst>
              <a:ext uri="{FF2B5EF4-FFF2-40B4-BE49-F238E27FC236}">
                <a16:creationId xmlns:a16="http://schemas.microsoft.com/office/drawing/2014/main" id="{9E7200D9-F0BE-439C-B7FA-85126D1DB47D}"/>
              </a:ext>
            </a:extLst>
          </p:cNvPr>
          <p:cNvPicPr>
            <a:picLocks noChangeAspect="1"/>
          </p:cNvPicPr>
          <p:nvPr/>
        </p:nvPicPr>
        <p:blipFill>
          <a:blip r:embed="rId3"/>
          <a:stretch>
            <a:fillRect/>
          </a:stretch>
        </p:blipFill>
        <p:spPr>
          <a:xfrm>
            <a:off x="2531166" y="1654452"/>
            <a:ext cx="7400925" cy="5086350"/>
          </a:xfrm>
          <a:prstGeom prst="rect">
            <a:avLst/>
          </a:prstGeom>
        </p:spPr>
      </p:pic>
    </p:spTree>
    <p:extLst>
      <p:ext uri="{BB962C8B-B14F-4D97-AF65-F5344CB8AC3E}">
        <p14:creationId xmlns:p14="http://schemas.microsoft.com/office/powerpoint/2010/main" val="818231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94DD63-BDDC-4FFF-9F55-A2CF43499284}"/>
              </a:ext>
            </a:extLst>
          </p:cNvPr>
          <p:cNvPicPr>
            <a:picLocks noChangeAspect="1"/>
          </p:cNvPicPr>
          <p:nvPr/>
        </p:nvPicPr>
        <p:blipFill>
          <a:blip r:embed="rId2"/>
          <a:stretch>
            <a:fillRect/>
          </a:stretch>
        </p:blipFill>
        <p:spPr>
          <a:xfrm>
            <a:off x="11134385" y="0"/>
            <a:ext cx="1057615" cy="1094509"/>
          </a:xfrm>
          <a:prstGeom prst="rect">
            <a:avLst/>
          </a:prstGeom>
        </p:spPr>
      </p:pic>
      <p:sp>
        <p:nvSpPr>
          <p:cNvPr id="4" name="TextBox 3">
            <a:extLst>
              <a:ext uri="{FF2B5EF4-FFF2-40B4-BE49-F238E27FC236}">
                <a16:creationId xmlns:a16="http://schemas.microsoft.com/office/drawing/2014/main" id="{CD7985B4-614A-4428-9329-439DA423704C}"/>
              </a:ext>
            </a:extLst>
          </p:cNvPr>
          <p:cNvSpPr txBox="1"/>
          <p:nvPr/>
        </p:nvSpPr>
        <p:spPr>
          <a:xfrm>
            <a:off x="145774" y="172278"/>
            <a:ext cx="10774017" cy="5078313"/>
          </a:xfrm>
          <a:prstGeom prst="rect">
            <a:avLst/>
          </a:prstGeom>
          <a:noFill/>
        </p:spPr>
        <p:txBody>
          <a:bodyPr wrap="square" rtlCol="0">
            <a:spAutoFit/>
          </a:bodyPr>
          <a:lstStyle/>
          <a:p>
            <a:pPr algn="just"/>
            <a:r>
              <a:rPr lang="en-US" b="1" dirty="0"/>
              <a:t>Agile Manifesto- </a:t>
            </a:r>
            <a:r>
              <a:rPr lang="en-US" b="0" i="0" dirty="0">
                <a:effectLst/>
              </a:rPr>
              <a:t>The Agile Manifesto is a document that sets out the key values and principles behind the Agile philosophy and serves to help development teams work more efficiently and sustainably.</a:t>
            </a:r>
            <a:r>
              <a:rPr lang="en-US" dirty="0"/>
              <a:t> </a:t>
            </a:r>
            <a:r>
              <a:rPr lang="en-US" b="0" i="0" dirty="0">
                <a:effectLst/>
              </a:rPr>
              <a:t>The manifesto was designed to empower developers, to speed up processes and to help encourage working practices that focus more directly on the user. Published in February 2001, the manifesto has since formed the basis of a vast array of frameworks, methodologies and different ways of working. In early 2001, a group of 17 developers held two meetings — the first in Oregon, the second in Snowbird, Utah — to discuss issues and solutions in software development, which is how the manifesto was firstborn. </a:t>
            </a:r>
          </a:p>
          <a:p>
            <a:pPr algn="just"/>
            <a:endParaRPr lang="en-US" dirty="0"/>
          </a:p>
          <a:p>
            <a:pPr algn="just"/>
            <a:r>
              <a:rPr lang="en-US" b="0" i="0" dirty="0">
                <a:effectLst/>
              </a:rPr>
              <a:t>The beauty of the Agile Manifesto is that despite changes the industry has seen, despite the passage of time, and despite the fact that it has been applied to sectors and organizations far and beyond its original scope — the manifesto’s flexibility and adaptive nature mean that it continues to be relevant today. </a:t>
            </a:r>
          </a:p>
          <a:p>
            <a:pPr algn="just"/>
            <a:endParaRPr lang="en-US" dirty="0"/>
          </a:p>
          <a:p>
            <a:pPr algn="just"/>
            <a:r>
              <a:rPr lang="en-US" b="1" i="0" dirty="0">
                <a:effectLst/>
              </a:rPr>
              <a:t>The 4 </a:t>
            </a:r>
            <a:r>
              <a:rPr lang="en-US" b="1" i="0" dirty="0">
                <a:effectLst/>
                <a:hlinkClick r:id="rId3">
                  <a:extLst>
                    <a:ext uri="{A12FA001-AC4F-418D-AE19-62706E023703}">
                      <ahyp:hlinkClr xmlns:ahyp="http://schemas.microsoft.com/office/drawing/2018/hyperlinkcolor" val="tx"/>
                    </a:ext>
                  </a:extLst>
                </a:hlinkClick>
              </a:rPr>
              <a:t>Agile Values</a:t>
            </a:r>
            <a:r>
              <a:rPr lang="en-US" b="1" i="0" dirty="0">
                <a:effectLst/>
              </a:rPr>
              <a:t>:</a:t>
            </a:r>
          </a:p>
          <a:p>
            <a:pPr algn="just">
              <a:buFont typeface="Arial" panose="020B0604020202020204" pitchFamily="34" charset="0"/>
              <a:buChar char="•"/>
            </a:pPr>
            <a:r>
              <a:rPr lang="en-US" b="0" i="0" dirty="0">
                <a:effectLst/>
              </a:rPr>
              <a:t>Individuals and interactions over processes and tools.</a:t>
            </a:r>
          </a:p>
          <a:p>
            <a:pPr algn="just">
              <a:buFont typeface="Arial" panose="020B0604020202020204" pitchFamily="34" charset="0"/>
              <a:buChar char="•"/>
            </a:pPr>
            <a:r>
              <a:rPr lang="en-US" b="0" i="0" dirty="0">
                <a:effectLst/>
              </a:rPr>
              <a:t>Working software over comprehensive documentation.</a:t>
            </a:r>
          </a:p>
          <a:p>
            <a:pPr algn="just">
              <a:buFont typeface="Arial" panose="020B0604020202020204" pitchFamily="34" charset="0"/>
              <a:buChar char="•"/>
            </a:pPr>
            <a:r>
              <a:rPr lang="en-US" b="0" i="0" dirty="0">
                <a:effectLst/>
              </a:rPr>
              <a:t>Customer collaboration over contract negotiation.</a:t>
            </a:r>
          </a:p>
          <a:p>
            <a:pPr algn="just">
              <a:buFont typeface="Arial" panose="020B0604020202020204" pitchFamily="34" charset="0"/>
              <a:buChar char="•"/>
            </a:pPr>
            <a:r>
              <a:rPr lang="en-US" b="0" i="0" dirty="0">
                <a:effectLst/>
              </a:rPr>
              <a:t>Responding to change over following a plan.</a:t>
            </a:r>
          </a:p>
          <a:p>
            <a:pPr algn="just"/>
            <a:endParaRPr lang="en-IN" dirty="0"/>
          </a:p>
        </p:txBody>
      </p:sp>
    </p:spTree>
    <p:extLst>
      <p:ext uri="{BB962C8B-B14F-4D97-AF65-F5344CB8AC3E}">
        <p14:creationId xmlns:p14="http://schemas.microsoft.com/office/powerpoint/2010/main" val="1673831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4610DB-BE56-49A7-90B6-CC74472AA910}"/>
              </a:ext>
            </a:extLst>
          </p:cNvPr>
          <p:cNvSpPr txBox="1"/>
          <p:nvPr/>
        </p:nvSpPr>
        <p:spPr>
          <a:xfrm>
            <a:off x="119268" y="238328"/>
            <a:ext cx="10880035" cy="6186309"/>
          </a:xfrm>
          <a:prstGeom prst="rect">
            <a:avLst/>
          </a:prstGeom>
          <a:noFill/>
        </p:spPr>
        <p:txBody>
          <a:bodyPr wrap="square">
            <a:spAutoFit/>
          </a:bodyPr>
          <a:lstStyle/>
          <a:p>
            <a:pPr algn="just"/>
            <a:r>
              <a:rPr lang="en-US" b="1" i="0" dirty="0">
                <a:effectLst/>
              </a:rPr>
              <a:t>12 Agile Principles:</a:t>
            </a:r>
          </a:p>
          <a:p>
            <a:pPr algn="just"/>
            <a:endParaRPr lang="en-US" b="1" i="0" dirty="0">
              <a:effectLst/>
            </a:endParaRPr>
          </a:p>
          <a:p>
            <a:pPr algn="just">
              <a:buFont typeface="Arial" panose="020B0604020202020204" pitchFamily="34" charset="0"/>
              <a:buChar char="•"/>
            </a:pPr>
            <a:r>
              <a:rPr lang="en-US" b="1" i="0" dirty="0">
                <a:effectLst/>
              </a:rPr>
              <a:t>Customer satisfaction-</a:t>
            </a:r>
            <a:r>
              <a:rPr lang="en-US" b="0" i="0" dirty="0">
                <a:effectLst/>
              </a:rPr>
              <a:t>The highest priority is to satisfy the customer through early, and continuous, delivery of valuable software.</a:t>
            </a:r>
          </a:p>
          <a:p>
            <a:pPr algn="just">
              <a:buFont typeface="Arial" panose="020B0604020202020204" pitchFamily="34" charset="0"/>
              <a:buChar char="•"/>
            </a:pPr>
            <a:r>
              <a:rPr lang="en-US" b="1" i="0" dirty="0">
                <a:effectLst/>
              </a:rPr>
              <a:t>Welcome Change-</a:t>
            </a:r>
            <a:r>
              <a:rPr lang="en-US" b="0" i="0" dirty="0">
                <a:effectLst/>
              </a:rPr>
              <a:t>Welcome changing requirements, even late in development. </a:t>
            </a:r>
            <a:r>
              <a:rPr lang="en-US" dirty="0"/>
              <a:t>Agile</a:t>
            </a:r>
            <a:r>
              <a:rPr lang="en-US" b="0" i="0" dirty="0">
                <a:effectLst/>
              </a:rPr>
              <a:t> processes harness change for the customer's competitive advantage.</a:t>
            </a:r>
          </a:p>
          <a:p>
            <a:pPr algn="just">
              <a:buFont typeface="Arial" panose="020B0604020202020204" pitchFamily="34" charset="0"/>
              <a:buChar char="•"/>
            </a:pPr>
            <a:r>
              <a:rPr lang="en-US" b="1" i="0" dirty="0">
                <a:effectLst/>
              </a:rPr>
              <a:t>Deliver a working software-</a:t>
            </a:r>
            <a:r>
              <a:rPr lang="en-US" b="0" i="0" dirty="0">
                <a:effectLst/>
              </a:rPr>
              <a:t>Deliver working software frequently, from a couple of weeks to a couple of months, with a preference to the shorter timescale.</a:t>
            </a:r>
          </a:p>
          <a:p>
            <a:pPr algn="just">
              <a:buFont typeface="Arial" panose="020B0604020202020204" pitchFamily="34" charset="0"/>
              <a:buChar char="•"/>
            </a:pPr>
            <a:r>
              <a:rPr lang="en-US" b="1" i="0" dirty="0">
                <a:effectLst/>
              </a:rPr>
              <a:t>Collaboration-</a:t>
            </a:r>
            <a:r>
              <a:rPr lang="en-US" b="0" i="0" dirty="0">
                <a:effectLst/>
              </a:rPr>
              <a:t>Clients and developers must work together daily throughout the project.</a:t>
            </a:r>
          </a:p>
          <a:p>
            <a:pPr algn="just">
              <a:buFont typeface="Arial" panose="020B0604020202020204" pitchFamily="34" charset="0"/>
              <a:buChar char="•"/>
            </a:pPr>
            <a:r>
              <a:rPr lang="en-US" b="1" i="0" dirty="0">
                <a:effectLst/>
              </a:rPr>
              <a:t>Motivation-</a:t>
            </a:r>
            <a:r>
              <a:rPr lang="en-US" b="0" i="0" dirty="0">
                <a:effectLst/>
              </a:rPr>
              <a:t>Build projects around motivated individuals. Give them the environment and support they need, and trust them to get the job done.</a:t>
            </a:r>
          </a:p>
          <a:p>
            <a:pPr algn="just">
              <a:buFont typeface="Arial" panose="020B0604020202020204" pitchFamily="34" charset="0"/>
              <a:buChar char="•"/>
            </a:pPr>
            <a:r>
              <a:rPr lang="en-US" b="1" i="0" dirty="0">
                <a:effectLst/>
              </a:rPr>
              <a:t>Face to face conversation-</a:t>
            </a:r>
            <a:r>
              <a:rPr lang="en-US" b="0" i="0" dirty="0">
                <a:effectLst/>
              </a:rPr>
              <a:t>The most efficient and effective method of conveying information to, and within a development team, is face-to-face conversation.</a:t>
            </a:r>
          </a:p>
          <a:p>
            <a:pPr algn="just">
              <a:buFont typeface="Arial" panose="020B0604020202020204" pitchFamily="34" charset="0"/>
              <a:buChar char="•"/>
            </a:pPr>
            <a:r>
              <a:rPr lang="en-US" b="1" i="0" dirty="0">
                <a:effectLst/>
              </a:rPr>
              <a:t>Measure the progress as per the working software-</a:t>
            </a:r>
            <a:r>
              <a:rPr lang="en-US" b="0" i="0" dirty="0">
                <a:effectLst/>
              </a:rPr>
              <a:t>Working software is the primary measure of progress.</a:t>
            </a:r>
          </a:p>
          <a:p>
            <a:pPr algn="just">
              <a:buFont typeface="Arial" panose="020B0604020202020204" pitchFamily="34" charset="0"/>
              <a:buChar char="•"/>
            </a:pPr>
            <a:r>
              <a:rPr lang="en-US" b="1" i="0" dirty="0">
                <a:effectLst/>
              </a:rPr>
              <a:t>Maintain constant page-</a:t>
            </a:r>
            <a:r>
              <a:rPr lang="en-US" b="0" i="0" dirty="0">
                <a:effectLst/>
              </a:rPr>
              <a:t>Agile processes promote sustainable development the sponsors, developers, and users should be able to maintain a constant pace indefinitely.</a:t>
            </a:r>
          </a:p>
          <a:p>
            <a:pPr algn="just">
              <a:buFont typeface="Arial" panose="020B0604020202020204" pitchFamily="34" charset="0"/>
              <a:buChar char="•"/>
            </a:pPr>
            <a:r>
              <a:rPr lang="en-US" b="1" i="0" dirty="0">
                <a:effectLst/>
              </a:rPr>
              <a:t>Monitoring-</a:t>
            </a:r>
            <a:r>
              <a:rPr lang="en-US" b="0" i="0" dirty="0">
                <a:effectLst/>
              </a:rPr>
              <a:t>Continuous attention to technical excellence and good design enhances agility.</a:t>
            </a:r>
          </a:p>
          <a:p>
            <a:pPr algn="just">
              <a:buFont typeface="Arial" panose="020B0604020202020204" pitchFamily="34" charset="0"/>
              <a:buChar char="•"/>
            </a:pPr>
            <a:r>
              <a:rPr lang="en-US" b="1" i="0" dirty="0">
                <a:effectLst/>
              </a:rPr>
              <a:t>Simplicity-</a:t>
            </a:r>
            <a:r>
              <a:rPr lang="en-US" b="0" i="0" dirty="0">
                <a:effectLst/>
              </a:rPr>
              <a:t>The art of maximizing the amount of work not done is essential.</a:t>
            </a:r>
          </a:p>
          <a:p>
            <a:pPr algn="just">
              <a:buFont typeface="Arial" panose="020B0604020202020204" pitchFamily="34" charset="0"/>
              <a:buChar char="•"/>
            </a:pPr>
            <a:r>
              <a:rPr lang="en-US" b="1" i="0" dirty="0">
                <a:effectLst/>
              </a:rPr>
              <a:t>Self organized team-</a:t>
            </a:r>
            <a:r>
              <a:rPr lang="en-US" b="0" i="0" dirty="0">
                <a:effectLst/>
              </a:rPr>
              <a:t>The best architectures, requirements, and designs emerge from self-organizing teams.</a:t>
            </a:r>
          </a:p>
          <a:p>
            <a:pPr algn="just">
              <a:buFont typeface="Arial" panose="020B0604020202020204" pitchFamily="34" charset="0"/>
              <a:buChar char="•"/>
            </a:pPr>
            <a:r>
              <a:rPr lang="en-US" b="1" i="0" dirty="0">
                <a:effectLst/>
              </a:rPr>
              <a:t>Review the work regularly-</a:t>
            </a:r>
            <a:r>
              <a:rPr lang="en-US" b="0" i="0" dirty="0">
                <a:effectLst/>
              </a:rPr>
              <a:t>At regular intervals, the team reflects on how to become more effective, then tunes and adjusts its behavior accordingly.</a:t>
            </a:r>
          </a:p>
          <a:p>
            <a:pPr algn="just">
              <a:buFont typeface="Arial" panose="020B0604020202020204" pitchFamily="34" charset="0"/>
              <a:buChar char="•"/>
            </a:pPr>
            <a:endParaRPr lang="en-US" b="0" i="0" dirty="0">
              <a:effectLst/>
            </a:endParaRPr>
          </a:p>
        </p:txBody>
      </p:sp>
      <p:pic>
        <p:nvPicPr>
          <p:cNvPr id="5" name="Picture 4">
            <a:extLst>
              <a:ext uri="{FF2B5EF4-FFF2-40B4-BE49-F238E27FC236}">
                <a16:creationId xmlns:a16="http://schemas.microsoft.com/office/drawing/2014/main" id="{8516E618-164B-42BC-A078-5FF7DEA74C73}"/>
              </a:ext>
            </a:extLst>
          </p:cNvPr>
          <p:cNvPicPr>
            <a:picLocks noChangeAspect="1"/>
          </p:cNvPicPr>
          <p:nvPr/>
        </p:nvPicPr>
        <p:blipFill>
          <a:blip r:embed="rId2"/>
          <a:stretch>
            <a:fillRect/>
          </a:stretch>
        </p:blipFill>
        <p:spPr>
          <a:xfrm>
            <a:off x="11134385" y="0"/>
            <a:ext cx="1057615" cy="1094509"/>
          </a:xfrm>
          <a:prstGeom prst="rect">
            <a:avLst/>
          </a:prstGeom>
        </p:spPr>
      </p:pic>
    </p:spTree>
    <p:extLst>
      <p:ext uri="{BB962C8B-B14F-4D97-AF65-F5344CB8AC3E}">
        <p14:creationId xmlns:p14="http://schemas.microsoft.com/office/powerpoint/2010/main" val="1089502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5C6126-77BD-42B5-B3FA-1E47388937E5}"/>
              </a:ext>
            </a:extLst>
          </p:cNvPr>
          <p:cNvPicPr>
            <a:picLocks noChangeAspect="1"/>
          </p:cNvPicPr>
          <p:nvPr/>
        </p:nvPicPr>
        <p:blipFill>
          <a:blip r:embed="rId2"/>
          <a:stretch>
            <a:fillRect/>
          </a:stretch>
        </p:blipFill>
        <p:spPr>
          <a:xfrm>
            <a:off x="11134385" y="0"/>
            <a:ext cx="1057615" cy="1094509"/>
          </a:xfrm>
          <a:prstGeom prst="rect">
            <a:avLst/>
          </a:prstGeom>
        </p:spPr>
      </p:pic>
      <p:sp>
        <p:nvSpPr>
          <p:cNvPr id="5" name="TextBox 4">
            <a:extLst>
              <a:ext uri="{FF2B5EF4-FFF2-40B4-BE49-F238E27FC236}">
                <a16:creationId xmlns:a16="http://schemas.microsoft.com/office/drawing/2014/main" id="{C0162E7E-EF07-4C74-B963-840BF542B100}"/>
              </a:ext>
            </a:extLst>
          </p:cNvPr>
          <p:cNvSpPr txBox="1"/>
          <p:nvPr/>
        </p:nvSpPr>
        <p:spPr>
          <a:xfrm>
            <a:off x="4638261" y="547254"/>
            <a:ext cx="6096000" cy="1323439"/>
          </a:xfrm>
          <a:prstGeom prst="rect">
            <a:avLst/>
          </a:prstGeom>
          <a:noFill/>
        </p:spPr>
        <p:txBody>
          <a:bodyPr wrap="square">
            <a:spAutoFit/>
          </a:bodyPr>
          <a:lstStyle/>
          <a:p>
            <a:r>
              <a:rPr lang="en-US" sz="4000" b="1" dirty="0"/>
              <a:t>12 Factors</a:t>
            </a:r>
            <a:br>
              <a:rPr lang="en-US" sz="4000" b="1" dirty="0"/>
            </a:br>
            <a:endParaRPr lang="en-IN" sz="4000" b="1" dirty="0"/>
          </a:p>
        </p:txBody>
      </p:sp>
      <p:pic>
        <p:nvPicPr>
          <p:cNvPr id="2" name="Picture 1">
            <a:extLst>
              <a:ext uri="{FF2B5EF4-FFF2-40B4-BE49-F238E27FC236}">
                <a16:creationId xmlns:a16="http://schemas.microsoft.com/office/drawing/2014/main" id="{6167F8EB-0E47-46D2-9273-27DF25798E13}"/>
              </a:ext>
            </a:extLst>
          </p:cNvPr>
          <p:cNvPicPr>
            <a:picLocks noChangeAspect="1"/>
          </p:cNvPicPr>
          <p:nvPr/>
        </p:nvPicPr>
        <p:blipFill>
          <a:blip r:embed="rId3"/>
          <a:stretch>
            <a:fillRect/>
          </a:stretch>
        </p:blipFill>
        <p:spPr>
          <a:xfrm>
            <a:off x="3140766" y="1285460"/>
            <a:ext cx="5711687" cy="5473148"/>
          </a:xfrm>
          <a:prstGeom prst="rect">
            <a:avLst/>
          </a:prstGeom>
        </p:spPr>
      </p:pic>
    </p:spTree>
    <p:extLst>
      <p:ext uri="{BB962C8B-B14F-4D97-AF65-F5344CB8AC3E}">
        <p14:creationId xmlns:p14="http://schemas.microsoft.com/office/powerpoint/2010/main" val="1519790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39833E-274E-45A4-8C45-DC1DDEFE763C}"/>
              </a:ext>
            </a:extLst>
          </p:cNvPr>
          <p:cNvPicPr>
            <a:picLocks noChangeAspect="1"/>
          </p:cNvPicPr>
          <p:nvPr/>
        </p:nvPicPr>
        <p:blipFill>
          <a:blip r:embed="rId2"/>
          <a:stretch>
            <a:fillRect/>
          </a:stretch>
        </p:blipFill>
        <p:spPr>
          <a:xfrm>
            <a:off x="11134385" y="0"/>
            <a:ext cx="1057615" cy="1094509"/>
          </a:xfrm>
          <a:prstGeom prst="rect">
            <a:avLst/>
          </a:prstGeom>
        </p:spPr>
      </p:pic>
      <p:sp>
        <p:nvSpPr>
          <p:cNvPr id="4" name="TextBox 3">
            <a:extLst>
              <a:ext uri="{FF2B5EF4-FFF2-40B4-BE49-F238E27FC236}">
                <a16:creationId xmlns:a16="http://schemas.microsoft.com/office/drawing/2014/main" id="{ECB24981-D0E5-4DEF-A02B-4697EA095508}"/>
              </a:ext>
            </a:extLst>
          </p:cNvPr>
          <p:cNvSpPr txBox="1"/>
          <p:nvPr/>
        </p:nvSpPr>
        <p:spPr>
          <a:xfrm>
            <a:off x="0" y="0"/>
            <a:ext cx="11134385" cy="6463308"/>
          </a:xfrm>
          <a:prstGeom prst="rect">
            <a:avLst/>
          </a:prstGeom>
          <a:noFill/>
        </p:spPr>
        <p:txBody>
          <a:bodyPr wrap="square" rtlCol="0">
            <a:spAutoFit/>
          </a:bodyPr>
          <a:lstStyle/>
          <a:p>
            <a:pPr algn="just"/>
            <a:r>
              <a:rPr lang="en-US" b="1" dirty="0">
                <a:effectLst/>
              </a:rPr>
              <a:t>12 Factor-</a:t>
            </a:r>
          </a:p>
          <a:p>
            <a:pPr algn="just"/>
            <a:r>
              <a:rPr lang="en-US" dirty="0">
                <a:effectLst/>
              </a:rPr>
              <a:t>In the modern era, software is commonly delivered as a service: called web apps, or software-as-a-service. The twelve-factor app is a methodology for building software-as-a-service apps that:</a:t>
            </a:r>
          </a:p>
          <a:p>
            <a:pPr algn="just">
              <a:buFont typeface="Arial" panose="020B0604020202020204" pitchFamily="34" charset="0"/>
              <a:buChar char="•"/>
            </a:pPr>
            <a:r>
              <a:rPr lang="en-US" dirty="0">
                <a:effectLst/>
              </a:rPr>
              <a:t>Use declarative formats for setup automation, to minimize time and cost for new developers joining the project;</a:t>
            </a:r>
          </a:p>
          <a:p>
            <a:pPr algn="just">
              <a:buFont typeface="Arial" panose="020B0604020202020204" pitchFamily="34" charset="0"/>
              <a:buChar char="•"/>
            </a:pPr>
            <a:r>
              <a:rPr lang="en-US" dirty="0">
                <a:effectLst/>
              </a:rPr>
              <a:t>Have a clean contract with the underlying operating system, offering maximum portability between execution environments;</a:t>
            </a:r>
          </a:p>
          <a:p>
            <a:pPr algn="just">
              <a:buFont typeface="Arial" panose="020B0604020202020204" pitchFamily="34" charset="0"/>
              <a:buChar char="•"/>
            </a:pPr>
            <a:r>
              <a:rPr lang="en-US" dirty="0">
                <a:effectLst/>
              </a:rPr>
              <a:t>Are suitable for deployment on modern cloud platforms, obviating the need for servers and systems administration;</a:t>
            </a:r>
          </a:p>
          <a:p>
            <a:pPr algn="just">
              <a:buFont typeface="Arial" panose="020B0604020202020204" pitchFamily="34" charset="0"/>
              <a:buChar char="•"/>
            </a:pPr>
            <a:r>
              <a:rPr lang="en-US" dirty="0">
                <a:effectLst/>
              </a:rPr>
              <a:t>Minimize divergence between development and production, enabling continuous deployment for maximum agility;</a:t>
            </a:r>
          </a:p>
          <a:p>
            <a:pPr algn="just">
              <a:buFont typeface="Arial" panose="020B0604020202020204" pitchFamily="34" charset="0"/>
              <a:buChar char="•"/>
            </a:pPr>
            <a:r>
              <a:rPr lang="en-US" dirty="0">
                <a:effectLst/>
              </a:rPr>
              <a:t>And can scale up without significant changes to tooling, architecture, or development practices.</a:t>
            </a:r>
          </a:p>
          <a:p>
            <a:pPr algn="just"/>
            <a:r>
              <a:rPr lang="en-US" dirty="0">
                <a:effectLst/>
              </a:rPr>
              <a:t>The twelve-factor methodology can be applied to apps written in any programming language, and which use any combination of backing services (database, queue, memory cache, etc).</a:t>
            </a:r>
          </a:p>
          <a:p>
            <a:pPr algn="just"/>
            <a:endParaRPr lang="en-US" i="0" dirty="0">
              <a:effectLst/>
            </a:endParaRPr>
          </a:p>
          <a:p>
            <a:pPr algn="just"/>
            <a:r>
              <a:rPr lang="en-US" i="0" dirty="0">
                <a:effectLst/>
              </a:rPr>
              <a:t>The goal of the twelve-factor framework is to help developers build apps that use an architecture that ensures speed, reliability, agility, portability and ultimately results in a robust and reliable application.</a:t>
            </a:r>
          </a:p>
          <a:p>
            <a:pPr algn="just"/>
            <a:endParaRPr lang="en-US" i="0" dirty="0">
              <a:effectLst/>
            </a:endParaRPr>
          </a:p>
          <a:p>
            <a:pPr algn="just"/>
            <a:r>
              <a:rPr lang="en-US" b="1" dirty="0"/>
              <a:t>Why this?-</a:t>
            </a:r>
          </a:p>
          <a:p>
            <a:pPr algn="just"/>
            <a:r>
              <a:rPr lang="en-US" i="0" dirty="0">
                <a:effectLst/>
              </a:rPr>
              <a:t>Nowadays everyone is building microservices. No matter where you work, either in a startup or a big company you will encounter microservices architecture. </a:t>
            </a:r>
            <a:r>
              <a:rPr lang="en-US" dirty="0"/>
              <a:t>Heroku</a:t>
            </a:r>
            <a:r>
              <a:rPr lang="en-US" i="0" dirty="0">
                <a:effectLst/>
              </a:rPr>
              <a:t> did a great job at defining what makes a solid baseline for standing up your architecture.</a:t>
            </a:r>
          </a:p>
          <a:p>
            <a:pPr algn="just"/>
            <a:r>
              <a:rPr lang="en-US" i="0" dirty="0">
                <a:effectLst/>
              </a:rPr>
              <a:t>In 2011 Adam Wiggins [Heroku co-founder] published </a:t>
            </a:r>
            <a:r>
              <a:rPr lang="en-US" dirty="0"/>
              <a:t>The Twelve-Factor App</a:t>
            </a:r>
            <a:r>
              <a:rPr lang="en-US" i="0" dirty="0">
                <a:effectLst/>
              </a:rPr>
              <a:t> methodology for building software-as-a-service based on their own experiences. It is technology and language agnostic but successfully compatible with Microservices, Containers and CI/CD Pipelines with a focus on DevOps, hence, this topic is on our radar.</a:t>
            </a:r>
          </a:p>
          <a:p>
            <a:pPr algn="just"/>
            <a:endParaRPr lang="en-IN" dirty="0"/>
          </a:p>
        </p:txBody>
      </p:sp>
    </p:spTree>
    <p:extLst>
      <p:ext uri="{BB962C8B-B14F-4D97-AF65-F5344CB8AC3E}">
        <p14:creationId xmlns:p14="http://schemas.microsoft.com/office/powerpoint/2010/main" val="4238839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59E6B3-92EC-4994-955C-5D5815D47183}"/>
              </a:ext>
            </a:extLst>
          </p:cNvPr>
          <p:cNvPicPr>
            <a:picLocks noChangeAspect="1"/>
          </p:cNvPicPr>
          <p:nvPr/>
        </p:nvPicPr>
        <p:blipFill>
          <a:blip r:embed="rId2"/>
          <a:stretch>
            <a:fillRect/>
          </a:stretch>
        </p:blipFill>
        <p:spPr>
          <a:xfrm>
            <a:off x="11134385" y="0"/>
            <a:ext cx="1057615" cy="1094509"/>
          </a:xfrm>
          <a:prstGeom prst="rect">
            <a:avLst/>
          </a:prstGeom>
        </p:spPr>
      </p:pic>
      <p:sp>
        <p:nvSpPr>
          <p:cNvPr id="6" name="TextBox 5">
            <a:extLst>
              <a:ext uri="{FF2B5EF4-FFF2-40B4-BE49-F238E27FC236}">
                <a16:creationId xmlns:a16="http://schemas.microsoft.com/office/drawing/2014/main" id="{C4BB41D3-DB7A-4CE0-83C4-0817A4E0B0B9}"/>
              </a:ext>
            </a:extLst>
          </p:cNvPr>
          <p:cNvSpPr txBox="1"/>
          <p:nvPr/>
        </p:nvSpPr>
        <p:spPr>
          <a:xfrm>
            <a:off x="159026" y="172278"/>
            <a:ext cx="8766971" cy="6627455"/>
          </a:xfrm>
          <a:prstGeom prst="rect">
            <a:avLst/>
          </a:prstGeom>
          <a:noFill/>
        </p:spPr>
        <p:txBody>
          <a:bodyPr wrap="square" rtlCol="0">
            <a:spAutoFit/>
          </a:bodyPr>
          <a:lstStyle/>
          <a:p>
            <a:pPr algn="just">
              <a:spcAft>
                <a:spcPts val="3200"/>
              </a:spcAft>
            </a:pPr>
            <a:r>
              <a:rPr lang="en-US" sz="1800" b="1" i="0" dirty="0">
                <a:effectLst/>
              </a:rPr>
              <a:t>The Twelve Factors</a:t>
            </a:r>
          </a:p>
          <a:p>
            <a:pPr algn="just">
              <a:spcBef>
                <a:spcPts val="1200"/>
              </a:spcBef>
            </a:pPr>
            <a:r>
              <a:rPr lang="en-US" b="1" dirty="0"/>
              <a:t>1. Codebase</a:t>
            </a:r>
            <a:endParaRPr lang="en-US" b="1" i="0" dirty="0">
              <a:effectLst/>
            </a:endParaRPr>
          </a:p>
          <a:p>
            <a:pPr algn="just"/>
            <a:r>
              <a:rPr lang="en-US" b="0" i="0" dirty="0">
                <a:effectLst/>
              </a:rPr>
              <a:t>One codebase tracked in revision control, many deploys</a:t>
            </a:r>
          </a:p>
          <a:p>
            <a:pPr algn="just"/>
            <a:r>
              <a:rPr lang="en-US" b="0" dirty="0">
                <a:effectLst/>
              </a:rPr>
              <a:t>A twelve-factor app is always tracked in a version control system, such as </a:t>
            </a:r>
            <a:r>
              <a:rPr lang="en-US" dirty="0"/>
              <a:t>Gits</a:t>
            </a:r>
            <a:r>
              <a:rPr lang="en-US" b="0" dirty="0">
                <a:effectLst/>
              </a:rPr>
              <a:t>, </a:t>
            </a:r>
            <a:r>
              <a:rPr lang="en-US" dirty="0"/>
              <a:t>Mercurial</a:t>
            </a:r>
            <a:r>
              <a:rPr lang="en-US" b="0" dirty="0">
                <a:effectLst/>
              </a:rPr>
              <a:t>, or </a:t>
            </a:r>
            <a:r>
              <a:rPr lang="en-US" dirty="0"/>
              <a:t>Subversion</a:t>
            </a:r>
            <a:r>
              <a:rPr lang="en-US" b="0" dirty="0">
                <a:effectLst/>
              </a:rPr>
              <a:t>. A copy of the revision tracking database is known as a code repository, often shortened to code repo or just repo.</a:t>
            </a:r>
          </a:p>
          <a:p>
            <a:pPr algn="just"/>
            <a:r>
              <a:rPr lang="en-US" b="0" dirty="0">
                <a:effectLst/>
              </a:rPr>
              <a:t>A codebase is any single repo (in a centralized revision control system like Subversion), or any set of repos who share a root commit (in a decentralized revision control system like Git).</a:t>
            </a:r>
          </a:p>
          <a:p>
            <a:pPr algn="just"/>
            <a:endParaRPr lang="en-US" b="0" i="0" dirty="0">
              <a:effectLst/>
            </a:endParaRPr>
          </a:p>
          <a:p>
            <a:pPr algn="just">
              <a:spcBef>
                <a:spcPts val="1200"/>
              </a:spcBef>
            </a:pPr>
            <a:r>
              <a:rPr lang="en-US" b="1" dirty="0"/>
              <a:t>2. Dependencies</a:t>
            </a:r>
            <a:endParaRPr lang="en-US" b="1" i="0" dirty="0">
              <a:effectLst/>
            </a:endParaRPr>
          </a:p>
          <a:p>
            <a:pPr algn="just"/>
            <a:r>
              <a:rPr lang="en-US" b="0" i="0" dirty="0">
                <a:effectLst/>
              </a:rPr>
              <a:t>Explicitly declare and isolate dependencies</a:t>
            </a:r>
          </a:p>
          <a:p>
            <a:pPr algn="just"/>
            <a:r>
              <a:rPr lang="en-US" dirty="0">
                <a:effectLst/>
              </a:rPr>
              <a:t>A twelve-factor app never relies on implicit existence of system-wide packages.</a:t>
            </a:r>
            <a:r>
              <a:rPr lang="en-US" b="0" dirty="0">
                <a:effectLst/>
              </a:rPr>
              <a:t> It declares all dependencies, completely and exactly, via a dependency declaration manifest. Furthermore, it uses a dependency isolation tool during execution to ensure that no implicit dependencies “leak in” from the surrounding system. The full and explicit dependency specification is applied uniformly to both production and development. One benefit of explicit dependency declaration is that it simplifies setup for developers new to the app. The new developer can check out the app’s codebase onto their development machine, requiring only the language runtime and dependency manager installed as prerequisites.</a:t>
            </a:r>
          </a:p>
          <a:p>
            <a:pPr algn="just"/>
            <a:endParaRPr lang="en-IN" dirty="0"/>
          </a:p>
        </p:txBody>
      </p:sp>
      <p:pic>
        <p:nvPicPr>
          <p:cNvPr id="7" name="Picture 6">
            <a:extLst>
              <a:ext uri="{FF2B5EF4-FFF2-40B4-BE49-F238E27FC236}">
                <a16:creationId xmlns:a16="http://schemas.microsoft.com/office/drawing/2014/main" id="{5272FEAC-7161-4A3D-885E-5C4E1CD6370A}"/>
              </a:ext>
            </a:extLst>
          </p:cNvPr>
          <p:cNvPicPr>
            <a:picLocks noChangeAspect="1"/>
          </p:cNvPicPr>
          <p:nvPr/>
        </p:nvPicPr>
        <p:blipFill>
          <a:blip r:embed="rId3"/>
          <a:stretch>
            <a:fillRect/>
          </a:stretch>
        </p:blipFill>
        <p:spPr>
          <a:xfrm>
            <a:off x="8925997" y="1308921"/>
            <a:ext cx="2737195" cy="2177084"/>
          </a:xfrm>
          <a:prstGeom prst="rect">
            <a:avLst/>
          </a:prstGeom>
        </p:spPr>
      </p:pic>
    </p:spTree>
    <p:extLst>
      <p:ext uri="{BB962C8B-B14F-4D97-AF65-F5344CB8AC3E}">
        <p14:creationId xmlns:p14="http://schemas.microsoft.com/office/powerpoint/2010/main" val="84518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377B2A-F3D4-411B-874D-F7DC0208AFC8}"/>
              </a:ext>
            </a:extLst>
          </p:cNvPr>
          <p:cNvSpPr txBox="1"/>
          <p:nvPr/>
        </p:nvSpPr>
        <p:spPr>
          <a:xfrm>
            <a:off x="251791" y="127507"/>
            <a:ext cx="10882594" cy="4678204"/>
          </a:xfrm>
          <a:prstGeom prst="rect">
            <a:avLst/>
          </a:prstGeom>
          <a:noFill/>
        </p:spPr>
        <p:txBody>
          <a:bodyPr wrap="square">
            <a:spAutoFit/>
          </a:bodyPr>
          <a:lstStyle/>
          <a:p>
            <a:pPr algn="just">
              <a:spcBef>
                <a:spcPts val="1200"/>
              </a:spcBef>
            </a:pPr>
            <a:r>
              <a:rPr lang="en-US" b="1" dirty="0"/>
              <a:t>3. Config</a:t>
            </a:r>
            <a:endParaRPr lang="en-US" b="1" i="0" dirty="0">
              <a:effectLst/>
            </a:endParaRPr>
          </a:p>
          <a:p>
            <a:pPr algn="just"/>
            <a:r>
              <a:rPr lang="en-US" b="0" i="0" dirty="0">
                <a:effectLst/>
              </a:rPr>
              <a:t>Store config in the environment</a:t>
            </a:r>
          </a:p>
          <a:p>
            <a:pPr algn="just"/>
            <a:r>
              <a:rPr lang="en-US" dirty="0">
                <a:effectLst/>
              </a:rPr>
              <a:t>An app’s config is everything that is likely to vary between </a:t>
            </a:r>
            <a:r>
              <a:rPr lang="en-US" dirty="0"/>
              <a:t>deploys</a:t>
            </a:r>
            <a:r>
              <a:rPr lang="en-US" dirty="0">
                <a:effectLst/>
              </a:rPr>
              <a:t> (staging, production, developer environments, etc). This includes:</a:t>
            </a:r>
          </a:p>
          <a:p>
            <a:pPr algn="just">
              <a:buFont typeface="Arial" panose="020B0604020202020204" pitchFamily="34" charset="0"/>
              <a:buChar char="•"/>
            </a:pPr>
            <a:r>
              <a:rPr lang="en-US" dirty="0">
                <a:effectLst/>
              </a:rPr>
              <a:t>Resource handles to the database, Memcached, and other </a:t>
            </a:r>
            <a:r>
              <a:rPr lang="en-US" dirty="0"/>
              <a:t>backing services</a:t>
            </a:r>
            <a:endParaRPr lang="en-US" dirty="0">
              <a:effectLst/>
            </a:endParaRPr>
          </a:p>
          <a:p>
            <a:pPr algn="just">
              <a:buFont typeface="Arial" panose="020B0604020202020204" pitchFamily="34" charset="0"/>
              <a:buChar char="•"/>
            </a:pPr>
            <a:r>
              <a:rPr lang="en-US" dirty="0">
                <a:effectLst/>
              </a:rPr>
              <a:t>Credentials to external services such as Amazon S3 or Twitter</a:t>
            </a:r>
          </a:p>
          <a:p>
            <a:pPr algn="just">
              <a:buFont typeface="Arial" panose="020B0604020202020204" pitchFamily="34" charset="0"/>
              <a:buChar char="•"/>
            </a:pPr>
            <a:r>
              <a:rPr lang="en-US" dirty="0">
                <a:effectLst/>
              </a:rPr>
              <a:t>Per-deploy values such as the canonical hostname for the deploy</a:t>
            </a:r>
          </a:p>
          <a:p>
            <a:pPr algn="just"/>
            <a:r>
              <a:rPr lang="en-US" dirty="0">
                <a:effectLst/>
              </a:rPr>
              <a:t>Apps sometimes store config as constants in the code. This is a violation of twelve-factor, which requires strict separation of config from code. Config varies substantially across deploys, code does not.</a:t>
            </a:r>
          </a:p>
          <a:p>
            <a:pPr algn="just"/>
            <a:endParaRPr lang="en-US" b="0" i="0" dirty="0">
              <a:effectLst/>
            </a:endParaRPr>
          </a:p>
          <a:p>
            <a:pPr algn="just">
              <a:spcBef>
                <a:spcPts val="1200"/>
              </a:spcBef>
            </a:pPr>
            <a:r>
              <a:rPr lang="en-US" b="1" dirty="0"/>
              <a:t>4. Backing services</a:t>
            </a:r>
            <a:endParaRPr lang="en-US" b="1" i="0" dirty="0">
              <a:effectLst/>
            </a:endParaRPr>
          </a:p>
          <a:p>
            <a:pPr algn="just"/>
            <a:r>
              <a:rPr lang="en-US" b="0" i="0" dirty="0">
                <a:effectLst/>
              </a:rPr>
              <a:t>Treat backing services as attached resources</a:t>
            </a:r>
          </a:p>
          <a:p>
            <a:pPr algn="just"/>
            <a:r>
              <a:rPr lang="en-US" dirty="0">
                <a:effectLst/>
              </a:rPr>
              <a:t>A backing service is any service the app consumes over the network as part of its normal operation. Examples include datastores (such as </a:t>
            </a:r>
            <a:r>
              <a:rPr lang="en-US" dirty="0"/>
              <a:t>MySQL</a:t>
            </a:r>
            <a:r>
              <a:rPr lang="en-US" dirty="0">
                <a:effectLst/>
              </a:rPr>
              <a:t> or </a:t>
            </a:r>
            <a:r>
              <a:rPr lang="en-US" dirty="0"/>
              <a:t>CouchDB</a:t>
            </a:r>
            <a:r>
              <a:rPr lang="en-US" dirty="0">
                <a:effectLst/>
              </a:rPr>
              <a:t>), messaging/queueing systems (such as </a:t>
            </a:r>
            <a:r>
              <a:rPr lang="en-US" dirty="0"/>
              <a:t>RabbitMQ</a:t>
            </a:r>
            <a:r>
              <a:rPr lang="en-US" dirty="0">
                <a:effectLst/>
              </a:rPr>
              <a:t> or </a:t>
            </a:r>
            <a:r>
              <a:rPr lang="en-US" dirty="0"/>
              <a:t>Beanstalkd</a:t>
            </a:r>
            <a:r>
              <a:rPr lang="en-US" u="none" strike="noStrike" dirty="0"/>
              <a:t>)</a:t>
            </a:r>
            <a:r>
              <a:rPr lang="en-US" dirty="0">
                <a:effectLst/>
              </a:rPr>
              <a:t>, SMTP services for outbound email (such as </a:t>
            </a:r>
            <a:r>
              <a:rPr lang="en-US" dirty="0"/>
              <a:t>Postfix</a:t>
            </a:r>
            <a:r>
              <a:rPr lang="en-US" dirty="0">
                <a:effectLst/>
              </a:rPr>
              <a:t>), and caching systems (such as </a:t>
            </a:r>
            <a:r>
              <a:rPr lang="en-US" dirty="0"/>
              <a:t>Memcached</a:t>
            </a:r>
            <a:r>
              <a:rPr lang="en-US" dirty="0">
                <a:effectLst/>
              </a:rPr>
              <a:t>).</a:t>
            </a:r>
          </a:p>
          <a:p>
            <a:pPr algn="just"/>
            <a:endParaRPr lang="en-US" b="0" i="0" dirty="0">
              <a:effectLst/>
            </a:endParaRPr>
          </a:p>
        </p:txBody>
      </p:sp>
      <p:pic>
        <p:nvPicPr>
          <p:cNvPr id="5" name="Picture 4">
            <a:extLst>
              <a:ext uri="{FF2B5EF4-FFF2-40B4-BE49-F238E27FC236}">
                <a16:creationId xmlns:a16="http://schemas.microsoft.com/office/drawing/2014/main" id="{E9B6EB41-CCE8-4B93-AC8E-D06D1E8B6BB3}"/>
              </a:ext>
            </a:extLst>
          </p:cNvPr>
          <p:cNvPicPr>
            <a:picLocks noChangeAspect="1"/>
          </p:cNvPicPr>
          <p:nvPr/>
        </p:nvPicPr>
        <p:blipFill>
          <a:blip r:embed="rId2"/>
          <a:stretch>
            <a:fillRect/>
          </a:stretch>
        </p:blipFill>
        <p:spPr>
          <a:xfrm>
            <a:off x="11134385" y="0"/>
            <a:ext cx="1057615" cy="1094509"/>
          </a:xfrm>
          <a:prstGeom prst="rect">
            <a:avLst/>
          </a:prstGeom>
        </p:spPr>
      </p:pic>
      <p:pic>
        <p:nvPicPr>
          <p:cNvPr id="6" name="Picture 5">
            <a:extLst>
              <a:ext uri="{FF2B5EF4-FFF2-40B4-BE49-F238E27FC236}">
                <a16:creationId xmlns:a16="http://schemas.microsoft.com/office/drawing/2014/main" id="{F6255AB6-6208-4E2D-8879-B63CAD3EFE0C}"/>
              </a:ext>
            </a:extLst>
          </p:cNvPr>
          <p:cNvPicPr>
            <a:picLocks noChangeAspect="1"/>
          </p:cNvPicPr>
          <p:nvPr/>
        </p:nvPicPr>
        <p:blipFill>
          <a:blip r:embed="rId3"/>
          <a:stretch>
            <a:fillRect/>
          </a:stretch>
        </p:blipFill>
        <p:spPr>
          <a:xfrm>
            <a:off x="2650435" y="4417095"/>
            <a:ext cx="4929808" cy="2401335"/>
          </a:xfrm>
          <a:prstGeom prst="rect">
            <a:avLst/>
          </a:prstGeom>
        </p:spPr>
      </p:pic>
    </p:spTree>
    <p:extLst>
      <p:ext uri="{BB962C8B-B14F-4D97-AF65-F5344CB8AC3E}">
        <p14:creationId xmlns:p14="http://schemas.microsoft.com/office/powerpoint/2010/main" val="1360573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22F2AA-6C2A-43B7-9220-E9A0962B5128}"/>
              </a:ext>
            </a:extLst>
          </p:cNvPr>
          <p:cNvPicPr>
            <a:picLocks noChangeAspect="1"/>
          </p:cNvPicPr>
          <p:nvPr/>
        </p:nvPicPr>
        <p:blipFill>
          <a:blip r:embed="rId2"/>
          <a:stretch>
            <a:fillRect/>
          </a:stretch>
        </p:blipFill>
        <p:spPr>
          <a:xfrm>
            <a:off x="11134385" y="0"/>
            <a:ext cx="1057615" cy="1094509"/>
          </a:xfrm>
          <a:prstGeom prst="rect">
            <a:avLst/>
          </a:prstGeom>
        </p:spPr>
      </p:pic>
      <p:sp>
        <p:nvSpPr>
          <p:cNvPr id="5" name="TextBox 4">
            <a:extLst>
              <a:ext uri="{FF2B5EF4-FFF2-40B4-BE49-F238E27FC236}">
                <a16:creationId xmlns:a16="http://schemas.microsoft.com/office/drawing/2014/main" id="{ED38319F-9527-49AD-8BD5-715212692797}"/>
              </a:ext>
            </a:extLst>
          </p:cNvPr>
          <p:cNvSpPr txBox="1"/>
          <p:nvPr/>
        </p:nvSpPr>
        <p:spPr>
          <a:xfrm>
            <a:off x="132521" y="0"/>
            <a:ext cx="10880035" cy="7602081"/>
          </a:xfrm>
          <a:prstGeom prst="rect">
            <a:avLst/>
          </a:prstGeom>
          <a:noFill/>
        </p:spPr>
        <p:txBody>
          <a:bodyPr wrap="square">
            <a:spAutoFit/>
          </a:bodyPr>
          <a:lstStyle/>
          <a:p>
            <a:pPr algn="just">
              <a:spcBef>
                <a:spcPts val="1200"/>
              </a:spcBef>
            </a:pPr>
            <a:r>
              <a:rPr lang="en-US" b="1" dirty="0"/>
              <a:t>5. Build, release, run</a:t>
            </a:r>
            <a:endParaRPr lang="en-US" b="1" i="0" dirty="0">
              <a:effectLst/>
            </a:endParaRPr>
          </a:p>
          <a:p>
            <a:pPr algn="just"/>
            <a:r>
              <a:rPr lang="en-US" b="0" i="0" dirty="0">
                <a:effectLst/>
              </a:rPr>
              <a:t>Strictly separate build and run stages</a:t>
            </a:r>
          </a:p>
          <a:p>
            <a:pPr algn="just"/>
            <a:r>
              <a:rPr lang="en-US" dirty="0">
                <a:effectLst/>
              </a:rPr>
              <a:t>A </a:t>
            </a:r>
            <a:r>
              <a:rPr lang="en-US" dirty="0"/>
              <a:t>codebase</a:t>
            </a:r>
            <a:r>
              <a:rPr lang="en-US" dirty="0">
                <a:effectLst/>
              </a:rPr>
              <a:t> is transformed into a (non-development) deploy through three stages:</a:t>
            </a:r>
          </a:p>
          <a:p>
            <a:pPr algn="just">
              <a:buFont typeface="Arial" panose="020B0604020202020204" pitchFamily="34" charset="0"/>
              <a:buChar char="•"/>
            </a:pPr>
            <a:r>
              <a:rPr lang="en-US" dirty="0">
                <a:effectLst/>
              </a:rPr>
              <a:t>The build stage is a transform which converts a code repo into an executable bundle known as a build. Using a version of the code at a commit specified by the deployment process, the build stage fetches vendors </a:t>
            </a:r>
            <a:r>
              <a:rPr lang="en-US" dirty="0"/>
              <a:t>dependencies</a:t>
            </a:r>
            <a:r>
              <a:rPr lang="en-US" dirty="0">
                <a:effectLst/>
              </a:rPr>
              <a:t> and compiles binaries and assets.</a:t>
            </a:r>
          </a:p>
          <a:p>
            <a:pPr algn="just">
              <a:buFont typeface="Arial" panose="020B0604020202020204" pitchFamily="34" charset="0"/>
              <a:buChar char="•"/>
            </a:pPr>
            <a:r>
              <a:rPr lang="en-US" dirty="0">
                <a:effectLst/>
              </a:rPr>
              <a:t>The release stage takes the build produced by the build stage and combines it with the deploy’s current </a:t>
            </a:r>
            <a:r>
              <a:rPr lang="en-US" dirty="0"/>
              <a:t>config</a:t>
            </a:r>
            <a:r>
              <a:rPr lang="en-US" dirty="0">
                <a:effectLst/>
              </a:rPr>
              <a:t>. The resulting release contains both the build and the config and is ready for immediate execution in the execution environment.</a:t>
            </a:r>
          </a:p>
          <a:p>
            <a:pPr algn="just">
              <a:buFont typeface="Arial" panose="020B0604020202020204" pitchFamily="34" charset="0"/>
              <a:buChar char="•"/>
            </a:pPr>
            <a:r>
              <a:rPr lang="en-US" dirty="0">
                <a:effectLst/>
              </a:rPr>
              <a:t>The run stage (also known as “runtime”) runs the app in the execution environment, by launching some set of the app’s </a:t>
            </a:r>
            <a:r>
              <a:rPr lang="en-US" dirty="0"/>
              <a:t>processes</a:t>
            </a:r>
            <a:r>
              <a:rPr lang="en-US" dirty="0">
                <a:effectLst/>
              </a:rPr>
              <a:t> against a selected release.</a:t>
            </a:r>
          </a:p>
          <a:p>
            <a:pPr algn="just"/>
            <a:endParaRPr lang="en-US" b="0" i="0" dirty="0">
              <a:effectLst/>
            </a:endParaRPr>
          </a:p>
          <a:p>
            <a:pPr algn="just"/>
            <a:endParaRPr lang="en-US" dirty="0"/>
          </a:p>
          <a:p>
            <a:pPr algn="just"/>
            <a:endParaRPr lang="en-US" b="0" i="0" dirty="0">
              <a:effectLst/>
            </a:endParaRPr>
          </a:p>
          <a:p>
            <a:pPr algn="just"/>
            <a:endParaRPr lang="en-US" dirty="0"/>
          </a:p>
          <a:p>
            <a:pPr algn="just"/>
            <a:endParaRPr lang="en-US" b="0" i="0" dirty="0">
              <a:effectLst/>
            </a:endParaRPr>
          </a:p>
          <a:p>
            <a:pPr algn="just"/>
            <a:endParaRPr lang="en-US" dirty="0"/>
          </a:p>
          <a:p>
            <a:pPr algn="just"/>
            <a:endParaRPr lang="en-US" b="0" i="0" dirty="0">
              <a:effectLst/>
            </a:endParaRPr>
          </a:p>
          <a:p>
            <a:pPr algn="just">
              <a:spcBef>
                <a:spcPts val="1200"/>
              </a:spcBef>
            </a:pPr>
            <a:r>
              <a:rPr lang="en-US" b="1" dirty="0"/>
              <a:t>6. Processes</a:t>
            </a:r>
            <a:endParaRPr lang="en-US" b="1" i="0" dirty="0">
              <a:effectLst/>
            </a:endParaRPr>
          </a:p>
          <a:p>
            <a:pPr algn="just"/>
            <a:r>
              <a:rPr lang="en-US" b="0" i="0" dirty="0">
                <a:effectLst/>
              </a:rPr>
              <a:t>Execute the app as one or more stateless processes</a:t>
            </a:r>
          </a:p>
          <a:p>
            <a:pPr algn="just"/>
            <a:r>
              <a:rPr lang="en-US" dirty="0">
                <a:effectLst/>
              </a:rPr>
              <a:t>The app is executed in the execution environment as one or more processes. Twelve-factor processes are stateless and </a:t>
            </a:r>
            <a:r>
              <a:rPr lang="en-US" dirty="0"/>
              <a:t>share-nothing</a:t>
            </a:r>
            <a:r>
              <a:rPr lang="en-US" dirty="0">
                <a:effectLst/>
              </a:rPr>
              <a:t>. Any data that needs to persist must be stored in a stateful </a:t>
            </a:r>
            <a:r>
              <a:rPr lang="en-US" dirty="0"/>
              <a:t>backing service</a:t>
            </a:r>
            <a:r>
              <a:rPr lang="en-US" dirty="0">
                <a:effectLst/>
              </a:rPr>
              <a:t>, typically a database.</a:t>
            </a:r>
          </a:p>
          <a:p>
            <a:pPr algn="just"/>
            <a:r>
              <a:rPr lang="en-US" dirty="0">
                <a:effectLst/>
              </a:rPr>
              <a:t>The memory space or filesystem of the process can be used as a brief, single-transaction cache.</a:t>
            </a:r>
          </a:p>
          <a:p>
            <a:pPr algn="just"/>
            <a:endParaRPr lang="en-US" b="1" dirty="0"/>
          </a:p>
          <a:p>
            <a:pPr algn="just">
              <a:spcBef>
                <a:spcPts val="1200"/>
              </a:spcBef>
            </a:pPr>
            <a:endParaRPr lang="en-US" b="0" i="0" dirty="0">
              <a:effectLst/>
            </a:endParaRPr>
          </a:p>
        </p:txBody>
      </p:sp>
      <p:pic>
        <p:nvPicPr>
          <p:cNvPr id="6" name="Picture 5">
            <a:extLst>
              <a:ext uri="{FF2B5EF4-FFF2-40B4-BE49-F238E27FC236}">
                <a16:creationId xmlns:a16="http://schemas.microsoft.com/office/drawing/2014/main" id="{28AAD39F-1D6B-47A1-BF24-0FCA9958AC22}"/>
              </a:ext>
            </a:extLst>
          </p:cNvPr>
          <p:cNvPicPr>
            <a:picLocks noChangeAspect="1"/>
          </p:cNvPicPr>
          <p:nvPr/>
        </p:nvPicPr>
        <p:blipFill>
          <a:blip r:embed="rId3"/>
          <a:stretch>
            <a:fillRect/>
          </a:stretch>
        </p:blipFill>
        <p:spPr>
          <a:xfrm>
            <a:off x="2745684" y="3019631"/>
            <a:ext cx="5391150" cy="2276475"/>
          </a:xfrm>
          <a:prstGeom prst="rect">
            <a:avLst/>
          </a:prstGeom>
        </p:spPr>
      </p:pic>
    </p:spTree>
    <p:extLst>
      <p:ext uri="{BB962C8B-B14F-4D97-AF65-F5344CB8AC3E}">
        <p14:creationId xmlns:p14="http://schemas.microsoft.com/office/powerpoint/2010/main" val="4143274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6766E9-F504-49A0-9276-A79E673969EC}"/>
              </a:ext>
            </a:extLst>
          </p:cNvPr>
          <p:cNvPicPr>
            <a:picLocks noChangeAspect="1"/>
          </p:cNvPicPr>
          <p:nvPr/>
        </p:nvPicPr>
        <p:blipFill>
          <a:blip r:embed="rId2"/>
          <a:stretch>
            <a:fillRect/>
          </a:stretch>
        </p:blipFill>
        <p:spPr>
          <a:xfrm>
            <a:off x="11134385" y="0"/>
            <a:ext cx="1057615" cy="1094509"/>
          </a:xfrm>
          <a:prstGeom prst="rect">
            <a:avLst/>
          </a:prstGeom>
        </p:spPr>
      </p:pic>
      <p:sp>
        <p:nvSpPr>
          <p:cNvPr id="5" name="TextBox 4">
            <a:extLst>
              <a:ext uri="{FF2B5EF4-FFF2-40B4-BE49-F238E27FC236}">
                <a16:creationId xmlns:a16="http://schemas.microsoft.com/office/drawing/2014/main" id="{01374C05-031B-4089-AC45-B9ED2DA00529}"/>
              </a:ext>
            </a:extLst>
          </p:cNvPr>
          <p:cNvSpPr txBox="1"/>
          <p:nvPr/>
        </p:nvSpPr>
        <p:spPr>
          <a:xfrm>
            <a:off x="145773" y="101002"/>
            <a:ext cx="7814227" cy="4955203"/>
          </a:xfrm>
          <a:prstGeom prst="rect">
            <a:avLst/>
          </a:prstGeom>
          <a:noFill/>
        </p:spPr>
        <p:txBody>
          <a:bodyPr wrap="square">
            <a:spAutoFit/>
          </a:bodyPr>
          <a:lstStyle/>
          <a:p>
            <a:pPr algn="just">
              <a:spcBef>
                <a:spcPts val="1200"/>
              </a:spcBef>
            </a:pPr>
            <a:r>
              <a:rPr lang="en-US" b="1" dirty="0"/>
              <a:t>7. Port binding</a:t>
            </a:r>
            <a:endParaRPr lang="en-US" b="1" i="0" dirty="0">
              <a:effectLst/>
            </a:endParaRPr>
          </a:p>
          <a:p>
            <a:pPr algn="just"/>
            <a:r>
              <a:rPr lang="en-US" b="0" i="0" dirty="0">
                <a:effectLst/>
              </a:rPr>
              <a:t>Export services via port binding</a:t>
            </a:r>
          </a:p>
          <a:p>
            <a:pPr algn="just"/>
            <a:r>
              <a:rPr lang="en-US" dirty="0">
                <a:effectLst/>
              </a:rPr>
              <a:t>Web apps are sometimes executed inside a webserver container. For example, PHP apps might run as a module inside </a:t>
            </a:r>
            <a:r>
              <a:rPr lang="en-US" dirty="0"/>
              <a:t>Apache HTTPD</a:t>
            </a:r>
            <a:r>
              <a:rPr lang="en-US" dirty="0">
                <a:effectLst/>
              </a:rPr>
              <a:t>, or Java apps might run inside </a:t>
            </a:r>
            <a:r>
              <a:rPr lang="en-US" dirty="0"/>
              <a:t>Tomcat</a:t>
            </a:r>
            <a:r>
              <a:rPr lang="en-US" dirty="0">
                <a:effectLst/>
              </a:rPr>
              <a:t>.</a:t>
            </a:r>
          </a:p>
          <a:p>
            <a:pPr algn="just"/>
            <a:r>
              <a:rPr lang="en-US" dirty="0">
                <a:effectLst/>
              </a:rPr>
              <a:t>The twelve-factor app is completely self-contained and does not rely on runtime injection of a webserver into the execution environment to create a web-facing service. The web app exports HTTP as a service by binding to a port, and listening to requests coming in on that port.</a:t>
            </a:r>
          </a:p>
          <a:p>
            <a:pPr algn="just"/>
            <a:endParaRPr lang="en-US" b="0" i="0" dirty="0">
              <a:effectLst/>
            </a:endParaRPr>
          </a:p>
          <a:p>
            <a:pPr algn="just">
              <a:spcBef>
                <a:spcPts val="1200"/>
              </a:spcBef>
            </a:pPr>
            <a:r>
              <a:rPr lang="en-US" b="1" dirty="0"/>
              <a:t>8. Concurrency</a:t>
            </a:r>
            <a:endParaRPr lang="en-US" b="1" i="0" dirty="0">
              <a:effectLst/>
            </a:endParaRPr>
          </a:p>
          <a:p>
            <a:pPr algn="just"/>
            <a:r>
              <a:rPr lang="en-US" b="0" i="0" dirty="0">
                <a:effectLst/>
              </a:rPr>
              <a:t>Scale out via the process model</a:t>
            </a:r>
          </a:p>
          <a:p>
            <a:pPr algn="just"/>
            <a:r>
              <a:rPr lang="en-US" dirty="0">
                <a:effectLst/>
              </a:rPr>
              <a:t>The process model truly shines when it comes time to scale out. The </a:t>
            </a:r>
            <a:r>
              <a:rPr lang="en-US" dirty="0"/>
              <a:t>share-nothing, horizontally partitionable nature of twelve-factor app processes</a:t>
            </a:r>
            <a:r>
              <a:rPr lang="en-US" dirty="0">
                <a:effectLst/>
              </a:rPr>
              <a:t> means that adding more concurrency is a simple and reliable operation. The array of process types and number of processes of each type is known as the process formation.</a:t>
            </a:r>
          </a:p>
        </p:txBody>
      </p:sp>
      <p:pic>
        <p:nvPicPr>
          <p:cNvPr id="6" name="Picture 5">
            <a:extLst>
              <a:ext uri="{FF2B5EF4-FFF2-40B4-BE49-F238E27FC236}">
                <a16:creationId xmlns:a16="http://schemas.microsoft.com/office/drawing/2014/main" id="{F378B0CB-6745-49D7-981E-6297D56BB5B8}"/>
              </a:ext>
            </a:extLst>
          </p:cNvPr>
          <p:cNvPicPr>
            <a:picLocks noChangeAspect="1"/>
          </p:cNvPicPr>
          <p:nvPr/>
        </p:nvPicPr>
        <p:blipFill>
          <a:blip r:embed="rId3"/>
          <a:stretch>
            <a:fillRect/>
          </a:stretch>
        </p:blipFill>
        <p:spPr>
          <a:xfrm>
            <a:off x="7960001" y="2949483"/>
            <a:ext cx="4086225" cy="3714750"/>
          </a:xfrm>
          <a:prstGeom prst="rect">
            <a:avLst/>
          </a:prstGeom>
        </p:spPr>
      </p:pic>
    </p:spTree>
    <p:extLst>
      <p:ext uri="{BB962C8B-B14F-4D97-AF65-F5344CB8AC3E}">
        <p14:creationId xmlns:p14="http://schemas.microsoft.com/office/powerpoint/2010/main" val="3176439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813877-0E0E-4149-82BB-B23B27BC3A22}"/>
              </a:ext>
            </a:extLst>
          </p:cNvPr>
          <p:cNvPicPr>
            <a:picLocks noChangeAspect="1"/>
          </p:cNvPicPr>
          <p:nvPr/>
        </p:nvPicPr>
        <p:blipFill>
          <a:blip r:embed="rId2"/>
          <a:stretch>
            <a:fillRect/>
          </a:stretch>
        </p:blipFill>
        <p:spPr>
          <a:xfrm>
            <a:off x="11134385" y="0"/>
            <a:ext cx="1057615" cy="1094509"/>
          </a:xfrm>
          <a:prstGeom prst="rect">
            <a:avLst/>
          </a:prstGeom>
        </p:spPr>
      </p:pic>
      <p:sp>
        <p:nvSpPr>
          <p:cNvPr id="9" name="TextBox 8">
            <a:extLst>
              <a:ext uri="{FF2B5EF4-FFF2-40B4-BE49-F238E27FC236}">
                <a16:creationId xmlns:a16="http://schemas.microsoft.com/office/drawing/2014/main" id="{3E84E147-5BCA-455A-8E8B-34B0FC0201F7}"/>
              </a:ext>
            </a:extLst>
          </p:cNvPr>
          <p:cNvSpPr txBox="1"/>
          <p:nvPr/>
        </p:nvSpPr>
        <p:spPr>
          <a:xfrm>
            <a:off x="2345635" y="1243280"/>
            <a:ext cx="8110330" cy="1323439"/>
          </a:xfrm>
          <a:prstGeom prst="rect">
            <a:avLst/>
          </a:prstGeom>
          <a:noFill/>
        </p:spPr>
        <p:txBody>
          <a:bodyPr wrap="square">
            <a:spAutoFit/>
          </a:bodyPr>
          <a:lstStyle/>
          <a:p>
            <a:r>
              <a:rPr lang="en-US" sz="4000" b="1" dirty="0"/>
              <a:t>Project Mindset vs Product Mindset</a:t>
            </a:r>
            <a:br>
              <a:rPr lang="en-US" sz="4000" b="1" dirty="0"/>
            </a:br>
            <a:endParaRPr lang="en-IN" sz="4000" b="1" dirty="0"/>
          </a:p>
        </p:txBody>
      </p:sp>
      <p:pic>
        <p:nvPicPr>
          <p:cNvPr id="6" name="Picture 5">
            <a:extLst>
              <a:ext uri="{FF2B5EF4-FFF2-40B4-BE49-F238E27FC236}">
                <a16:creationId xmlns:a16="http://schemas.microsoft.com/office/drawing/2014/main" id="{416EBB87-D09E-4711-9A20-A34CC38D0850}"/>
              </a:ext>
            </a:extLst>
          </p:cNvPr>
          <p:cNvPicPr>
            <a:picLocks noChangeAspect="1"/>
          </p:cNvPicPr>
          <p:nvPr/>
        </p:nvPicPr>
        <p:blipFill>
          <a:blip r:embed="rId3"/>
          <a:stretch>
            <a:fillRect/>
          </a:stretch>
        </p:blipFill>
        <p:spPr>
          <a:xfrm>
            <a:off x="2441299" y="2239617"/>
            <a:ext cx="7600950" cy="3810000"/>
          </a:xfrm>
          <a:prstGeom prst="rect">
            <a:avLst/>
          </a:prstGeom>
        </p:spPr>
      </p:pic>
    </p:spTree>
    <p:extLst>
      <p:ext uri="{BB962C8B-B14F-4D97-AF65-F5344CB8AC3E}">
        <p14:creationId xmlns:p14="http://schemas.microsoft.com/office/powerpoint/2010/main" val="2478418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7A5131-7331-4FB0-8CC7-A11FDE0F777F}"/>
              </a:ext>
            </a:extLst>
          </p:cNvPr>
          <p:cNvPicPr>
            <a:picLocks noChangeAspect="1"/>
          </p:cNvPicPr>
          <p:nvPr/>
        </p:nvPicPr>
        <p:blipFill>
          <a:blip r:embed="rId2"/>
          <a:stretch>
            <a:fillRect/>
          </a:stretch>
        </p:blipFill>
        <p:spPr>
          <a:xfrm>
            <a:off x="11134385" y="0"/>
            <a:ext cx="1057615" cy="1094509"/>
          </a:xfrm>
          <a:prstGeom prst="rect">
            <a:avLst/>
          </a:prstGeom>
        </p:spPr>
      </p:pic>
      <p:sp>
        <p:nvSpPr>
          <p:cNvPr id="5" name="TextBox 4">
            <a:extLst>
              <a:ext uri="{FF2B5EF4-FFF2-40B4-BE49-F238E27FC236}">
                <a16:creationId xmlns:a16="http://schemas.microsoft.com/office/drawing/2014/main" id="{8A2A3ACD-87D9-4F3F-ACC3-D10B3F514477}"/>
              </a:ext>
            </a:extLst>
          </p:cNvPr>
          <p:cNvSpPr txBox="1"/>
          <p:nvPr/>
        </p:nvSpPr>
        <p:spPr>
          <a:xfrm>
            <a:off x="119269" y="93272"/>
            <a:ext cx="11015116" cy="7171194"/>
          </a:xfrm>
          <a:prstGeom prst="rect">
            <a:avLst/>
          </a:prstGeom>
          <a:noFill/>
        </p:spPr>
        <p:txBody>
          <a:bodyPr wrap="square">
            <a:spAutoFit/>
          </a:bodyPr>
          <a:lstStyle/>
          <a:p>
            <a:pPr algn="just">
              <a:spcBef>
                <a:spcPts val="1200"/>
              </a:spcBef>
            </a:pPr>
            <a:r>
              <a:rPr lang="en-US" b="1" dirty="0"/>
              <a:t>9. Disposability</a:t>
            </a:r>
            <a:endParaRPr lang="en-US" b="1" i="0" dirty="0">
              <a:effectLst/>
            </a:endParaRPr>
          </a:p>
          <a:p>
            <a:pPr algn="just"/>
            <a:r>
              <a:rPr lang="en-US" b="0" i="0" dirty="0">
                <a:effectLst/>
              </a:rPr>
              <a:t>Maximize robustness with fast startup and graceful shutdown</a:t>
            </a:r>
          </a:p>
          <a:p>
            <a:pPr algn="just"/>
            <a:r>
              <a:rPr lang="en-US" dirty="0">
                <a:effectLst/>
              </a:rPr>
              <a:t>The twelve-factor app’s </a:t>
            </a:r>
            <a:r>
              <a:rPr lang="en-US" dirty="0"/>
              <a:t>processes</a:t>
            </a:r>
            <a:r>
              <a:rPr lang="en-US" dirty="0">
                <a:effectLst/>
              </a:rPr>
              <a:t> are disposable, meaning they can be started or stopped at a moment’s notice. This facilitates fast elastic scaling, rapid deployment of </a:t>
            </a:r>
            <a:r>
              <a:rPr lang="en-US" dirty="0"/>
              <a:t>code</a:t>
            </a:r>
            <a:r>
              <a:rPr lang="en-US" dirty="0">
                <a:effectLst/>
              </a:rPr>
              <a:t> or </a:t>
            </a:r>
            <a:r>
              <a:rPr lang="en-US" dirty="0"/>
              <a:t>config</a:t>
            </a:r>
            <a:r>
              <a:rPr lang="en-US" dirty="0">
                <a:effectLst/>
              </a:rPr>
              <a:t> changes, and robustness of production deploys.</a:t>
            </a:r>
          </a:p>
          <a:p>
            <a:pPr algn="just"/>
            <a:r>
              <a:rPr lang="en-US" dirty="0">
                <a:effectLst/>
              </a:rPr>
              <a:t>Processes should strive to minimize startup time. Ideally, a process takes a few seconds from the time the launch command is executed until the process is up and ready to receive requests or jobs. Short startup time provides more agility for the </a:t>
            </a:r>
            <a:r>
              <a:rPr lang="en-US" dirty="0"/>
              <a:t>release</a:t>
            </a:r>
            <a:r>
              <a:rPr lang="en-US" dirty="0">
                <a:effectLst/>
              </a:rPr>
              <a:t> process and scaling up; and it aids robustness, because the process manager can more easily move processes to new physical machines when warranted.</a:t>
            </a:r>
          </a:p>
          <a:p>
            <a:pPr algn="just"/>
            <a:endParaRPr lang="en-US" dirty="0">
              <a:effectLst/>
            </a:endParaRPr>
          </a:p>
          <a:p>
            <a:pPr algn="just">
              <a:spcBef>
                <a:spcPts val="1200"/>
              </a:spcBef>
            </a:pPr>
            <a:r>
              <a:rPr lang="en-US" b="1" dirty="0"/>
              <a:t>10. Dev/prod parity</a:t>
            </a:r>
            <a:endParaRPr lang="en-US" b="1" i="0" dirty="0">
              <a:effectLst/>
            </a:endParaRPr>
          </a:p>
          <a:p>
            <a:pPr algn="just"/>
            <a:r>
              <a:rPr lang="en-US" b="0" i="0" dirty="0">
                <a:effectLst/>
              </a:rPr>
              <a:t>Keep development, staging, and production as similar as possible</a:t>
            </a:r>
          </a:p>
          <a:p>
            <a:pPr algn="just"/>
            <a:r>
              <a:rPr lang="en-US" dirty="0"/>
              <a:t>T</a:t>
            </a:r>
            <a:r>
              <a:rPr lang="en-US" dirty="0">
                <a:effectLst/>
              </a:rPr>
              <a:t>here have been substantial gaps between development (a developer making live edits to a local </a:t>
            </a:r>
            <a:r>
              <a:rPr lang="en-US" dirty="0"/>
              <a:t>deploy</a:t>
            </a:r>
            <a:r>
              <a:rPr lang="en-US" dirty="0">
                <a:effectLst/>
              </a:rPr>
              <a:t> of the app) and production (a running deploy of the app accessed by end users). These gaps manifest in three areas:</a:t>
            </a:r>
          </a:p>
          <a:p>
            <a:pPr algn="just">
              <a:buFont typeface="Arial" panose="020B0604020202020204" pitchFamily="34" charset="0"/>
              <a:buChar char="•"/>
            </a:pPr>
            <a:r>
              <a:rPr lang="en-US" dirty="0">
                <a:effectLst/>
              </a:rPr>
              <a:t>The time gap: A developer may work on code that takes days, weeks, or even months to go into production.</a:t>
            </a:r>
          </a:p>
          <a:p>
            <a:pPr algn="just">
              <a:buFont typeface="Arial" panose="020B0604020202020204" pitchFamily="34" charset="0"/>
              <a:buChar char="•"/>
            </a:pPr>
            <a:r>
              <a:rPr lang="en-US" dirty="0">
                <a:effectLst/>
              </a:rPr>
              <a:t>The personnel gap: Developers write code, ops engineers deploy it.</a:t>
            </a:r>
          </a:p>
          <a:p>
            <a:pPr algn="just">
              <a:buFont typeface="Arial" panose="020B0604020202020204" pitchFamily="34" charset="0"/>
              <a:buChar char="•"/>
            </a:pPr>
            <a:r>
              <a:rPr lang="en-US" dirty="0">
                <a:effectLst/>
              </a:rPr>
              <a:t>The tools gap: Developers may be using a stack like Nginx, SQLite, and OS X, while the production deploy uses Apache, MySQL, and Linux.</a:t>
            </a:r>
          </a:p>
          <a:p>
            <a:pPr algn="just"/>
            <a:r>
              <a:rPr lang="en-US" dirty="0">
                <a:effectLst/>
              </a:rPr>
              <a:t>The twelve-factor app is designed for </a:t>
            </a:r>
            <a:r>
              <a:rPr lang="en-US" dirty="0"/>
              <a:t>continuous deployment</a:t>
            </a:r>
            <a:r>
              <a:rPr lang="en-US" dirty="0">
                <a:effectLst/>
              </a:rPr>
              <a:t> by keeping the gap between development and production small. Looking at the three gaps described above:</a:t>
            </a:r>
          </a:p>
          <a:p>
            <a:pPr algn="just">
              <a:buFont typeface="Arial" panose="020B0604020202020204" pitchFamily="34" charset="0"/>
              <a:buChar char="•"/>
            </a:pPr>
            <a:r>
              <a:rPr lang="en-US" dirty="0">
                <a:effectLst/>
              </a:rPr>
              <a:t>Make the time gap small: a developer may write code and have it deployed hours or even just minutes later.</a:t>
            </a:r>
          </a:p>
          <a:p>
            <a:pPr algn="just">
              <a:buFont typeface="Arial" panose="020B0604020202020204" pitchFamily="34" charset="0"/>
              <a:buChar char="•"/>
            </a:pPr>
            <a:r>
              <a:rPr lang="en-US" dirty="0">
                <a:effectLst/>
              </a:rPr>
              <a:t>Make the personnel gap small: developers who wrote code are closely involved in deploying it and watching its behavior in production.</a:t>
            </a:r>
          </a:p>
          <a:p>
            <a:pPr algn="just">
              <a:buFont typeface="Arial" panose="020B0604020202020204" pitchFamily="34" charset="0"/>
              <a:buChar char="•"/>
            </a:pPr>
            <a:r>
              <a:rPr lang="en-US" dirty="0">
                <a:effectLst/>
              </a:rPr>
              <a:t>Make the tools gap small: keep development and production as similar as possible.</a:t>
            </a:r>
          </a:p>
          <a:p>
            <a:pPr algn="just"/>
            <a:endParaRPr lang="en-US" b="0" i="0" dirty="0">
              <a:effectLst/>
            </a:endParaRPr>
          </a:p>
        </p:txBody>
      </p:sp>
    </p:spTree>
    <p:extLst>
      <p:ext uri="{BB962C8B-B14F-4D97-AF65-F5344CB8AC3E}">
        <p14:creationId xmlns:p14="http://schemas.microsoft.com/office/powerpoint/2010/main" val="3712413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35758A-FF61-402D-A392-4824EAC02C11}"/>
              </a:ext>
            </a:extLst>
          </p:cNvPr>
          <p:cNvPicPr>
            <a:picLocks noChangeAspect="1"/>
          </p:cNvPicPr>
          <p:nvPr/>
        </p:nvPicPr>
        <p:blipFill>
          <a:blip r:embed="rId2"/>
          <a:stretch>
            <a:fillRect/>
          </a:stretch>
        </p:blipFill>
        <p:spPr>
          <a:xfrm>
            <a:off x="11134385" y="0"/>
            <a:ext cx="1057615" cy="1094509"/>
          </a:xfrm>
          <a:prstGeom prst="rect">
            <a:avLst/>
          </a:prstGeom>
        </p:spPr>
      </p:pic>
      <p:sp>
        <p:nvSpPr>
          <p:cNvPr id="5" name="TextBox 4">
            <a:extLst>
              <a:ext uri="{FF2B5EF4-FFF2-40B4-BE49-F238E27FC236}">
                <a16:creationId xmlns:a16="http://schemas.microsoft.com/office/drawing/2014/main" id="{3F272883-ECE0-45FD-8E53-B7AEA76E9103}"/>
              </a:ext>
            </a:extLst>
          </p:cNvPr>
          <p:cNvSpPr txBox="1"/>
          <p:nvPr/>
        </p:nvSpPr>
        <p:spPr>
          <a:xfrm>
            <a:off x="-1" y="0"/>
            <a:ext cx="11134385" cy="6340197"/>
          </a:xfrm>
          <a:prstGeom prst="rect">
            <a:avLst/>
          </a:prstGeom>
          <a:noFill/>
        </p:spPr>
        <p:txBody>
          <a:bodyPr wrap="square">
            <a:spAutoFit/>
          </a:bodyPr>
          <a:lstStyle/>
          <a:p>
            <a:pPr algn="just">
              <a:spcBef>
                <a:spcPts val="1200"/>
              </a:spcBef>
            </a:pPr>
            <a:r>
              <a:rPr lang="en-US" b="1" dirty="0"/>
              <a:t>11. Logs</a:t>
            </a:r>
            <a:endParaRPr lang="en-US" b="1" i="0" dirty="0">
              <a:effectLst/>
            </a:endParaRPr>
          </a:p>
          <a:p>
            <a:pPr algn="just"/>
            <a:r>
              <a:rPr lang="en-US" b="0" i="0" dirty="0">
                <a:effectLst/>
              </a:rPr>
              <a:t>Treat logs as event streams</a:t>
            </a:r>
          </a:p>
          <a:p>
            <a:pPr algn="just"/>
            <a:r>
              <a:rPr lang="en-US" dirty="0">
                <a:effectLst/>
              </a:rPr>
              <a:t>Logs provide visibility into the behavior of a running app. In server-based environments they are commonly written to a file on disk (a “logfile”); but this is only an output format.</a:t>
            </a:r>
          </a:p>
          <a:p>
            <a:pPr algn="just"/>
            <a:r>
              <a:rPr lang="en-US" dirty="0">
                <a:effectLst/>
              </a:rPr>
              <a:t>Logs are the </a:t>
            </a:r>
            <a:r>
              <a:rPr lang="en-US" dirty="0"/>
              <a:t>stream</a:t>
            </a:r>
            <a:r>
              <a:rPr lang="en-US" dirty="0">
                <a:effectLst/>
              </a:rPr>
              <a:t> of aggregated, time-ordered events collected from the output streams of all running processes and backing services. Logs in their raw form are typically a text format with one event per line (though backtraces from exceptions may span multiple lines). Logs have no fixed beginning or end, but flow continuously as long as the app is operating.</a:t>
            </a:r>
          </a:p>
          <a:p>
            <a:pPr algn="just"/>
            <a:endParaRPr lang="en-US" b="0" i="0" dirty="0">
              <a:effectLst/>
            </a:endParaRPr>
          </a:p>
          <a:p>
            <a:pPr algn="just">
              <a:spcBef>
                <a:spcPts val="1200"/>
              </a:spcBef>
            </a:pPr>
            <a:r>
              <a:rPr lang="en-US" b="1" dirty="0"/>
              <a:t>12. Admin processes</a:t>
            </a:r>
            <a:endParaRPr lang="en-US" b="1" i="0" dirty="0">
              <a:effectLst/>
            </a:endParaRPr>
          </a:p>
          <a:p>
            <a:pPr algn="just"/>
            <a:r>
              <a:rPr lang="en-US" b="0" i="0" dirty="0">
                <a:effectLst/>
              </a:rPr>
              <a:t>Run admin/management tasks as one-off processes</a:t>
            </a:r>
          </a:p>
          <a:p>
            <a:pPr algn="just"/>
            <a:r>
              <a:rPr lang="en-US" dirty="0">
                <a:effectLst/>
              </a:rPr>
              <a:t>The </a:t>
            </a:r>
            <a:r>
              <a:rPr lang="en-US" dirty="0"/>
              <a:t>process formation</a:t>
            </a:r>
            <a:r>
              <a:rPr lang="en-US" dirty="0">
                <a:effectLst/>
              </a:rPr>
              <a:t> is the array of processes that are used to do the app’s regular business (such as handling web requests) as it runs. Separately, developers will often wish to do one-off administrative or maintenance tasks for the app, such as:</a:t>
            </a:r>
          </a:p>
          <a:p>
            <a:pPr marL="285750" indent="-285750" algn="just">
              <a:buFont typeface="Arial" panose="020B0604020202020204" pitchFamily="34" charset="0"/>
              <a:buChar char="•"/>
            </a:pPr>
            <a:r>
              <a:rPr lang="en-IN" dirty="0">
                <a:effectLst/>
              </a:rPr>
              <a:t>Running database migrations</a:t>
            </a:r>
          </a:p>
          <a:p>
            <a:pPr marL="285750" indent="-285750" algn="just">
              <a:buFont typeface="Arial" panose="020B0604020202020204" pitchFamily="34" charset="0"/>
              <a:buChar char="•"/>
            </a:pPr>
            <a:r>
              <a:rPr lang="en-US" dirty="0">
                <a:effectLst/>
              </a:rPr>
              <a:t>Running a console (also known as a </a:t>
            </a:r>
            <a:r>
              <a:rPr lang="en-US" u="none" strike="noStrike" dirty="0">
                <a:effectLst/>
                <a:hlinkClick r:id="rId3">
                  <a:extLst>
                    <a:ext uri="{A12FA001-AC4F-418D-AE19-62706E023703}">
                      <ahyp:hlinkClr xmlns:ahyp="http://schemas.microsoft.com/office/drawing/2018/hyperlinkcolor" val="tx"/>
                    </a:ext>
                  </a:extLst>
                </a:hlinkClick>
              </a:rPr>
              <a:t>REPL</a:t>
            </a:r>
            <a:r>
              <a:rPr lang="en-US" dirty="0">
                <a:effectLst/>
              </a:rPr>
              <a:t> shell) to run arbitrary code or inspect the app’s models against the live database. Most languages provide a REPL by running the interpreter without any arguments</a:t>
            </a:r>
            <a:r>
              <a:rPr lang="en-IN" dirty="0"/>
              <a:t> </a:t>
            </a:r>
            <a:r>
              <a:rPr lang="en-US" dirty="0">
                <a:effectLst/>
              </a:rPr>
              <a:t>or in some cases have a separate command </a:t>
            </a:r>
            <a:endParaRPr lang="en-IN" dirty="0"/>
          </a:p>
          <a:p>
            <a:pPr marL="285750" indent="-285750" algn="just">
              <a:buFont typeface="Arial" panose="020B0604020202020204" pitchFamily="34" charset="0"/>
              <a:buChar char="•"/>
            </a:pPr>
            <a:r>
              <a:rPr lang="en-US" dirty="0">
                <a:effectLst/>
              </a:rPr>
              <a:t>Running one-time scripts committed into the app’s repo</a:t>
            </a:r>
          </a:p>
          <a:p>
            <a:pPr algn="just"/>
            <a:r>
              <a:rPr lang="en-US" dirty="0">
                <a:effectLst/>
              </a:rPr>
              <a:t>One-off admin processes should be run in an identical environment as the regular </a:t>
            </a:r>
            <a:r>
              <a:rPr lang="en-US" dirty="0"/>
              <a:t>long-running processes</a:t>
            </a:r>
            <a:r>
              <a:rPr lang="en-US" dirty="0">
                <a:effectLst/>
              </a:rPr>
              <a:t> of the app. They run against a </a:t>
            </a:r>
            <a:r>
              <a:rPr lang="en-US" dirty="0"/>
              <a:t>release</a:t>
            </a:r>
            <a:r>
              <a:rPr lang="en-US" dirty="0">
                <a:effectLst/>
              </a:rPr>
              <a:t>, using the same </a:t>
            </a:r>
            <a:r>
              <a:rPr lang="en-US" dirty="0"/>
              <a:t>codebase</a:t>
            </a:r>
            <a:r>
              <a:rPr lang="en-US" dirty="0">
                <a:effectLst/>
              </a:rPr>
              <a:t> and </a:t>
            </a:r>
            <a:r>
              <a:rPr lang="en-US" dirty="0"/>
              <a:t>config</a:t>
            </a:r>
            <a:r>
              <a:rPr lang="en-US" dirty="0">
                <a:effectLst/>
              </a:rPr>
              <a:t> as any process run against that release. Admin code must ship with application code to avoid synchronization issues.</a:t>
            </a:r>
            <a:endParaRPr lang="en-IN" dirty="0"/>
          </a:p>
        </p:txBody>
      </p:sp>
    </p:spTree>
    <p:extLst>
      <p:ext uri="{BB962C8B-B14F-4D97-AF65-F5344CB8AC3E}">
        <p14:creationId xmlns:p14="http://schemas.microsoft.com/office/powerpoint/2010/main" val="836054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19886C-8592-49F8-BE73-392D33271886}"/>
              </a:ext>
            </a:extLst>
          </p:cNvPr>
          <p:cNvPicPr>
            <a:picLocks noChangeAspect="1"/>
          </p:cNvPicPr>
          <p:nvPr/>
        </p:nvPicPr>
        <p:blipFill>
          <a:blip r:embed="rId2"/>
          <a:stretch>
            <a:fillRect/>
          </a:stretch>
        </p:blipFill>
        <p:spPr>
          <a:xfrm>
            <a:off x="11134385" y="0"/>
            <a:ext cx="1057615" cy="1094509"/>
          </a:xfrm>
          <a:prstGeom prst="rect">
            <a:avLst/>
          </a:prstGeom>
        </p:spPr>
      </p:pic>
      <p:sp>
        <p:nvSpPr>
          <p:cNvPr id="5" name="TextBox 4">
            <a:extLst>
              <a:ext uri="{FF2B5EF4-FFF2-40B4-BE49-F238E27FC236}">
                <a16:creationId xmlns:a16="http://schemas.microsoft.com/office/drawing/2014/main" id="{EDF10A27-B9E2-4801-ADEA-FB5F16CD1910}"/>
              </a:ext>
            </a:extLst>
          </p:cNvPr>
          <p:cNvSpPr txBox="1"/>
          <p:nvPr/>
        </p:nvSpPr>
        <p:spPr>
          <a:xfrm>
            <a:off x="2557669" y="2767280"/>
            <a:ext cx="7076661" cy="1323439"/>
          </a:xfrm>
          <a:prstGeom prst="rect">
            <a:avLst/>
          </a:prstGeom>
          <a:noFill/>
        </p:spPr>
        <p:txBody>
          <a:bodyPr wrap="square">
            <a:spAutoFit/>
          </a:bodyPr>
          <a:lstStyle/>
          <a:p>
            <a:r>
              <a:rPr lang="en-US" sz="4000" b="1" dirty="0"/>
              <a:t>Software Development LifeCycle</a:t>
            </a:r>
            <a:br>
              <a:rPr lang="en-US" sz="4000" b="1" dirty="0"/>
            </a:br>
            <a:endParaRPr lang="en-IN" sz="4000" b="1" dirty="0"/>
          </a:p>
        </p:txBody>
      </p:sp>
    </p:spTree>
    <p:extLst>
      <p:ext uri="{BB962C8B-B14F-4D97-AF65-F5344CB8AC3E}">
        <p14:creationId xmlns:p14="http://schemas.microsoft.com/office/powerpoint/2010/main" val="1223797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C441EA-B8EF-42A6-AFD8-FB78AE7AE933}"/>
              </a:ext>
            </a:extLst>
          </p:cNvPr>
          <p:cNvPicPr>
            <a:picLocks noChangeAspect="1"/>
          </p:cNvPicPr>
          <p:nvPr/>
        </p:nvPicPr>
        <p:blipFill>
          <a:blip r:embed="rId2"/>
          <a:stretch>
            <a:fillRect/>
          </a:stretch>
        </p:blipFill>
        <p:spPr>
          <a:xfrm>
            <a:off x="11134385" y="0"/>
            <a:ext cx="1057615" cy="1094509"/>
          </a:xfrm>
          <a:prstGeom prst="rect">
            <a:avLst/>
          </a:prstGeom>
        </p:spPr>
      </p:pic>
      <p:sp>
        <p:nvSpPr>
          <p:cNvPr id="4" name="TextBox 3">
            <a:extLst>
              <a:ext uri="{FF2B5EF4-FFF2-40B4-BE49-F238E27FC236}">
                <a16:creationId xmlns:a16="http://schemas.microsoft.com/office/drawing/2014/main" id="{99BD7EDF-04AA-4B7F-BDA7-5C8E8A2EC917}"/>
              </a:ext>
            </a:extLst>
          </p:cNvPr>
          <p:cNvSpPr txBox="1"/>
          <p:nvPr/>
        </p:nvSpPr>
        <p:spPr>
          <a:xfrm>
            <a:off x="106016" y="197684"/>
            <a:ext cx="11028369" cy="4524315"/>
          </a:xfrm>
          <a:prstGeom prst="rect">
            <a:avLst/>
          </a:prstGeom>
          <a:noFill/>
        </p:spPr>
        <p:txBody>
          <a:bodyPr wrap="square">
            <a:spAutoFit/>
          </a:bodyPr>
          <a:lstStyle/>
          <a:p>
            <a:pPr algn="just"/>
            <a:endParaRPr lang="en-US" b="1" i="0" dirty="0">
              <a:solidFill>
                <a:srgbClr val="000000"/>
              </a:solidFill>
              <a:effectLst/>
            </a:endParaRPr>
          </a:p>
          <a:p>
            <a:pPr algn="just"/>
            <a:r>
              <a:rPr lang="en-US" b="1" i="0" dirty="0">
                <a:solidFill>
                  <a:srgbClr val="000000"/>
                </a:solidFill>
                <a:effectLst/>
              </a:rPr>
              <a:t>SDLC- </a:t>
            </a:r>
            <a:r>
              <a:rPr lang="en-US" b="0" i="0" dirty="0">
                <a:solidFill>
                  <a:srgbClr val="000000"/>
                </a:solidFill>
                <a:effectLst/>
              </a:rPr>
              <a:t>Software Development Life Cycle (SDLC) is a process used by the software industry to design, develop and test high quality softwares. It consists of a detailed plan describing how to develop, maintain, replace and alter or enhance specific software. The life cycle defines a methodology for improving the quality of software and the overall development process.</a:t>
            </a:r>
          </a:p>
          <a:p>
            <a:pPr algn="just"/>
            <a:endParaRPr lang="en-US" dirty="0">
              <a:solidFill>
                <a:srgbClr val="000000"/>
              </a:solidFill>
            </a:endParaRPr>
          </a:p>
          <a:p>
            <a:pPr algn="just"/>
            <a:endParaRPr lang="en-US" dirty="0">
              <a:solidFill>
                <a:srgbClr val="000000"/>
              </a:solidFill>
            </a:endParaRPr>
          </a:p>
          <a:p>
            <a:pPr algn="just"/>
            <a:endParaRPr lang="en-US" dirty="0">
              <a:solidFill>
                <a:srgbClr val="000000"/>
              </a:solidFill>
            </a:endParaRPr>
          </a:p>
          <a:p>
            <a:pPr algn="just"/>
            <a:endParaRPr lang="en-US" dirty="0">
              <a:solidFill>
                <a:srgbClr val="000000"/>
              </a:solidFill>
            </a:endParaRPr>
          </a:p>
          <a:p>
            <a:pPr algn="just"/>
            <a:endParaRPr lang="en-US" dirty="0">
              <a:solidFill>
                <a:srgbClr val="000000"/>
              </a:solidFill>
            </a:endParaRPr>
          </a:p>
          <a:p>
            <a:pPr algn="just"/>
            <a:endParaRPr lang="en-US" dirty="0">
              <a:solidFill>
                <a:srgbClr val="000000"/>
              </a:solidFill>
            </a:endParaRPr>
          </a:p>
          <a:p>
            <a:pPr algn="just"/>
            <a:endParaRPr lang="en-US" dirty="0">
              <a:solidFill>
                <a:srgbClr val="000000"/>
              </a:solidFill>
            </a:endParaRPr>
          </a:p>
          <a:p>
            <a:pPr algn="just"/>
            <a:endParaRPr lang="en-US" dirty="0">
              <a:solidFill>
                <a:srgbClr val="000000"/>
              </a:solidFill>
            </a:endParaRPr>
          </a:p>
          <a:p>
            <a:pPr algn="just"/>
            <a:endParaRPr lang="en-US" dirty="0">
              <a:solidFill>
                <a:srgbClr val="000000"/>
              </a:solidFill>
            </a:endParaRPr>
          </a:p>
          <a:p>
            <a:pPr algn="just"/>
            <a:endParaRPr lang="en-US" dirty="0">
              <a:solidFill>
                <a:srgbClr val="000000"/>
              </a:solidFill>
            </a:endParaRPr>
          </a:p>
          <a:p>
            <a:pPr algn="just"/>
            <a:endParaRPr lang="en-US" dirty="0">
              <a:solidFill>
                <a:srgbClr val="000000"/>
              </a:solidFill>
            </a:endParaRPr>
          </a:p>
        </p:txBody>
      </p:sp>
      <p:pic>
        <p:nvPicPr>
          <p:cNvPr id="5" name="Picture 4">
            <a:extLst>
              <a:ext uri="{FF2B5EF4-FFF2-40B4-BE49-F238E27FC236}">
                <a16:creationId xmlns:a16="http://schemas.microsoft.com/office/drawing/2014/main" id="{B2101BC8-B0D8-4C16-B7D1-CF296D5547C3}"/>
              </a:ext>
            </a:extLst>
          </p:cNvPr>
          <p:cNvPicPr>
            <a:picLocks noChangeAspect="1"/>
          </p:cNvPicPr>
          <p:nvPr/>
        </p:nvPicPr>
        <p:blipFill>
          <a:blip r:embed="rId3"/>
          <a:stretch>
            <a:fillRect/>
          </a:stretch>
        </p:blipFill>
        <p:spPr>
          <a:xfrm>
            <a:off x="3910669" y="1934123"/>
            <a:ext cx="3763617" cy="2989753"/>
          </a:xfrm>
          <a:prstGeom prst="rect">
            <a:avLst/>
          </a:prstGeom>
        </p:spPr>
      </p:pic>
    </p:spTree>
    <p:extLst>
      <p:ext uri="{BB962C8B-B14F-4D97-AF65-F5344CB8AC3E}">
        <p14:creationId xmlns:p14="http://schemas.microsoft.com/office/powerpoint/2010/main" val="2361354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CE9CFF-23A7-41A5-8541-A96BF8FBB8FF}"/>
              </a:ext>
            </a:extLst>
          </p:cNvPr>
          <p:cNvPicPr>
            <a:picLocks noChangeAspect="1"/>
          </p:cNvPicPr>
          <p:nvPr/>
        </p:nvPicPr>
        <p:blipFill>
          <a:blip r:embed="rId2"/>
          <a:stretch>
            <a:fillRect/>
          </a:stretch>
        </p:blipFill>
        <p:spPr>
          <a:xfrm>
            <a:off x="11134385" y="0"/>
            <a:ext cx="1057615" cy="1094509"/>
          </a:xfrm>
          <a:prstGeom prst="rect">
            <a:avLst/>
          </a:prstGeom>
        </p:spPr>
      </p:pic>
      <p:sp>
        <p:nvSpPr>
          <p:cNvPr id="5" name="TextBox 4">
            <a:extLst>
              <a:ext uri="{FF2B5EF4-FFF2-40B4-BE49-F238E27FC236}">
                <a16:creationId xmlns:a16="http://schemas.microsoft.com/office/drawing/2014/main" id="{4A5A23C1-6159-4CA9-A090-CDDBB7F2B0EA}"/>
              </a:ext>
            </a:extLst>
          </p:cNvPr>
          <p:cNvSpPr txBox="1"/>
          <p:nvPr/>
        </p:nvSpPr>
        <p:spPr>
          <a:xfrm>
            <a:off x="0" y="0"/>
            <a:ext cx="11134385" cy="5909310"/>
          </a:xfrm>
          <a:prstGeom prst="rect">
            <a:avLst/>
          </a:prstGeom>
          <a:noFill/>
        </p:spPr>
        <p:txBody>
          <a:bodyPr wrap="square">
            <a:spAutoFit/>
          </a:bodyPr>
          <a:lstStyle/>
          <a:p>
            <a:pPr algn="l" fontAlgn="base"/>
            <a:r>
              <a:rPr lang="en-US" b="1" i="0" dirty="0">
                <a:effectLst/>
              </a:rPr>
              <a:t>The Software Development Lifecycle</a:t>
            </a:r>
          </a:p>
          <a:p>
            <a:pPr algn="l" fontAlgn="base"/>
            <a:r>
              <a:rPr lang="en-US" b="1" i="0" dirty="0">
                <a:effectLst/>
              </a:rPr>
              <a:t>1. Concept</a:t>
            </a:r>
            <a:br>
              <a:rPr lang="en-US" b="0" i="0" dirty="0">
                <a:effectLst/>
              </a:rPr>
            </a:br>
            <a:r>
              <a:rPr lang="en-US" b="0" i="0" dirty="0">
                <a:effectLst/>
              </a:rPr>
              <a:t>Projects are envisioned, designed, and prioritized. </a:t>
            </a:r>
            <a:r>
              <a:rPr lang="en-US" dirty="0"/>
              <a:t>Confluence</a:t>
            </a:r>
            <a:r>
              <a:rPr lang="en-US" b="0" i="0" dirty="0">
                <a:effectLst/>
              </a:rPr>
              <a:t> is a great tool to develop product research documents and share design files during this stage.</a:t>
            </a:r>
          </a:p>
          <a:p>
            <a:pPr algn="l" fontAlgn="base"/>
            <a:r>
              <a:rPr lang="en-US" b="1" i="0" dirty="0">
                <a:effectLst/>
              </a:rPr>
              <a:t>2. Planning/Roadmap</a:t>
            </a:r>
            <a:br>
              <a:rPr lang="en-US" b="0" i="0" dirty="0">
                <a:effectLst/>
              </a:rPr>
            </a:br>
            <a:r>
              <a:rPr lang="en-US" b="0" i="0" dirty="0">
                <a:effectLst/>
              </a:rPr>
              <a:t>Stakeholders are identified, budgets set, and infrastructure requisitioned. Design documents from the concept phase are broken down into actionable tasks. Jira and Trello manage, track, and organize these task lists.</a:t>
            </a:r>
          </a:p>
          <a:p>
            <a:pPr algn="l" fontAlgn="base"/>
            <a:r>
              <a:rPr lang="en-US" b="1" i="0" dirty="0">
                <a:effectLst/>
              </a:rPr>
              <a:t>3. Code/Review/Test</a:t>
            </a:r>
            <a:br>
              <a:rPr lang="en-US" b="0" i="0" dirty="0">
                <a:effectLst/>
              </a:rPr>
            </a:br>
            <a:r>
              <a:rPr lang="en-US" b="0" i="0" dirty="0">
                <a:effectLst/>
              </a:rPr>
              <a:t>Development teams work to build production ready software that meets requirements and feedback. CI/CD pipelines ensure efficient developer experience. Bitbucket offers collaborative code review tools and CI/CD pipelines which plugin to the code review process.</a:t>
            </a:r>
          </a:p>
          <a:p>
            <a:pPr algn="l" fontAlgn="base"/>
            <a:r>
              <a:rPr lang="en-US" b="1" i="0" dirty="0">
                <a:effectLst/>
              </a:rPr>
              <a:t>4. Deploy/Release and Hosting</a:t>
            </a:r>
            <a:br>
              <a:rPr lang="en-US" b="0" i="0" dirty="0">
                <a:effectLst/>
              </a:rPr>
            </a:br>
            <a:r>
              <a:rPr lang="en-US" b="0" i="0" dirty="0">
                <a:effectLst/>
              </a:rPr>
              <a:t>With code approved and merged, it’s time to ship it. Bitbuckets CI/CD pipelines makes deployments as easy as clicking a button. The live production code will need a place to live. Consider using cloud hosting provided by Amazon AWS, Google Cloud Platform, or Microsoft Azure.</a:t>
            </a:r>
          </a:p>
          <a:p>
            <a:pPr algn="l" fontAlgn="base"/>
            <a:r>
              <a:rPr lang="en-US" b="1" i="0" dirty="0">
                <a:effectLst/>
              </a:rPr>
              <a:t>5. IT Support</a:t>
            </a:r>
            <a:br>
              <a:rPr lang="en-US" b="0" i="0" dirty="0">
                <a:effectLst/>
              </a:rPr>
            </a:br>
            <a:r>
              <a:rPr lang="en-US" b="0" i="0" dirty="0">
                <a:effectLst/>
              </a:rPr>
              <a:t>Support and maintenance is required of active software projects. Jira Service Desk provides powerful tools to capture, triage, and resolve customer support requests.</a:t>
            </a:r>
          </a:p>
          <a:p>
            <a:pPr algn="l" fontAlgn="base"/>
            <a:r>
              <a:rPr lang="en-US" b="1" i="0" dirty="0">
                <a:effectLst/>
              </a:rPr>
              <a:t>6. Incident Management</a:t>
            </a:r>
            <a:br>
              <a:rPr lang="en-US" b="0" i="0" dirty="0">
                <a:effectLst/>
              </a:rPr>
            </a:br>
            <a:r>
              <a:rPr lang="en-US" b="0" i="0" dirty="0">
                <a:effectLst/>
              </a:rPr>
              <a:t>Deprecation and end-of-life activities, including customer notification and migration are software development best practices.</a:t>
            </a:r>
          </a:p>
        </p:txBody>
      </p:sp>
    </p:spTree>
    <p:extLst>
      <p:ext uri="{BB962C8B-B14F-4D97-AF65-F5344CB8AC3E}">
        <p14:creationId xmlns:p14="http://schemas.microsoft.com/office/powerpoint/2010/main" val="3163509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4E6B9E-89D3-418A-8BFE-EF3D6A150D9E}"/>
              </a:ext>
            </a:extLst>
          </p:cNvPr>
          <p:cNvPicPr>
            <a:picLocks noChangeAspect="1"/>
          </p:cNvPicPr>
          <p:nvPr/>
        </p:nvPicPr>
        <p:blipFill>
          <a:blip r:embed="rId2"/>
          <a:stretch>
            <a:fillRect/>
          </a:stretch>
        </p:blipFill>
        <p:spPr>
          <a:xfrm>
            <a:off x="11134385" y="0"/>
            <a:ext cx="1057615" cy="1094509"/>
          </a:xfrm>
          <a:prstGeom prst="rect">
            <a:avLst/>
          </a:prstGeom>
        </p:spPr>
      </p:pic>
      <p:sp>
        <p:nvSpPr>
          <p:cNvPr id="4" name="TextBox 3">
            <a:extLst>
              <a:ext uri="{FF2B5EF4-FFF2-40B4-BE49-F238E27FC236}">
                <a16:creationId xmlns:a16="http://schemas.microsoft.com/office/drawing/2014/main" id="{9F89312C-0E31-442D-96A7-DFC47CA3D6B8}"/>
              </a:ext>
            </a:extLst>
          </p:cNvPr>
          <p:cNvSpPr txBox="1"/>
          <p:nvPr/>
        </p:nvSpPr>
        <p:spPr>
          <a:xfrm>
            <a:off x="153679" y="132522"/>
            <a:ext cx="10980705" cy="4801314"/>
          </a:xfrm>
          <a:prstGeom prst="rect">
            <a:avLst/>
          </a:prstGeom>
          <a:noFill/>
        </p:spPr>
        <p:txBody>
          <a:bodyPr wrap="square" rtlCol="0">
            <a:spAutoFit/>
          </a:bodyPr>
          <a:lstStyle/>
          <a:p>
            <a:pPr algn="just"/>
            <a:r>
              <a:rPr lang="en-US" b="1" dirty="0"/>
              <a:t>Agile Model- </a:t>
            </a:r>
            <a:r>
              <a:rPr lang="en-US" dirty="0"/>
              <a:t>A</a:t>
            </a:r>
            <a:r>
              <a:rPr lang="en-US" b="0" i="0" dirty="0">
                <a:effectLst/>
              </a:rPr>
              <a:t>gile methods break tasks into smaller iterations, or parts do not directly involve long term planning. The project scope and requirements are laid down at the beginning of the development process. Plans regarding the number of iterations, the duration and the scope of each iteration are clearly defined in advance.</a:t>
            </a:r>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pic>
        <p:nvPicPr>
          <p:cNvPr id="5" name="Picture 4">
            <a:extLst>
              <a:ext uri="{FF2B5EF4-FFF2-40B4-BE49-F238E27FC236}">
                <a16:creationId xmlns:a16="http://schemas.microsoft.com/office/drawing/2014/main" id="{FA1EF316-8213-4BC4-8816-3511B8C1303A}"/>
              </a:ext>
            </a:extLst>
          </p:cNvPr>
          <p:cNvPicPr>
            <a:picLocks noChangeAspect="1"/>
          </p:cNvPicPr>
          <p:nvPr/>
        </p:nvPicPr>
        <p:blipFill>
          <a:blip r:embed="rId3"/>
          <a:stretch>
            <a:fillRect/>
          </a:stretch>
        </p:blipFill>
        <p:spPr>
          <a:xfrm>
            <a:off x="3005606" y="2035036"/>
            <a:ext cx="5276850" cy="3848100"/>
          </a:xfrm>
          <a:prstGeom prst="rect">
            <a:avLst/>
          </a:prstGeom>
        </p:spPr>
      </p:pic>
    </p:spTree>
    <p:extLst>
      <p:ext uri="{BB962C8B-B14F-4D97-AF65-F5344CB8AC3E}">
        <p14:creationId xmlns:p14="http://schemas.microsoft.com/office/powerpoint/2010/main" val="905039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213189-35C8-4C35-9547-A3CBB9C5E981}"/>
              </a:ext>
            </a:extLst>
          </p:cNvPr>
          <p:cNvPicPr>
            <a:picLocks noChangeAspect="1"/>
          </p:cNvPicPr>
          <p:nvPr/>
        </p:nvPicPr>
        <p:blipFill>
          <a:blip r:embed="rId2"/>
          <a:stretch>
            <a:fillRect/>
          </a:stretch>
        </p:blipFill>
        <p:spPr>
          <a:xfrm>
            <a:off x="11134385" y="0"/>
            <a:ext cx="1057615" cy="1094509"/>
          </a:xfrm>
          <a:prstGeom prst="rect">
            <a:avLst/>
          </a:prstGeom>
        </p:spPr>
      </p:pic>
      <p:sp>
        <p:nvSpPr>
          <p:cNvPr id="5" name="TextBox 4">
            <a:extLst>
              <a:ext uri="{FF2B5EF4-FFF2-40B4-BE49-F238E27FC236}">
                <a16:creationId xmlns:a16="http://schemas.microsoft.com/office/drawing/2014/main" id="{AD90415A-38A0-495E-9F0B-1150B683C511}"/>
              </a:ext>
            </a:extLst>
          </p:cNvPr>
          <p:cNvSpPr txBox="1"/>
          <p:nvPr/>
        </p:nvSpPr>
        <p:spPr>
          <a:xfrm>
            <a:off x="145773" y="216790"/>
            <a:ext cx="10988611" cy="4247317"/>
          </a:xfrm>
          <a:prstGeom prst="rect">
            <a:avLst/>
          </a:prstGeom>
          <a:noFill/>
        </p:spPr>
        <p:txBody>
          <a:bodyPr wrap="square">
            <a:spAutoFit/>
          </a:bodyPr>
          <a:lstStyle/>
          <a:p>
            <a:pPr algn="just"/>
            <a:r>
              <a:rPr lang="en-US" b="1" dirty="0"/>
              <a:t>Phase-</a:t>
            </a:r>
          </a:p>
          <a:p>
            <a:pPr marL="285750" indent="-285750" algn="just">
              <a:buFont typeface="Arial" panose="020B0604020202020204" pitchFamily="34" charset="0"/>
              <a:buChar char="•"/>
            </a:pPr>
            <a:r>
              <a:rPr lang="en-US" dirty="0"/>
              <a:t>Requirements gathering</a:t>
            </a:r>
          </a:p>
          <a:p>
            <a:pPr marL="285750" indent="-285750" algn="just">
              <a:buFont typeface="Arial" panose="020B0604020202020204" pitchFamily="34" charset="0"/>
              <a:buChar char="•"/>
            </a:pPr>
            <a:r>
              <a:rPr lang="en-US" dirty="0"/>
              <a:t>Design the requirements</a:t>
            </a:r>
          </a:p>
          <a:p>
            <a:pPr marL="285750" indent="-285750" algn="just">
              <a:buFont typeface="Arial" panose="020B0604020202020204" pitchFamily="34" charset="0"/>
              <a:buChar char="•"/>
            </a:pPr>
            <a:r>
              <a:rPr lang="en-US" dirty="0"/>
              <a:t>Construction/iteration</a:t>
            </a:r>
          </a:p>
          <a:p>
            <a:pPr marL="285750" indent="-285750" algn="just">
              <a:buFont typeface="Arial" panose="020B0604020202020204" pitchFamily="34" charset="0"/>
              <a:buChar char="•"/>
            </a:pPr>
            <a:r>
              <a:rPr lang="en-US" dirty="0"/>
              <a:t>Testing/quality</a:t>
            </a:r>
          </a:p>
          <a:p>
            <a:pPr marL="285750" indent="-285750" algn="just">
              <a:buFont typeface="Arial" panose="020B0604020202020204" pitchFamily="34" charset="0"/>
              <a:buChar char="•"/>
            </a:pPr>
            <a:r>
              <a:rPr lang="en-US" dirty="0"/>
              <a:t>Deployment</a:t>
            </a:r>
          </a:p>
          <a:p>
            <a:pPr marL="285750" indent="-285750" algn="just">
              <a:buFont typeface="Arial" panose="020B0604020202020204" pitchFamily="34" charset="0"/>
              <a:buChar char="•"/>
            </a:pPr>
            <a:r>
              <a:rPr lang="en-US" dirty="0"/>
              <a:t>Feedback</a:t>
            </a:r>
          </a:p>
          <a:p>
            <a:pPr algn="just"/>
            <a:endParaRPr lang="en-US" dirty="0"/>
          </a:p>
          <a:p>
            <a:pPr algn="just"/>
            <a:endParaRPr lang="en-US" dirty="0"/>
          </a:p>
          <a:p>
            <a:pPr algn="just"/>
            <a:r>
              <a:rPr lang="en-US" b="1" dirty="0"/>
              <a:t>Applications-</a:t>
            </a:r>
          </a:p>
          <a:p>
            <a:pPr algn="just">
              <a:buFont typeface="Arial" panose="020B0604020202020204" pitchFamily="34" charset="0"/>
              <a:buChar char="•"/>
            </a:pPr>
            <a:r>
              <a:rPr lang="en-US" b="0" dirty="0">
                <a:effectLst/>
              </a:rPr>
              <a:t>When frequent changes are required.</a:t>
            </a:r>
          </a:p>
          <a:p>
            <a:pPr algn="just">
              <a:buFont typeface="Arial" panose="020B0604020202020204" pitchFamily="34" charset="0"/>
              <a:buChar char="•"/>
            </a:pPr>
            <a:r>
              <a:rPr lang="en-US" b="0" dirty="0">
                <a:effectLst/>
              </a:rPr>
              <a:t>When a highly qualified and experienced team is available.</a:t>
            </a:r>
          </a:p>
          <a:p>
            <a:pPr algn="just">
              <a:buFont typeface="Arial" panose="020B0604020202020204" pitchFamily="34" charset="0"/>
              <a:buChar char="•"/>
            </a:pPr>
            <a:r>
              <a:rPr lang="en-US" b="0" dirty="0">
                <a:effectLst/>
              </a:rPr>
              <a:t>When a customer is ready to have a meeting with a software team all the time.</a:t>
            </a:r>
          </a:p>
          <a:p>
            <a:pPr algn="just">
              <a:buFont typeface="Arial" panose="020B0604020202020204" pitchFamily="34" charset="0"/>
              <a:buChar char="•"/>
            </a:pPr>
            <a:r>
              <a:rPr lang="en-US" b="0" dirty="0">
                <a:effectLst/>
              </a:rPr>
              <a:t>When project size is small.</a:t>
            </a:r>
          </a:p>
          <a:p>
            <a:pPr algn="just"/>
            <a:r>
              <a:rPr lang="en-US" dirty="0"/>
              <a:t> </a:t>
            </a:r>
            <a:endParaRPr lang="en-IN" dirty="0"/>
          </a:p>
        </p:txBody>
      </p:sp>
    </p:spTree>
    <p:extLst>
      <p:ext uri="{BB962C8B-B14F-4D97-AF65-F5344CB8AC3E}">
        <p14:creationId xmlns:p14="http://schemas.microsoft.com/office/powerpoint/2010/main" val="1169093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C11987-0AE5-4CD0-88CA-407C272A16C4}"/>
              </a:ext>
            </a:extLst>
          </p:cNvPr>
          <p:cNvPicPr>
            <a:picLocks noChangeAspect="1"/>
          </p:cNvPicPr>
          <p:nvPr/>
        </p:nvPicPr>
        <p:blipFill>
          <a:blip r:embed="rId2"/>
          <a:stretch>
            <a:fillRect/>
          </a:stretch>
        </p:blipFill>
        <p:spPr>
          <a:xfrm>
            <a:off x="11134385" y="0"/>
            <a:ext cx="1057615" cy="1094509"/>
          </a:xfrm>
          <a:prstGeom prst="rect">
            <a:avLst/>
          </a:prstGeom>
        </p:spPr>
      </p:pic>
      <p:sp>
        <p:nvSpPr>
          <p:cNvPr id="5" name="TextBox 4">
            <a:extLst>
              <a:ext uri="{FF2B5EF4-FFF2-40B4-BE49-F238E27FC236}">
                <a16:creationId xmlns:a16="http://schemas.microsoft.com/office/drawing/2014/main" id="{83B2006C-DA3C-4A32-BC22-D58206ADB083}"/>
              </a:ext>
            </a:extLst>
          </p:cNvPr>
          <p:cNvSpPr txBox="1"/>
          <p:nvPr/>
        </p:nvSpPr>
        <p:spPr>
          <a:xfrm>
            <a:off x="3697357" y="2671826"/>
            <a:ext cx="6096000" cy="1323439"/>
          </a:xfrm>
          <a:prstGeom prst="rect">
            <a:avLst/>
          </a:prstGeom>
          <a:noFill/>
        </p:spPr>
        <p:txBody>
          <a:bodyPr wrap="square">
            <a:spAutoFit/>
          </a:bodyPr>
          <a:lstStyle/>
          <a:p>
            <a:r>
              <a:rPr lang="en-US" sz="4000" b="1" dirty="0"/>
              <a:t>Project Management</a:t>
            </a:r>
            <a:br>
              <a:rPr lang="en-US" sz="4000" b="1" dirty="0"/>
            </a:br>
            <a:endParaRPr lang="en-IN" sz="4000" b="1" dirty="0"/>
          </a:p>
        </p:txBody>
      </p:sp>
    </p:spTree>
    <p:extLst>
      <p:ext uri="{BB962C8B-B14F-4D97-AF65-F5344CB8AC3E}">
        <p14:creationId xmlns:p14="http://schemas.microsoft.com/office/powerpoint/2010/main" val="1772166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72A7A0-27AC-4AB1-8DC6-3A567772674E}"/>
              </a:ext>
            </a:extLst>
          </p:cNvPr>
          <p:cNvPicPr>
            <a:picLocks noChangeAspect="1"/>
          </p:cNvPicPr>
          <p:nvPr/>
        </p:nvPicPr>
        <p:blipFill>
          <a:blip r:embed="rId2"/>
          <a:stretch>
            <a:fillRect/>
          </a:stretch>
        </p:blipFill>
        <p:spPr>
          <a:xfrm>
            <a:off x="11134385" y="0"/>
            <a:ext cx="1057615" cy="1094509"/>
          </a:xfrm>
          <a:prstGeom prst="rect">
            <a:avLst/>
          </a:prstGeom>
        </p:spPr>
      </p:pic>
      <p:sp>
        <p:nvSpPr>
          <p:cNvPr id="2" name="TextBox 1">
            <a:extLst>
              <a:ext uri="{FF2B5EF4-FFF2-40B4-BE49-F238E27FC236}">
                <a16:creationId xmlns:a16="http://schemas.microsoft.com/office/drawing/2014/main" id="{6AD7836D-97C5-4973-8FB5-65944D2EC7D1}"/>
              </a:ext>
            </a:extLst>
          </p:cNvPr>
          <p:cNvSpPr txBox="1"/>
          <p:nvPr/>
        </p:nvSpPr>
        <p:spPr>
          <a:xfrm>
            <a:off x="410817" y="458404"/>
            <a:ext cx="10906539" cy="5909310"/>
          </a:xfrm>
          <a:prstGeom prst="rect">
            <a:avLst/>
          </a:prstGeom>
          <a:noFill/>
        </p:spPr>
        <p:txBody>
          <a:bodyPr wrap="square" rtlCol="0">
            <a:spAutoFit/>
          </a:bodyPr>
          <a:lstStyle/>
          <a:p>
            <a:pPr algn="just"/>
            <a:r>
              <a:rPr lang="en-IN" b="1" dirty="0"/>
              <a:t>Project Management-</a:t>
            </a:r>
          </a:p>
          <a:p>
            <a:pPr algn="just"/>
            <a:r>
              <a:rPr lang="en-IN" dirty="0"/>
              <a:t>Project management is the art of making a plan, then executing it.</a:t>
            </a:r>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b="1" dirty="0"/>
          </a:p>
          <a:p>
            <a:pPr algn="just"/>
            <a:r>
              <a:rPr lang="en-IN" b="1" dirty="0"/>
              <a:t>Skills-</a:t>
            </a:r>
          </a:p>
          <a:p>
            <a:pPr marL="342900" indent="-342900" algn="just">
              <a:buAutoNum type="arabicPeriod"/>
            </a:pPr>
            <a:r>
              <a:rPr lang="en-IN" b="1" dirty="0"/>
              <a:t>Communication-</a:t>
            </a:r>
            <a:r>
              <a:rPr lang="en-IN" dirty="0"/>
              <a:t> Communicate between team members.</a:t>
            </a:r>
          </a:p>
          <a:p>
            <a:pPr marL="342900" indent="-342900" algn="just">
              <a:buAutoNum type="arabicPeriod"/>
            </a:pPr>
            <a:r>
              <a:rPr lang="en-IN" b="1" dirty="0"/>
              <a:t>Time Management- </a:t>
            </a:r>
            <a:r>
              <a:rPr lang="en-IN" dirty="0"/>
              <a:t>Manage time.</a:t>
            </a:r>
          </a:p>
          <a:p>
            <a:pPr marL="342900" indent="-342900" algn="just">
              <a:buAutoNum type="arabicPeriod"/>
            </a:pPr>
            <a:r>
              <a:rPr lang="en-IN" b="1" dirty="0"/>
              <a:t>Problem Solving- </a:t>
            </a:r>
            <a:r>
              <a:rPr lang="en-IN" dirty="0"/>
              <a:t>Probably solve lots of problems in our regular role.</a:t>
            </a:r>
          </a:p>
          <a:p>
            <a:pPr marL="342900" indent="-342900" algn="just">
              <a:buAutoNum type="arabicPeriod"/>
            </a:pPr>
            <a:r>
              <a:rPr lang="en-IN" b="1" dirty="0"/>
              <a:t>Organizational awareness- </a:t>
            </a:r>
            <a:r>
              <a:rPr lang="en-IN" dirty="0"/>
              <a:t>Get familier with other projects that might need the same people and resources at the same time we are going to need them.</a:t>
            </a:r>
          </a:p>
          <a:p>
            <a:pPr marL="342900" indent="-342900" algn="just">
              <a:buAutoNum type="arabicPeriod"/>
            </a:pPr>
            <a:r>
              <a:rPr lang="en-IN" b="1" dirty="0"/>
              <a:t>Diplomacy-</a:t>
            </a:r>
            <a:r>
              <a:rPr lang="en-IN" dirty="0"/>
              <a:t> Be prepared to negotiate scheduling ,conflicting priorities and personality clashes with grace.</a:t>
            </a:r>
          </a:p>
          <a:p>
            <a:pPr algn="just"/>
            <a:endParaRPr lang="en-IN" dirty="0"/>
          </a:p>
        </p:txBody>
      </p:sp>
      <p:pic>
        <p:nvPicPr>
          <p:cNvPr id="4" name="Picture 3">
            <a:extLst>
              <a:ext uri="{FF2B5EF4-FFF2-40B4-BE49-F238E27FC236}">
                <a16:creationId xmlns:a16="http://schemas.microsoft.com/office/drawing/2014/main" id="{68F7212C-9D35-4B38-A447-A2224580BD9E}"/>
              </a:ext>
            </a:extLst>
          </p:cNvPr>
          <p:cNvPicPr>
            <a:picLocks noChangeAspect="1"/>
          </p:cNvPicPr>
          <p:nvPr/>
        </p:nvPicPr>
        <p:blipFill>
          <a:blip r:embed="rId3"/>
          <a:stretch>
            <a:fillRect/>
          </a:stretch>
        </p:blipFill>
        <p:spPr>
          <a:xfrm>
            <a:off x="3334266" y="1195594"/>
            <a:ext cx="5059639" cy="2806562"/>
          </a:xfrm>
          <a:prstGeom prst="rect">
            <a:avLst/>
          </a:prstGeom>
        </p:spPr>
      </p:pic>
    </p:spTree>
    <p:extLst>
      <p:ext uri="{BB962C8B-B14F-4D97-AF65-F5344CB8AC3E}">
        <p14:creationId xmlns:p14="http://schemas.microsoft.com/office/powerpoint/2010/main" val="3962149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7BE5A3-A976-4AE6-8536-E4982BC0BB61}"/>
              </a:ext>
            </a:extLst>
          </p:cNvPr>
          <p:cNvPicPr>
            <a:picLocks noChangeAspect="1"/>
          </p:cNvPicPr>
          <p:nvPr/>
        </p:nvPicPr>
        <p:blipFill>
          <a:blip r:embed="rId2"/>
          <a:stretch>
            <a:fillRect/>
          </a:stretch>
        </p:blipFill>
        <p:spPr>
          <a:xfrm>
            <a:off x="11134385" y="0"/>
            <a:ext cx="1057615" cy="1094509"/>
          </a:xfrm>
          <a:prstGeom prst="rect">
            <a:avLst/>
          </a:prstGeom>
        </p:spPr>
      </p:pic>
      <p:sp>
        <p:nvSpPr>
          <p:cNvPr id="4" name="TextBox 3">
            <a:extLst>
              <a:ext uri="{FF2B5EF4-FFF2-40B4-BE49-F238E27FC236}">
                <a16:creationId xmlns:a16="http://schemas.microsoft.com/office/drawing/2014/main" id="{A40631DF-FF01-4EAC-8035-53FC278EC998}"/>
              </a:ext>
            </a:extLst>
          </p:cNvPr>
          <p:cNvSpPr txBox="1"/>
          <p:nvPr/>
        </p:nvSpPr>
        <p:spPr>
          <a:xfrm>
            <a:off x="145775" y="192077"/>
            <a:ext cx="10614990" cy="3139321"/>
          </a:xfrm>
          <a:prstGeom prst="rect">
            <a:avLst/>
          </a:prstGeom>
          <a:noFill/>
        </p:spPr>
        <p:txBody>
          <a:bodyPr wrap="square">
            <a:spAutoFit/>
          </a:bodyPr>
          <a:lstStyle/>
          <a:p>
            <a:pPr algn="just"/>
            <a:r>
              <a:rPr lang="en-US" dirty="0">
                <a:solidFill>
                  <a:srgbClr val="000000"/>
                </a:solidFill>
                <a:cs typeface="Times New Roman" pitchFamily="18" charset="0"/>
              </a:rPr>
              <a:t>Project management focuses on four aspects of the project known as the 4 P’s:</a:t>
            </a:r>
          </a:p>
          <a:p>
            <a:pPr algn="just"/>
            <a:endParaRPr lang="en-US" dirty="0">
              <a:solidFill>
                <a:srgbClr val="000000"/>
              </a:solidFill>
              <a:cs typeface="Times New Roman" pitchFamily="18" charset="0"/>
            </a:endParaRPr>
          </a:p>
          <a:p>
            <a:pPr algn="just"/>
            <a:r>
              <a:rPr lang="en-US" b="1" dirty="0"/>
              <a:t>People - </a:t>
            </a:r>
            <a:r>
              <a:rPr lang="en-US" altLang="zh-CN" dirty="0">
                <a:ea typeface="宋体" pitchFamily="2" charset="-122"/>
              </a:rPr>
              <a:t>The most important element of a successful project. </a:t>
            </a:r>
            <a:r>
              <a:rPr lang="en-US" dirty="0">
                <a:ea typeface="宋体" pitchFamily="2" charset="-122"/>
              </a:rPr>
              <a:t>(recruiting, selection, performance management, training, compensation, career development, organization, work design, team/culture development)</a:t>
            </a:r>
            <a:r>
              <a:rPr lang="en-US" dirty="0"/>
              <a:t> </a:t>
            </a:r>
          </a:p>
          <a:p>
            <a:pPr algn="just"/>
            <a:endParaRPr lang="en-US" dirty="0"/>
          </a:p>
          <a:p>
            <a:pPr algn="just"/>
            <a:r>
              <a:rPr lang="en-US" b="1" dirty="0"/>
              <a:t>Product - </a:t>
            </a:r>
            <a:r>
              <a:rPr lang="en-US" altLang="zh-CN" dirty="0">
                <a:ea typeface="宋体" pitchFamily="2" charset="-122"/>
              </a:rPr>
              <a:t>The software to be built </a:t>
            </a:r>
            <a:r>
              <a:rPr lang="en-US" dirty="0">
                <a:ea typeface="宋体" pitchFamily="2" charset="-122"/>
              </a:rPr>
              <a:t>(product objectives, scope, alternative solutions, constraint)</a:t>
            </a:r>
          </a:p>
          <a:p>
            <a:pPr algn="just"/>
            <a:endParaRPr lang="en-US" dirty="0">
              <a:ea typeface="宋体" pitchFamily="2" charset="-122"/>
            </a:endParaRPr>
          </a:p>
          <a:p>
            <a:pPr algn="just"/>
            <a:r>
              <a:rPr lang="en-US" b="1" dirty="0"/>
              <a:t>Process - </a:t>
            </a:r>
            <a:r>
              <a:rPr lang="en-US" altLang="zh-CN" dirty="0">
                <a:ea typeface="宋体" pitchFamily="2" charset="-122"/>
              </a:rPr>
              <a:t>The set of framework activities and software engineering tasks to get the job done </a:t>
            </a:r>
            <a:r>
              <a:rPr lang="en-US" dirty="0">
                <a:ea typeface="宋体" pitchFamily="2" charset="-122"/>
              </a:rPr>
              <a:t>(framework activities populated with tasks, milestones, work products, and QA points)</a:t>
            </a:r>
            <a:r>
              <a:rPr lang="en-US" dirty="0"/>
              <a:t> </a:t>
            </a:r>
          </a:p>
          <a:p>
            <a:pPr algn="just"/>
            <a:endParaRPr lang="en-US" dirty="0"/>
          </a:p>
          <a:p>
            <a:pPr algn="just"/>
            <a:r>
              <a:rPr lang="en-US" b="1" dirty="0"/>
              <a:t>Project - </a:t>
            </a:r>
            <a:r>
              <a:rPr lang="en-US" altLang="zh-CN" dirty="0">
                <a:ea typeface="宋体" pitchFamily="2" charset="-122"/>
              </a:rPr>
              <a:t>All work required to make the product a reality. </a:t>
            </a:r>
            <a:r>
              <a:rPr lang="en-US" dirty="0">
                <a:ea typeface="宋体" pitchFamily="2" charset="-122"/>
              </a:rPr>
              <a:t>(planning, monitoring, controlling)</a:t>
            </a:r>
          </a:p>
        </p:txBody>
      </p:sp>
    </p:spTree>
    <p:extLst>
      <p:ext uri="{BB962C8B-B14F-4D97-AF65-F5344CB8AC3E}">
        <p14:creationId xmlns:p14="http://schemas.microsoft.com/office/powerpoint/2010/main" val="4193033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C8DDC8-3D80-437C-B5BB-B74CB6A9607D}"/>
              </a:ext>
            </a:extLst>
          </p:cNvPr>
          <p:cNvSpPr txBox="1"/>
          <p:nvPr/>
        </p:nvSpPr>
        <p:spPr>
          <a:xfrm>
            <a:off x="265043" y="1351795"/>
            <a:ext cx="10774018" cy="1477328"/>
          </a:xfrm>
          <a:prstGeom prst="rect">
            <a:avLst/>
          </a:prstGeom>
          <a:noFill/>
        </p:spPr>
        <p:txBody>
          <a:bodyPr wrap="square">
            <a:spAutoFit/>
          </a:bodyPr>
          <a:lstStyle/>
          <a:p>
            <a:pPr algn="just"/>
            <a:r>
              <a:rPr lang="en-US" dirty="0">
                <a:solidFill>
                  <a:srgbClr val="181717"/>
                </a:solidFill>
              </a:rPr>
              <a:t>Project is abbreviated as </a:t>
            </a:r>
            <a:r>
              <a:rPr lang="en-IN" dirty="0">
                <a:solidFill>
                  <a:srgbClr val="181717"/>
                </a:solidFill>
              </a:rPr>
              <a:t>“pro” means before and  “ject” means doing.</a:t>
            </a:r>
          </a:p>
          <a:p>
            <a:pPr algn="just"/>
            <a:r>
              <a:rPr lang="en-IN" dirty="0">
                <a:solidFill>
                  <a:srgbClr val="181717"/>
                </a:solidFill>
              </a:rPr>
              <a:t>Project refers to a specific objective to create a product that is predefined with a clear start and end date.</a:t>
            </a:r>
          </a:p>
          <a:p>
            <a:pPr algn="just"/>
            <a:r>
              <a:rPr lang="en-IN" dirty="0">
                <a:solidFill>
                  <a:srgbClr val="181717"/>
                </a:solidFill>
              </a:rPr>
              <a:t>Project essentially contained the planning part and the execution part.</a:t>
            </a:r>
          </a:p>
          <a:p>
            <a:pPr algn="just"/>
            <a:r>
              <a:rPr lang="en-IN" dirty="0">
                <a:solidFill>
                  <a:srgbClr val="181717"/>
                </a:solidFill>
              </a:rPr>
              <a:t>Primary management is on the timeline and schedule.</a:t>
            </a:r>
          </a:p>
          <a:p>
            <a:pPr algn="just"/>
            <a:endParaRPr lang="en-US" dirty="0">
              <a:solidFill>
                <a:srgbClr val="181717"/>
              </a:solidFill>
            </a:endParaRPr>
          </a:p>
        </p:txBody>
      </p:sp>
      <p:pic>
        <p:nvPicPr>
          <p:cNvPr id="5" name="Picture 4">
            <a:extLst>
              <a:ext uri="{FF2B5EF4-FFF2-40B4-BE49-F238E27FC236}">
                <a16:creationId xmlns:a16="http://schemas.microsoft.com/office/drawing/2014/main" id="{A4AB82EF-A63E-486F-8342-DF75614262AD}"/>
              </a:ext>
            </a:extLst>
          </p:cNvPr>
          <p:cNvPicPr>
            <a:picLocks noChangeAspect="1"/>
          </p:cNvPicPr>
          <p:nvPr/>
        </p:nvPicPr>
        <p:blipFill>
          <a:blip r:embed="rId2"/>
          <a:stretch>
            <a:fillRect/>
          </a:stretch>
        </p:blipFill>
        <p:spPr>
          <a:xfrm>
            <a:off x="3146356" y="3429000"/>
            <a:ext cx="5514975" cy="2114550"/>
          </a:xfrm>
          <a:prstGeom prst="rect">
            <a:avLst/>
          </a:prstGeom>
        </p:spPr>
      </p:pic>
      <p:pic>
        <p:nvPicPr>
          <p:cNvPr id="7" name="Picture 6">
            <a:extLst>
              <a:ext uri="{FF2B5EF4-FFF2-40B4-BE49-F238E27FC236}">
                <a16:creationId xmlns:a16="http://schemas.microsoft.com/office/drawing/2014/main" id="{A26954C8-465F-44EA-AF98-74582399ED29}"/>
              </a:ext>
            </a:extLst>
          </p:cNvPr>
          <p:cNvPicPr>
            <a:picLocks noChangeAspect="1"/>
          </p:cNvPicPr>
          <p:nvPr/>
        </p:nvPicPr>
        <p:blipFill>
          <a:blip r:embed="rId3"/>
          <a:stretch>
            <a:fillRect/>
          </a:stretch>
        </p:blipFill>
        <p:spPr>
          <a:xfrm>
            <a:off x="11134385" y="0"/>
            <a:ext cx="1057615" cy="1094509"/>
          </a:xfrm>
          <a:prstGeom prst="rect">
            <a:avLst/>
          </a:prstGeom>
        </p:spPr>
      </p:pic>
      <p:sp>
        <p:nvSpPr>
          <p:cNvPr id="9" name="TextBox 8">
            <a:extLst>
              <a:ext uri="{FF2B5EF4-FFF2-40B4-BE49-F238E27FC236}">
                <a16:creationId xmlns:a16="http://schemas.microsoft.com/office/drawing/2014/main" id="{BEF370E0-8988-41D1-9E43-800F29EBE1EC}"/>
              </a:ext>
            </a:extLst>
          </p:cNvPr>
          <p:cNvSpPr txBox="1"/>
          <p:nvPr/>
        </p:nvSpPr>
        <p:spPr>
          <a:xfrm>
            <a:off x="702365" y="784163"/>
            <a:ext cx="6096000" cy="369332"/>
          </a:xfrm>
          <a:prstGeom prst="rect">
            <a:avLst/>
          </a:prstGeom>
          <a:noFill/>
        </p:spPr>
        <p:txBody>
          <a:bodyPr wrap="square">
            <a:spAutoFit/>
          </a:bodyPr>
          <a:lstStyle/>
          <a:p>
            <a:r>
              <a:rPr lang="en-IN" sz="1800" b="1" dirty="0"/>
              <a:t>Project Mindset</a:t>
            </a:r>
            <a:endParaRPr lang="en-IN" dirty="0"/>
          </a:p>
        </p:txBody>
      </p:sp>
    </p:spTree>
    <p:extLst>
      <p:ext uri="{BB962C8B-B14F-4D97-AF65-F5344CB8AC3E}">
        <p14:creationId xmlns:p14="http://schemas.microsoft.com/office/powerpoint/2010/main" val="30033001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1DA7F3-ACAC-444C-B7EF-B1CA0F2D3D5C}"/>
              </a:ext>
            </a:extLst>
          </p:cNvPr>
          <p:cNvPicPr>
            <a:picLocks noChangeAspect="1"/>
          </p:cNvPicPr>
          <p:nvPr/>
        </p:nvPicPr>
        <p:blipFill>
          <a:blip r:embed="rId2"/>
          <a:stretch>
            <a:fillRect/>
          </a:stretch>
        </p:blipFill>
        <p:spPr>
          <a:xfrm>
            <a:off x="11134385" y="0"/>
            <a:ext cx="1057615" cy="1094509"/>
          </a:xfrm>
          <a:prstGeom prst="rect">
            <a:avLst/>
          </a:prstGeom>
        </p:spPr>
      </p:pic>
      <p:sp>
        <p:nvSpPr>
          <p:cNvPr id="4" name="TextBox 3">
            <a:extLst>
              <a:ext uri="{FF2B5EF4-FFF2-40B4-BE49-F238E27FC236}">
                <a16:creationId xmlns:a16="http://schemas.microsoft.com/office/drawing/2014/main" id="{8B67F3D4-83B1-4F13-B6DF-940BC243729D}"/>
              </a:ext>
            </a:extLst>
          </p:cNvPr>
          <p:cNvSpPr txBox="1"/>
          <p:nvPr/>
        </p:nvSpPr>
        <p:spPr>
          <a:xfrm>
            <a:off x="371061" y="243295"/>
            <a:ext cx="10763324" cy="5632311"/>
          </a:xfrm>
          <a:prstGeom prst="rect">
            <a:avLst/>
          </a:prstGeom>
          <a:noFill/>
        </p:spPr>
        <p:txBody>
          <a:bodyPr wrap="square">
            <a:spAutoFit/>
          </a:bodyPr>
          <a:lstStyle/>
          <a:p>
            <a:pPr algn="just"/>
            <a:r>
              <a:rPr lang="en-IN" b="1" dirty="0"/>
              <a:t>Steps-</a:t>
            </a:r>
          </a:p>
          <a:p>
            <a:pPr algn="just"/>
            <a:r>
              <a:rPr lang="en-IN" b="1" dirty="0"/>
              <a:t>1. Initiating- </a:t>
            </a:r>
            <a:r>
              <a:rPr lang="en-IN" dirty="0"/>
              <a:t>This is the start of the project and the goal of this phase is to define the project at a broad level. This phase usually begins with a business case.</a:t>
            </a:r>
          </a:p>
          <a:p>
            <a:pPr algn="just"/>
            <a:r>
              <a:rPr lang="en-IN" dirty="0"/>
              <a:t> </a:t>
            </a:r>
          </a:p>
          <a:p>
            <a:pPr marL="342900" indent="-342900" algn="just">
              <a:buAutoNum type="arabicPeriod"/>
            </a:pPr>
            <a:endParaRPr lang="en-IN" dirty="0"/>
          </a:p>
          <a:p>
            <a:pPr marL="342900" indent="-342900" algn="just">
              <a:buAutoNum type="arabicPeriod"/>
            </a:pPr>
            <a:endParaRPr lang="en-IN" dirty="0"/>
          </a:p>
          <a:p>
            <a:pPr marL="342900" indent="-342900" algn="just">
              <a:buAutoNum type="arabicPeriod"/>
            </a:pPr>
            <a:endParaRPr lang="en-IN" dirty="0"/>
          </a:p>
          <a:p>
            <a:pPr algn="just"/>
            <a:endParaRPr lang="en-IN" dirty="0"/>
          </a:p>
          <a:p>
            <a:pPr algn="just"/>
            <a:r>
              <a:rPr lang="en-IN" b="1" dirty="0"/>
              <a:t>2. Planning- </a:t>
            </a:r>
            <a:r>
              <a:rPr lang="en-IN" dirty="0"/>
              <a:t>This phase is key to successful project management and focuses on developing a roadmap that everyone will follow. This phase typically begins with setting goals. Two of the more popular methods for setting goals are S.M.A.R.T and C.L.E.A.R.</a:t>
            </a:r>
          </a:p>
          <a:p>
            <a:pPr algn="just"/>
            <a:r>
              <a:rPr lang="en-IN" b="1" dirty="0"/>
              <a:t>S.M.A.R.T- </a:t>
            </a:r>
            <a:r>
              <a:rPr lang="en-IN" dirty="0"/>
              <a:t>This method helps ensure that the goals have been thoroughly vetted. It also provides a clearly understand the implications of the goal setting process.</a:t>
            </a:r>
          </a:p>
          <a:p>
            <a:pPr algn="just"/>
            <a:r>
              <a:rPr lang="en-IN" b="1" dirty="0"/>
              <a:t>S-</a:t>
            </a:r>
            <a:r>
              <a:rPr lang="en-IN" dirty="0"/>
              <a:t> To set specific goals, answer the following questions: who, where, what, when, which, why.</a:t>
            </a:r>
          </a:p>
          <a:p>
            <a:pPr algn="just"/>
            <a:r>
              <a:rPr lang="en-IN" b="1" dirty="0"/>
              <a:t>M-</a:t>
            </a:r>
            <a:r>
              <a:rPr lang="en-IN" dirty="0"/>
              <a:t> Create criteria that we can use to measure the success of a goal.</a:t>
            </a:r>
          </a:p>
          <a:p>
            <a:pPr algn="just"/>
            <a:r>
              <a:rPr lang="en-IN" b="1" dirty="0"/>
              <a:t>A-</a:t>
            </a:r>
            <a:r>
              <a:rPr lang="en-IN" dirty="0"/>
              <a:t> Identify the most important goals and what it will take to achieve them.</a:t>
            </a:r>
          </a:p>
          <a:p>
            <a:pPr algn="just"/>
            <a:r>
              <a:rPr lang="en-IN" b="1" dirty="0"/>
              <a:t>R-</a:t>
            </a:r>
            <a:r>
              <a:rPr lang="en-IN" dirty="0"/>
              <a:t> We should be willing and able to work toward a particular goal.</a:t>
            </a:r>
          </a:p>
          <a:p>
            <a:pPr algn="just"/>
            <a:r>
              <a:rPr lang="en-IN" b="1" dirty="0"/>
              <a:t>T-</a:t>
            </a:r>
            <a:r>
              <a:rPr lang="en-IN" dirty="0"/>
              <a:t> Create a timeframe to achieve the goal.</a:t>
            </a:r>
          </a:p>
          <a:p>
            <a:pPr algn="just"/>
            <a:endParaRPr lang="en-IN" dirty="0"/>
          </a:p>
          <a:p>
            <a:pPr algn="just"/>
            <a:endParaRPr lang="en-IN" dirty="0"/>
          </a:p>
        </p:txBody>
      </p:sp>
      <p:pic>
        <p:nvPicPr>
          <p:cNvPr id="5" name="Picture 4">
            <a:extLst>
              <a:ext uri="{FF2B5EF4-FFF2-40B4-BE49-F238E27FC236}">
                <a16:creationId xmlns:a16="http://schemas.microsoft.com/office/drawing/2014/main" id="{F7FE42AF-F63F-48D0-AE89-F9B40D6C879E}"/>
              </a:ext>
            </a:extLst>
          </p:cNvPr>
          <p:cNvPicPr>
            <a:picLocks noChangeAspect="1"/>
          </p:cNvPicPr>
          <p:nvPr/>
        </p:nvPicPr>
        <p:blipFill>
          <a:blip r:embed="rId3"/>
          <a:stretch>
            <a:fillRect/>
          </a:stretch>
        </p:blipFill>
        <p:spPr>
          <a:xfrm>
            <a:off x="2662068" y="1094509"/>
            <a:ext cx="5792819" cy="1423404"/>
          </a:xfrm>
          <a:prstGeom prst="rect">
            <a:avLst/>
          </a:prstGeom>
        </p:spPr>
      </p:pic>
      <p:pic>
        <p:nvPicPr>
          <p:cNvPr id="7" name="Picture 2">
            <a:extLst>
              <a:ext uri="{FF2B5EF4-FFF2-40B4-BE49-F238E27FC236}">
                <a16:creationId xmlns:a16="http://schemas.microsoft.com/office/drawing/2014/main" id="{1C46997C-5687-4F43-BEAF-D5DE7D85FF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2774" y="5371088"/>
            <a:ext cx="6168885" cy="1082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487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06EBBB-101B-4B5F-8FE0-2DFF8EE57C1B}"/>
              </a:ext>
            </a:extLst>
          </p:cNvPr>
          <p:cNvPicPr>
            <a:picLocks noChangeAspect="1"/>
          </p:cNvPicPr>
          <p:nvPr/>
        </p:nvPicPr>
        <p:blipFill>
          <a:blip r:embed="rId2"/>
          <a:stretch>
            <a:fillRect/>
          </a:stretch>
        </p:blipFill>
        <p:spPr>
          <a:xfrm>
            <a:off x="11134385" y="0"/>
            <a:ext cx="1057615" cy="1094509"/>
          </a:xfrm>
          <a:prstGeom prst="rect">
            <a:avLst/>
          </a:prstGeom>
        </p:spPr>
      </p:pic>
      <p:sp>
        <p:nvSpPr>
          <p:cNvPr id="6" name="TextBox 5">
            <a:extLst>
              <a:ext uri="{FF2B5EF4-FFF2-40B4-BE49-F238E27FC236}">
                <a16:creationId xmlns:a16="http://schemas.microsoft.com/office/drawing/2014/main" id="{41FEB4A6-4663-4DEB-BC95-00BFEABD2C98}"/>
              </a:ext>
            </a:extLst>
          </p:cNvPr>
          <p:cNvSpPr txBox="1"/>
          <p:nvPr/>
        </p:nvSpPr>
        <p:spPr>
          <a:xfrm>
            <a:off x="278296" y="78846"/>
            <a:ext cx="10856090" cy="5909310"/>
          </a:xfrm>
          <a:prstGeom prst="rect">
            <a:avLst/>
          </a:prstGeom>
          <a:noFill/>
        </p:spPr>
        <p:txBody>
          <a:bodyPr wrap="square">
            <a:spAutoFit/>
          </a:bodyPr>
          <a:lstStyle/>
          <a:p>
            <a:pPr algn="just"/>
            <a:r>
              <a:rPr lang="en-IN" b="1" dirty="0"/>
              <a:t>C.L.E.A.R- </a:t>
            </a:r>
            <a:r>
              <a:rPr lang="en-IN" dirty="0"/>
              <a:t>A newer method for setting goals that takes into consideration the environment of today’s fast-paced business.</a:t>
            </a:r>
          </a:p>
          <a:p>
            <a:pPr algn="just"/>
            <a:r>
              <a:rPr lang="en-IN" b="1" dirty="0"/>
              <a:t>C-</a:t>
            </a:r>
            <a:r>
              <a:rPr lang="en-IN" dirty="0"/>
              <a:t> The goal should encourage employees to work together.</a:t>
            </a:r>
          </a:p>
          <a:p>
            <a:pPr algn="just"/>
            <a:r>
              <a:rPr lang="en-IN" b="1" dirty="0"/>
              <a:t>L-</a:t>
            </a:r>
            <a:r>
              <a:rPr lang="en-IN" dirty="0"/>
              <a:t> They should be limited in scope and time to keep it managerable.</a:t>
            </a:r>
          </a:p>
          <a:p>
            <a:pPr algn="just"/>
            <a:r>
              <a:rPr lang="en-IN" b="1" dirty="0"/>
              <a:t>E-</a:t>
            </a:r>
            <a:r>
              <a:rPr lang="en-IN" dirty="0"/>
              <a:t> Goals should tap into the passion of employees and be something they can form an emotional connection to. This can optimize the equality of work.</a:t>
            </a:r>
          </a:p>
          <a:p>
            <a:pPr algn="just"/>
            <a:r>
              <a:rPr lang="en-IN" b="1" dirty="0"/>
              <a:t>A-</a:t>
            </a:r>
            <a:r>
              <a:rPr lang="en-IN" dirty="0"/>
              <a:t> Break larger goals into smaller tasks that can be quickly achieved.</a:t>
            </a:r>
          </a:p>
          <a:p>
            <a:pPr algn="just"/>
            <a:r>
              <a:rPr lang="en-IN" b="1" dirty="0"/>
              <a:t>R-</a:t>
            </a:r>
            <a:r>
              <a:rPr lang="en-IN" dirty="0"/>
              <a:t> As new situation arise, be flexible and refine goals as needed.</a:t>
            </a:r>
          </a:p>
          <a:p>
            <a:pPr algn="just"/>
            <a:r>
              <a:rPr lang="en-IN" b="1" dirty="0"/>
              <a:t>3. Executing- </a:t>
            </a:r>
            <a:r>
              <a:rPr lang="en-US" b="0" i="0" dirty="0">
                <a:solidFill>
                  <a:srgbClr val="202122"/>
                </a:solidFill>
                <a:effectLst/>
              </a:rPr>
              <a:t>The execution/implementation phase ensures that the project management plan's deliverables are executed accordingly. This phase involves proper allocation, co-ordination and management of human resources and any other resources such as material and budgets. The output of this phase is the project deliverables.</a:t>
            </a:r>
          </a:p>
          <a:p>
            <a:pPr algn="just"/>
            <a:endParaRPr lang="en-US" dirty="0">
              <a:solidFill>
                <a:srgbClr val="202122"/>
              </a:solidFill>
            </a:endParaRPr>
          </a:p>
          <a:p>
            <a:pPr algn="just"/>
            <a:endParaRPr lang="en-US" dirty="0">
              <a:solidFill>
                <a:srgbClr val="202122"/>
              </a:solidFill>
            </a:endParaRPr>
          </a:p>
          <a:p>
            <a:pPr algn="just"/>
            <a:endParaRPr lang="en-US" dirty="0">
              <a:solidFill>
                <a:srgbClr val="202122"/>
              </a:solidFill>
            </a:endParaRPr>
          </a:p>
          <a:p>
            <a:pPr algn="just"/>
            <a:endParaRPr lang="en-US" dirty="0">
              <a:solidFill>
                <a:srgbClr val="202122"/>
              </a:solidFill>
            </a:endParaRPr>
          </a:p>
          <a:p>
            <a:pPr algn="just"/>
            <a:endParaRPr lang="en-US" dirty="0">
              <a:solidFill>
                <a:srgbClr val="202122"/>
              </a:solidFill>
            </a:endParaRPr>
          </a:p>
          <a:p>
            <a:pPr algn="just"/>
            <a:endParaRPr lang="en-US" dirty="0">
              <a:solidFill>
                <a:srgbClr val="202122"/>
              </a:solidFill>
            </a:endParaRPr>
          </a:p>
          <a:p>
            <a:pPr algn="just"/>
            <a:endParaRPr lang="en-US" dirty="0">
              <a:solidFill>
                <a:srgbClr val="202122"/>
              </a:solidFill>
            </a:endParaRPr>
          </a:p>
          <a:p>
            <a:pPr algn="just"/>
            <a:endParaRPr lang="en-US" dirty="0">
              <a:solidFill>
                <a:srgbClr val="202122"/>
              </a:solidFill>
            </a:endParaRPr>
          </a:p>
          <a:p>
            <a:pPr algn="just"/>
            <a:endParaRPr lang="en-IN" dirty="0"/>
          </a:p>
          <a:p>
            <a:pPr algn="just"/>
            <a:endParaRPr lang="en-IN" dirty="0"/>
          </a:p>
        </p:txBody>
      </p:sp>
      <p:pic>
        <p:nvPicPr>
          <p:cNvPr id="7" name="Picture 6">
            <a:extLst>
              <a:ext uri="{FF2B5EF4-FFF2-40B4-BE49-F238E27FC236}">
                <a16:creationId xmlns:a16="http://schemas.microsoft.com/office/drawing/2014/main" id="{E504414E-814F-46F7-BD27-20AD6C8AB554}"/>
              </a:ext>
            </a:extLst>
          </p:cNvPr>
          <p:cNvPicPr>
            <a:picLocks noChangeAspect="1"/>
          </p:cNvPicPr>
          <p:nvPr/>
        </p:nvPicPr>
        <p:blipFill>
          <a:blip r:embed="rId3"/>
          <a:stretch>
            <a:fillRect/>
          </a:stretch>
        </p:blipFill>
        <p:spPr>
          <a:xfrm>
            <a:off x="3187147" y="3578087"/>
            <a:ext cx="5817706" cy="3087757"/>
          </a:xfrm>
          <a:prstGeom prst="rect">
            <a:avLst/>
          </a:prstGeom>
        </p:spPr>
      </p:pic>
    </p:spTree>
    <p:extLst>
      <p:ext uri="{BB962C8B-B14F-4D97-AF65-F5344CB8AC3E}">
        <p14:creationId xmlns:p14="http://schemas.microsoft.com/office/powerpoint/2010/main" val="2835151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482E72-6F03-4E2C-B3CD-D0BA328FB330}"/>
              </a:ext>
            </a:extLst>
          </p:cNvPr>
          <p:cNvPicPr>
            <a:picLocks noChangeAspect="1"/>
          </p:cNvPicPr>
          <p:nvPr/>
        </p:nvPicPr>
        <p:blipFill>
          <a:blip r:embed="rId2"/>
          <a:stretch>
            <a:fillRect/>
          </a:stretch>
        </p:blipFill>
        <p:spPr>
          <a:xfrm>
            <a:off x="11134385" y="0"/>
            <a:ext cx="1057615" cy="1094509"/>
          </a:xfrm>
          <a:prstGeom prst="rect">
            <a:avLst/>
          </a:prstGeom>
        </p:spPr>
      </p:pic>
      <p:sp>
        <p:nvSpPr>
          <p:cNvPr id="4" name="TextBox 3">
            <a:extLst>
              <a:ext uri="{FF2B5EF4-FFF2-40B4-BE49-F238E27FC236}">
                <a16:creationId xmlns:a16="http://schemas.microsoft.com/office/drawing/2014/main" id="{FCCDB5E3-8DE6-404E-9CBE-BB989D01C95A}"/>
              </a:ext>
            </a:extLst>
          </p:cNvPr>
          <p:cNvSpPr txBox="1"/>
          <p:nvPr/>
        </p:nvSpPr>
        <p:spPr>
          <a:xfrm>
            <a:off x="132521" y="224088"/>
            <a:ext cx="11001864" cy="5355312"/>
          </a:xfrm>
          <a:prstGeom prst="rect">
            <a:avLst/>
          </a:prstGeom>
          <a:noFill/>
        </p:spPr>
        <p:txBody>
          <a:bodyPr wrap="square">
            <a:spAutoFit/>
          </a:bodyPr>
          <a:lstStyle/>
          <a:p>
            <a:pPr algn="just"/>
            <a:r>
              <a:rPr lang="en-IN" b="1" dirty="0"/>
              <a:t>4. Monitor &amp; Controlling- </a:t>
            </a:r>
            <a:r>
              <a:rPr lang="en-US" b="0" i="0" dirty="0">
                <a:solidFill>
                  <a:srgbClr val="202122"/>
                </a:solidFill>
                <a:effectLst/>
              </a:rPr>
              <a:t>Monitoring and controlling consists of those processes performed to observe project execution so that potential problems can be identified in a timely manner and corrective action can be taken, when necessary, to control the execution of the project. The key benefit is that project performance is observed and measured regularly to identify variances from the project management plan.</a:t>
            </a:r>
            <a:r>
              <a:rPr lang="en-IN" dirty="0"/>
              <a:t> </a:t>
            </a:r>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r>
              <a:rPr lang="en-IN" b="1" dirty="0"/>
              <a:t>5. Closing- </a:t>
            </a:r>
            <a:r>
              <a:rPr lang="en-US" b="0" i="0" dirty="0">
                <a:solidFill>
                  <a:srgbClr val="202122"/>
                </a:solidFill>
                <a:effectLst/>
              </a:rPr>
              <a:t>Closing includes the formal acceptance of the project and the ending thereof.</a:t>
            </a:r>
            <a:endParaRPr lang="en-IN" dirty="0"/>
          </a:p>
        </p:txBody>
      </p:sp>
      <p:pic>
        <p:nvPicPr>
          <p:cNvPr id="5" name="Picture 4">
            <a:extLst>
              <a:ext uri="{FF2B5EF4-FFF2-40B4-BE49-F238E27FC236}">
                <a16:creationId xmlns:a16="http://schemas.microsoft.com/office/drawing/2014/main" id="{83BDAB77-DE7C-487D-94C9-31B7D6E073E1}"/>
              </a:ext>
            </a:extLst>
          </p:cNvPr>
          <p:cNvPicPr>
            <a:picLocks noChangeAspect="1"/>
          </p:cNvPicPr>
          <p:nvPr/>
        </p:nvPicPr>
        <p:blipFill>
          <a:blip r:embed="rId3"/>
          <a:stretch>
            <a:fillRect/>
          </a:stretch>
        </p:blipFill>
        <p:spPr>
          <a:xfrm>
            <a:off x="2411896" y="1362075"/>
            <a:ext cx="6838121" cy="3249682"/>
          </a:xfrm>
          <a:prstGeom prst="rect">
            <a:avLst/>
          </a:prstGeom>
        </p:spPr>
      </p:pic>
      <p:pic>
        <p:nvPicPr>
          <p:cNvPr id="6" name="Picture 5">
            <a:extLst>
              <a:ext uri="{FF2B5EF4-FFF2-40B4-BE49-F238E27FC236}">
                <a16:creationId xmlns:a16="http://schemas.microsoft.com/office/drawing/2014/main" id="{F8672D95-7FCA-40AA-948F-8739080299BB}"/>
              </a:ext>
            </a:extLst>
          </p:cNvPr>
          <p:cNvPicPr>
            <a:picLocks noChangeAspect="1"/>
          </p:cNvPicPr>
          <p:nvPr/>
        </p:nvPicPr>
        <p:blipFill>
          <a:blip r:embed="rId4"/>
          <a:stretch>
            <a:fillRect/>
          </a:stretch>
        </p:blipFill>
        <p:spPr>
          <a:xfrm>
            <a:off x="3922643" y="5495925"/>
            <a:ext cx="4505740" cy="1137987"/>
          </a:xfrm>
          <a:prstGeom prst="rect">
            <a:avLst/>
          </a:prstGeom>
        </p:spPr>
      </p:pic>
    </p:spTree>
    <p:extLst>
      <p:ext uri="{BB962C8B-B14F-4D97-AF65-F5344CB8AC3E}">
        <p14:creationId xmlns:p14="http://schemas.microsoft.com/office/powerpoint/2010/main" val="275378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E16204-138C-4B4A-A5BA-A732289E4A68}"/>
              </a:ext>
            </a:extLst>
          </p:cNvPr>
          <p:cNvPicPr>
            <a:picLocks noChangeAspect="1"/>
          </p:cNvPicPr>
          <p:nvPr/>
        </p:nvPicPr>
        <p:blipFill>
          <a:blip r:embed="rId2"/>
          <a:stretch>
            <a:fillRect/>
          </a:stretch>
        </p:blipFill>
        <p:spPr>
          <a:xfrm>
            <a:off x="11134385" y="0"/>
            <a:ext cx="1057615" cy="1094509"/>
          </a:xfrm>
          <a:prstGeom prst="rect">
            <a:avLst/>
          </a:prstGeom>
        </p:spPr>
      </p:pic>
      <p:sp>
        <p:nvSpPr>
          <p:cNvPr id="2" name="TextBox 1">
            <a:extLst>
              <a:ext uri="{FF2B5EF4-FFF2-40B4-BE49-F238E27FC236}">
                <a16:creationId xmlns:a16="http://schemas.microsoft.com/office/drawing/2014/main" id="{5EFD2D9D-E1A4-4340-8926-54EF411D5F0A}"/>
              </a:ext>
            </a:extLst>
          </p:cNvPr>
          <p:cNvSpPr txBox="1"/>
          <p:nvPr/>
        </p:nvSpPr>
        <p:spPr>
          <a:xfrm>
            <a:off x="3207025" y="2721114"/>
            <a:ext cx="6096000" cy="707886"/>
          </a:xfrm>
          <a:prstGeom prst="rect">
            <a:avLst/>
          </a:prstGeom>
          <a:noFill/>
        </p:spPr>
        <p:txBody>
          <a:bodyPr wrap="square" rtlCol="0">
            <a:spAutoFit/>
          </a:bodyPr>
          <a:lstStyle/>
          <a:p>
            <a:r>
              <a:rPr lang="en-IN" sz="4000" b="1" dirty="0"/>
              <a:t>Lean Project Management</a:t>
            </a:r>
          </a:p>
        </p:txBody>
      </p:sp>
    </p:spTree>
    <p:extLst>
      <p:ext uri="{BB962C8B-B14F-4D97-AF65-F5344CB8AC3E}">
        <p14:creationId xmlns:p14="http://schemas.microsoft.com/office/powerpoint/2010/main" val="19873112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47B893-2856-4774-A813-508CECD63051}"/>
              </a:ext>
            </a:extLst>
          </p:cNvPr>
          <p:cNvPicPr>
            <a:picLocks noChangeAspect="1"/>
          </p:cNvPicPr>
          <p:nvPr/>
        </p:nvPicPr>
        <p:blipFill>
          <a:blip r:embed="rId2"/>
          <a:stretch>
            <a:fillRect/>
          </a:stretch>
        </p:blipFill>
        <p:spPr>
          <a:xfrm>
            <a:off x="11134385" y="0"/>
            <a:ext cx="1057615" cy="1094509"/>
          </a:xfrm>
          <a:prstGeom prst="rect">
            <a:avLst/>
          </a:prstGeom>
        </p:spPr>
      </p:pic>
      <p:sp>
        <p:nvSpPr>
          <p:cNvPr id="5" name="TextBox 4">
            <a:extLst>
              <a:ext uri="{FF2B5EF4-FFF2-40B4-BE49-F238E27FC236}">
                <a16:creationId xmlns:a16="http://schemas.microsoft.com/office/drawing/2014/main" id="{7BA39E94-95DA-4E35-9395-35C6196799BB}"/>
              </a:ext>
            </a:extLst>
          </p:cNvPr>
          <p:cNvSpPr txBox="1"/>
          <p:nvPr/>
        </p:nvSpPr>
        <p:spPr>
          <a:xfrm>
            <a:off x="106017" y="0"/>
            <a:ext cx="10842837" cy="5632311"/>
          </a:xfrm>
          <a:prstGeom prst="rect">
            <a:avLst/>
          </a:prstGeom>
          <a:noFill/>
        </p:spPr>
        <p:txBody>
          <a:bodyPr wrap="square">
            <a:spAutoFit/>
          </a:bodyPr>
          <a:lstStyle/>
          <a:p>
            <a:pPr algn="just"/>
            <a:r>
              <a:rPr lang="en-US" b="1" dirty="0"/>
              <a:t>Lean Project Management-</a:t>
            </a:r>
            <a:r>
              <a:rPr lang="en-US" dirty="0"/>
              <a:t> </a:t>
            </a:r>
            <a:r>
              <a:rPr lang="en-US" i="0" dirty="0">
                <a:effectLst/>
              </a:rPr>
              <a:t>Lean project management </a:t>
            </a:r>
            <a:r>
              <a:rPr lang="en-US" b="0" i="0" dirty="0">
                <a:effectLst/>
              </a:rPr>
              <a:t>is the application of </a:t>
            </a:r>
            <a:r>
              <a:rPr lang="en-US" i="0" dirty="0">
                <a:effectLst/>
              </a:rPr>
              <a:t>lean</a:t>
            </a:r>
            <a:r>
              <a:rPr lang="en-US" b="0" i="0" dirty="0">
                <a:effectLst/>
              </a:rPr>
              <a:t> manufacturing principles to the practice of </a:t>
            </a:r>
            <a:r>
              <a:rPr lang="en-US" i="0" dirty="0">
                <a:effectLst/>
              </a:rPr>
              <a:t>project management. </a:t>
            </a:r>
            <a:r>
              <a:rPr lang="en-US" b="0" i="0" dirty="0">
                <a:effectLst/>
              </a:rPr>
              <a:t>The goal of </a:t>
            </a:r>
            <a:r>
              <a:rPr lang="en-US" i="0" dirty="0">
                <a:effectLst/>
              </a:rPr>
              <a:t>lean project management </a:t>
            </a:r>
            <a:r>
              <a:rPr lang="en-US" b="0" i="0" dirty="0">
                <a:effectLst/>
              </a:rPr>
              <a:t>is to maximize value while minimizing waste.</a:t>
            </a:r>
            <a:r>
              <a:rPr lang="en-US" dirty="0"/>
              <a:t> </a:t>
            </a:r>
          </a:p>
          <a:p>
            <a:pPr algn="just"/>
            <a:endParaRPr lang="en-US" sz="1800" dirty="0"/>
          </a:p>
          <a:p>
            <a:pPr algn="just"/>
            <a:r>
              <a:rPr lang="en-US" b="0" i="0" dirty="0">
                <a:effectLst/>
              </a:rPr>
              <a:t>"Lean" is a systematic method for the elimination of waste ("</a:t>
            </a:r>
            <a:r>
              <a:rPr lang="en-US" dirty="0"/>
              <a:t>Muda</a:t>
            </a:r>
            <a:r>
              <a:rPr lang="en-US" b="0" i="0" dirty="0">
                <a:effectLst/>
              </a:rPr>
              <a:t>") within a manufacturing system. Lean also takes into account waste created through overburden ("</a:t>
            </a:r>
            <a:r>
              <a:rPr lang="en-US" dirty="0"/>
              <a:t>Muri</a:t>
            </a:r>
            <a:r>
              <a:rPr lang="en-US" b="0" i="0" dirty="0">
                <a:effectLst/>
              </a:rPr>
              <a:t>") and waste created through unevenness in work loads ("</a:t>
            </a:r>
            <a:r>
              <a:rPr lang="en-US" dirty="0"/>
              <a:t>Mura</a:t>
            </a:r>
            <a:r>
              <a:rPr lang="en-US" b="0" i="0" dirty="0">
                <a:effectLst/>
              </a:rPr>
              <a:t>"). Working from the perspective of the client who consumes a product or service, "value" is any action or process that a customer would be willing to pay for.</a:t>
            </a:r>
          </a:p>
          <a:p>
            <a:pPr algn="just"/>
            <a:endParaRPr lang="en-US" sz="1800" dirty="0"/>
          </a:p>
          <a:p>
            <a:pPr algn="just"/>
            <a:r>
              <a:rPr lang="en-US" b="0" i="0" dirty="0">
                <a:effectLst/>
              </a:rPr>
              <a:t>Two well-known types are "Kanban" and " </a:t>
            </a:r>
            <a:r>
              <a:rPr lang="en-US" dirty="0"/>
              <a:t>Last Planner System</a:t>
            </a:r>
            <a:r>
              <a:rPr lang="en-US" b="0" i="0" dirty="0">
                <a:effectLst/>
              </a:rPr>
              <a:t>".</a:t>
            </a:r>
          </a:p>
          <a:p>
            <a:pPr algn="just"/>
            <a:r>
              <a:rPr lang="en-US" b="0" i="0" dirty="0">
                <a:effectLst/>
              </a:rPr>
              <a:t>The term </a:t>
            </a:r>
            <a:r>
              <a:rPr lang="en-US" dirty="0"/>
              <a:t>Kanban</a:t>
            </a:r>
            <a:r>
              <a:rPr lang="en-US" b="0" i="0" dirty="0">
                <a:effectLst/>
              </a:rPr>
              <a:t> comes from manufacturing but was adapted for software development by David Anderson when he was working at </a:t>
            </a:r>
            <a:r>
              <a:rPr lang="en-US" dirty="0"/>
              <a:t>Microsoft</a:t>
            </a:r>
            <a:r>
              <a:rPr lang="en-US" b="0" i="0" dirty="0">
                <a:effectLst/>
              </a:rPr>
              <a:t> in 2005 and inherited an underperforming maintenance team. </a:t>
            </a:r>
            <a:r>
              <a:rPr lang="en-US" b="0" i="0" u="none" strike="noStrike" baseline="30000" dirty="0">
                <a:effectLst/>
                <a:hlinkClick r:id="rId3">
                  <a:extLst>
                    <a:ext uri="{A12FA001-AC4F-418D-AE19-62706E023703}">
                      <ahyp:hlinkClr xmlns:ahyp="http://schemas.microsoft.com/office/drawing/2018/hyperlinkcolor" val="tx"/>
                    </a:ext>
                  </a:extLst>
                </a:hlinkClick>
              </a:rPr>
              <a:t>[7]</a:t>
            </a:r>
            <a:r>
              <a:rPr lang="en-US" b="0" i="0" dirty="0">
                <a:effectLst/>
              </a:rPr>
              <a:t> The success of the approach in that environment, led Anderson to experiment with Kanban in projects, with similarly positive results. As Anderson publicised his findings through talks and his book, software developers began to experiment with Kanban and it is now one of the most widely used methods for managing </a:t>
            </a:r>
            <a:r>
              <a:rPr lang="en-US" dirty="0"/>
              <a:t>agile software development </a:t>
            </a:r>
            <a:r>
              <a:rPr lang="en-US" b="0" i="0" dirty="0">
                <a:effectLst/>
              </a:rPr>
              <a:t>projects.</a:t>
            </a:r>
          </a:p>
          <a:p>
            <a:pPr algn="just"/>
            <a:r>
              <a:rPr lang="en-US" b="0" i="0" dirty="0">
                <a:effectLst/>
              </a:rPr>
              <a:t>The </a:t>
            </a:r>
            <a:r>
              <a:rPr lang="en-US" dirty="0"/>
              <a:t>Last Planner System</a:t>
            </a:r>
            <a:r>
              <a:rPr lang="en-US" b="0" i="0" dirty="0">
                <a:effectLst/>
              </a:rPr>
              <a:t> is used principally in construction and particularly focuses on pull and flow but perhaps more important than those is its emphasis on a collaborative approach in which all trades work together to create a visual representation of the work that needs to be done.</a:t>
            </a:r>
          </a:p>
          <a:p>
            <a:pPr algn="just"/>
            <a:br>
              <a:rPr lang="en-US" sz="1800" dirty="0"/>
            </a:br>
            <a:endParaRPr lang="en-IN" dirty="0"/>
          </a:p>
        </p:txBody>
      </p:sp>
    </p:spTree>
    <p:extLst>
      <p:ext uri="{BB962C8B-B14F-4D97-AF65-F5344CB8AC3E}">
        <p14:creationId xmlns:p14="http://schemas.microsoft.com/office/powerpoint/2010/main" val="34381374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F008EF-5063-41EA-BD3C-2AC357A2ADBA}"/>
              </a:ext>
            </a:extLst>
          </p:cNvPr>
          <p:cNvPicPr>
            <a:picLocks noChangeAspect="1"/>
          </p:cNvPicPr>
          <p:nvPr/>
        </p:nvPicPr>
        <p:blipFill>
          <a:blip r:embed="rId2"/>
          <a:stretch>
            <a:fillRect/>
          </a:stretch>
        </p:blipFill>
        <p:spPr>
          <a:xfrm>
            <a:off x="11134385" y="0"/>
            <a:ext cx="1057615" cy="1094509"/>
          </a:xfrm>
          <a:prstGeom prst="rect">
            <a:avLst/>
          </a:prstGeom>
        </p:spPr>
      </p:pic>
      <p:sp>
        <p:nvSpPr>
          <p:cNvPr id="4" name="TextBox 3">
            <a:extLst>
              <a:ext uri="{FF2B5EF4-FFF2-40B4-BE49-F238E27FC236}">
                <a16:creationId xmlns:a16="http://schemas.microsoft.com/office/drawing/2014/main" id="{A818B032-2446-494D-8771-EBF0AE27F8B8}"/>
              </a:ext>
            </a:extLst>
          </p:cNvPr>
          <p:cNvSpPr txBox="1"/>
          <p:nvPr/>
        </p:nvSpPr>
        <p:spPr>
          <a:xfrm>
            <a:off x="172278" y="171179"/>
            <a:ext cx="10710315" cy="6463308"/>
          </a:xfrm>
          <a:prstGeom prst="rect">
            <a:avLst/>
          </a:prstGeom>
          <a:noFill/>
        </p:spPr>
        <p:txBody>
          <a:bodyPr wrap="square">
            <a:spAutoFit/>
          </a:bodyPr>
          <a:lstStyle/>
          <a:p>
            <a:pPr algn="just"/>
            <a:r>
              <a:rPr lang="en-US" b="1" i="0" dirty="0">
                <a:solidFill>
                  <a:srgbClr val="222222"/>
                </a:solidFill>
                <a:effectLst/>
              </a:rPr>
              <a:t>Principle-</a:t>
            </a:r>
            <a:r>
              <a:rPr lang="en-US" b="0" i="0" dirty="0">
                <a:solidFill>
                  <a:srgbClr val="222222"/>
                </a:solidFill>
                <a:effectLst/>
              </a:rPr>
              <a:t> The five principles are considered a recipe for improving workplace efficiency and include:</a:t>
            </a:r>
          </a:p>
          <a:p>
            <a:pPr algn="just"/>
            <a:r>
              <a:rPr lang="en-US" b="0" i="0" dirty="0">
                <a:solidFill>
                  <a:srgbClr val="222222"/>
                </a:solidFill>
                <a:effectLst/>
              </a:rPr>
              <a:t>1) Defining </a:t>
            </a:r>
            <a:r>
              <a:rPr lang="en-US" i="0" dirty="0">
                <a:solidFill>
                  <a:srgbClr val="222222"/>
                </a:solidFill>
                <a:effectLst/>
              </a:rPr>
              <a:t>value</a:t>
            </a:r>
          </a:p>
          <a:p>
            <a:pPr algn="just"/>
            <a:r>
              <a:rPr lang="en-US" b="0" i="0" dirty="0">
                <a:solidFill>
                  <a:srgbClr val="222222"/>
                </a:solidFill>
                <a:effectLst/>
              </a:rPr>
              <a:t>2) Mapping the </a:t>
            </a:r>
            <a:r>
              <a:rPr lang="en-US" i="0" dirty="0">
                <a:solidFill>
                  <a:srgbClr val="222222"/>
                </a:solidFill>
                <a:effectLst/>
              </a:rPr>
              <a:t>value</a:t>
            </a:r>
            <a:r>
              <a:rPr lang="en-US" b="0" i="0" dirty="0">
                <a:solidFill>
                  <a:srgbClr val="222222"/>
                </a:solidFill>
                <a:effectLst/>
              </a:rPr>
              <a:t> stream </a:t>
            </a:r>
          </a:p>
          <a:p>
            <a:pPr algn="just"/>
            <a:r>
              <a:rPr lang="en-US" b="0" i="0" dirty="0">
                <a:solidFill>
                  <a:srgbClr val="222222"/>
                </a:solidFill>
                <a:effectLst/>
              </a:rPr>
              <a:t>3) Creating </a:t>
            </a:r>
            <a:r>
              <a:rPr lang="en-US" i="0" dirty="0">
                <a:solidFill>
                  <a:srgbClr val="222222"/>
                </a:solidFill>
                <a:effectLst/>
              </a:rPr>
              <a:t>flow</a:t>
            </a:r>
          </a:p>
          <a:p>
            <a:pPr algn="just"/>
            <a:r>
              <a:rPr lang="en-US" b="0" i="0" dirty="0">
                <a:solidFill>
                  <a:srgbClr val="222222"/>
                </a:solidFill>
                <a:effectLst/>
              </a:rPr>
              <a:t>4) Using a </a:t>
            </a:r>
            <a:r>
              <a:rPr lang="en-US" i="0" dirty="0">
                <a:solidFill>
                  <a:srgbClr val="222222"/>
                </a:solidFill>
                <a:effectLst/>
              </a:rPr>
              <a:t>pull</a:t>
            </a:r>
            <a:r>
              <a:rPr lang="en-US" b="0" i="0" dirty="0">
                <a:solidFill>
                  <a:srgbClr val="222222"/>
                </a:solidFill>
                <a:effectLst/>
              </a:rPr>
              <a:t> system</a:t>
            </a:r>
          </a:p>
          <a:p>
            <a:pPr algn="just"/>
            <a:r>
              <a:rPr lang="en-US" b="0" i="0" dirty="0">
                <a:solidFill>
                  <a:srgbClr val="222222"/>
                </a:solidFill>
                <a:effectLst/>
              </a:rPr>
              <a:t>5) Pursuing perfection.</a:t>
            </a:r>
          </a:p>
          <a:p>
            <a:pPr algn="just"/>
            <a:endParaRPr lang="en-US" dirty="0">
              <a:solidFill>
                <a:srgbClr val="222222"/>
              </a:solidFill>
            </a:endParaRPr>
          </a:p>
          <a:p>
            <a:pPr algn="just"/>
            <a:endParaRPr lang="en-US" dirty="0">
              <a:solidFill>
                <a:srgbClr val="222222"/>
              </a:solidFill>
            </a:endParaRPr>
          </a:p>
          <a:p>
            <a:pPr algn="just"/>
            <a:endParaRPr lang="en-US" dirty="0">
              <a:solidFill>
                <a:srgbClr val="222222"/>
              </a:solidFill>
            </a:endParaRPr>
          </a:p>
          <a:p>
            <a:pPr algn="just"/>
            <a:endParaRPr lang="en-US" dirty="0">
              <a:solidFill>
                <a:srgbClr val="222222"/>
              </a:solidFill>
            </a:endParaRPr>
          </a:p>
          <a:p>
            <a:pPr algn="just"/>
            <a:endParaRPr lang="en-US" dirty="0">
              <a:solidFill>
                <a:srgbClr val="222222"/>
              </a:solidFill>
            </a:endParaRPr>
          </a:p>
          <a:p>
            <a:pPr algn="just"/>
            <a:endParaRPr lang="en-US" dirty="0">
              <a:solidFill>
                <a:srgbClr val="222222"/>
              </a:solidFill>
            </a:endParaRPr>
          </a:p>
          <a:p>
            <a:pPr algn="just"/>
            <a:endParaRPr lang="en-US" dirty="0">
              <a:solidFill>
                <a:srgbClr val="222222"/>
              </a:solidFill>
            </a:endParaRPr>
          </a:p>
          <a:p>
            <a:pPr algn="just"/>
            <a:endParaRPr lang="en-US" dirty="0">
              <a:solidFill>
                <a:srgbClr val="222222"/>
              </a:solidFill>
            </a:endParaRPr>
          </a:p>
          <a:p>
            <a:pPr algn="just"/>
            <a:endParaRPr lang="en-US" dirty="0">
              <a:solidFill>
                <a:srgbClr val="222222"/>
              </a:solidFill>
            </a:endParaRPr>
          </a:p>
          <a:p>
            <a:pPr algn="just"/>
            <a:r>
              <a:rPr lang="en-US" b="1" dirty="0">
                <a:solidFill>
                  <a:srgbClr val="222222"/>
                </a:solidFill>
              </a:rPr>
              <a:t>Benefits-</a:t>
            </a:r>
          </a:p>
          <a:p>
            <a:pPr algn="just">
              <a:buFont typeface="Arial" panose="020B0604020202020204" pitchFamily="34" charset="0"/>
              <a:buChar char="•"/>
            </a:pPr>
            <a:r>
              <a:rPr lang="en-US" b="0" i="0" dirty="0">
                <a:effectLst/>
              </a:rPr>
              <a:t>Reduced lead times</a:t>
            </a:r>
          </a:p>
          <a:p>
            <a:pPr algn="just">
              <a:buFont typeface="Arial" panose="020B0604020202020204" pitchFamily="34" charset="0"/>
              <a:buChar char="•"/>
            </a:pPr>
            <a:r>
              <a:rPr lang="en-US" b="0" i="0" dirty="0">
                <a:effectLst/>
              </a:rPr>
              <a:t>Lower inventory—and therefore lower storage costs</a:t>
            </a:r>
          </a:p>
          <a:p>
            <a:pPr algn="just">
              <a:buFont typeface="Arial" panose="020B0604020202020204" pitchFamily="34" charset="0"/>
              <a:buChar char="•"/>
            </a:pPr>
            <a:r>
              <a:rPr lang="en-US" b="0" i="0" dirty="0">
                <a:effectLst/>
              </a:rPr>
              <a:t>Decreased overall costs</a:t>
            </a:r>
          </a:p>
          <a:p>
            <a:pPr algn="just">
              <a:buFont typeface="Arial" panose="020B0604020202020204" pitchFamily="34" charset="0"/>
              <a:buChar char="•"/>
            </a:pPr>
            <a:r>
              <a:rPr lang="en-US" b="0" i="0" dirty="0">
                <a:effectLst/>
              </a:rPr>
              <a:t>Improved productivity and efficiency</a:t>
            </a:r>
          </a:p>
          <a:p>
            <a:pPr algn="just">
              <a:buFont typeface="Arial" panose="020B0604020202020204" pitchFamily="34" charset="0"/>
              <a:buChar char="•"/>
            </a:pPr>
            <a:r>
              <a:rPr lang="en-US" b="0" i="0" dirty="0">
                <a:effectLst/>
              </a:rPr>
              <a:t>Greater quality</a:t>
            </a:r>
          </a:p>
          <a:p>
            <a:pPr algn="just">
              <a:buFont typeface="Arial" panose="020B0604020202020204" pitchFamily="34" charset="0"/>
              <a:buChar char="•"/>
            </a:pPr>
            <a:r>
              <a:rPr lang="en-US" b="0" i="0" dirty="0">
                <a:effectLst/>
              </a:rPr>
              <a:t>Higher customer satisfaction</a:t>
            </a:r>
          </a:p>
          <a:p>
            <a:pPr algn="just"/>
            <a:endParaRPr lang="en-IN" dirty="0"/>
          </a:p>
        </p:txBody>
      </p:sp>
      <p:pic>
        <p:nvPicPr>
          <p:cNvPr id="5" name="Picture 4">
            <a:extLst>
              <a:ext uri="{FF2B5EF4-FFF2-40B4-BE49-F238E27FC236}">
                <a16:creationId xmlns:a16="http://schemas.microsoft.com/office/drawing/2014/main" id="{F23F49D8-E3C9-4A73-A654-2D54F504DCEF}"/>
              </a:ext>
            </a:extLst>
          </p:cNvPr>
          <p:cNvPicPr>
            <a:picLocks noChangeAspect="1"/>
          </p:cNvPicPr>
          <p:nvPr/>
        </p:nvPicPr>
        <p:blipFill>
          <a:blip r:embed="rId3"/>
          <a:stretch>
            <a:fillRect/>
          </a:stretch>
        </p:blipFill>
        <p:spPr>
          <a:xfrm>
            <a:off x="5258702" y="547254"/>
            <a:ext cx="4305300" cy="3743325"/>
          </a:xfrm>
          <a:prstGeom prst="rect">
            <a:avLst/>
          </a:prstGeom>
        </p:spPr>
      </p:pic>
    </p:spTree>
    <p:extLst>
      <p:ext uri="{BB962C8B-B14F-4D97-AF65-F5344CB8AC3E}">
        <p14:creationId xmlns:p14="http://schemas.microsoft.com/office/powerpoint/2010/main" val="13781301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05347D-2493-4BD3-ADCF-1EAE3D266EE5}"/>
              </a:ext>
            </a:extLst>
          </p:cNvPr>
          <p:cNvPicPr>
            <a:picLocks noChangeAspect="1"/>
          </p:cNvPicPr>
          <p:nvPr/>
        </p:nvPicPr>
        <p:blipFill>
          <a:blip r:embed="rId2"/>
          <a:stretch>
            <a:fillRect/>
          </a:stretch>
        </p:blipFill>
        <p:spPr>
          <a:xfrm>
            <a:off x="11134385" y="0"/>
            <a:ext cx="1057615" cy="1094509"/>
          </a:xfrm>
          <a:prstGeom prst="rect">
            <a:avLst/>
          </a:prstGeom>
        </p:spPr>
      </p:pic>
      <p:pic>
        <p:nvPicPr>
          <p:cNvPr id="5" name="Picture 4">
            <a:extLst>
              <a:ext uri="{FF2B5EF4-FFF2-40B4-BE49-F238E27FC236}">
                <a16:creationId xmlns:a16="http://schemas.microsoft.com/office/drawing/2014/main" id="{4D7A6963-E4ED-4EDA-8FDF-52F63853630A}"/>
              </a:ext>
            </a:extLst>
          </p:cNvPr>
          <p:cNvPicPr>
            <a:picLocks noChangeAspect="1"/>
          </p:cNvPicPr>
          <p:nvPr/>
        </p:nvPicPr>
        <p:blipFill>
          <a:blip r:embed="rId3"/>
          <a:stretch>
            <a:fillRect/>
          </a:stretch>
        </p:blipFill>
        <p:spPr>
          <a:xfrm>
            <a:off x="1191492" y="2109787"/>
            <a:ext cx="9975272" cy="3833813"/>
          </a:xfrm>
          <a:prstGeom prst="rect">
            <a:avLst/>
          </a:prstGeom>
        </p:spPr>
      </p:pic>
    </p:spTree>
    <p:extLst>
      <p:ext uri="{BB962C8B-B14F-4D97-AF65-F5344CB8AC3E}">
        <p14:creationId xmlns:p14="http://schemas.microsoft.com/office/powerpoint/2010/main" val="1354169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D86D16-D62D-419D-892B-EC69AB7CD751}"/>
              </a:ext>
            </a:extLst>
          </p:cNvPr>
          <p:cNvPicPr>
            <a:picLocks noChangeAspect="1"/>
          </p:cNvPicPr>
          <p:nvPr/>
        </p:nvPicPr>
        <p:blipFill>
          <a:blip r:embed="rId2"/>
          <a:stretch>
            <a:fillRect/>
          </a:stretch>
        </p:blipFill>
        <p:spPr>
          <a:xfrm>
            <a:off x="11134385" y="0"/>
            <a:ext cx="1057615" cy="1094509"/>
          </a:xfrm>
          <a:prstGeom prst="rect">
            <a:avLst/>
          </a:prstGeom>
        </p:spPr>
      </p:pic>
      <p:sp>
        <p:nvSpPr>
          <p:cNvPr id="5" name="TextBox 4">
            <a:extLst>
              <a:ext uri="{FF2B5EF4-FFF2-40B4-BE49-F238E27FC236}">
                <a16:creationId xmlns:a16="http://schemas.microsoft.com/office/drawing/2014/main" id="{D217A40C-89F3-4EC9-8FBD-FB307B8601BC}"/>
              </a:ext>
            </a:extLst>
          </p:cNvPr>
          <p:cNvSpPr txBox="1"/>
          <p:nvPr/>
        </p:nvSpPr>
        <p:spPr>
          <a:xfrm>
            <a:off x="1404731" y="1286325"/>
            <a:ext cx="6096000" cy="369332"/>
          </a:xfrm>
          <a:prstGeom prst="rect">
            <a:avLst/>
          </a:prstGeom>
          <a:noFill/>
        </p:spPr>
        <p:txBody>
          <a:bodyPr wrap="square">
            <a:spAutoFit/>
          </a:bodyPr>
          <a:lstStyle/>
          <a:p>
            <a:r>
              <a:rPr lang="en-IN" sz="1800" b="1" dirty="0"/>
              <a:t>Examples of Project Management</a:t>
            </a:r>
            <a:endParaRPr lang="en-IN" dirty="0"/>
          </a:p>
        </p:txBody>
      </p:sp>
      <p:sp>
        <p:nvSpPr>
          <p:cNvPr id="7" name="TextBox 6">
            <a:extLst>
              <a:ext uri="{FF2B5EF4-FFF2-40B4-BE49-F238E27FC236}">
                <a16:creationId xmlns:a16="http://schemas.microsoft.com/office/drawing/2014/main" id="{920114E3-D19A-4F28-BBF5-D51EAB74C4D6}"/>
              </a:ext>
            </a:extLst>
          </p:cNvPr>
          <p:cNvSpPr txBox="1"/>
          <p:nvPr/>
        </p:nvSpPr>
        <p:spPr>
          <a:xfrm>
            <a:off x="612159" y="2505670"/>
            <a:ext cx="10744954" cy="1200329"/>
          </a:xfrm>
          <a:prstGeom prst="rect">
            <a:avLst/>
          </a:prstGeom>
          <a:noFill/>
        </p:spPr>
        <p:txBody>
          <a:bodyPr wrap="square">
            <a:spAutoFit/>
          </a:bodyPr>
          <a:lstStyle/>
          <a:p>
            <a:pPr marL="342900" indent="-342900" algn="just">
              <a:buAutoNum type="arabicParenR"/>
            </a:pPr>
            <a:r>
              <a:rPr lang="en-IN" dirty="0">
                <a:solidFill>
                  <a:srgbClr val="181717"/>
                </a:solidFill>
              </a:rPr>
              <a:t>Purchasing a flat before construction ,you  can construct it as per your guidelines and requirement.</a:t>
            </a:r>
          </a:p>
          <a:p>
            <a:pPr algn="just"/>
            <a:endParaRPr lang="en-IN" dirty="0">
              <a:solidFill>
                <a:srgbClr val="181717"/>
              </a:solidFill>
            </a:endParaRPr>
          </a:p>
          <a:p>
            <a:pPr algn="just"/>
            <a:r>
              <a:rPr lang="en-IN" dirty="0">
                <a:solidFill>
                  <a:srgbClr val="181717"/>
                </a:solidFill>
              </a:rPr>
              <a:t>2) Banking project like ICII,HDFC and e-commerce project like Flipkart and bigbasket.com.</a:t>
            </a:r>
          </a:p>
          <a:p>
            <a:pPr algn="just"/>
            <a:r>
              <a:rPr lang="en-IN" dirty="0">
                <a:solidFill>
                  <a:srgbClr val="181717"/>
                </a:solidFill>
              </a:rPr>
              <a:t>These are specific to clients.</a:t>
            </a:r>
          </a:p>
        </p:txBody>
      </p:sp>
    </p:spTree>
    <p:extLst>
      <p:ext uri="{BB962C8B-B14F-4D97-AF65-F5344CB8AC3E}">
        <p14:creationId xmlns:p14="http://schemas.microsoft.com/office/powerpoint/2010/main" val="3149758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0AA720-A913-451E-B6F0-05DAB4CA865F}"/>
              </a:ext>
            </a:extLst>
          </p:cNvPr>
          <p:cNvPicPr>
            <a:picLocks noChangeAspect="1"/>
          </p:cNvPicPr>
          <p:nvPr/>
        </p:nvPicPr>
        <p:blipFill>
          <a:blip r:embed="rId2"/>
          <a:stretch>
            <a:fillRect/>
          </a:stretch>
        </p:blipFill>
        <p:spPr>
          <a:xfrm>
            <a:off x="11134385" y="0"/>
            <a:ext cx="1057615" cy="1094509"/>
          </a:xfrm>
          <a:prstGeom prst="rect">
            <a:avLst/>
          </a:prstGeom>
        </p:spPr>
      </p:pic>
      <p:sp>
        <p:nvSpPr>
          <p:cNvPr id="5" name="TextBox 4">
            <a:extLst>
              <a:ext uri="{FF2B5EF4-FFF2-40B4-BE49-F238E27FC236}">
                <a16:creationId xmlns:a16="http://schemas.microsoft.com/office/drawing/2014/main" id="{C0FF3649-5D5A-47EB-8AF3-A5258145383F}"/>
              </a:ext>
            </a:extLst>
          </p:cNvPr>
          <p:cNvSpPr txBox="1"/>
          <p:nvPr/>
        </p:nvSpPr>
        <p:spPr>
          <a:xfrm>
            <a:off x="1020418" y="1094509"/>
            <a:ext cx="6096000" cy="369332"/>
          </a:xfrm>
          <a:prstGeom prst="rect">
            <a:avLst/>
          </a:prstGeom>
          <a:noFill/>
        </p:spPr>
        <p:txBody>
          <a:bodyPr wrap="square">
            <a:spAutoFit/>
          </a:bodyPr>
          <a:lstStyle/>
          <a:p>
            <a:r>
              <a:rPr lang="en-IN" sz="1800" b="1" dirty="0"/>
              <a:t>Role of a Project manager</a:t>
            </a:r>
            <a:endParaRPr lang="en-IN" dirty="0"/>
          </a:p>
        </p:txBody>
      </p:sp>
      <p:sp>
        <p:nvSpPr>
          <p:cNvPr id="7" name="TextBox 6">
            <a:extLst>
              <a:ext uri="{FF2B5EF4-FFF2-40B4-BE49-F238E27FC236}">
                <a16:creationId xmlns:a16="http://schemas.microsoft.com/office/drawing/2014/main" id="{BFDE7B2E-6AB9-4062-A8C3-D35705BF0FCE}"/>
              </a:ext>
            </a:extLst>
          </p:cNvPr>
          <p:cNvSpPr txBox="1"/>
          <p:nvPr/>
        </p:nvSpPr>
        <p:spPr>
          <a:xfrm>
            <a:off x="665168" y="1862653"/>
            <a:ext cx="10469217" cy="1754326"/>
          </a:xfrm>
          <a:prstGeom prst="rect">
            <a:avLst/>
          </a:prstGeom>
          <a:noFill/>
        </p:spPr>
        <p:txBody>
          <a:bodyPr wrap="square">
            <a:spAutoFit/>
          </a:bodyPr>
          <a:lstStyle/>
          <a:p>
            <a:pPr marL="285750" indent="-285750" algn="just">
              <a:buFont typeface="Arial" panose="020B0604020202020204" pitchFamily="34" charset="0"/>
              <a:buChar char="•"/>
            </a:pPr>
            <a:r>
              <a:rPr lang="en-IN" dirty="0">
                <a:solidFill>
                  <a:srgbClr val="181717"/>
                </a:solidFill>
              </a:rPr>
              <a:t>Project managers are leaders—they not only ensure projects are delivered on time and in minimal budget, but must also engage, encourage and inspire their teams and clients.</a:t>
            </a:r>
          </a:p>
          <a:p>
            <a:pPr marL="285750" indent="-285750" algn="just">
              <a:buFont typeface="Arial" panose="020B0604020202020204" pitchFamily="34" charset="0"/>
              <a:buChar char="•"/>
            </a:pPr>
            <a:r>
              <a:rPr lang="en-IN" dirty="0">
                <a:solidFill>
                  <a:srgbClr val="181717"/>
                </a:solidFill>
              </a:rPr>
              <a:t>The ultimate goal of a Project Manager is to maximize quality while minimizing the risk.</a:t>
            </a:r>
          </a:p>
          <a:p>
            <a:pPr marL="285750" indent="-285750" algn="just">
              <a:buFont typeface="Arial" panose="020B0604020202020204" pitchFamily="34" charset="0"/>
              <a:buChar char="•"/>
            </a:pPr>
            <a:r>
              <a:rPr lang="en-IN" dirty="0">
                <a:solidFill>
                  <a:srgbClr val="181717"/>
                </a:solidFill>
              </a:rPr>
              <a:t>It manages the scope of the project, as they ensure time, cost, and quality. For example, if the deadline of a project is shortened, Project Managers must either increase costs or reduce the scope in order to maintain quality.</a:t>
            </a:r>
          </a:p>
        </p:txBody>
      </p:sp>
    </p:spTree>
    <p:extLst>
      <p:ext uri="{BB962C8B-B14F-4D97-AF65-F5344CB8AC3E}">
        <p14:creationId xmlns:p14="http://schemas.microsoft.com/office/powerpoint/2010/main" val="1459776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D2999C-FCBA-47BB-AAC0-1E7F5B6B8889}"/>
              </a:ext>
            </a:extLst>
          </p:cNvPr>
          <p:cNvPicPr>
            <a:picLocks noChangeAspect="1"/>
          </p:cNvPicPr>
          <p:nvPr/>
        </p:nvPicPr>
        <p:blipFill>
          <a:blip r:embed="rId2"/>
          <a:stretch>
            <a:fillRect/>
          </a:stretch>
        </p:blipFill>
        <p:spPr>
          <a:xfrm>
            <a:off x="11134385" y="0"/>
            <a:ext cx="1057615" cy="1094509"/>
          </a:xfrm>
          <a:prstGeom prst="rect">
            <a:avLst/>
          </a:prstGeom>
        </p:spPr>
      </p:pic>
      <p:sp>
        <p:nvSpPr>
          <p:cNvPr id="5" name="TextBox 4">
            <a:extLst>
              <a:ext uri="{FF2B5EF4-FFF2-40B4-BE49-F238E27FC236}">
                <a16:creationId xmlns:a16="http://schemas.microsoft.com/office/drawing/2014/main" id="{900EB3BB-4ED5-48E1-B2D5-74E416F9B45F}"/>
              </a:ext>
            </a:extLst>
          </p:cNvPr>
          <p:cNvSpPr txBox="1"/>
          <p:nvPr/>
        </p:nvSpPr>
        <p:spPr>
          <a:xfrm>
            <a:off x="967409" y="725177"/>
            <a:ext cx="6096000" cy="369332"/>
          </a:xfrm>
          <a:prstGeom prst="rect">
            <a:avLst/>
          </a:prstGeom>
          <a:noFill/>
        </p:spPr>
        <p:txBody>
          <a:bodyPr wrap="square">
            <a:spAutoFit/>
          </a:bodyPr>
          <a:lstStyle/>
          <a:p>
            <a:r>
              <a:rPr lang="en-IN" sz="1800" b="1" dirty="0"/>
              <a:t>What is Project Management?</a:t>
            </a:r>
            <a:endParaRPr lang="en-IN" dirty="0"/>
          </a:p>
        </p:txBody>
      </p:sp>
      <p:sp>
        <p:nvSpPr>
          <p:cNvPr id="7" name="TextBox 6">
            <a:extLst>
              <a:ext uri="{FF2B5EF4-FFF2-40B4-BE49-F238E27FC236}">
                <a16:creationId xmlns:a16="http://schemas.microsoft.com/office/drawing/2014/main" id="{64B019FB-74D8-4BC4-A7BA-EA0223802D7F}"/>
              </a:ext>
            </a:extLst>
          </p:cNvPr>
          <p:cNvSpPr txBox="1"/>
          <p:nvPr/>
        </p:nvSpPr>
        <p:spPr>
          <a:xfrm>
            <a:off x="742121" y="1233872"/>
            <a:ext cx="10392263" cy="4493538"/>
          </a:xfrm>
          <a:prstGeom prst="rect">
            <a:avLst/>
          </a:prstGeom>
          <a:noFill/>
        </p:spPr>
        <p:txBody>
          <a:bodyPr wrap="square">
            <a:spAutoFit/>
          </a:bodyPr>
          <a:lstStyle/>
          <a:p>
            <a:pPr algn="just"/>
            <a:r>
              <a:rPr lang="en-IN" dirty="0">
                <a:solidFill>
                  <a:srgbClr val="181717"/>
                </a:solidFill>
              </a:rPr>
              <a:t>A process is a series of actions performed by a team of people who work towards the same goal.</a:t>
            </a:r>
          </a:p>
          <a:p>
            <a:pPr marL="0" indent="0" algn="just">
              <a:buNone/>
            </a:pPr>
            <a:r>
              <a:rPr lang="en-IN" dirty="0">
                <a:solidFill>
                  <a:srgbClr val="181717"/>
                </a:solidFill>
              </a:rPr>
              <a:t>There are basically 5 types of project management processes:</a:t>
            </a:r>
          </a:p>
          <a:p>
            <a:pPr marL="0" indent="0" algn="just">
              <a:buNone/>
            </a:pPr>
            <a:endParaRPr lang="en-IN" dirty="0">
              <a:solidFill>
                <a:srgbClr val="181717"/>
              </a:solidFill>
            </a:endParaRPr>
          </a:p>
          <a:p>
            <a:pPr marL="0" indent="0" algn="just">
              <a:buNone/>
            </a:pPr>
            <a:r>
              <a:rPr lang="en-IN" b="1" dirty="0">
                <a:solidFill>
                  <a:srgbClr val="181717"/>
                </a:solidFill>
              </a:rPr>
              <a:t>Initiating: </a:t>
            </a:r>
            <a:r>
              <a:rPr lang="en-IN" dirty="0">
                <a:solidFill>
                  <a:srgbClr val="181717"/>
                </a:solidFill>
              </a:rPr>
              <a:t>Requirements are gathered which are required for the project.</a:t>
            </a:r>
          </a:p>
          <a:p>
            <a:pPr marL="0" indent="0" algn="just">
              <a:buNone/>
            </a:pPr>
            <a:endParaRPr lang="en-IN" dirty="0">
              <a:solidFill>
                <a:srgbClr val="181717"/>
              </a:solidFill>
            </a:endParaRPr>
          </a:p>
          <a:p>
            <a:pPr marL="0" indent="0" algn="just">
              <a:buNone/>
            </a:pPr>
            <a:r>
              <a:rPr lang="en-IN" b="1" dirty="0">
                <a:solidFill>
                  <a:srgbClr val="181717"/>
                </a:solidFill>
              </a:rPr>
              <a:t>Planning: </a:t>
            </a:r>
            <a:r>
              <a:rPr lang="en-IN" dirty="0">
                <a:solidFill>
                  <a:srgbClr val="181717"/>
                </a:solidFill>
              </a:rPr>
              <a:t>Creating a workable scheme that will include clearly defined activities, cost estimates, schedule development, and resource planning.</a:t>
            </a:r>
          </a:p>
          <a:p>
            <a:pPr marL="0" indent="0" algn="just">
              <a:buNone/>
            </a:pPr>
            <a:endParaRPr lang="en-IN" dirty="0">
              <a:solidFill>
                <a:srgbClr val="181717"/>
              </a:solidFill>
            </a:endParaRPr>
          </a:p>
          <a:p>
            <a:pPr marL="0" indent="0" algn="just">
              <a:buNone/>
            </a:pPr>
            <a:r>
              <a:rPr lang="en-IN" b="1" dirty="0">
                <a:solidFill>
                  <a:srgbClr val="181717"/>
                </a:solidFill>
              </a:rPr>
              <a:t>Executing:</a:t>
            </a:r>
            <a:r>
              <a:rPr lang="en-IN" dirty="0">
                <a:solidFill>
                  <a:srgbClr val="181717"/>
                </a:solidFill>
              </a:rPr>
              <a:t> Carrying out the processes which are followed by regular information distribution and team development.</a:t>
            </a:r>
          </a:p>
          <a:p>
            <a:pPr marL="0" indent="0" algn="just">
              <a:buNone/>
            </a:pPr>
            <a:endParaRPr lang="en-IN" dirty="0">
              <a:solidFill>
                <a:srgbClr val="181717"/>
              </a:solidFill>
            </a:endParaRPr>
          </a:p>
          <a:p>
            <a:pPr marL="0" indent="0" algn="just">
              <a:buNone/>
            </a:pPr>
            <a:r>
              <a:rPr lang="en-IN" b="1" dirty="0">
                <a:solidFill>
                  <a:srgbClr val="181717"/>
                </a:solidFill>
              </a:rPr>
              <a:t>Monitoring and Controlling: </a:t>
            </a:r>
            <a:r>
              <a:rPr lang="en-IN" dirty="0">
                <a:solidFill>
                  <a:srgbClr val="181717"/>
                </a:solidFill>
              </a:rPr>
              <a:t>Controlling quality of the project results, observing significant changes and making necessary adjustments to the project.</a:t>
            </a:r>
          </a:p>
          <a:p>
            <a:pPr marL="0" indent="0" algn="just">
              <a:buNone/>
            </a:pPr>
            <a:endParaRPr lang="en-IN" dirty="0">
              <a:solidFill>
                <a:srgbClr val="181717"/>
              </a:solidFill>
            </a:endParaRPr>
          </a:p>
          <a:p>
            <a:pPr marL="0" indent="0" algn="just">
              <a:buNone/>
            </a:pPr>
            <a:r>
              <a:rPr lang="en-IN" b="1" dirty="0">
                <a:solidFill>
                  <a:srgbClr val="181717"/>
                </a:solidFill>
              </a:rPr>
              <a:t>Closing:  </a:t>
            </a:r>
            <a:r>
              <a:rPr lang="en-IN" dirty="0">
                <a:solidFill>
                  <a:srgbClr val="181717"/>
                </a:solidFill>
              </a:rPr>
              <a:t>Gathering all the necessary data to ensure that the project is completed.</a:t>
            </a:r>
          </a:p>
          <a:p>
            <a:pPr algn="just"/>
            <a:endParaRPr lang="en-IN" sz="1600" dirty="0"/>
          </a:p>
        </p:txBody>
      </p:sp>
    </p:spTree>
    <p:extLst>
      <p:ext uri="{BB962C8B-B14F-4D97-AF65-F5344CB8AC3E}">
        <p14:creationId xmlns:p14="http://schemas.microsoft.com/office/powerpoint/2010/main" val="2486355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27D9F7-B621-4852-BD2C-9AFD55D7D3BE}"/>
              </a:ext>
            </a:extLst>
          </p:cNvPr>
          <p:cNvPicPr>
            <a:picLocks noChangeAspect="1"/>
          </p:cNvPicPr>
          <p:nvPr/>
        </p:nvPicPr>
        <p:blipFill>
          <a:blip r:embed="rId2"/>
          <a:stretch>
            <a:fillRect/>
          </a:stretch>
        </p:blipFill>
        <p:spPr>
          <a:xfrm>
            <a:off x="11134385" y="0"/>
            <a:ext cx="1057615" cy="1094509"/>
          </a:xfrm>
          <a:prstGeom prst="rect">
            <a:avLst/>
          </a:prstGeom>
        </p:spPr>
      </p:pic>
      <p:sp>
        <p:nvSpPr>
          <p:cNvPr id="5" name="TextBox 4">
            <a:extLst>
              <a:ext uri="{FF2B5EF4-FFF2-40B4-BE49-F238E27FC236}">
                <a16:creationId xmlns:a16="http://schemas.microsoft.com/office/drawing/2014/main" id="{9D7F26D5-DA03-435E-87D7-CEA87918915B}"/>
              </a:ext>
            </a:extLst>
          </p:cNvPr>
          <p:cNvSpPr txBox="1"/>
          <p:nvPr/>
        </p:nvSpPr>
        <p:spPr>
          <a:xfrm>
            <a:off x="901147" y="1094509"/>
            <a:ext cx="6096000" cy="369332"/>
          </a:xfrm>
          <a:prstGeom prst="rect">
            <a:avLst/>
          </a:prstGeom>
          <a:noFill/>
        </p:spPr>
        <p:txBody>
          <a:bodyPr wrap="square">
            <a:spAutoFit/>
          </a:bodyPr>
          <a:lstStyle/>
          <a:p>
            <a:r>
              <a:rPr lang="en-IN" sz="1800" b="1" dirty="0"/>
              <a:t>Product Mindset</a:t>
            </a:r>
            <a:endParaRPr lang="en-IN" dirty="0"/>
          </a:p>
        </p:txBody>
      </p:sp>
      <p:sp>
        <p:nvSpPr>
          <p:cNvPr id="7" name="TextBox 6">
            <a:extLst>
              <a:ext uri="{FF2B5EF4-FFF2-40B4-BE49-F238E27FC236}">
                <a16:creationId xmlns:a16="http://schemas.microsoft.com/office/drawing/2014/main" id="{AD6F8A7A-2650-43B7-A942-12B1BB6532FE}"/>
              </a:ext>
            </a:extLst>
          </p:cNvPr>
          <p:cNvSpPr txBox="1"/>
          <p:nvPr/>
        </p:nvSpPr>
        <p:spPr>
          <a:xfrm>
            <a:off x="622851" y="1601043"/>
            <a:ext cx="11052313" cy="2277547"/>
          </a:xfrm>
          <a:prstGeom prst="rect">
            <a:avLst/>
          </a:prstGeom>
          <a:noFill/>
        </p:spPr>
        <p:txBody>
          <a:bodyPr wrap="square">
            <a:spAutoFit/>
          </a:bodyPr>
          <a:lstStyle/>
          <a:p>
            <a:pPr marL="285750" indent="-285750" algn="just">
              <a:buFont typeface="Arial" panose="020B0604020202020204" pitchFamily="34" charset="0"/>
              <a:buChar char="•"/>
            </a:pPr>
            <a:r>
              <a:rPr lang="en-IN" dirty="0"/>
              <a:t>A product is designed to continually create value for customers by solving their problems.</a:t>
            </a:r>
          </a:p>
          <a:p>
            <a:pPr marL="285750" indent="-285750" algn="just">
              <a:buFont typeface="Arial" panose="020B0604020202020204" pitchFamily="34" charset="0"/>
              <a:buChar char="•"/>
            </a:pPr>
            <a:r>
              <a:rPr lang="en-IN" dirty="0"/>
              <a:t>In product mindset, mainly we focus on the goal we want to achieve or the job to be done. We aren’t set on dates and timelines.</a:t>
            </a:r>
          </a:p>
          <a:p>
            <a:pPr marL="285750" indent="-285750" algn="just">
              <a:buFont typeface="Arial" panose="020B0604020202020204" pitchFamily="34" charset="0"/>
              <a:buChar char="•"/>
            </a:pPr>
            <a:r>
              <a:rPr lang="en-IN" dirty="0"/>
              <a:t>Product development is not a temporary or occasional endeavour. It is a continuous process of delivering new features and improving a given product over time.</a:t>
            </a:r>
          </a:p>
          <a:p>
            <a:pPr marL="285750" indent="-285750" algn="just">
              <a:buFont typeface="Arial" panose="020B0604020202020204" pitchFamily="34" charset="0"/>
              <a:buChar char="•"/>
            </a:pPr>
            <a:r>
              <a:rPr lang="en-IN" dirty="0"/>
              <a:t> A product can only be developed within the context of a project, and multiple projects can occur within a product’s life cycle.</a:t>
            </a:r>
          </a:p>
          <a:p>
            <a:pPr marL="285750" indent="-285750" algn="just">
              <a:buFont typeface="Arial" panose="020B0604020202020204" pitchFamily="34" charset="0"/>
              <a:buChar char="•"/>
            </a:pPr>
            <a:endParaRPr lang="en-IN" sz="1600" dirty="0"/>
          </a:p>
        </p:txBody>
      </p:sp>
    </p:spTree>
    <p:extLst>
      <p:ext uri="{BB962C8B-B14F-4D97-AF65-F5344CB8AC3E}">
        <p14:creationId xmlns:p14="http://schemas.microsoft.com/office/powerpoint/2010/main" val="1677260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749800-6A9B-40EC-8248-F23E5DC78042}"/>
              </a:ext>
            </a:extLst>
          </p:cNvPr>
          <p:cNvPicPr>
            <a:picLocks noChangeAspect="1"/>
          </p:cNvPicPr>
          <p:nvPr/>
        </p:nvPicPr>
        <p:blipFill>
          <a:blip r:embed="rId2"/>
          <a:stretch>
            <a:fillRect/>
          </a:stretch>
        </p:blipFill>
        <p:spPr>
          <a:xfrm>
            <a:off x="11134385" y="0"/>
            <a:ext cx="1057615" cy="1094509"/>
          </a:xfrm>
          <a:prstGeom prst="rect">
            <a:avLst/>
          </a:prstGeom>
        </p:spPr>
      </p:pic>
      <p:sp>
        <p:nvSpPr>
          <p:cNvPr id="5" name="TextBox 4">
            <a:extLst>
              <a:ext uri="{FF2B5EF4-FFF2-40B4-BE49-F238E27FC236}">
                <a16:creationId xmlns:a16="http://schemas.microsoft.com/office/drawing/2014/main" id="{74F69382-FE82-49B2-AB64-7044B9D14B94}"/>
              </a:ext>
            </a:extLst>
          </p:cNvPr>
          <p:cNvSpPr txBox="1"/>
          <p:nvPr/>
        </p:nvSpPr>
        <p:spPr>
          <a:xfrm>
            <a:off x="728870" y="909843"/>
            <a:ext cx="6096000" cy="369332"/>
          </a:xfrm>
          <a:prstGeom prst="rect">
            <a:avLst/>
          </a:prstGeom>
          <a:noFill/>
        </p:spPr>
        <p:txBody>
          <a:bodyPr wrap="square">
            <a:spAutoFit/>
          </a:bodyPr>
          <a:lstStyle/>
          <a:p>
            <a:r>
              <a:rPr lang="en-IN" sz="1800" b="1" dirty="0"/>
              <a:t>Responsibilities of a Product Manager</a:t>
            </a:r>
            <a:endParaRPr lang="en-IN" dirty="0"/>
          </a:p>
        </p:txBody>
      </p:sp>
      <p:sp>
        <p:nvSpPr>
          <p:cNvPr id="7" name="TextBox 6">
            <a:extLst>
              <a:ext uri="{FF2B5EF4-FFF2-40B4-BE49-F238E27FC236}">
                <a16:creationId xmlns:a16="http://schemas.microsoft.com/office/drawing/2014/main" id="{5DB883EF-3AB8-4510-8957-812791CD1F55}"/>
              </a:ext>
            </a:extLst>
          </p:cNvPr>
          <p:cNvSpPr txBox="1"/>
          <p:nvPr/>
        </p:nvSpPr>
        <p:spPr>
          <a:xfrm>
            <a:off x="651915" y="1620779"/>
            <a:ext cx="10482470" cy="3662541"/>
          </a:xfrm>
          <a:prstGeom prst="rect">
            <a:avLst/>
          </a:prstGeom>
          <a:noFill/>
        </p:spPr>
        <p:txBody>
          <a:bodyPr wrap="square">
            <a:spAutoFit/>
          </a:bodyPr>
          <a:lstStyle/>
          <a:p>
            <a:pPr marL="285750" indent="-285750" algn="just">
              <a:buFont typeface="Arial" panose="020B0604020202020204" pitchFamily="34" charset="0"/>
              <a:buChar char="•"/>
            </a:pPr>
            <a:r>
              <a:rPr lang="en-IN" dirty="0">
                <a:solidFill>
                  <a:srgbClr val="181717"/>
                </a:solidFill>
              </a:rPr>
              <a:t>Product Manager aims to maximize the value and create new revenue streams.</a:t>
            </a:r>
          </a:p>
          <a:p>
            <a:pPr marL="285750" indent="-285750" algn="just" fontAlgn="base">
              <a:buFont typeface="Arial" panose="020B0604020202020204" pitchFamily="34" charset="0"/>
              <a:buChar char="•"/>
            </a:pPr>
            <a:r>
              <a:rPr lang="en-IN" dirty="0">
                <a:solidFill>
                  <a:srgbClr val="181717"/>
                </a:solidFill>
              </a:rPr>
              <a:t>Understanding and representing of the user needs.</a:t>
            </a:r>
          </a:p>
          <a:p>
            <a:pPr marL="285750" indent="-285750" algn="just">
              <a:buFont typeface="Arial" panose="020B0604020202020204" pitchFamily="34" charset="0"/>
              <a:buChar char="•"/>
            </a:pPr>
            <a:r>
              <a:rPr lang="en-IN" dirty="0">
                <a:solidFill>
                  <a:srgbClr val="181717"/>
                </a:solidFill>
              </a:rPr>
              <a:t>Monitoring the market and developing competitive analysis.</a:t>
            </a:r>
          </a:p>
          <a:p>
            <a:pPr marL="285750" indent="-285750" algn="just">
              <a:buFont typeface="Arial" panose="020B0604020202020204" pitchFamily="34" charset="0"/>
              <a:buChar char="•"/>
            </a:pPr>
            <a:r>
              <a:rPr lang="en-IN" dirty="0">
                <a:solidFill>
                  <a:srgbClr val="181717"/>
                </a:solidFill>
              </a:rPr>
              <a:t>Defining a vision for a product.</a:t>
            </a:r>
          </a:p>
          <a:p>
            <a:pPr marL="285750" indent="-285750" algn="just">
              <a:buFont typeface="Arial" panose="020B0604020202020204" pitchFamily="34" charset="0"/>
              <a:buChar char="•"/>
            </a:pPr>
            <a:r>
              <a:rPr lang="en-IN" dirty="0">
                <a:solidFill>
                  <a:srgbClr val="181717"/>
                </a:solidFill>
              </a:rPr>
              <a:t>Aligning stakeholders around the vision for product. </a:t>
            </a:r>
          </a:p>
          <a:p>
            <a:pPr marL="285750" indent="-285750" algn="just">
              <a:buFont typeface="Arial" panose="020B0604020202020204" pitchFamily="34" charset="0"/>
              <a:buChar char="•"/>
            </a:pPr>
            <a:r>
              <a:rPr lang="en-IN" dirty="0">
                <a:solidFill>
                  <a:srgbClr val="181717"/>
                </a:solidFill>
              </a:rPr>
              <a:t>Prioritizing product features and capabilities.</a:t>
            </a:r>
          </a:p>
          <a:p>
            <a:pPr marL="285750" indent="-285750" algn="just">
              <a:buFont typeface="Arial" panose="020B0604020202020204" pitchFamily="34" charset="0"/>
              <a:buChar char="•"/>
            </a:pPr>
            <a:r>
              <a:rPr lang="en-IN" dirty="0">
                <a:solidFill>
                  <a:srgbClr val="181717"/>
                </a:solidFill>
              </a:rPr>
              <a:t>Communicates product plans and strategies with management to obtain required decisions ,resources or management support and minimize surprises.</a:t>
            </a:r>
          </a:p>
          <a:p>
            <a:pPr marL="285750" indent="-285750" algn="just">
              <a:buFont typeface="Arial" panose="020B0604020202020204" pitchFamily="34" charset="0"/>
              <a:buChar char="•"/>
            </a:pPr>
            <a:r>
              <a:rPr lang="en-IN" dirty="0">
                <a:solidFill>
                  <a:srgbClr val="181717"/>
                </a:solidFill>
              </a:rPr>
              <a:t>The Product Manager gathers needed customer feedback to guide making sound decisions for the project.</a:t>
            </a:r>
          </a:p>
          <a:p>
            <a:pPr marL="285750" indent="-285750" algn="just">
              <a:buFont typeface="Arial" panose="020B0604020202020204" pitchFamily="34" charset="0"/>
              <a:buChar char="•"/>
            </a:pPr>
            <a:r>
              <a:rPr lang="en-IN" dirty="0">
                <a:solidFill>
                  <a:srgbClr val="181717"/>
                </a:solidFill>
              </a:rPr>
              <a:t>It manages the product life-cycle and determines when actions are needed to upgrade, improve, revise or reposition products, or when actions are needed to revise product promotional programs and product pricing.</a:t>
            </a:r>
          </a:p>
          <a:p>
            <a:pPr marL="285750" indent="-285750" algn="just">
              <a:buFont typeface="Arial" panose="020B0604020202020204" pitchFamily="34" charset="0"/>
              <a:buChar char="•"/>
            </a:pPr>
            <a:endParaRPr lang="en-IN" sz="1600" dirty="0"/>
          </a:p>
        </p:txBody>
      </p:sp>
    </p:spTree>
    <p:extLst>
      <p:ext uri="{BB962C8B-B14F-4D97-AF65-F5344CB8AC3E}">
        <p14:creationId xmlns:p14="http://schemas.microsoft.com/office/powerpoint/2010/main" val="2319364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E91DAB-5577-4E40-A8B5-2F1504098CDC}"/>
              </a:ext>
            </a:extLst>
          </p:cNvPr>
          <p:cNvPicPr>
            <a:picLocks noChangeAspect="1"/>
          </p:cNvPicPr>
          <p:nvPr/>
        </p:nvPicPr>
        <p:blipFill>
          <a:blip r:embed="rId2"/>
          <a:stretch>
            <a:fillRect/>
          </a:stretch>
        </p:blipFill>
        <p:spPr>
          <a:xfrm>
            <a:off x="11134385" y="0"/>
            <a:ext cx="1057615" cy="1094509"/>
          </a:xfrm>
          <a:prstGeom prst="rect">
            <a:avLst/>
          </a:prstGeom>
        </p:spPr>
      </p:pic>
      <p:sp>
        <p:nvSpPr>
          <p:cNvPr id="5" name="TextBox 4">
            <a:extLst>
              <a:ext uri="{FF2B5EF4-FFF2-40B4-BE49-F238E27FC236}">
                <a16:creationId xmlns:a16="http://schemas.microsoft.com/office/drawing/2014/main" id="{C1FAA803-5577-4784-8607-64BB83E8A450}"/>
              </a:ext>
            </a:extLst>
          </p:cNvPr>
          <p:cNvSpPr txBox="1"/>
          <p:nvPr/>
        </p:nvSpPr>
        <p:spPr>
          <a:xfrm>
            <a:off x="1126434" y="1094509"/>
            <a:ext cx="6096000" cy="369332"/>
          </a:xfrm>
          <a:prstGeom prst="rect">
            <a:avLst/>
          </a:prstGeom>
          <a:noFill/>
        </p:spPr>
        <p:txBody>
          <a:bodyPr wrap="square">
            <a:spAutoFit/>
          </a:bodyPr>
          <a:lstStyle/>
          <a:p>
            <a:r>
              <a:rPr lang="en-IN" sz="1800" b="1" dirty="0"/>
              <a:t>What is Product Management?</a:t>
            </a:r>
            <a:endParaRPr lang="en-IN" dirty="0"/>
          </a:p>
        </p:txBody>
      </p:sp>
      <p:sp>
        <p:nvSpPr>
          <p:cNvPr id="7" name="TextBox 6">
            <a:extLst>
              <a:ext uri="{FF2B5EF4-FFF2-40B4-BE49-F238E27FC236}">
                <a16:creationId xmlns:a16="http://schemas.microsoft.com/office/drawing/2014/main" id="{EEE2528D-3829-4F1D-9EB9-B72A44B38777}"/>
              </a:ext>
            </a:extLst>
          </p:cNvPr>
          <p:cNvSpPr txBox="1"/>
          <p:nvPr/>
        </p:nvSpPr>
        <p:spPr>
          <a:xfrm>
            <a:off x="834887" y="1585654"/>
            <a:ext cx="9806609" cy="2031325"/>
          </a:xfrm>
          <a:prstGeom prst="rect">
            <a:avLst/>
          </a:prstGeom>
          <a:noFill/>
        </p:spPr>
        <p:txBody>
          <a:bodyPr wrap="square">
            <a:spAutoFit/>
          </a:bodyPr>
          <a:lstStyle/>
          <a:p>
            <a:pPr marL="285750" indent="-285750" algn="just">
              <a:buFont typeface="Arial" panose="020B0604020202020204" pitchFamily="34" charset="0"/>
              <a:buChar char="•"/>
            </a:pPr>
            <a:r>
              <a:rPr lang="en-IN" dirty="0">
                <a:solidFill>
                  <a:srgbClr val="181717"/>
                </a:solidFill>
              </a:rPr>
              <a:t>Product Management can be defined as the general business structure within a company that supports and manages all the activities related to developing, marketing and selling a product.</a:t>
            </a:r>
          </a:p>
          <a:p>
            <a:pPr marL="285750" indent="-285750" algn="just">
              <a:buFont typeface="Arial" panose="020B0604020202020204" pitchFamily="34" charset="0"/>
              <a:buChar char="•"/>
            </a:pPr>
            <a:r>
              <a:rPr lang="en-IN" dirty="0">
                <a:solidFill>
                  <a:srgbClr val="181717"/>
                </a:solidFill>
              </a:rPr>
              <a:t> Its goal is to deliver value to the business, product management professionals play a strategic role in determining the necessary actions for achieving these goals.</a:t>
            </a:r>
          </a:p>
          <a:p>
            <a:pPr marL="285750" indent="-285750" algn="just">
              <a:buFont typeface="Arial" panose="020B0604020202020204" pitchFamily="34" charset="0"/>
              <a:buChar char="•"/>
            </a:pPr>
            <a:r>
              <a:rPr lang="en-IN" dirty="0">
                <a:solidFill>
                  <a:srgbClr val="181717"/>
                </a:solidFill>
              </a:rPr>
              <a:t>Product management’s general business purposes are to make the product value for its targeted customer while producing measurable benefits that make every business viable such as revenue, profit margins etc</a:t>
            </a:r>
            <a:r>
              <a:rPr lang="en-IN" dirty="0"/>
              <a:t>.</a:t>
            </a:r>
          </a:p>
        </p:txBody>
      </p:sp>
    </p:spTree>
    <p:extLst>
      <p:ext uri="{BB962C8B-B14F-4D97-AF65-F5344CB8AC3E}">
        <p14:creationId xmlns:p14="http://schemas.microsoft.com/office/powerpoint/2010/main" val="1993634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9990</TotalTime>
  <Words>4301</Words>
  <Application>Microsoft Office PowerPoint</Application>
  <PresentationFormat>Widescreen</PresentationFormat>
  <Paragraphs>314</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SHARMISHTHA DEY</dc:creator>
  <cp:lastModifiedBy>SHARMISHTHA DEY</cp:lastModifiedBy>
  <cp:revision>213</cp:revision>
  <dcterms:created xsi:type="dcterms:W3CDTF">2020-09-07T19:34:11Z</dcterms:created>
  <dcterms:modified xsi:type="dcterms:W3CDTF">2020-09-23T21:19:38Z</dcterms:modified>
</cp:coreProperties>
</file>