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87" r:id="rId6"/>
    <p:sldId id="260" r:id="rId7"/>
    <p:sldId id="286" r:id="rId8"/>
    <p:sldId id="288" r:id="rId9"/>
    <p:sldId id="262" r:id="rId10"/>
    <p:sldId id="263" r:id="rId11"/>
    <p:sldId id="261" r:id="rId12"/>
    <p:sldId id="264" r:id="rId13"/>
    <p:sldId id="265" r:id="rId14"/>
    <p:sldId id="266" r:id="rId15"/>
    <p:sldId id="278" r:id="rId16"/>
    <p:sldId id="279" r:id="rId17"/>
    <p:sldId id="277" r:id="rId18"/>
    <p:sldId id="276" r:id="rId19"/>
    <p:sldId id="283" r:id="rId20"/>
    <p:sldId id="284" r:id="rId21"/>
    <p:sldId id="280" r:id="rId22"/>
    <p:sldId id="281" r:id="rId23"/>
    <p:sldId id="282"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77F6-3434-4436-9A1C-8331B80A60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115543-2383-4B64-85E9-1CD308119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F6E5C4-CE41-4C4B-913E-B75C57985AF3}"/>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5" name="Footer Placeholder 4">
            <a:extLst>
              <a:ext uri="{FF2B5EF4-FFF2-40B4-BE49-F238E27FC236}">
                <a16:creationId xmlns:a16="http://schemas.microsoft.com/office/drawing/2014/main" id="{D314EFE9-5B1E-4FDC-A4D6-AF47D94FAA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18AF5-EEB8-4775-B733-F5F00FFF05F7}"/>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179024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8C22-5CA2-4781-B08F-AB4C099005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59228F-116C-4B04-B9C2-26210A19A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3B37B-CEFA-4E5A-8A0C-4219B44CB80B}"/>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5" name="Footer Placeholder 4">
            <a:extLst>
              <a:ext uri="{FF2B5EF4-FFF2-40B4-BE49-F238E27FC236}">
                <a16:creationId xmlns:a16="http://schemas.microsoft.com/office/drawing/2014/main" id="{26549991-07F0-4ABC-9B0D-30FA9A477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78042-588D-4761-92B9-F433948C4F0D}"/>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261137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C488D1-06B0-4404-97CB-93F79E2AD1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9B242C-C7DB-424C-B1AA-F04B7BE3EB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90EE4-ACEB-4490-B70C-34D7BCC3E9EC}"/>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5" name="Footer Placeholder 4">
            <a:extLst>
              <a:ext uri="{FF2B5EF4-FFF2-40B4-BE49-F238E27FC236}">
                <a16:creationId xmlns:a16="http://schemas.microsoft.com/office/drawing/2014/main" id="{B0FD830D-4788-4822-9AB9-040AF23DA5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2216E5-3C4C-40C1-88BD-B19A330481E7}"/>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263865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616A-CD82-4322-80C1-97E4E5C058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132C8A-F0A4-479A-998C-82F613419D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D5436A-EB95-41EF-B897-A0B923558946}"/>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5" name="Footer Placeholder 4">
            <a:extLst>
              <a:ext uri="{FF2B5EF4-FFF2-40B4-BE49-F238E27FC236}">
                <a16:creationId xmlns:a16="http://schemas.microsoft.com/office/drawing/2014/main" id="{DE6447F8-FD34-487E-97B0-174ECC7E2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D1AB8-9177-4C8E-A050-A1317DC3641F}"/>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335111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9CA6-5DEE-4576-AB95-661739FBDD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16B14D-90F1-4C15-8BBC-EB6003687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8B7CF-7B88-4B64-BA0C-651C47F0134A}"/>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5" name="Footer Placeholder 4">
            <a:extLst>
              <a:ext uri="{FF2B5EF4-FFF2-40B4-BE49-F238E27FC236}">
                <a16:creationId xmlns:a16="http://schemas.microsoft.com/office/drawing/2014/main" id="{74A20561-EAB5-4CD6-B585-0E2E64CD3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88AC5-0830-41E0-BDF3-C65151EE7497}"/>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128798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D687-4CF9-475D-9215-0519FB664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C52B95-57E6-46A1-B6C6-82175E5C5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833DCA-E6B8-46F2-BD59-ECABF6163A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CFF306-51B8-4576-AC95-CE51B9DFA601}"/>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6" name="Footer Placeholder 5">
            <a:extLst>
              <a:ext uri="{FF2B5EF4-FFF2-40B4-BE49-F238E27FC236}">
                <a16:creationId xmlns:a16="http://schemas.microsoft.com/office/drawing/2014/main" id="{9971352D-E065-44C7-940E-34DDA4E466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D607B-6144-4DE9-A122-0349209468CC}"/>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180319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49AF-1674-4712-BAEF-53E753948E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B9533-A56A-4D81-9084-9B7E4C9C2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B262A-29DB-4C9A-9961-E295E5A5A5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37B4AA-2E50-4E70-AF16-C2DF9A906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819803-5158-429F-BE7F-0E1C9658E3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C8160F-C136-446C-9159-335562F03D7B}"/>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8" name="Footer Placeholder 7">
            <a:extLst>
              <a:ext uri="{FF2B5EF4-FFF2-40B4-BE49-F238E27FC236}">
                <a16:creationId xmlns:a16="http://schemas.microsoft.com/office/drawing/2014/main" id="{BE4C9AB1-0777-45A7-80DD-6D5055644F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EB7C0A-A38B-4FEE-8AC7-5F2BA55B84F0}"/>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399118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90EE-9D09-4256-8E67-72930D25FF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715B95-CBE0-43C8-B3CC-E7BF0900BF0A}"/>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4" name="Footer Placeholder 3">
            <a:extLst>
              <a:ext uri="{FF2B5EF4-FFF2-40B4-BE49-F238E27FC236}">
                <a16:creationId xmlns:a16="http://schemas.microsoft.com/office/drawing/2014/main" id="{E0B97F0A-3B03-40B1-A8E8-37C55950F5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8B5668-98E4-4D2D-A981-3DD5B82DC580}"/>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176962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D50783-2FD3-47C1-83DB-2F9C26DAADD9}"/>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3" name="Footer Placeholder 2">
            <a:extLst>
              <a:ext uri="{FF2B5EF4-FFF2-40B4-BE49-F238E27FC236}">
                <a16:creationId xmlns:a16="http://schemas.microsoft.com/office/drawing/2014/main" id="{3B50FC8F-75F9-4BD8-B6A0-BD19229923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98C6D9-6795-4B4D-BEFD-20B39F7EAD59}"/>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393766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DE67-5961-4939-9C1A-851E605F0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BDBD29-D7E9-4EA4-AD3D-F48D8AF02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F52D9F-37DA-44FD-9544-9B68B3520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86998-63A4-4872-9797-5B19959DBE5F}"/>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6" name="Footer Placeholder 5">
            <a:extLst>
              <a:ext uri="{FF2B5EF4-FFF2-40B4-BE49-F238E27FC236}">
                <a16:creationId xmlns:a16="http://schemas.microsoft.com/office/drawing/2014/main" id="{238E4983-F68D-4FB9-AFF1-09CAF608E2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5595B-177A-4D49-A487-859A295BF2C6}"/>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40413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74FE-D57A-4FF4-B391-FDE327461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F0D1AB-B783-4B5D-998C-FDB5D67A2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B73AD7-E33F-4EE0-895F-3E15E8822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C9243-51EC-4683-88B8-EE8B95DF4E3C}"/>
              </a:ext>
            </a:extLst>
          </p:cNvPr>
          <p:cNvSpPr>
            <a:spLocks noGrp="1"/>
          </p:cNvSpPr>
          <p:nvPr>
            <p:ph type="dt" sz="half" idx="10"/>
          </p:nvPr>
        </p:nvSpPr>
        <p:spPr/>
        <p:txBody>
          <a:bodyPr/>
          <a:lstStyle/>
          <a:p>
            <a:fld id="{25D28B37-F38C-4E28-B6E2-B93AF5125CBD}" type="datetimeFigureOut">
              <a:rPr lang="en-IN" smtClean="0"/>
              <a:t>29-09-2020</a:t>
            </a:fld>
            <a:endParaRPr lang="en-IN"/>
          </a:p>
        </p:txBody>
      </p:sp>
      <p:sp>
        <p:nvSpPr>
          <p:cNvPr id="6" name="Footer Placeholder 5">
            <a:extLst>
              <a:ext uri="{FF2B5EF4-FFF2-40B4-BE49-F238E27FC236}">
                <a16:creationId xmlns:a16="http://schemas.microsoft.com/office/drawing/2014/main" id="{CFAA468E-AA48-491E-BBC1-A915623AEC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4ED94-F17A-4EA7-B2BC-F273380177EF}"/>
              </a:ext>
            </a:extLst>
          </p:cNvPr>
          <p:cNvSpPr>
            <a:spLocks noGrp="1"/>
          </p:cNvSpPr>
          <p:nvPr>
            <p:ph type="sldNum" sz="quarter" idx="12"/>
          </p:nvPr>
        </p:nvSpPr>
        <p:spPr/>
        <p:txBody>
          <a:bodyPr/>
          <a:lstStyle/>
          <a:p>
            <a:fld id="{CC1FFE44-800D-4F35-9D2D-A74E37A9CB8A}" type="slidenum">
              <a:rPr lang="en-IN" smtClean="0"/>
              <a:t>‹#›</a:t>
            </a:fld>
            <a:endParaRPr lang="en-IN"/>
          </a:p>
        </p:txBody>
      </p:sp>
    </p:spTree>
    <p:extLst>
      <p:ext uri="{BB962C8B-B14F-4D97-AF65-F5344CB8AC3E}">
        <p14:creationId xmlns:p14="http://schemas.microsoft.com/office/powerpoint/2010/main" val="367444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96082-BF0A-4F63-BC0E-5E15F38DFD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ABF2D6-7F6D-45C1-9D4B-EBC40AA95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5A300-FD14-4733-BC47-5CA7B7ABD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28B37-F38C-4E28-B6E2-B93AF5125CBD}" type="datetimeFigureOut">
              <a:rPr lang="en-IN" smtClean="0"/>
              <a:t>29-09-2020</a:t>
            </a:fld>
            <a:endParaRPr lang="en-IN"/>
          </a:p>
        </p:txBody>
      </p:sp>
      <p:sp>
        <p:nvSpPr>
          <p:cNvPr id="5" name="Footer Placeholder 4">
            <a:extLst>
              <a:ext uri="{FF2B5EF4-FFF2-40B4-BE49-F238E27FC236}">
                <a16:creationId xmlns:a16="http://schemas.microsoft.com/office/drawing/2014/main" id="{B64F5305-DFA7-4ABA-B314-EA3152B70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1A1A01-AA8F-4397-B7D5-C60CD8AB6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FFE44-800D-4F35-9D2D-A74E37A9CB8A}" type="slidenum">
              <a:rPr lang="en-IN" smtClean="0"/>
              <a:t>‹#›</a:t>
            </a:fld>
            <a:endParaRPr lang="en-IN"/>
          </a:p>
        </p:txBody>
      </p:sp>
    </p:spTree>
    <p:extLst>
      <p:ext uri="{BB962C8B-B14F-4D97-AF65-F5344CB8AC3E}">
        <p14:creationId xmlns:p14="http://schemas.microsoft.com/office/powerpoint/2010/main" val="1406531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5070F3-0305-42EF-A97C-C4B1C405DD69}"/>
              </a:ext>
            </a:extLst>
          </p:cNvPr>
          <p:cNvPicPr>
            <a:picLocks noChangeAspect="1"/>
          </p:cNvPicPr>
          <p:nvPr/>
        </p:nvPicPr>
        <p:blipFill>
          <a:blip r:embed="rId2"/>
          <a:stretch>
            <a:fillRect/>
          </a:stretch>
        </p:blipFill>
        <p:spPr>
          <a:xfrm>
            <a:off x="11134385" y="0"/>
            <a:ext cx="1057615" cy="1094509"/>
          </a:xfrm>
          <a:prstGeom prst="rect">
            <a:avLst/>
          </a:prstGeom>
        </p:spPr>
      </p:pic>
      <p:sp>
        <p:nvSpPr>
          <p:cNvPr id="6" name="Rectangle 5">
            <a:extLst>
              <a:ext uri="{FF2B5EF4-FFF2-40B4-BE49-F238E27FC236}">
                <a16:creationId xmlns:a16="http://schemas.microsoft.com/office/drawing/2014/main" id="{F55C005C-0907-4D4B-B754-93340A3C43E5}"/>
              </a:ext>
            </a:extLst>
          </p:cNvPr>
          <p:cNvSpPr/>
          <p:nvPr/>
        </p:nvSpPr>
        <p:spPr>
          <a:xfrm>
            <a:off x="3805632" y="2967335"/>
            <a:ext cx="458074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Sharmistha Dey</a:t>
            </a:r>
          </a:p>
        </p:txBody>
      </p:sp>
    </p:spTree>
    <p:extLst>
      <p:ext uri="{BB962C8B-B14F-4D97-AF65-F5344CB8AC3E}">
        <p14:creationId xmlns:p14="http://schemas.microsoft.com/office/powerpoint/2010/main" val="414881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E41BF1-E47B-4EC8-AB1D-BCD3DCA1451A}"/>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C1B4BA39-BB9B-4A43-B2A1-CA3C5FC486AB}"/>
              </a:ext>
            </a:extLst>
          </p:cNvPr>
          <p:cNvSpPr txBox="1"/>
          <p:nvPr/>
        </p:nvSpPr>
        <p:spPr>
          <a:xfrm>
            <a:off x="-1" y="0"/>
            <a:ext cx="11134385" cy="2031325"/>
          </a:xfrm>
          <a:prstGeom prst="rect">
            <a:avLst/>
          </a:prstGeom>
          <a:noFill/>
        </p:spPr>
        <p:txBody>
          <a:bodyPr wrap="square" rtlCol="0">
            <a:spAutoFit/>
          </a:bodyPr>
          <a:lstStyle/>
          <a:p>
            <a:pPr algn="just"/>
            <a:r>
              <a:rPr lang="en-IN" b="1" dirty="0"/>
              <a:t>Data Structures-</a:t>
            </a:r>
          </a:p>
          <a:p>
            <a:pPr algn="just">
              <a:buFont typeface="Arial" panose="020B0604020202020204" pitchFamily="34" charset="0"/>
              <a:buChar char="•"/>
            </a:pPr>
            <a:r>
              <a:rPr lang="en-US" i="0" dirty="0">
                <a:solidFill>
                  <a:srgbClr val="212529"/>
                </a:solidFill>
                <a:effectLst/>
              </a:rPr>
              <a:t>Data structures </a:t>
            </a:r>
            <a:r>
              <a:rPr lang="en-US" b="0" i="0" dirty="0">
                <a:solidFill>
                  <a:srgbClr val="212529"/>
                </a:solidFill>
                <a:effectLst/>
              </a:rPr>
              <a:t>are programming constructs that allow us to store information in different layouts in our computer’s memory.</a:t>
            </a:r>
          </a:p>
          <a:p>
            <a:pPr algn="just">
              <a:buFont typeface="Arial" panose="020B0604020202020204" pitchFamily="34" charset="0"/>
              <a:buChar char="•"/>
            </a:pPr>
            <a:r>
              <a:rPr lang="en-US" b="0" i="0" dirty="0">
                <a:solidFill>
                  <a:srgbClr val="212529"/>
                </a:solidFill>
                <a:effectLst/>
              </a:rPr>
              <a:t>To build a data structure, we’ll need some tools we’ve seen:</a:t>
            </a:r>
          </a:p>
          <a:p>
            <a:pPr marL="285750" indent="-285750" algn="just">
              <a:buFont typeface="Arial" panose="020B0604020202020204" pitchFamily="34" charset="0"/>
              <a:buChar char="•"/>
            </a:pPr>
            <a:r>
              <a:rPr lang="en-IN" b="1" dirty="0"/>
              <a:t>Struct </a:t>
            </a:r>
            <a:r>
              <a:rPr lang="en-US" b="0" i="0" dirty="0">
                <a:solidFill>
                  <a:srgbClr val="212529"/>
                </a:solidFill>
                <a:effectLst/>
              </a:rPr>
              <a:t>to create custom data types</a:t>
            </a:r>
            <a:endParaRPr lang="en-IN" b="1" dirty="0"/>
          </a:p>
          <a:p>
            <a:pPr marL="285750" indent="-285750" algn="just">
              <a:buFont typeface="Arial" panose="020B0604020202020204" pitchFamily="34" charset="0"/>
              <a:buChar char="•"/>
            </a:pPr>
            <a:r>
              <a:rPr lang="en-IN" b="1" dirty="0"/>
              <a:t>* </a:t>
            </a:r>
            <a:r>
              <a:rPr lang="en-US" b="0" i="0" dirty="0">
                <a:solidFill>
                  <a:srgbClr val="212529"/>
                </a:solidFill>
                <a:effectLst/>
              </a:rPr>
              <a:t>to go to an address in memory pointed to by a pointer</a:t>
            </a:r>
            <a:endParaRPr lang="en-IN" b="1" dirty="0"/>
          </a:p>
          <a:p>
            <a:pPr marL="285750" indent="-285750" algn="just">
              <a:buFont typeface="Arial" panose="020B0604020202020204" pitchFamily="34" charset="0"/>
              <a:buChar char="•"/>
            </a:pPr>
            <a:r>
              <a:rPr lang="en-IN" b="1" dirty="0"/>
              <a:t>. </a:t>
            </a:r>
            <a:r>
              <a:rPr lang="en-US" b="0" i="0" dirty="0">
                <a:solidFill>
                  <a:srgbClr val="212529"/>
                </a:solidFill>
                <a:effectLst/>
              </a:rPr>
              <a:t>to access properties in a structure</a:t>
            </a:r>
            <a:endParaRPr lang="en-IN" b="1" dirty="0"/>
          </a:p>
        </p:txBody>
      </p:sp>
      <p:sp>
        <p:nvSpPr>
          <p:cNvPr id="6" name="TextBox 5">
            <a:extLst>
              <a:ext uri="{FF2B5EF4-FFF2-40B4-BE49-F238E27FC236}">
                <a16:creationId xmlns:a16="http://schemas.microsoft.com/office/drawing/2014/main" id="{EC23CE9E-89B7-480B-A132-76799F0BDFF0}"/>
              </a:ext>
            </a:extLst>
          </p:cNvPr>
          <p:cNvSpPr txBox="1"/>
          <p:nvPr/>
        </p:nvSpPr>
        <p:spPr>
          <a:xfrm>
            <a:off x="119268" y="2031325"/>
            <a:ext cx="11953461" cy="646331"/>
          </a:xfrm>
          <a:prstGeom prst="rect">
            <a:avLst/>
          </a:prstGeom>
          <a:noFill/>
        </p:spPr>
        <p:txBody>
          <a:bodyPr wrap="square">
            <a:spAutoFit/>
          </a:bodyPr>
          <a:lstStyle/>
          <a:p>
            <a:pPr algn="just"/>
            <a:r>
              <a:rPr lang="en-IN" b="1" dirty="0">
                <a:solidFill>
                  <a:srgbClr val="212529"/>
                </a:solidFill>
              </a:rPr>
              <a:t>Linked Lists-</a:t>
            </a:r>
          </a:p>
          <a:p>
            <a:pPr algn="just"/>
            <a:r>
              <a:rPr lang="en-US" b="0" i="0" dirty="0">
                <a:solidFill>
                  <a:srgbClr val="212529"/>
                </a:solidFill>
                <a:effectLst/>
              </a:rPr>
              <a:t>With a </a:t>
            </a:r>
            <a:r>
              <a:rPr lang="en-US" i="0" dirty="0">
                <a:solidFill>
                  <a:srgbClr val="212529"/>
                </a:solidFill>
                <a:effectLst/>
              </a:rPr>
              <a:t>linked list</a:t>
            </a:r>
            <a:r>
              <a:rPr lang="en-US" b="0" i="0" dirty="0">
                <a:solidFill>
                  <a:srgbClr val="212529"/>
                </a:solidFill>
                <a:effectLst/>
              </a:rPr>
              <a:t>, we can store a list of values that can easily be grown by storing values in different parts of memory</a:t>
            </a:r>
            <a:endParaRPr lang="en-IN" b="1" i="0" dirty="0">
              <a:solidFill>
                <a:srgbClr val="212529"/>
              </a:solidFill>
              <a:effectLst/>
            </a:endParaRPr>
          </a:p>
        </p:txBody>
      </p:sp>
      <p:pic>
        <p:nvPicPr>
          <p:cNvPr id="7" name="Picture 6">
            <a:extLst>
              <a:ext uri="{FF2B5EF4-FFF2-40B4-BE49-F238E27FC236}">
                <a16:creationId xmlns:a16="http://schemas.microsoft.com/office/drawing/2014/main" id="{F08BE537-C6A3-44C8-B2A4-6DC3459E6909}"/>
              </a:ext>
            </a:extLst>
          </p:cNvPr>
          <p:cNvPicPr>
            <a:picLocks noChangeAspect="1"/>
          </p:cNvPicPr>
          <p:nvPr/>
        </p:nvPicPr>
        <p:blipFill>
          <a:blip r:embed="rId3"/>
          <a:stretch>
            <a:fillRect/>
          </a:stretch>
        </p:blipFill>
        <p:spPr>
          <a:xfrm>
            <a:off x="1233694" y="2619612"/>
            <a:ext cx="5695950" cy="2886075"/>
          </a:xfrm>
          <a:prstGeom prst="rect">
            <a:avLst/>
          </a:prstGeom>
        </p:spPr>
      </p:pic>
    </p:spTree>
    <p:extLst>
      <p:ext uri="{BB962C8B-B14F-4D97-AF65-F5344CB8AC3E}">
        <p14:creationId xmlns:p14="http://schemas.microsoft.com/office/powerpoint/2010/main" val="253925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6498E5-E8C2-43E3-90A1-5AB229F6AB0F}"/>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3D7BA37E-A2DF-4F51-A7A9-F1514D0EF8EC}"/>
              </a:ext>
            </a:extLst>
          </p:cNvPr>
          <p:cNvSpPr txBox="1"/>
          <p:nvPr/>
        </p:nvSpPr>
        <p:spPr>
          <a:xfrm>
            <a:off x="0" y="278295"/>
            <a:ext cx="10975359" cy="923330"/>
          </a:xfrm>
          <a:prstGeom prst="rect">
            <a:avLst/>
          </a:prstGeom>
          <a:noFill/>
        </p:spPr>
        <p:txBody>
          <a:bodyPr wrap="square" rtlCol="0">
            <a:spAutoFit/>
          </a:bodyPr>
          <a:lstStyle/>
          <a:p>
            <a:pPr algn="just"/>
            <a:r>
              <a:rPr lang="en-IN" b="1" dirty="0"/>
              <a:t>Tree-</a:t>
            </a:r>
          </a:p>
          <a:p>
            <a:pPr algn="just"/>
            <a:r>
              <a:rPr lang="en-US" b="0" i="0" dirty="0">
                <a:solidFill>
                  <a:srgbClr val="212529"/>
                </a:solidFill>
                <a:effectLst/>
              </a:rPr>
              <a:t>A</a:t>
            </a:r>
            <a:r>
              <a:rPr lang="en-US" i="0" dirty="0">
                <a:solidFill>
                  <a:srgbClr val="212529"/>
                </a:solidFill>
                <a:effectLst/>
              </a:rPr>
              <a:t> tree </a:t>
            </a:r>
            <a:r>
              <a:rPr lang="en-US" b="0" i="0" dirty="0">
                <a:solidFill>
                  <a:srgbClr val="212529"/>
                </a:solidFill>
                <a:effectLst/>
              </a:rPr>
              <a:t>is another data structure where each node points to two other nodes, one to the left (with a smaller value) and one to the right (with a larger value):</a:t>
            </a:r>
            <a:endParaRPr lang="en-IN" b="1" dirty="0"/>
          </a:p>
        </p:txBody>
      </p:sp>
      <p:pic>
        <p:nvPicPr>
          <p:cNvPr id="5" name="Picture 4">
            <a:extLst>
              <a:ext uri="{FF2B5EF4-FFF2-40B4-BE49-F238E27FC236}">
                <a16:creationId xmlns:a16="http://schemas.microsoft.com/office/drawing/2014/main" id="{00512039-CFE3-48A5-AF05-D1ECB1145294}"/>
              </a:ext>
            </a:extLst>
          </p:cNvPr>
          <p:cNvPicPr>
            <a:picLocks noChangeAspect="1"/>
          </p:cNvPicPr>
          <p:nvPr/>
        </p:nvPicPr>
        <p:blipFill>
          <a:blip r:embed="rId3"/>
          <a:stretch>
            <a:fillRect/>
          </a:stretch>
        </p:blipFill>
        <p:spPr>
          <a:xfrm>
            <a:off x="3582679" y="2141431"/>
            <a:ext cx="3810000" cy="2133600"/>
          </a:xfrm>
          <a:prstGeom prst="rect">
            <a:avLst/>
          </a:prstGeom>
        </p:spPr>
      </p:pic>
    </p:spTree>
    <p:extLst>
      <p:ext uri="{BB962C8B-B14F-4D97-AF65-F5344CB8AC3E}">
        <p14:creationId xmlns:p14="http://schemas.microsoft.com/office/powerpoint/2010/main" val="65163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C5C28A-0F91-4A47-A77A-7B2A558E86C9}"/>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5FC587B1-98AC-46BD-A62C-EDDC760A21BE}"/>
              </a:ext>
            </a:extLst>
          </p:cNvPr>
          <p:cNvSpPr txBox="1"/>
          <p:nvPr/>
        </p:nvSpPr>
        <p:spPr>
          <a:xfrm>
            <a:off x="0" y="0"/>
            <a:ext cx="10919596" cy="369332"/>
          </a:xfrm>
          <a:prstGeom prst="rect">
            <a:avLst/>
          </a:prstGeom>
          <a:noFill/>
        </p:spPr>
        <p:txBody>
          <a:bodyPr wrap="square" rtlCol="0">
            <a:spAutoFit/>
          </a:bodyPr>
          <a:lstStyle/>
          <a:p>
            <a:r>
              <a:rPr lang="en-IN" b="1" dirty="0"/>
              <a:t>Python-</a:t>
            </a:r>
          </a:p>
        </p:txBody>
      </p:sp>
      <p:sp>
        <p:nvSpPr>
          <p:cNvPr id="5" name="Rectangle 1">
            <a:extLst>
              <a:ext uri="{FF2B5EF4-FFF2-40B4-BE49-F238E27FC236}">
                <a16:creationId xmlns:a16="http://schemas.microsoft.com/office/drawing/2014/main" id="{BD4C6593-A316-4CDE-8932-B0210657816B}"/>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1E12D07-05C1-481E-AF5F-8EEAF3D7B137}"/>
              </a:ext>
            </a:extLst>
          </p:cNvPr>
          <p:cNvSpPr txBox="1"/>
          <p:nvPr/>
        </p:nvSpPr>
        <p:spPr>
          <a:xfrm>
            <a:off x="0" y="3959713"/>
            <a:ext cx="11887200" cy="329320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rPr>
              <a:t>In Python, there are many data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rPr>
              <a:t>bool, True or False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rPr>
              <a:t>float, real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rPr>
              <a:t>int, integers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rPr>
              <a:t>str, strings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rPr>
              <a:t>range, sequence of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rPr>
              <a:t>list, sequence of mutable values, that we can change or add or remove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rPr>
              <a:t>tuple, sequence of immutable values, that we can’t change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rPr>
              <a:t>dict, collection of key/value pairs, like a hash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rPr>
              <a:t>set, collection of unique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1440B71A-2400-4E38-BFA2-0637D277509D}"/>
              </a:ext>
            </a:extLst>
          </p:cNvPr>
          <p:cNvPicPr>
            <a:picLocks noChangeAspect="1"/>
          </p:cNvPicPr>
          <p:nvPr/>
        </p:nvPicPr>
        <p:blipFill>
          <a:blip r:embed="rId3"/>
          <a:stretch>
            <a:fillRect/>
          </a:stretch>
        </p:blipFill>
        <p:spPr>
          <a:xfrm>
            <a:off x="5845287" y="369331"/>
            <a:ext cx="3454469" cy="3333750"/>
          </a:xfrm>
          <a:prstGeom prst="rect">
            <a:avLst/>
          </a:prstGeom>
        </p:spPr>
      </p:pic>
      <p:pic>
        <p:nvPicPr>
          <p:cNvPr id="10" name="Picture 9">
            <a:extLst>
              <a:ext uri="{FF2B5EF4-FFF2-40B4-BE49-F238E27FC236}">
                <a16:creationId xmlns:a16="http://schemas.microsoft.com/office/drawing/2014/main" id="{ED84773C-B926-4C43-A72F-9316C5098023}"/>
              </a:ext>
            </a:extLst>
          </p:cNvPr>
          <p:cNvPicPr>
            <a:picLocks noChangeAspect="1"/>
          </p:cNvPicPr>
          <p:nvPr/>
        </p:nvPicPr>
        <p:blipFill>
          <a:blip r:embed="rId4"/>
          <a:stretch>
            <a:fillRect/>
          </a:stretch>
        </p:blipFill>
        <p:spPr>
          <a:xfrm>
            <a:off x="1168469" y="369331"/>
            <a:ext cx="2842189" cy="3257550"/>
          </a:xfrm>
          <a:prstGeom prst="rect">
            <a:avLst/>
          </a:prstGeom>
        </p:spPr>
      </p:pic>
    </p:spTree>
    <p:extLst>
      <p:ext uri="{BB962C8B-B14F-4D97-AF65-F5344CB8AC3E}">
        <p14:creationId xmlns:p14="http://schemas.microsoft.com/office/powerpoint/2010/main" val="233188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46734C-4183-4507-9733-6B0B4746F7D9}"/>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35ADDCEC-D0D0-41D2-B196-6478C66B14D6}"/>
              </a:ext>
            </a:extLst>
          </p:cNvPr>
          <p:cNvSpPr txBox="1"/>
          <p:nvPr/>
        </p:nvSpPr>
        <p:spPr>
          <a:xfrm>
            <a:off x="0" y="0"/>
            <a:ext cx="10986052" cy="2031325"/>
          </a:xfrm>
          <a:prstGeom prst="rect">
            <a:avLst/>
          </a:prstGeom>
          <a:noFill/>
        </p:spPr>
        <p:txBody>
          <a:bodyPr wrap="square" rtlCol="0">
            <a:spAutoFit/>
          </a:bodyPr>
          <a:lstStyle/>
          <a:p>
            <a:r>
              <a:rPr lang="en-IN" b="1" dirty="0">
                <a:solidFill>
                  <a:srgbClr val="212529"/>
                </a:solidFill>
                <a:latin typeface="PT Sans"/>
              </a:rPr>
              <a:t>Spreadsheets-</a:t>
            </a:r>
          </a:p>
          <a:p>
            <a:pPr algn="l">
              <a:buFont typeface="Arial" panose="020B0604020202020204" pitchFamily="34" charset="0"/>
              <a:buChar char="•"/>
            </a:pPr>
            <a:r>
              <a:rPr lang="en-US" b="0" i="0" dirty="0">
                <a:solidFill>
                  <a:srgbClr val="212529"/>
                </a:solidFill>
                <a:effectLst/>
                <a:latin typeface="PT Sans"/>
              </a:rPr>
              <a:t>A database is an application that can store data, and we can think of Google Sheets as one such application.</a:t>
            </a:r>
          </a:p>
          <a:p>
            <a:pPr algn="l">
              <a:buFont typeface="Arial" panose="020B0604020202020204" pitchFamily="34" charset="0"/>
              <a:buChar char="•"/>
            </a:pPr>
            <a:r>
              <a:rPr lang="en-US" b="0" i="0" dirty="0">
                <a:solidFill>
                  <a:srgbClr val="212529"/>
                </a:solidFill>
                <a:effectLst/>
                <a:latin typeface="PT Sans"/>
              </a:rPr>
              <a:t>For example, we created a Google Form to ask students their favorite TV show and genre of it. We look </a:t>
            </a:r>
            <a:r>
              <a:rPr lang="en-US" b="0" i="0" dirty="0" err="1">
                <a:solidFill>
                  <a:srgbClr val="212529"/>
                </a:solidFill>
                <a:effectLst/>
                <a:latin typeface="PT Sans"/>
              </a:rPr>
              <a:t>thorugh</a:t>
            </a:r>
            <a:r>
              <a:rPr lang="en-US" b="0" i="0" dirty="0">
                <a:solidFill>
                  <a:srgbClr val="212529"/>
                </a:solidFill>
                <a:effectLst/>
                <a:latin typeface="PT Sans"/>
              </a:rPr>
              <a:t> the responses, and see that the spreadsheet has three columns: “Timestamp”, “title”, and “genres”:</a:t>
            </a:r>
          </a:p>
          <a:p>
            <a:endParaRPr lang="en-IN" b="1" i="0" dirty="0">
              <a:solidFill>
                <a:srgbClr val="212529"/>
              </a:solidFill>
              <a:effectLst/>
              <a:latin typeface="PT Sans"/>
            </a:endParaRPr>
          </a:p>
        </p:txBody>
      </p:sp>
      <p:pic>
        <p:nvPicPr>
          <p:cNvPr id="5" name="Picture 4">
            <a:extLst>
              <a:ext uri="{FF2B5EF4-FFF2-40B4-BE49-F238E27FC236}">
                <a16:creationId xmlns:a16="http://schemas.microsoft.com/office/drawing/2014/main" id="{3A52F6D2-88E9-46BF-9C49-5FD762700ABC}"/>
              </a:ext>
            </a:extLst>
          </p:cNvPr>
          <p:cNvPicPr>
            <a:picLocks noChangeAspect="1"/>
          </p:cNvPicPr>
          <p:nvPr/>
        </p:nvPicPr>
        <p:blipFill>
          <a:blip r:embed="rId3"/>
          <a:stretch>
            <a:fillRect/>
          </a:stretch>
        </p:blipFill>
        <p:spPr>
          <a:xfrm>
            <a:off x="1581150" y="1564999"/>
            <a:ext cx="4514850" cy="4019550"/>
          </a:xfrm>
          <a:prstGeom prst="rect">
            <a:avLst/>
          </a:prstGeom>
        </p:spPr>
      </p:pic>
    </p:spTree>
    <p:extLst>
      <p:ext uri="{BB962C8B-B14F-4D97-AF65-F5344CB8AC3E}">
        <p14:creationId xmlns:p14="http://schemas.microsoft.com/office/powerpoint/2010/main" val="261137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E5389B-8365-40AB-AA4D-26FEC66569CC}"/>
              </a:ext>
            </a:extLst>
          </p:cNvPr>
          <p:cNvPicPr>
            <a:picLocks noChangeAspect="1"/>
          </p:cNvPicPr>
          <p:nvPr/>
        </p:nvPicPr>
        <p:blipFill>
          <a:blip r:embed="rId2"/>
          <a:stretch>
            <a:fillRect/>
          </a:stretch>
        </p:blipFill>
        <p:spPr>
          <a:xfrm>
            <a:off x="11134385" y="0"/>
            <a:ext cx="1057615" cy="1094509"/>
          </a:xfrm>
          <a:prstGeom prst="rect">
            <a:avLst/>
          </a:prstGeom>
        </p:spPr>
      </p:pic>
      <p:sp>
        <p:nvSpPr>
          <p:cNvPr id="6" name="TextBox 5">
            <a:extLst>
              <a:ext uri="{FF2B5EF4-FFF2-40B4-BE49-F238E27FC236}">
                <a16:creationId xmlns:a16="http://schemas.microsoft.com/office/drawing/2014/main" id="{22E8E6A6-7DD7-4555-AF0E-30ED84EAD790}"/>
              </a:ext>
            </a:extLst>
          </p:cNvPr>
          <p:cNvSpPr txBox="1"/>
          <p:nvPr/>
        </p:nvSpPr>
        <p:spPr>
          <a:xfrm>
            <a:off x="-1" y="0"/>
            <a:ext cx="10933043" cy="1754326"/>
          </a:xfrm>
          <a:prstGeom prst="rect">
            <a:avLst/>
          </a:prstGeom>
          <a:noFill/>
        </p:spPr>
        <p:txBody>
          <a:bodyPr wrap="square">
            <a:spAutoFit/>
          </a:bodyPr>
          <a:lstStyle/>
          <a:p>
            <a:pPr algn="l"/>
            <a:r>
              <a:rPr lang="en-IN" b="1" dirty="0">
                <a:solidFill>
                  <a:srgbClr val="212529"/>
                </a:solidFill>
                <a:latin typeface="PT Sans"/>
              </a:rPr>
              <a:t>SQL-</a:t>
            </a:r>
          </a:p>
          <a:p>
            <a:pPr algn="l"/>
            <a:r>
              <a:rPr lang="en-IN" b="1" i="0" dirty="0">
                <a:solidFill>
                  <a:srgbClr val="212529"/>
                </a:solidFill>
                <a:effectLst/>
                <a:latin typeface="PT Sans"/>
              </a:rPr>
              <a:t>It is structured query language. </a:t>
            </a:r>
          </a:p>
          <a:p>
            <a:pPr algn="l"/>
            <a:r>
              <a:rPr lang="en-US" b="0" i="0" dirty="0">
                <a:solidFill>
                  <a:srgbClr val="212529"/>
                </a:solidFill>
                <a:effectLst/>
                <a:latin typeface="PT Sans"/>
              </a:rPr>
              <a:t>SQLite is one database application that supports SQL, and there are many companies with server applications that support SQL, includes Oracle Database, MySQL, PostgreSQL, MariaDB, and Microsoft Access.</a:t>
            </a:r>
            <a:endParaRPr lang="en-IN" b="1" i="0" dirty="0">
              <a:solidFill>
                <a:srgbClr val="212529"/>
              </a:solidFill>
              <a:effectLst/>
              <a:latin typeface="PT Sans"/>
            </a:endParaRPr>
          </a:p>
          <a:p>
            <a:pPr algn="l"/>
            <a:endParaRPr lang="en-IN" b="1" i="0" dirty="0">
              <a:solidFill>
                <a:srgbClr val="212529"/>
              </a:solidFill>
              <a:effectLst/>
              <a:latin typeface="PT Sans"/>
            </a:endParaRPr>
          </a:p>
        </p:txBody>
      </p:sp>
      <p:sp>
        <p:nvSpPr>
          <p:cNvPr id="7" name="Rectangle 1">
            <a:extLst>
              <a:ext uri="{FF2B5EF4-FFF2-40B4-BE49-F238E27FC236}">
                <a16:creationId xmlns:a16="http://schemas.microsoft.com/office/drawing/2014/main" id="{9D1865BC-ED26-40CE-96C4-A6E8BADBE3F9}"/>
              </a:ext>
            </a:extLst>
          </p:cNvPr>
          <p:cNvSpPr>
            <a:spLocks noChangeArrowheads="1"/>
          </p:cNvSpPr>
          <p:nvPr/>
        </p:nvSpPr>
        <p:spPr bwMode="auto">
          <a:xfrm>
            <a:off x="100672" y="1594176"/>
            <a:ext cx="10933042" cy="15081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PT Sans"/>
              </a:rPr>
              <a:t>In SQL, the commands to perform each of these operations are:</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SFMono-Regular"/>
              </a:rPr>
              <a:t>INSERT</a:t>
            </a:r>
            <a:endParaRPr kumimoji="0" lang="en-US" altLang="en-US" sz="1600" b="0" i="0" u="none" strike="noStrike" cap="none" normalizeH="0" baseline="0" dirty="0">
              <a:ln>
                <a:noFill/>
              </a:ln>
              <a:effectLst/>
              <a:latin typeface="PT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SFMono-Regular"/>
              </a:rPr>
              <a:t>SELECT</a:t>
            </a:r>
            <a:endParaRPr kumimoji="0" lang="en-US" altLang="en-US" sz="1600" b="0" i="0" u="none" strike="noStrike" cap="none" normalizeH="0" baseline="0" dirty="0">
              <a:ln>
                <a:noFill/>
              </a:ln>
              <a:effectLst/>
              <a:latin typeface="PT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SFMono-Regular"/>
              </a:rPr>
              <a:t>UPDATE</a:t>
            </a:r>
            <a:endParaRPr kumimoji="0" lang="en-US" altLang="en-US" sz="1600" b="0" i="0" u="none" strike="noStrike" cap="none" normalizeH="0" baseline="0" dirty="0">
              <a:ln>
                <a:noFill/>
              </a:ln>
              <a:effectLst/>
              <a:latin typeface="PT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SFMono-Regular"/>
              </a:rPr>
              <a:t>DELETE</a:t>
            </a:r>
            <a:endParaRPr kumimoji="0" lang="en-US" altLang="en-US" sz="1600" b="0" i="0" u="none" strike="noStrike" cap="none" normalizeH="0" baseline="0" dirty="0">
              <a:ln>
                <a:noFill/>
              </a:ln>
              <a:effectLst/>
              <a:latin typeface="PT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02DAB62-11DA-42B4-A1DF-462872D2AA35}"/>
              </a:ext>
            </a:extLst>
          </p:cNvPr>
          <p:cNvPicPr>
            <a:picLocks noChangeAspect="1"/>
          </p:cNvPicPr>
          <p:nvPr/>
        </p:nvPicPr>
        <p:blipFill>
          <a:blip r:embed="rId3"/>
          <a:stretch>
            <a:fillRect/>
          </a:stretch>
        </p:blipFill>
        <p:spPr>
          <a:xfrm>
            <a:off x="1791942" y="3348502"/>
            <a:ext cx="6381750" cy="2695575"/>
          </a:xfrm>
          <a:prstGeom prst="rect">
            <a:avLst/>
          </a:prstGeom>
        </p:spPr>
      </p:pic>
    </p:spTree>
    <p:extLst>
      <p:ext uri="{BB962C8B-B14F-4D97-AF65-F5344CB8AC3E}">
        <p14:creationId xmlns:p14="http://schemas.microsoft.com/office/powerpoint/2010/main" val="101340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95C4F2-FE3C-4352-98E9-FB834245CD27}"/>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Rectangle 3">
            <a:extLst>
              <a:ext uri="{FF2B5EF4-FFF2-40B4-BE49-F238E27FC236}">
                <a16:creationId xmlns:a16="http://schemas.microsoft.com/office/drawing/2014/main" id="{0F237A30-5FAB-4D18-B8CB-97B7FEFFAAE5}"/>
              </a:ext>
            </a:extLst>
          </p:cNvPr>
          <p:cNvSpPr/>
          <p:nvPr/>
        </p:nvSpPr>
        <p:spPr>
          <a:xfrm>
            <a:off x="2156754" y="2967335"/>
            <a:ext cx="787850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How To Write A Clean Code</a:t>
            </a:r>
          </a:p>
        </p:txBody>
      </p:sp>
    </p:spTree>
    <p:extLst>
      <p:ext uri="{BB962C8B-B14F-4D97-AF65-F5344CB8AC3E}">
        <p14:creationId xmlns:p14="http://schemas.microsoft.com/office/powerpoint/2010/main" val="70327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26B834-DBC2-4553-8F15-2DF8BE90DC5E}"/>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BB74E3C9-80C8-473A-AB96-3D0A871158BF}"/>
              </a:ext>
            </a:extLst>
          </p:cNvPr>
          <p:cNvSpPr txBox="1"/>
          <p:nvPr/>
        </p:nvSpPr>
        <p:spPr>
          <a:xfrm>
            <a:off x="-1" y="0"/>
            <a:ext cx="11134385" cy="6186309"/>
          </a:xfrm>
          <a:prstGeom prst="rect">
            <a:avLst/>
          </a:prstGeom>
          <a:noFill/>
        </p:spPr>
        <p:txBody>
          <a:bodyPr wrap="square">
            <a:spAutoFit/>
          </a:bodyPr>
          <a:lstStyle/>
          <a:p>
            <a:r>
              <a:rPr lang="en-IN" b="1" dirty="0"/>
              <a:t>What Is Clean Code-</a:t>
            </a:r>
          </a:p>
          <a:p>
            <a:r>
              <a:rPr lang="en-US" dirty="0"/>
              <a:t>Reading code should make you smile the way a well-crafted music box or well-designed car would. No matter how elegant it is, no matter how readable and accessible, without tests, it be unclean. Clean code is code that has been taken care of. Someone has taken the time to keep it simple and orderly. They have paid appropriate attention to details. They have cared.</a:t>
            </a:r>
          </a:p>
          <a:p>
            <a:r>
              <a:rPr lang="en-IN" b="1" dirty="0"/>
              <a:t>Meaningful Names</a:t>
            </a:r>
            <a:r>
              <a:rPr lang="en-US" b="1" dirty="0"/>
              <a:t>-</a:t>
            </a:r>
          </a:p>
          <a:p>
            <a:r>
              <a:rPr lang="en-US" dirty="0"/>
              <a:t>It is easy to say that names should reveal intent. What we want to impress upon you is that we are serious about this. Choosing good names takes time but saves more than it takes. So take care with your names and change them when you find better ones. Everyone who reads your code (including you) will be happier if you do.</a:t>
            </a:r>
          </a:p>
          <a:p>
            <a:r>
              <a:rPr lang="en-IN" b="1" dirty="0"/>
              <a:t>Class Names </a:t>
            </a:r>
            <a:r>
              <a:rPr lang="en-US" b="1" dirty="0"/>
              <a:t>–</a:t>
            </a:r>
          </a:p>
          <a:p>
            <a:r>
              <a:rPr lang="en-US" b="1" dirty="0"/>
              <a:t>Classes and objects should have noun or noun phrase names like:-</a:t>
            </a:r>
          </a:p>
          <a:p>
            <a:r>
              <a:rPr lang="en-US" dirty="0"/>
              <a:t>Customer , WikiPage , Account , and AddressParser </a:t>
            </a:r>
          </a:p>
          <a:p>
            <a:r>
              <a:rPr lang="en-IN" b="1" dirty="0"/>
              <a:t>Avoid words like:- </a:t>
            </a:r>
          </a:p>
          <a:p>
            <a:r>
              <a:rPr lang="en-US" dirty="0"/>
              <a:t>Manager , Processor , Data , or Info in the name of a class. </a:t>
            </a:r>
          </a:p>
          <a:p>
            <a:r>
              <a:rPr lang="en-IN" b="1" dirty="0"/>
              <a:t>Method Names</a:t>
            </a:r>
            <a:r>
              <a:rPr lang="en-US" b="1" dirty="0"/>
              <a:t>-</a:t>
            </a:r>
          </a:p>
          <a:p>
            <a:r>
              <a:rPr lang="en-US" b="1" dirty="0"/>
              <a:t>Methods should have verb or verb phrase names like:-</a:t>
            </a:r>
          </a:p>
          <a:p>
            <a:r>
              <a:rPr lang="en-IN" dirty="0"/>
              <a:t>postPayment , deletePage , or save</a:t>
            </a:r>
          </a:p>
          <a:p>
            <a:r>
              <a:rPr lang="en-IN" b="1" dirty="0"/>
              <a:t>Variables Names-</a:t>
            </a:r>
          </a:p>
          <a:p>
            <a:r>
              <a:rPr lang="en-US" dirty="0"/>
              <a:t>Variables should be declared as close to their usage as possible. The name of a variable, function, or class, should answer all the big questions. It should tell you why it exists, what it does, and how it is used. If a name requires a comment, then the name does not reveal its intent.</a:t>
            </a:r>
          </a:p>
          <a:p>
            <a:endParaRPr lang="en-US" dirty="0"/>
          </a:p>
        </p:txBody>
      </p:sp>
    </p:spTree>
    <p:extLst>
      <p:ext uri="{BB962C8B-B14F-4D97-AF65-F5344CB8AC3E}">
        <p14:creationId xmlns:p14="http://schemas.microsoft.com/office/powerpoint/2010/main" val="272499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1EEC08-9008-47B9-B4BB-BE6EB7861766}"/>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CE01D628-40C2-4105-B899-93FAE7D4E3C1}"/>
              </a:ext>
            </a:extLst>
          </p:cNvPr>
          <p:cNvSpPr txBox="1"/>
          <p:nvPr/>
        </p:nvSpPr>
        <p:spPr>
          <a:xfrm>
            <a:off x="-1" y="0"/>
            <a:ext cx="11134386" cy="6740307"/>
          </a:xfrm>
          <a:prstGeom prst="rect">
            <a:avLst/>
          </a:prstGeom>
          <a:noFill/>
        </p:spPr>
        <p:txBody>
          <a:bodyPr wrap="square">
            <a:spAutoFit/>
          </a:bodyPr>
          <a:lstStyle/>
          <a:p>
            <a:pPr algn="just"/>
            <a:r>
              <a:rPr lang="en-IN" b="1" dirty="0"/>
              <a:t>Universal principles to follow-</a:t>
            </a:r>
          </a:p>
          <a:p>
            <a:pPr algn="just"/>
            <a:r>
              <a:rPr lang="en-US" b="1" dirty="0"/>
              <a:t>DRY</a:t>
            </a:r>
            <a:r>
              <a:rPr lang="en-US" dirty="0"/>
              <a:t> (Don’t Repeat Yourself) </a:t>
            </a:r>
          </a:p>
          <a:p>
            <a:pPr algn="just"/>
            <a:r>
              <a:rPr lang="en-US" b="1" dirty="0"/>
              <a:t>SOLID</a:t>
            </a:r>
            <a:r>
              <a:rPr lang="en-US" dirty="0"/>
              <a:t> (Follow SOLID principles to write clean classes and well </a:t>
            </a:r>
            <a:r>
              <a:rPr lang="en-US" dirty="0" err="1"/>
              <a:t>organised</a:t>
            </a:r>
            <a:r>
              <a:rPr lang="en-US" dirty="0"/>
              <a:t> APIs) </a:t>
            </a:r>
          </a:p>
          <a:p>
            <a:pPr algn="just"/>
            <a:r>
              <a:rPr lang="en-US" b="1" dirty="0"/>
              <a:t>S :- </a:t>
            </a:r>
            <a:r>
              <a:rPr lang="en-US" dirty="0"/>
              <a:t>Single Responsibility Principle (The single responsibility principle (SRP) asserts that a class or module should do one thing only) </a:t>
            </a:r>
          </a:p>
          <a:p>
            <a:pPr algn="just"/>
            <a:r>
              <a:rPr lang="en-US" b="1" dirty="0"/>
              <a:t>O :- </a:t>
            </a:r>
            <a:r>
              <a:rPr lang="en-US" dirty="0"/>
              <a:t>Open/Closed Principle (The Open/Closed Principle states that code entities should be open for extension, but closed for modification) </a:t>
            </a:r>
          </a:p>
          <a:p>
            <a:pPr algn="just"/>
            <a:r>
              <a:rPr lang="en-US" b="1" dirty="0"/>
              <a:t>L :- </a:t>
            </a:r>
            <a:r>
              <a:rPr lang="en-US" dirty="0"/>
              <a:t>Liskov Substitution Principle (The LSP says, basically, that any child type of a parent type should be able to stand in for that parent without things blowing up) </a:t>
            </a:r>
          </a:p>
          <a:p>
            <a:pPr algn="just"/>
            <a:r>
              <a:rPr lang="en-US" b="1" dirty="0"/>
              <a:t>I :-  </a:t>
            </a:r>
            <a:r>
              <a:rPr lang="en-US" dirty="0"/>
              <a:t>Interface Segregation (The Interface Segregation Principle (ISP) says that you should favor many, smaller, client-specific interfaces over one larger, more monolithic interface) </a:t>
            </a:r>
          </a:p>
          <a:p>
            <a:pPr algn="just"/>
            <a:r>
              <a:rPr lang="en-US" b="1" dirty="0"/>
              <a:t>D :- </a:t>
            </a:r>
            <a:r>
              <a:rPr lang="en-US" dirty="0"/>
              <a:t>Dependency Inversion (The Dependency Inversion Principle (DIP) encourages you to write code that depends upon abstractions rather than upon concrete details) </a:t>
            </a:r>
          </a:p>
          <a:p>
            <a:pPr algn="just"/>
            <a:r>
              <a:rPr lang="en-US" b="1" dirty="0"/>
              <a:t>Design pattern :- </a:t>
            </a:r>
            <a:r>
              <a:rPr lang="en-US" dirty="0"/>
              <a:t>Follow a design pattern if it fits the problem space that you are trying to solve. This instantly makes your code much more accessible to fellow programmers </a:t>
            </a:r>
          </a:p>
          <a:p>
            <a:pPr algn="just"/>
            <a:r>
              <a:rPr lang="en-US" b="1" dirty="0"/>
              <a:t>Law of Demeter :- </a:t>
            </a:r>
            <a:r>
              <a:rPr lang="en-US" dirty="0"/>
              <a:t>Law of Demeter says that a method f of a class C should only call the methods of these: </a:t>
            </a:r>
          </a:p>
          <a:p>
            <a:pPr algn="just"/>
            <a:r>
              <a:rPr lang="en-US" dirty="0"/>
              <a:t>• C </a:t>
            </a:r>
          </a:p>
          <a:p>
            <a:pPr algn="just"/>
            <a:r>
              <a:rPr lang="en-US" dirty="0"/>
              <a:t>• An object created by f Don’t Be Cute Universal principles to follow </a:t>
            </a:r>
          </a:p>
          <a:p>
            <a:pPr algn="just"/>
            <a:r>
              <a:rPr lang="en-US" dirty="0"/>
              <a:t>• An object passed as an argument to f </a:t>
            </a:r>
          </a:p>
          <a:p>
            <a:pPr algn="just"/>
            <a:r>
              <a:rPr lang="en-US" dirty="0"/>
              <a:t>• An object held in an instance variable of C </a:t>
            </a:r>
          </a:p>
          <a:p>
            <a:pPr algn="just"/>
            <a:r>
              <a:rPr lang="en-US" dirty="0"/>
              <a:t>Follow the three laws of Test-Driven Development (TDD), and keep your test code as clean as production code. </a:t>
            </a:r>
          </a:p>
          <a:p>
            <a:pPr algn="just"/>
            <a:r>
              <a:rPr lang="en-US" b="1" dirty="0"/>
              <a:t>First Law: </a:t>
            </a:r>
            <a:r>
              <a:rPr lang="en-US" dirty="0"/>
              <a:t>You may not write production code until you have written a failing unit test. </a:t>
            </a:r>
          </a:p>
          <a:p>
            <a:pPr algn="just"/>
            <a:r>
              <a:rPr lang="en-US" b="1" dirty="0"/>
              <a:t>Second Law: </a:t>
            </a:r>
            <a:r>
              <a:rPr lang="en-US" dirty="0"/>
              <a:t>You may not write more of a unit test than is sufficient to fail, and not compiling is failing. </a:t>
            </a:r>
          </a:p>
          <a:p>
            <a:pPr algn="just"/>
            <a:r>
              <a:rPr lang="en-US" b="1" dirty="0"/>
              <a:t>Third Law: </a:t>
            </a:r>
            <a:r>
              <a:rPr lang="en-US" dirty="0"/>
              <a:t>You may not write more production code than is sufficient to pass the currently failing test.</a:t>
            </a:r>
            <a:endParaRPr lang="en-IN" dirty="0"/>
          </a:p>
        </p:txBody>
      </p:sp>
    </p:spTree>
    <p:extLst>
      <p:ext uri="{BB962C8B-B14F-4D97-AF65-F5344CB8AC3E}">
        <p14:creationId xmlns:p14="http://schemas.microsoft.com/office/powerpoint/2010/main" val="3806948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71A7E0-8319-4BB3-99CD-B39C3F4B3000}"/>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D1F5C209-2D56-47AC-B1BF-6D8B66DCB6B7}"/>
              </a:ext>
            </a:extLst>
          </p:cNvPr>
          <p:cNvSpPr txBox="1"/>
          <p:nvPr/>
        </p:nvSpPr>
        <p:spPr>
          <a:xfrm>
            <a:off x="-1" y="0"/>
            <a:ext cx="11134385" cy="6155531"/>
          </a:xfrm>
          <a:prstGeom prst="rect">
            <a:avLst/>
          </a:prstGeom>
          <a:noFill/>
        </p:spPr>
        <p:txBody>
          <a:bodyPr wrap="square">
            <a:spAutoFit/>
          </a:bodyPr>
          <a:lstStyle/>
          <a:p>
            <a:pPr algn="just"/>
            <a:r>
              <a:rPr lang="en-IN" sz="1600" b="1" dirty="0"/>
              <a:t>Functions-</a:t>
            </a:r>
          </a:p>
          <a:p>
            <a:pPr algn="just"/>
            <a:r>
              <a:rPr lang="en-US" sz="1600" dirty="0"/>
              <a:t>A Function should do one thing only and do it really well. </a:t>
            </a:r>
          </a:p>
          <a:p>
            <a:pPr algn="just"/>
            <a:r>
              <a:rPr lang="en-US" sz="1600" dirty="0"/>
              <a:t>A function should not return null </a:t>
            </a:r>
          </a:p>
          <a:p>
            <a:pPr algn="just"/>
            <a:r>
              <a:rPr lang="en-US" sz="1600" dirty="0"/>
              <a:t>Do not pass boolean into a function, as there is supposed to be a if statement. Which causes it to do more than one thing. </a:t>
            </a:r>
          </a:p>
          <a:p>
            <a:pPr algn="just"/>
            <a:r>
              <a:rPr lang="en-US" sz="1600" dirty="0"/>
              <a:t>A function should either do something or return something. if a function is returning boolean, then it should not do any operation with in a function. </a:t>
            </a:r>
          </a:p>
          <a:p>
            <a:pPr algn="just"/>
            <a:r>
              <a:rPr lang="en-US" sz="1600" dirty="0"/>
              <a:t>Prefer Exceptions to returning Error Codes and extract error handling  try catch  into their own function. </a:t>
            </a:r>
          </a:p>
          <a:p>
            <a:pPr algn="just"/>
            <a:r>
              <a:rPr lang="en-US" sz="1600" dirty="0"/>
              <a:t>Function should be read like a newspaper, It will be a good practice to avoid long lines of horizontal code. Because Our eyes are more comfortable when reading tall and narrow columns of text.</a:t>
            </a:r>
          </a:p>
          <a:p>
            <a:pPr algn="just"/>
            <a:r>
              <a:rPr lang="en-IN" sz="1600" b="1" dirty="0"/>
              <a:t>Object and data structures</a:t>
            </a:r>
            <a:r>
              <a:rPr lang="en-US" sz="1600" b="1" dirty="0"/>
              <a:t>-</a:t>
            </a:r>
          </a:p>
          <a:p>
            <a:pPr algn="just"/>
            <a:r>
              <a:rPr lang="en-US" sz="1600" dirty="0"/>
              <a:t>Variables should be private so that we can change their type or implementation when required. There is no need to add getters/setter to each variable to expose them as public. </a:t>
            </a:r>
          </a:p>
          <a:p>
            <a:pPr algn="just"/>
            <a:r>
              <a:rPr lang="en-US" sz="1600" dirty="0"/>
              <a:t>Hiding implementation is not just a matter of putting a layer of functions between the variables. Hiding implementation is about abstractions! We do not want to expose details of data but rather express data as abstract terms</a:t>
            </a:r>
          </a:p>
          <a:p>
            <a:pPr algn="just"/>
            <a:r>
              <a:rPr lang="en-IN" sz="1600" b="1" dirty="0"/>
              <a:t>Tests</a:t>
            </a:r>
            <a:r>
              <a:rPr lang="en-US" sz="1600" b="1" dirty="0"/>
              <a:t>-</a:t>
            </a:r>
          </a:p>
          <a:p>
            <a:pPr algn="just"/>
            <a:r>
              <a:rPr lang="en-US" sz="1600" dirty="0"/>
              <a:t>Clean tests should follow F.I.R.S.T principles: </a:t>
            </a:r>
          </a:p>
          <a:p>
            <a:pPr algn="just"/>
            <a:r>
              <a:rPr lang="en-US" sz="1600" b="1" dirty="0"/>
              <a:t>Fast:  </a:t>
            </a:r>
            <a:r>
              <a:rPr lang="en-US" sz="1600" dirty="0"/>
              <a:t>Tests should be fast. They should run quickly. When tests run slow, you won’t want to run them frequently </a:t>
            </a:r>
          </a:p>
          <a:p>
            <a:pPr algn="just"/>
            <a:r>
              <a:rPr lang="en-US" sz="1600" b="1" dirty="0"/>
              <a:t>Independent:  </a:t>
            </a:r>
            <a:r>
              <a:rPr lang="en-US" sz="1600" dirty="0"/>
              <a:t>Tests should not depend on each other. One test should not set up the Functions Object and data structures Tests conditions for the next test. You should be able to run each test independently and run the tests in any order you like. </a:t>
            </a:r>
          </a:p>
          <a:p>
            <a:pPr algn="just"/>
            <a:r>
              <a:rPr lang="en-US" sz="1600" b="1" dirty="0"/>
              <a:t>Repeatable:  </a:t>
            </a:r>
            <a:r>
              <a:rPr lang="en-US" sz="1600" dirty="0"/>
              <a:t>Tests should be repeatable in any environment. They should run in the production environment, the QA environment, and even on your laptop while riding home on the train without a network. </a:t>
            </a:r>
          </a:p>
          <a:p>
            <a:pPr algn="just"/>
            <a:r>
              <a:rPr lang="en-US" sz="1600" b="1" dirty="0"/>
              <a:t>Self-Validating:  </a:t>
            </a:r>
            <a:r>
              <a:rPr lang="en-US" sz="1600" dirty="0"/>
              <a:t>The tests should have a boolean output. Either they pass or fail. You should not have to read through a log file to tell whether the tests pass. </a:t>
            </a:r>
          </a:p>
          <a:p>
            <a:pPr algn="just"/>
            <a:r>
              <a:rPr lang="en-US" sz="1600" b="1" dirty="0"/>
              <a:t>Timely: </a:t>
            </a:r>
            <a:r>
              <a:rPr lang="en-US" sz="1600" dirty="0"/>
              <a:t>The tests need to be written in a timely fashion.</a:t>
            </a:r>
            <a:endParaRPr lang="en-IN" sz="1600" dirty="0"/>
          </a:p>
        </p:txBody>
      </p:sp>
    </p:spTree>
    <p:extLst>
      <p:ext uri="{BB962C8B-B14F-4D97-AF65-F5344CB8AC3E}">
        <p14:creationId xmlns:p14="http://schemas.microsoft.com/office/powerpoint/2010/main" val="3009225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A55588-CCF2-4562-A24E-CD9C57D02798}"/>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Rectangle 3">
            <a:extLst>
              <a:ext uri="{FF2B5EF4-FFF2-40B4-BE49-F238E27FC236}">
                <a16:creationId xmlns:a16="http://schemas.microsoft.com/office/drawing/2014/main" id="{92928FE3-21C1-419D-A661-606B075500F1}"/>
              </a:ext>
            </a:extLst>
          </p:cNvPr>
          <p:cNvSpPr/>
          <p:nvPr/>
        </p:nvSpPr>
        <p:spPr>
          <a:xfrm>
            <a:off x="1298860" y="2967335"/>
            <a:ext cx="959429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Google Style Guide and Git Basics</a:t>
            </a:r>
          </a:p>
        </p:txBody>
      </p:sp>
    </p:spTree>
    <p:extLst>
      <p:ext uri="{BB962C8B-B14F-4D97-AF65-F5344CB8AC3E}">
        <p14:creationId xmlns:p14="http://schemas.microsoft.com/office/powerpoint/2010/main" val="379366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07C9C8-E6E4-4B3F-B378-AB5B5C9FF954}"/>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Rectangle 3">
            <a:extLst>
              <a:ext uri="{FF2B5EF4-FFF2-40B4-BE49-F238E27FC236}">
                <a16:creationId xmlns:a16="http://schemas.microsoft.com/office/drawing/2014/main" id="{1351EA3A-3450-4E42-A9D6-6CC35F5CA685}"/>
              </a:ext>
            </a:extLst>
          </p:cNvPr>
          <p:cNvSpPr/>
          <p:nvPr/>
        </p:nvSpPr>
        <p:spPr>
          <a:xfrm>
            <a:off x="5309568" y="2967335"/>
            <a:ext cx="15728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CS50</a:t>
            </a:r>
          </a:p>
        </p:txBody>
      </p:sp>
    </p:spTree>
    <p:extLst>
      <p:ext uri="{BB962C8B-B14F-4D97-AF65-F5344CB8AC3E}">
        <p14:creationId xmlns:p14="http://schemas.microsoft.com/office/powerpoint/2010/main" val="3623830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06783F-DA36-4764-BD0F-0F057866AEB6}"/>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6D311541-DE94-49EE-9F53-C16052D7F71B}"/>
              </a:ext>
            </a:extLst>
          </p:cNvPr>
          <p:cNvSpPr txBox="1"/>
          <p:nvPr/>
        </p:nvSpPr>
        <p:spPr>
          <a:xfrm>
            <a:off x="-1" y="0"/>
            <a:ext cx="11039061" cy="3693319"/>
          </a:xfrm>
          <a:prstGeom prst="rect">
            <a:avLst/>
          </a:prstGeom>
          <a:noFill/>
        </p:spPr>
        <p:txBody>
          <a:bodyPr wrap="square">
            <a:spAutoFit/>
          </a:bodyPr>
          <a:lstStyle/>
          <a:p>
            <a:pPr algn="l"/>
            <a:r>
              <a:rPr lang="en-US" b="1" i="0" dirty="0">
                <a:effectLst/>
                <a:latin typeface="-apple-system"/>
              </a:rPr>
              <a:t>Google Style Guide-</a:t>
            </a:r>
          </a:p>
          <a:p>
            <a:pPr algn="l"/>
            <a:endParaRPr lang="en-US" dirty="0">
              <a:latin typeface="-apple-system"/>
            </a:endParaRPr>
          </a:p>
          <a:p>
            <a:pPr algn="l"/>
            <a:endParaRPr lang="en-US" b="0" i="0" dirty="0">
              <a:effectLst/>
              <a:latin typeface="-apple-system"/>
            </a:endParaRPr>
          </a:p>
          <a:p>
            <a:pPr algn="l"/>
            <a:r>
              <a:rPr lang="en-US" b="0" i="0" dirty="0">
                <a:effectLst/>
                <a:latin typeface="-apple-system"/>
              </a:rPr>
              <a:t>Every major open-source project has its own style guide: a set of conventions (sometimes arbitrary) about how to write code for that project. It is much easier to understand a large codebase when all the code in it is in a consistent style.</a:t>
            </a:r>
          </a:p>
          <a:p>
            <a:pPr algn="l"/>
            <a:r>
              <a:rPr lang="en-US" b="0" i="0" dirty="0">
                <a:effectLst/>
                <a:latin typeface="-apple-system"/>
              </a:rPr>
              <a:t>“Style” covers a lot of ground, from “use camelCase for variable names” to “never use global variables” to “never use exceptions.” This project (</a:t>
            </a:r>
            <a:r>
              <a:rPr lang="en-US" dirty="0">
                <a:latin typeface="-apple-system"/>
              </a:rPr>
              <a:t>google/styleguide</a:t>
            </a:r>
            <a:r>
              <a:rPr lang="en-US" b="0" i="0" dirty="0">
                <a:effectLst/>
                <a:latin typeface="-apple-system"/>
              </a:rPr>
              <a:t>) links to the style guidelines we use for Google code. If you are modifying a project that originated at Google, you may be pointed to this page to see the style guides that apply to that project.</a:t>
            </a:r>
          </a:p>
          <a:p>
            <a:pPr algn="l"/>
            <a:r>
              <a:rPr lang="en-IN" b="0" i="0" dirty="0">
                <a:effectLst/>
                <a:latin typeface="-apple-system"/>
              </a:rPr>
              <a:t>This project holds the </a:t>
            </a:r>
            <a:r>
              <a:rPr lang="en-IN" dirty="0">
                <a:latin typeface="-apple-system"/>
              </a:rPr>
              <a:t>C++ Style Guide</a:t>
            </a:r>
            <a:r>
              <a:rPr lang="en-IN" b="0" i="0" dirty="0">
                <a:effectLst/>
                <a:latin typeface="-apple-system"/>
              </a:rPr>
              <a:t>, </a:t>
            </a:r>
            <a:r>
              <a:rPr lang="en-IN" dirty="0">
                <a:latin typeface="-apple-system"/>
              </a:rPr>
              <a:t>C# Style Guide</a:t>
            </a:r>
            <a:r>
              <a:rPr lang="en-IN" b="0" i="0" dirty="0">
                <a:effectLst/>
                <a:latin typeface="-apple-system"/>
              </a:rPr>
              <a:t>, </a:t>
            </a:r>
            <a:r>
              <a:rPr lang="en-IN" dirty="0">
                <a:latin typeface="-apple-system"/>
              </a:rPr>
              <a:t>Swift Style Guide</a:t>
            </a:r>
            <a:r>
              <a:rPr lang="en-IN" b="0" i="0" dirty="0">
                <a:effectLst/>
                <a:latin typeface="-apple-system"/>
              </a:rPr>
              <a:t>, </a:t>
            </a:r>
            <a:r>
              <a:rPr lang="en-IN" dirty="0">
                <a:latin typeface="-apple-system"/>
              </a:rPr>
              <a:t>Objective-C Style Guide</a:t>
            </a:r>
            <a:r>
              <a:rPr lang="en-IN" b="0" i="0" dirty="0">
                <a:effectLst/>
                <a:latin typeface="-apple-system"/>
              </a:rPr>
              <a:t>, </a:t>
            </a:r>
            <a:r>
              <a:rPr lang="en-IN" dirty="0">
                <a:latin typeface="-apple-system"/>
              </a:rPr>
              <a:t>Java Style Guide</a:t>
            </a:r>
            <a:r>
              <a:rPr lang="en-IN" b="0" i="0" dirty="0">
                <a:effectLst/>
                <a:latin typeface="-apple-system"/>
              </a:rPr>
              <a:t>, </a:t>
            </a:r>
            <a:r>
              <a:rPr lang="en-IN" dirty="0">
                <a:latin typeface="-apple-system"/>
              </a:rPr>
              <a:t>Python Style Guide</a:t>
            </a:r>
            <a:r>
              <a:rPr lang="en-IN" b="0" i="0" dirty="0">
                <a:effectLst/>
                <a:latin typeface="-apple-system"/>
              </a:rPr>
              <a:t>, </a:t>
            </a:r>
            <a:r>
              <a:rPr lang="en-IN" dirty="0">
                <a:latin typeface="-apple-system"/>
              </a:rPr>
              <a:t>R Style Guide</a:t>
            </a:r>
            <a:r>
              <a:rPr lang="en-IN" b="0" i="0" dirty="0">
                <a:effectLst/>
                <a:latin typeface="-apple-system"/>
              </a:rPr>
              <a:t>, Shell Style Guide, </a:t>
            </a:r>
            <a:r>
              <a:rPr lang="en-IN" dirty="0">
                <a:latin typeface="-apple-system"/>
              </a:rPr>
              <a:t>HTML/CSS Style Guide</a:t>
            </a:r>
            <a:r>
              <a:rPr lang="en-IN" b="0" i="0" dirty="0">
                <a:effectLst/>
                <a:latin typeface="-apple-system"/>
              </a:rPr>
              <a:t>, </a:t>
            </a:r>
            <a:r>
              <a:rPr lang="en-IN" dirty="0">
                <a:latin typeface="-apple-system"/>
              </a:rPr>
              <a:t>JavaScript Style Guide</a:t>
            </a:r>
            <a:r>
              <a:rPr lang="en-IN" b="0" i="0" dirty="0">
                <a:effectLst/>
                <a:latin typeface="-apple-system"/>
              </a:rPr>
              <a:t>, </a:t>
            </a:r>
            <a:r>
              <a:rPr lang="en-IN" dirty="0">
                <a:latin typeface="-apple-system"/>
              </a:rPr>
              <a:t>AngularJS Style Guide</a:t>
            </a:r>
            <a:r>
              <a:rPr lang="en-IN" b="0" i="0" dirty="0">
                <a:effectLst/>
                <a:latin typeface="-apple-system"/>
              </a:rPr>
              <a:t>, </a:t>
            </a:r>
            <a:r>
              <a:rPr lang="en-IN" dirty="0">
                <a:latin typeface="-apple-system"/>
              </a:rPr>
              <a:t>Common Lisp Style Guide</a:t>
            </a:r>
            <a:r>
              <a:rPr lang="en-IN" b="0" i="0" dirty="0">
                <a:effectLst/>
                <a:latin typeface="-apple-system"/>
              </a:rPr>
              <a:t>, and </a:t>
            </a:r>
            <a:r>
              <a:rPr lang="en-IN" dirty="0">
                <a:latin typeface="-apple-system"/>
              </a:rPr>
              <a:t>Vimscript Style Guide</a:t>
            </a:r>
            <a:r>
              <a:rPr lang="en-IN" b="0" i="0" dirty="0">
                <a:effectLst/>
                <a:latin typeface="-apple-system"/>
              </a:rPr>
              <a:t>.</a:t>
            </a:r>
            <a:endParaRPr lang="en-US" b="0" i="0" dirty="0">
              <a:effectLst/>
              <a:latin typeface="-apple-system"/>
            </a:endParaRPr>
          </a:p>
        </p:txBody>
      </p:sp>
    </p:spTree>
    <p:extLst>
      <p:ext uri="{BB962C8B-B14F-4D97-AF65-F5344CB8AC3E}">
        <p14:creationId xmlns:p14="http://schemas.microsoft.com/office/powerpoint/2010/main" val="57188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FE613F-5426-4C88-9682-3A2BD48CAB1F}"/>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38E9D903-243E-4197-9148-A7C39195E162}"/>
              </a:ext>
            </a:extLst>
          </p:cNvPr>
          <p:cNvSpPr txBox="1"/>
          <p:nvPr/>
        </p:nvSpPr>
        <p:spPr>
          <a:xfrm>
            <a:off x="-1" y="0"/>
            <a:ext cx="11134385" cy="3970318"/>
          </a:xfrm>
          <a:prstGeom prst="rect">
            <a:avLst/>
          </a:prstGeom>
          <a:noFill/>
        </p:spPr>
        <p:txBody>
          <a:bodyPr wrap="square">
            <a:spAutoFit/>
          </a:bodyPr>
          <a:lstStyle/>
          <a:p>
            <a:pPr algn="just"/>
            <a:r>
              <a:rPr lang="en-US" b="1" i="0" dirty="0">
                <a:solidFill>
                  <a:srgbClr val="000000"/>
                </a:solidFill>
                <a:effectLst/>
                <a:latin typeface="Arial" panose="020B0604020202020204" pitchFamily="34" charset="0"/>
              </a:rPr>
              <a:t>Git-</a:t>
            </a:r>
          </a:p>
          <a:p>
            <a:pPr algn="just"/>
            <a:r>
              <a:rPr lang="en-US" dirty="0">
                <a:solidFill>
                  <a:srgbClr val="000000"/>
                </a:solidFill>
                <a:latin typeface="Arial" panose="020B0604020202020204" pitchFamily="34" charset="0"/>
              </a:rPr>
              <a:t>It</a:t>
            </a:r>
            <a:r>
              <a:rPr lang="en-US" b="0" i="0" dirty="0">
                <a:solidFill>
                  <a:srgbClr val="000000"/>
                </a:solidFill>
                <a:effectLst/>
                <a:latin typeface="Arial" panose="020B0604020202020204" pitchFamily="34" charset="0"/>
              </a:rPr>
              <a:t> is a distributed revision control and source code management system with an emphasis on speed. Git was initially designed and developed by Linus Torvalds for Linux kernel development.</a:t>
            </a:r>
          </a:p>
          <a:p>
            <a:pPr algn="just"/>
            <a:r>
              <a:rPr lang="en-US" b="1" dirty="0">
                <a:solidFill>
                  <a:srgbClr val="000000"/>
                </a:solidFill>
                <a:latin typeface="Arial" panose="020B0604020202020204" pitchFamily="34" charset="0"/>
              </a:rPr>
              <a:t>Features-</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Distributed</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Compatible</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Non Linear</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Branching</a:t>
            </a:r>
            <a:endParaRPr lang="en-US"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dirty="0">
                <a:solidFill>
                  <a:srgbClr val="000000"/>
                </a:solidFill>
                <a:latin typeface="Arial" panose="020B0604020202020204" pitchFamily="34" charset="0"/>
              </a:rPr>
              <a:t>Light weight</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Speed</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Open source</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Reliable</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Secure</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Economical</a:t>
            </a:r>
          </a:p>
        </p:txBody>
      </p:sp>
      <p:pic>
        <p:nvPicPr>
          <p:cNvPr id="6" name="Picture 5">
            <a:extLst>
              <a:ext uri="{FF2B5EF4-FFF2-40B4-BE49-F238E27FC236}">
                <a16:creationId xmlns:a16="http://schemas.microsoft.com/office/drawing/2014/main" id="{018F3F32-76E1-419C-95BC-029348D50802}"/>
              </a:ext>
            </a:extLst>
          </p:cNvPr>
          <p:cNvPicPr>
            <a:picLocks noChangeAspect="1"/>
          </p:cNvPicPr>
          <p:nvPr/>
        </p:nvPicPr>
        <p:blipFill>
          <a:blip r:embed="rId3"/>
          <a:stretch>
            <a:fillRect/>
          </a:stretch>
        </p:blipFill>
        <p:spPr>
          <a:xfrm>
            <a:off x="1875183" y="3866785"/>
            <a:ext cx="6884504" cy="2891823"/>
          </a:xfrm>
          <a:prstGeom prst="rect">
            <a:avLst/>
          </a:prstGeom>
        </p:spPr>
      </p:pic>
    </p:spTree>
    <p:extLst>
      <p:ext uri="{BB962C8B-B14F-4D97-AF65-F5344CB8AC3E}">
        <p14:creationId xmlns:p14="http://schemas.microsoft.com/office/powerpoint/2010/main" val="2189469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9C528F-1809-4EF3-9F05-BC04A1C19AFC}"/>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21165736-E50F-4AE4-9C5A-DD9DD8345A18}"/>
              </a:ext>
            </a:extLst>
          </p:cNvPr>
          <p:cNvSpPr txBox="1"/>
          <p:nvPr/>
        </p:nvSpPr>
        <p:spPr>
          <a:xfrm>
            <a:off x="-1" y="0"/>
            <a:ext cx="11134385" cy="2585323"/>
          </a:xfrm>
          <a:prstGeom prst="rect">
            <a:avLst/>
          </a:prstGeom>
          <a:noFill/>
        </p:spPr>
        <p:txBody>
          <a:bodyPr wrap="square">
            <a:spAutoFit/>
          </a:bodyPr>
          <a:lstStyle/>
          <a:p>
            <a:pPr algn="just"/>
            <a:r>
              <a:rPr lang="en-US" b="1" i="0" dirty="0">
                <a:solidFill>
                  <a:srgbClr val="000000"/>
                </a:solidFill>
                <a:effectLst/>
                <a:latin typeface="Arial" panose="020B0604020202020204" pitchFamily="34" charset="0"/>
              </a:rPr>
              <a:t>General workflow is as follows −</a:t>
            </a:r>
          </a:p>
          <a:p>
            <a:pPr algn="just">
              <a:buFont typeface="Arial" panose="020B0604020202020204" pitchFamily="34" charset="0"/>
              <a:buChar char="•"/>
            </a:pPr>
            <a:r>
              <a:rPr lang="en-US" b="0" i="0" dirty="0">
                <a:solidFill>
                  <a:srgbClr val="000000"/>
                </a:solidFill>
                <a:effectLst/>
                <a:latin typeface="Arial" panose="020B0604020202020204" pitchFamily="34" charset="0"/>
              </a:rPr>
              <a:t>You clone the Git repository as a working copy.</a:t>
            </a:r>
          </a:p>
          <a:p>
            <a:pPr algn="just">
              <a:buFont typeface="Arial" panose="020B0604020202020204" pitchFamily="34" charset="0"/>
              <a:buChar char="•"/>
            </a:pPr>
            <a:r>
              <a:rPr lang="en-US" b="0" i="0" dirty="0">
                <a:solidFill>
                  <a:srgbClr val="000000"/>
                </a:solidFill>
                <a:effectLst/>
                <a:latin typeface="Arial" panose="020B0604020202020204" pitchFamily="34" charset="0"/>
              </a:rPr>
              <a:t>You modify the working copy by adding/editing files.</a:t>
            </a:r>
          </a:p>
          <a:p>
            <a:pPr algn="just">
              <a:buFont typeface="Arial" panose="020B0604020202020204" pitchFamily="34" charset="0"/>
              <a:buChar char="•"/>
            </a:pPr>
            <a:r>
              <a:rPr lang="en-US" b="0" i="0" dirty="0">
                <a:solidFill>
                  <a:srgbClr val="000000"/>
                </a:solidFill>
                <a:effectLst/>
                <a:latin typeface="Arial" panose="020B0604020202020204" pitchFamily="34" charset="0"/>
              </a:rPr>
              <a:t>If necessary, you also update the working copy by taking other developer's changes.</a:t>
            </a:r>
          </a:p>
          <a:p>
            <a:pPr algn="just">
              <a:buFont typeface="Arial" panose="020B0604020202020204" pitchFamily="34" charset="0"/>
              <a:buChar char="•"/>
            </a:pPr>
            <a:r>
              <a:rPr lang="en-US" b="0" i="0" dirty="0">
                <a:solidFill>
                  <a:srgbClr val="000000"/>
                </a:solidFill>
                <a:effectLst/>
                <a:latin typeface="Arial" panose="020B0604020202020204" pitchFamily="34" charset="0"/>
              </a:rPr>
              <a:t>You review the changes before commit.</a:t>
            </a:r>
          </a:p>
          <a:p>
            <a:pPr algn="just">
              <a:buFont typeface="Arial" panose="020B0604020202020204" pitchFamily="34" charset="0"/>
              <a:buChar char="•"/>
            </a:pPr>
            <a:r>
              <a:rPr lang="en-US" b="0" i="0" dirty="0">
                <a:solidFill>
                  <a:srgbClr val="000000"/>
                </a:solidFill>
                <a:effectLst/>
                <a:latin typeface="Arial" panose="020B0604020202020204" pitchFamily="34" charset="0"/>
              </a:rPr>
              <a:t>You commit changes. If everything is fine, then you push the changes to the repository.</a:t>
            </a:r>
          </a:p>
          <a:p>
            <a:pPr algn="just">
              <a:buFont typeface="Arial" panose="020B0604020202020204" pitchFamily="34" charset="0"/>
              <a:buChar char="•"/>
            </a:pPr>
            <a:r>
              <a:rPr lang="en-US" b="0" i="0" dirty="0">
                <a:solidFill>
                  <a:srgbClr val="000000"/>
                </a:solidFill>
                <a:effectLst/>
                <a:latin typeface="Arial" panose="020B0604020202020204" pitchFamily="34" charset="0"/>
              </a:rPr>
              <a:t>After committing, if you realize something is wrong, then you correct the last commit and push the changes to the repository.</a:t>
            </a:r>
          </a:p>
          <a:p>
            <a:endParaRPr lang="en-IN" b="1" dirty="0"/>
          </a:p>
        </p:txBody>
      </p:sp>
      <p:pic>
        <p:nvPicPr>
          <p:cNvPr id="6" name="Picture 5">
            <a:extLst>
              <a:ext uri="{FF2B5EF4-FFF2-40B4-BE49-F238E27FC236}">
                <a16:creationId xmlns:a16="http://schemas.microsoft.com/office/drawing/2014/main" id="{C175C781-A39B-4271-8A8C-76E60DC04B07}"/>
              </a:ext>
            </a:extLst>
          </p:cNvPr>
          <p:cNvPicPr>
            <a:picLocks noChangeAspect="1"/>
          </p:cNvPicPr>
          <p:nvPr/>
        </p:nvPicPr>
        <p:blipFill>
          <a:blip r:embed="rId3"/>
          <a:stretch>
            <a:fillRect/>
          </a:stretch>
        </p:blipFill>
        <p:spPr>
          <a:xfrm>
            <a:off x="2415829" y="2947781"/>
            <a:ext cx="6962775" cy="3771900"/>
          </a:xfrm>
          <a:prstGeom prst="rect">
            <a:avLst/>
          </a:prstGeom>
        </p:spPr>
      </p:pic>
    </p:spTree>
    <p:extLst>
      <p:ext uri="{BB962C8B-B14F-4D97-AF65-F5344CB8AC3E}">
        <p14:creationId xmlns:p14="http://schemas.microsoft.com/office/powerpoint/2010/main" val="1168937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4D90D0-56C4-4C7C-BBDF-1ED1966653A3}"/>
              </a:ext>
            </a:extLst>
          </p:cNvPr>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08F70644-1A8B-4F83-A0FA-9402E51A0411}"/>
              </a:ext>
            </a:extLst>
          </p:cNvPr>
          <p:cNvSpPr txBox="1"/>
          <p:nvPr/>
        </p:nvSpPr>
        <p:spPr>
          <a:xfrm>
            <a:off x="0" y="0"/>
            <a:ext cx="11134385" cy="6986528"/>
          </a:xfrm>
          <a:prstGeom prst="rect">
            <a:avLst/>
          </a:prstGeom>
          <a:noFill/>
        </p:spPr>
        <p:txBody>
          <a:bodyPr wrap="square">
            <a:spAutoFit/>
          </a:bodyPr>
          <a:lstStyle/>
          <a:p>
            <a:pPr algn="just"/>
            <a:r>
              <a:rPr lang="en-US" sz="1600" b="1" i="0" dirty="0">
                <a:effectLst/>
                <a:latin typeface="Arial" panose="020B0604020202020204" pitchFamily="34" charset="0"/>
              </a:rPr>
              <a:t>Advantages of Git-</a:t>
            </a:r>
          </a:p>
          <a:p>
            <a:pPr marL="285750" indent="-285750" algn="just">
              <a:buFont typeface="Arial" panose="020B0604020202020204" pitchFamily="34" charset="0"/>
              <a:buChar char="•"/>
            </a:pPr>
            <a:r>
              <a:rPr lang="en-US" sz="1600" b="1" i="0" dirty="0">
                <a:effectLst/>
                <a:latin typeface="Arial" panose="020B0604020202020204" pitchFamily="34" charset="0"/>
              </a:rPr>
              <a:t>Free and open source-</a:t>
            </a:r>
          </a:p>
          <a:p>
            <a:pPr algn="just"/>
            <a:r>
              <a:rPr lang="en-US" sz="1600" b="0" i="0" dirty="0">
                <a:solidFill>
                  <a:srgbClr val="000000"/>
                </a:solidFill>
                <a:effectLst/>
                <a:latin typeface="Arial" panose="020B0604020202020204" pitchFamily="34" charset="0"/>
              </a:rPr>
              <a:t>Git is released under GPL’s open source license. It is available freely over the internet. You can use Git to manage property projects without paying a single penny. As it is an open source, you can download its source code and also perform changes according to your requirements.</a:t>
            </a:r>
          </a:p>
          <a:p>
            <a:pPr marL="285750" indent="-285750" algn="just">
              <a:buFont typeface="Arial" panose="020B0604020202020204" pitchFamily="34" charset="0"/>
              <a:buChar char="•"/>
            </a:pPr>
            <a:r>
              <a:rPr lang="en-US" sz="1600" b="1" i="0" dirty="0">
                <a:effectLst/>
                <a:latin typeface="Arial" panose="020B0604020202020204" pitchFamily="34" charset="0"/>
              </a:rPr>
              <a:t>Fast and small-</a:t>
            </a:r>
          </a:p>
          <a:p>
            <a:pPr algn="just"/>
            <a:r>
              <a:rPr lang="en-US" sz="1600" b="0" i="0" dirty="0">
                <a:solidFill>
                  <a:srgbClr val="000000"/>
                </a:solidFill>
                <a:effectLst/>
                <a:latin typeface="Arial" panose="020B0604020202020204" pitchFamily="34" charset="0"/>
              </a:rPr>
              <a:t>As most of the operations are performed locally, it gives a huge benefit in terms of speed. Git does not rely on the central server; that is why, there is no need to interact with the remote server for every operation. The core part of Git is written in C, which avoids runtime overheads associated with other high-level languages. Though Git mirrors entire repository, the size of the data on the client side is small. This illustrates the efficiency of Git at compressing and storing data on the client side.</a:t>
            </a:r>
          </a:p>
          <a:p>
            <a:pPr marL="285750" indent="-285750" algn="just">
              <a:buFont typeface="Arial" panose="020B0604020202020204" pitchFamily="34" charset="0"/>
              <a:buChar char="•"/>
            </a:pPr>
            <a:r>
              <a:rPr lang="en-US" sz="1600" b="1" i="0" dirty="0">
                <a:effectLst/>
                <a:latin typeface="Arial" panose="020B0604020202020204" pitchFamily="34" charset="0"/>
              </a:rPr>
              <a:t>Implicit backup-</a:t>
            </a:r>
          </a:p>
          <a:p>
            <a:pPr algn="just"/>
            <a:r>
              <a:rPr lang="en-US" sz="1600" b="0" i="0" dirty="0">
                <a:solidFill>
                  <a:srgbClr val="000000"/>
                </a:solidFill>
                <a:effectLst/>
                <a:latin typeface="Arial" panose="020B0604020202020204" pitchFamily="34" charset="0"/>
              </a:rPr>
              <a:t>The chances of losing data are very rare when there are multiple copies of it. Data present on any client side mirrors the repository, hence it can be used in the event of a crash or disk corruption.</a:t>
            </a:r>
          </a:p>
          <a:p>
            <a:pPr marL="285750" indent="-285750" algn="just">
              <a:buFont typeface="Arial" panose="020B0604020202020204" pitchFamily="34" charset="0"/>
              <a:buChar char="•"/>
            </a:pPr>
            <a:r>
              <a:rPr lang="en-US" sz="1600" b="1" i="0" dirty="0">
                <a:effectLst/>
                <a:latin typeface="Arial" panose="020B0604020202020204" pitchFamily="34" charset="0"/>
              </a:rPr>
              <a:t>Security-</a:t>
            </a:r>
          </a:p>
          <a:p>
            <a:pPr algn="just"/>
            <a:r>
              <a:rPr lang="en-US" sz="1600" b="0" i="0" dirty="0">
                <a:solidFill>
                  <a:srgbClr val="000000"/>
                </a:solidFill>
                <a:effectLst/>
                <a:latin typeface="Arial" panose="020B0604020202020204" pitchFamily="34" charset="0"/>
              </a:rPr>
              <a:t>Git 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Git database without knowing Git.</a:t>
            </a:r>
          </a:p>
          <a:p>
            <a:pPr marL="285750" indent="-285750" algn="just">
              <a:buFont typeface="Arial" panose="020B0604020202020204" pitchFamily="34" charset="0"/>
              <a:buChar char="•"/>
            </a:pPr>
            <a:r>
              <a:rPr lang="en-US" sz="1600" b="1" i="0" dirty="0">
                <a:effectLst/>
                <a:latin typeface="Arial" panose="020B0604020202020204" pitchFamily="34" charset="0"/>
              </a:rPr>
              <a:t>No need of powerful hardware-</a:t>
            </a:r>
          </a:p>
          <a:p>
            <a:pPr algn="just"/>
            <a:r>
              <a:rPr lang="en-US" sz="1600" b="0" i="0" dirty="0">
                <a:solidFill>
                  <a:srgbClr val="000000"/>
                </a:solidFill>
                <a:effectLst/>
                <a:latin typeface="Arial" panose="020B0604020202020204" pitchFamily="34" charset="0"/>
              </a:rPr>
              <a:t>In case of CVCS, the central server needs to be powerful enough to serve requests of the entire team. For smaller teams, it is not an issue, but as the team size grows, the hardware limitations of the server can be a performance bottleneck. In case of DVCS, developers don’t interact with the server unless they need to push or pull changes. All the heavy lifting happens on the client side, so the server hardware can be very simple indeed.</a:t>
            </a:r>
          </a:p>
          <a:p>
            <a:pPr marL="285750" indent="-285750" algn="just">
              <a:buFont typeface="Arial" panose="020B0604020202020204" pitchFamily="34" charset="0"/>
              <a:buChar char="•"/>
            </a:pPr>
            <a:r>
              <a:rPr lang="en-US" sz="1600" b="1" i="0" dirty="0">
                <a:effectLst/>
                <a:latin typeface="Arial" panose="020B0604020202020204" pitchFamily="34" charset="0"/>
              </a:rPr>
              <a:t>Easier branching-</a:t>
            </a:r>
          </a:p>
          <a:p>
            <a:pPr algn="just"/>
            <a:r>
              <a:rPr lang="en-US" sz="1600" b="0" i="0" dirty="0">
                <a:solidFill>
                  <a:srgbClr val="000000"/>
                </a:solidFill>
                <a:effectLst/>
                <a:latin typeface="Arial" panose="020B0604020202020204" pitchFamily="34" charset="0"/>
              </a:rPr>
              <a:t>CVCS uses cheap copy mechanism, If we create a new branch, it will copy all the codes to the new branch, so it is time-consuming and not efficient. Also, deletion and merging of branches in CVCS is complicated and time-consuming. But branch management with Git is very simple. It takes only a few seconds to create, delete, and merge branches.</a:t>
            </a:r>
          </a:p>
        </p:txBody>
      </p:sp>
    </p:spTree>
    <p:extLst>
      <p:ext uri="{BB962C8B-B14F-4D97-AF65-F5344CB8AC3E}">
        <p14:creationId xmlns:p14="http://schemas.microsoft.com/office/powerpoint/2010/main" val="61356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C53D5B-9011-498D-AF77-8EE4196EC8F3}"/>
              </a:ext>
            </a:extLst>
          </p:cNvPr>
          <p:cNvSpPr/>
          <p:nvPr/>
        </p:nvSpPr>
        <p:spPr>
          <a:xfrm>
            <a:off x="4561190" y="2967335"/>
            <a:ext cx="30696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pic>
        <p:nvPicPr>
          <p:cNvPr id="4" name="Picture 3">
            <a:extLst>
              <a:ext uri="{FF2B5EF4-FFF2-40B4-BE49-F238E27FC236}">
                <a16:creationId xmlns:a16="http://schemas.microsoft.com/office/drawing/2014/main" id="{58458E9C-6401-4BD4-BE58-36EBBE19BB32}"/>
              </a:ext>
            </a:extLst>
          </p:cNvPr>
          <p:cNvPicPr>
            <a:picLocks noChangeAspect="1"/>
          </p:cNvPicPr>
          <p:nvPr/>
        </p:nvPicPr>
        <p:blipFill>
          <a:blip r:embed="rId2"/>
          <a:stretch>
            <a:fillRect/>
          </a:stretch>
        </p:blipFill>
        <p:spPr>
          <a:xfrm>
            <a:off x="11134385" y="0"/>
            <a:ext cx="1057615" cy="1094509"/>
          </a:xfrm>
          <a:prstGeom prst="rect">
            <a:avLst/>
          </a:prstGeom>
        </p:spPr>
      </p:pic>
    </p:spTree>
    <p:extLst>
      <p:ext uri="{BB962C8B-B14F-4D97-AF65-F5344CB8AC3E}">
        <p14:creationId xmlns:p14="http://schemas.microsoft.com/office/powerpoint/2010/main" val="389591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969CCD-4EE2-4977-9AAF-D1C3C526480A}"/>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4D73E7AD-9766-451A-8952-E8A241A589EF}"/>
              </a:ext>
            </a:extLst>
          </p:cNvPr>
          <p:cNvSpPr txBox="1"/>
          <p:nvPr/>
        </p:nvSpPr>
        <p:spPr>
          <a:xfrm>
            <a:off x="92765" y="145774"/>
            <a:ext cx="11041620" cy="2031325"/>
          </a:xfrm>
          <a:prstGeom prst="rect">
            <a:avLst/>
          </a:prstGeom>
          <a:noFill/>
        </p:spPr>
        <p:txBody>
          <a:bodyPr wrap="square" rtlCol="0">
            <a:spAutoFit/>
          </a:bodyPr>
          <a:lstStyle/>
          <a:p>
            <a:r>
              <a:rPr lang="en-IN" b="1" dirty="0"/>
              <a:t>Scratch-</a:t>
            </a:r>
          </a:p>
          <a:p>
            <a:pPr algn="just"/>
            <a:r>
              <a:rPr lang="en-IN" dirty="0"/>
              <a:t>With scratch we can program our own interactive stories, games and animations and share our creations with others in the online community. It helps young people learn to think creatively, reason systematically and work collaboratively- essential skills for life in the 21</a:t>
            </a:r>
            <a:r>
              <a:rPr lang="en-IN" baseline="30000" dirty="0"/>
              <a:t>st</a:t>
            </a:r>
            <a:r>
              <a:rPr lang="en-IN" dirty="0"/>
              <a:t> century. Scratch is a project of the lifelong kindergarten group at MIT Media Ltd. It is provided free of charge.</a:t>
            </a:r>
          </a:p>
          <a:p>
            <a:pPr algn="just"/>
            <a:r>
              <a:rPr lang="en-IN" dirty="0"/>
              <a:t>Scratch is designed especially for ages 8 to 16 but is used by people of all ages. Millions of people are creating scratch projects in a wide variety of settings, including homes, schools, museums, libraries and community centers.</a:t>
            </a:r>
          </a:p>
        </p:txBody>
      </p:sp>
      <p:pic>
        <p:nvPicPr>
          <p:cNvPr id="5" name="Picture 4">
            <a:extLst>
              <a:ext uri="{FF2B5EF4-FFF2-40B4-BE49-F238E27FC236}">
                <a16:creationId xmlns:a16="http://schemas.microsoft.com/office/drawing/2014/main" id="{D480A87A-5B72-47D2-A0EE-C6C0F8B06D56}"/>
              </a:ext>
            </a:extLst>
          </p:cNvPr>
          <p:cNvPicPr>
            <a:picLocks noChangeAspect="1"/>
          </p:cNvPicPr>
          <p:nvPr/>
        </p:nvPicPr>
        <p:blipFill>
          <a:blip r:embed="rId3"/>
          <a:stretch>
            <a:fillRect/>
          </a:stretch>
        </p:blipFill>
        <p:spPr>
          <a:xfrm>
            <a:off x="1338470" y="2454099"/>
            <a:ext cx="8746434" cy="4258128"/>
          </a:xfrm>
          <a:prstGeom prst="rect">
            <a:avLst/>
          </a:prstGeom>
        </p:spPr>
      </p:pic>
    </p:spTree>
    <p:extLst>
      <p:ext uri="{BB962C8B-B14F-4D97-AF65-F5344CB8AC3E}">
        <p14:creationId xmlns:p14="http://schemas.microsoft.com/office/powerpoint/2010/main" val="103345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1B029B-0837-41EA-96AC-B41DBC03687D}"/>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048D9139-E325-4E51-B9A0-BE47A5E4A3BB}"/>
              </a:ext>
            </a:extLst>
          </p:cNvPr>
          <p:cNvSpPr txBox="1"/>
          <p:nvPr/>
        </p:nvSpPr>
        <p:spPr>
          <a:xfrm>
            <a:off x="-1" y="0"/>
            <a:ext cx="11001862" cy="923330"/>
          </a:xfrm>
          <a:prstGeom prst="rect">
            <a:avLst/>
          </a:prstGeom>
          <a:noFill/>
        </p:spPr>
        <p:txBody>
          <a:bodyPr wrap="square" rtlCol="0">
            <a:spAutoFit/>
          </a:bodyPr>
          <a:lstStyle/>
          <a:p>
            <a:pPr algn="just"/>
            <a:r>
              <a:rPr lang="en-IN" b="1" dirty="0"/>
              <a:t>C-</a:t>
            </a:r>
          </a:p>
          <a:p>
            <a:pPr algn="just"/>
            <a:r>
              <a:rPr lang="en-US" dirty="0">
                <a:solidFill>
                  <a:srgbClr val="212529"/>
                </a:solidFill>
              </a:rPr>
              <a:t>A</a:t>
            </a:r>
            <a:r>
              <a:rPr lang="en-US" b="0" i="0" dirty="0">
                <a:solidFill>
                  <a:srgbClr val="212529"/>
                </a:solidFill>
                <a:effectLst/>
              </a:rPr>
              <a:t> programming language that has all the features of Scratch and more, but perhaps a little less friendly since it’s purely in text:</a:t>
            </a:r>
            <a:endParaRPr lang="en-IN" b="1" dirty="0"/>
          </a:p>
        </p:txBody>
      </p:sp>
      <p:pic>
        <p:nvPicPr>
          <p:cNvPr id="9" name="Picture 8">
            <a:extLst>
              <a:ext uri="{FF2B5EF4-FFF2-40B4-BE49-F238E27FC236}">
                <a16:creationId xmlns:a16="http://schemas.microsoft.com/office/drawing/2014/main" id="{992DDEB0-F967-4717-9151-861144886983}"/>
              </a:ext>
            </a:extLst>
          </p:cNvPr>
          <p:cNvPicPr>
            <a:picLocks noChangeAspect="1"/>
          </p:cNvPicPr>
          <p:nvPr/>
        </p:nvPicPr>
        <p:blipFill>
          <a:blip r:embed="rId3"/>
          <a:stretch>
            <a:fillRect/>
          </a:stretch>
        </p:blipFill>
        <p:spPr>
          <a:xfrm>
            <a:off x="4135542" y="957081"/>
            <a:ext cx="1841188" cy="1521076"/>
          </a:xfrm>
          <a:prstGeom prst="rect">
            <a:avLst/>
          </a:prstGeom>
        </p:spPr>
      </p:pic>
      <p:sp>
        <p:nvSpPr>
          <p:cNvPr id="11" name="TextBox 10">
            <a:extLst>
              <a:ext uri="{FF2B5EF4-FFF2-40B4-BE49-F238E27FC236}">
                <a16:creationId xmlns:a16="http://schemas.microsoft.com/office/drawing/2014/main" id="{9D18290A-FB8D-4A27-9903-B8BD66104514}"/>
              </a:ext>
            </a:extLst>
          </p:cNvPr>
          <p:cNvSpPr txBox="1"/>
          <p:nvPr/>
        </p:nvSpPr>
        <p:spPr>
          <a:xfrm>
            <a:off x="106017" y="3081156"/>
            <a:ext cx="6122504" cy="369332"/>
          </a:xfrm>
          <a:prstGeom prst="rect">
            <a:avLst/>
          </a:prstGeom>
          <a:noFill/>
        </p:spPr>
        <p:txBody>
          <a:bodyPr wrap="square">
            <a:spAutoFit/>
          </a:bodyPr>
          <a:lstStyle/>
          <a:p>
            <a:pPr algn="l"/>
            <a:r>
              <a:rPr lang="en-IN" b="1" dirty="0">
                <a:solidFill>
                  <a:srgbClr val="212529"/>
                </a:solidFill>
              </a:rPr>
              <a:t>CS50 IDE-</a:t>
            </a:r>
            <a:endParaRPr lang="en-IN" b="1" i="0" dirty="0">
              <a:solidFill>
                <a:srgbClr val="212529"/>
              </a:solidFill>
              <a:effectLst/>
            </a:endParaRPr>
          </a:p>
        </p:txBody>
      </p:sp>
      <p:pic>
        <p:nvPicPr>
          <p:cNvPr id="12" name="Picture 11">
            <a:extLst>
              <a:ext uri="{FF2B5EF4-FFF2-40B4-BE49-F238E27FC236}">
                <a16:creationId xmlns:a16="http://schemas.microsoft.com/office/drawing/2014/main" id="{D246AE67-C4D2-4E20-BB6B-CF01527C0CBC}"/>
              </a:ext>
            </a:extLst>
          </p:cNvPr>
          <p:cNvPicPr>
            <a:picLocks noChangeAspect="1"/>
          </p:cNvPicPr>
          <p:nvPr/>
        </p:nvPicPr>
        <p:blipFill>
          <a:blip r:embed="rId4"/>
          <a:stretch>
            <a:fillRect/>
          </a:stretch>
        </p:blipFill>
        <p:spPr>
          <a:xfrm>
            <a:off x="2024475" y="3265822"/>
            <a:ext cx="5572125" cy="3550288"/>
          </a:xfrm>
          <a:prstGeom prst="rect">
            <a:avLst/>
          </a:prstGeom>
        </p:spPr>
      </p:pic>
      <p:pic>
        <p:nvPicPr>
          <p:cNvPr id="13" name="Picture 12">
            <a:extLst>
              <a:ext uri="{FF2B5EF4-FFF2-40B4-BE49-F238E27FC236}">
                <a16:creationId xmlns:a16="http://schemas.microsoft.com/office/drawing/2014/main" id="{8E35F154-FDA8-43B9-B91A-111562A016CF}"/>
              </a:ext>
            </a:extLst>
          </p:cNvPr>
          <p:cNvPicPr>
            <a:picLocks noChangeAspect="1"/>
          </p:cNvPicPr>
          <p:nvPr/>
        </p:nvPicPr>
        <p:blipFill>
          <a:blip r:embed="rId5"/>
          <a:stretch>
            <a:fillRect/>
          </a:stretch>
        </p:blipFill>
        <p:spPr>
          <a:xfrm>
            <a:off x="751646" y="995377"/>
            <a:ext cx="2428875" cy="1694813"/>
          </a:xfrm>
          <a:prstGeom prst="rect">
            <a:avLst/>
          </a:prstGeom>
        </p:spPr>
      </p:pic>
    </p:spTree>
    <p:extLst>
      <p:ext uri="{BB962C8B-B14F-4D97-AF65-F5344CB8AC3E}">
        <p14:creationId xmlns:p14="http://schemas.microsoft.com/office/powerpoint/2010/main" val="55582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C4CE0-5D1D-4CD1-8D7F-A2A67FEB9C0E}"/>
              </a:ext>
            </a:extLst>
          </p:cNvPr>
          <p:cNvPicPr>
            <a:picLocks noChangeAspect="1"/>
          </p:cNvPicPr>
          <p:nvPr/>
        </p:nvPicPr>
        <p:blipFill>
          <a:blip r:embed="rId2"/>
          <a:stretch>
            <a:fillRect/>
          </a:stretch>
        </p:blipFill>
        <p:spPr>
          <a:xfrm>
            <a:off x="11134385" y="0"/>
            <a:ext cx="1057615" cy="1094509"/>
          </a:xfrm>
          <a:prstGeom prst="rect">
            <a:avLst/>
          </a:prstGeom>
        </p:spPr>
      </p:pic>
      <p:sp>
        <p:nvSpPr>
          <p:cNvPr id="9" name="TextBox 8">
            <a:extLst>
              <a:ext uri="{FF2B5EF4-FFF2-40B4-BE49-F238E27FC236}">
                <a16:creationId xmlns:a16="http://schemas.microsoft.com/office/drawing/2014/main" id="{F2F99CBC-CD69-45D2-BBAD-665B90615F2D}"/>
              </a:ext>
            </a:extLst>
          </p:cNvPr>
          <p:cNvSpPr txBox="1"/>
          <p:nvPr/>
        </p:nvSpPr>
        <p:spPr>
          <a:xfrm>
            <a:off x="0" y="149689"/>
            <a:ext cx="11134385" cy="261610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solidFill>
                  <a:srgbClr val="212529"/>
                </a:solidFill>
              </a:rPr>
              <a:t>Data types-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212529"/>
                </a:solidFill>
              </a:rPr>
              <a:t>T</a:t>
            </a:r>
            <a:r>
              <a:rPr kumimoji="0" lang="en-US" altLang="en-US" sz="1800" b="0" i="0" u="none" strike="noStrike" cap="none" normalizeH="0" baseline="0" dirty="0">
                <a:ln>
                  <a:noFill/>
                </a:ln>
                <a:solidFill>
                  <a:srgbClr val="212529"/>
                </a:solidFill>
                <a:effectLst/>
              </a:rPr>
              <a:t>he CS50 library has corresponding functions to get input of various types:</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rPr>
              <a:t>get_char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rPr>
              <a:t>get_double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rPr>
              <a:t>get_float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rPr>
              <a:t>get_int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rPr>
              <a:t>get_long</a:t>
            </a:r>
            <a:endParaRPr lang="en-US" altLang="en-US" sz="1800" dirty="0">
              <a:solidFill>
                <a:srgbClr val="212529"/>
              </a:solidFill>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12529"/>
                </a:solidFill>
                <a:effectLst/>
              </a:rPr>
              <a:t>get_string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DF8E3A6-3E25-4BA6-8F83-76A67E9B71CA}"/>
              </a:ext>
            </a:extLst>
          </p:cNvPr>
          <p:cNvPicPr>
            <a:picLocks noChangeAspect="1"/>
          </p:cNvPicPr>
          <p:nvPr/>
        </p:nvPicPr>
        <p:blipFill>
          <a:blip r:embed="rId3"/>
          <a:stretch>
            <a:fillRect/>
          </a:stretch>
        </p:blipFill>
        <p:spPr>
          <a:xfrm>
            <a:off x="2286000" y="2477328"/>
            <a:ext cx="3810000" cy="4076700"/>
          </a:xfrm>
          <a:prstGeom prst="rect">
            <a:avLst/>
          </a:prstGeom>
        </p:spPr>
      </p:pic>
    </p:spTree>
    <p:extLst>
      <p:ext uri="{BB962C8B-B14F-4D97-AF65-F5344CB8AC3E}">
        <p14:creationId xmlns:p14="http://schemas.microsoft.com/office/powerpoint/2010/main" val="176131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C4CE0-5D1D-4CD1-8D7F-A2A67FEB9C0E}"/>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4FA2207F-DEDB-46FF-8D8B-554F1C714FDE}"/>
              </a:ext>
            </a:extLst>
          </p:cNvPr>
          <p:cNvSpPr txBox="1"/>
          <p:nvPr/>
        </p:nvSpPr>
        <p:spPr>
          <a:xfrm>
            <a:off x="0" y="10227"/>
            <a:ext cx="10681253" cy="646331"/>
          </a:xfrm>
          <a:prstGeom prst="rect">
            <a:avLst/>
          </a:prstGeom>
          <a:noFill/>
        </p:spPr>
        <p:txBody>
          <a:bodyPr wrap="square" rtlCol="0">
            <a:spAutoFit/>
          </a:bodyPr>
          <a:lstStyle/>
          <a:p>
            <a:r>
              <a:rPr lang="en-IN" b="1" dirty="0"/>
              <a:t>Arrays-</a:t>
            </a:r>
          </a:p>
          <a:p>
            <a:pPr algn="just"/>
            <a:r>
              <a:rPr lang="en-US" dirty="0">
                <a:solidFill>
                  <a:srgbClr val="212529"/>
                </a:solidFill>
              </a:rPr>
              <a:t>A</a:t>
            </a:r>
            <a:r>
              <a:rPr lang="en-US" b="0" i="0" dirty="0">
                <a:solidFill>
                  <a:srgbClr val="212529"/>
                </a:solidFill>
                <a:effectLst/>
              </a:rPr>
              <a:t> list of values stored one after another contiguously is called an </a:t>
            </a:r>
            <a:r>
              <a:rPr lang="en-US" i="0" dirty="0">
                <a:solidFill>
                  <a:srgbClr val="212529"/>
                </a:solidFill>
                <a:effectLst/>
              </a:rPr>
              <a:t>array.</a:t>
            </a:r>
            <a:endParaRPr lang="en-IN" dirty="0"/>
          </a:p>
        </p:txBody>
      </p:sp>
      <p:sp>
        <p:nvSpPr>
          <p:cNvPr id="6" name="TextBox 5">
            <a:extLst>
              <a:ext uri="{FF2B5EF4-FFF2-40B4-BE49-F238E27FC236}">
                <a16:creationId xmlns:a16="http://schemas.microsoft.com/office/drawing/2014/main" id="{3D5DAE4E-DF2B-4F8A-9717-512723DBB632}"/>
              </a:ext>
            </a:extLst>
          </p:cNvPr>
          <p:cNvSpPr txBox="1"/>
          <p:nvPr/>
        </p:nvSpPr>
        <p:spPr>
          <a:xfrm>
            <a:off x="0" y="626131"/>
            <a:ext cx="11201926" cy="369332"/>
          </a:xfrm>
          <a:prstGeom prst="rect">
            <a:avLst/>
          </a:prstGeom>
          <a:noFill/>
        </p:spPr>
        <p:txBody>
          <a:bodyPr wrap="square">
            <a:spAutoFit/>
          </a:bodyPr>
          <a:lstStyle/>
          <a:p>
            <a:pPr algn="l"/>
            <a:r>
              <a:rPr lang="en-IN" b="1" dirty="0">
                <a:solidFill>
                  <a:srgbClr val="212529"/>
                </a:solidFill>
              </a:rPr>
              <a:t>Compiling-</a:t>
            </a:r>
            <a:endParaRPr lang="en-IN" b="1" i="0" dirty="0">
              <a:solidFill>
                <a:srgbClr val="212529"/>
              </a:solidFill>
              <a:effectLst/>
            </a:endParaRPr>
          </a:p>
        </p:txBody>
      </p:sp>
      <p:pic>
        <p:nvPicPr>
          <p:cNvPr id="8" name="Picture 7">
            <a:extLst>
              <a:ext uri="{FF2B5EF4-FFF2-40B4-BE49-F238E27FC236}">
                <a16:creationId xmlns:a16="http://schemas.microsoft.com/office/drawing/2014/main" id="{66CFD276-F344-4942-93D6-63C37707FAC1}"/>
              </a:ext>
            </a:extLst>
          </p:cNvPr>
          <p:cNvPicPr>
            <a:picLocks noChangeAspect="1"/>
          </p:cNvPicPr>
          <p:nvPr/>
        </p:nvPicPr>
        <p:blipFill>
          <a:blip r:embed="rId3"/>
          <a:stretch>
            <a:fillRect/>
          </a:stretch>
        </p:blipFill>
        <p:spPr>
          <a:xfrm>
            <a:off x="2057024" y="732758"/>
            <a:ext cx="5900530" cy="3681054"/>
          </a:xfrm>
          <a:prstGeom prst="rect">
            <a:avLst/>
          </a:prstGeom>
        </p:spPr>
      </p:pic>
      <p:pic>
        <p:nvPicPr>
          <p:cNvPr id="10" name="Picture 9">
            <a:extLst>
              <a:ext uri="{FF2B5EF4-FFF2-40B4-BE49-F238E27FC236}">
                <a16:creationId xmlns:a16="http://schemas.microsoft.com/office/drawing/2014/main" id="{DD3A476D-CFF3-4720-BA2F-4489BA3D9EEE}"/>
              </a:ext>
            </a:extLst>
          </p:cNvPr>
          <p:cNvPicPr>
            <a:picLocks noChangeAspect="1"/>
          </p:cNvPicPr>
          <p:nvPr/>
        </p:nvPicPr>
        <p:blipFill>
          <a:blip r:embed="rId4"/>
          <a:stretch>
            <a:fillRect/>
          </a:stretch>
        </p:blipFill>
        <p:spPr>
          <a:xfrm>
            <a:off x="1655242" y="5254053"/>
            <a:ext cx="4067175" cy="1466850"/>
          </a:xfrm>
          <a:prstGeom prst="rect">
            <a:avLst/>
          </a:prstGeom>
        </p:spPr>
      </p:pic>
      <p:pic>
        <p:nvPicPr>
          <p:cNvPr id="12" name="Picture 11">
            <a:extLst>
              <a:ext uri="{FF2B5EF4-FFF2-40B4-BE49-F238E27FC236}">
                <a16:creationId xmlns:a16="http://schemas.microsoft.com/office/drawing/2014/main" id="{3CD82047-B9B8-4508-90CE-67760DB8F578}"/>
              </a:ext>
            </a:extLst>
          </p:cNvPr>
          <p:cNvPicPr>
            <a:picLocks noChangeAspect="1"/>
          </p:cNvPicPr>
          <p:nvPr/>
        </p:nvPicPr>
        <p:blipFill>
          <a:blip r:embed="rId5"/>
          <a:stretch>
            <a:fillRect/>
          </a:stretch>
        </p:blipFill>
        <p:spPr>
          <a:xfrm>
            <a:off x="6385929" y="4825428"/>
            <a:ext cx="3143250" cy="1895475"/>
          </a:xfrm>
          <a:prstGeom prst="rect">
            <a:avLst/>
          </a:prstGeom>
        </p:spPr>
      </p:pic>
      <p:sp>
        <p:nvSpPr>
          <p:cNvPr id="14" name="TextBox 13">
            <a:extLst>
              <a:ext uri="{FF2B5EF4-FFF2-40B4-BE49-F238E27FC236}">
                <a16:creationId xmlns:a16="http://schemas.microsoft.com/office/drawing/2014/main" id="{EC00FDDE-9906-4A48-B7D7-AC35D8F84E49}"/>
              </a:ext>
            </a:extLst>
          </p:cNvPr>
          <p:cNvSpPr txBox="1"/>
          <p:nvPr/>
        </p:nvSpPr>
        <p:spPr>
          <a:xfrm>
            <a:off x="121454" y="4555142"/>
            <a:ext cx="11201926" cy="369332"/>
          </a:xfrm>
          <a:prstGeom prst="rect">
            <a:avLst/>
          </a:prstGeom>
          <a:noFill/>
        </p:spPr>
        <p:txBody>
          <a:bodyPr wrap="square">
            <a:spAutoFit/>
          </a:bodyPr>
          <a:lstStyle/>
          <a:p>
            <a:pPr algn="l"/>
            <a:r>
              <a:rPr lang="en-IN" b="1" dirty="0">
                <a:solidFill>
                  <a:srgbClr val="212529"/>
                </a:solidFill>
              </a:rPr>
              <a:t>Preprocessing-</a:t>
            </a:r>
            <a:endParaRPr lang="en-IN" b="1" i="0" dirty="0">
              <a:solidFill>
                <a:srgbClr val="212529"/>
              </a:solidFill>
              <a:effectLst/>
            </a:endParaRPr>
          </a:p>
        </p:txBody>
      </p:sp>
    </p:spTree>
    <p:extLst>
      <p:ext uri="{BB962C8B-B14F-4D97-AF65-F5344CB8AC3E}">
        <p14:creationId xmlns:p14="http://schemas.microsoft.com/office/powerpoint/2010/main" val="208310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C4CE0-5D1D-4CD1-8D7F-A2A67FEB9C0E}"/>
              </a:ext>
            </a:extLst>
          </p:cNvPr>
          <p:cNvPicPr>
            <a:picLocks noChangeAspect="1"/>
          </p:cNvPicPr>
          <p:nvPr/>
        </p:nvPicPr>
        <p:blipFill>
          <a:blip r:embed="rId2"/>
          <a:stretch>
            <a:fillRect/>
          </a:stretch>
        </p:blipFill>
        <p:spPr>
          <a:xfrm>
            <a:off x="11134385" y="0"/>
            <a:ext cx="1057615" cy="1094509"/>
          </a:xfrm>
          <a:prstGeom prst="rect">
            <a:avLst/>
          </a:prstGeom>
        </p:spPr>
      </p:pic>
      <p:pic>
        <p:nvPicPr>
          <p:cNvPr id="7" name="Picture 6">
            <a:extLst>
              <a:ext uri="{FF2B5EF4-FFF2-40B4-BE49-F238E27FC236}">
                <a16:creationId xmlns:a16="http://schemas.microsoft.com/office/drawing/2014/main" id="{E0B286B3-1641-40A9-8031-63C7038317A4}"/>
              </a:ext>
            </a:extLst>
          </p:cNvPr>
          <p:cNvPicPr>
            <a:picLocks noChangeAspect="1"/>
          </p:cNvPicPr>
          <p:nvPr/>
        </p:nvPicPr>
        <p:blipFill>
          <a:blip r:embed="rId3"/>
          <a:stretch>
            <a:fillRect/>
          </a:stretch>
        </p:blipFill>
        <p:spPr>
          <a:xfrm>
            <a:off x="210754" y="547254"/>
            <a:ext cx="3143250" cy="1895475"/>
          </a:xfrm>
          <a:prstGeom prst="rect">
            <a:avLst/>
          </a:prstGeom>
        </p:spPr>
      </p:pic>
      <p:sp>
        <p:nvSpPr>
          <p:cNvPr id="9" name="TextBox 8">
            <a:extLst>
              <a:ext uri="{FF2B5EF4-FFF2-40B4-BE49-F238E27FC236}">
                <a16:creationId xmlns:a16="http://schemas.microsoft.com/office/drawing/2014/main" id="{F41B360C-C460-4F94-BC5C-C84221A1AB79}"/>
              </a:ext>
            </a:extLst>
          </p:cNvPr>
          <p:cNvSpPr txBox="1"/>
          <p:nvPr/>
        </p:nvSpPr>
        <p:spPr>
          <a:xfrm>
            <a:off x="0" y="0"/>
            <a:ext cx="7223715" cy="369332"/>
          </a:xfrm>
          <a:prstGeom prst="rect">
            <a:avLst/>
          </a:prstGeom>
          <a:noFill/>
        </p:spPr>
        <p:txBody>
          <a:bodyPr wrap="square" rtlCol="0">
            <a:spAutoFit/>
          </a:bodyPr>
          <a:lstStyle/>
          <a:p>
            <a:r>
              <a:rPr lang="en-IN" b="1" dirty="0"/>
              <a:t>Assembling-</a:t>
            </a:r>
          </a:p>
        </p:txBody>
      </p:sp>
      <p:pic>
        <p:nvPicPr>
          <p:cNvPr id="10" name="Picture 9">
            <a:extLst>
              <a:ext uri="{FF2B5EF4-FFF2-40B4-BE49-F238E27FC236}">
                <a16:creationId xmlns:a16="http://schemas.microsoft.com/office/drawing/2014/main" id="{464A0D1F-4486-4D79-BF66-73C3E9A99E53}"/>
              </a:ext>
            </a:extLst>
          </p:cNvPr>
          <p:cNvPicPr>
            <a:picLocks noChangeAspect="1"/>
          </p:cNvPicPr>
          <p:nvPr/>
        </p:nvPicPr>
        <p:blipFill>
          <a:blip r:embed="rId4"/>
          <a:stretch>
            <a:fillRect/>
          </a:stretch>
        </p:blipFill>
        <p:spPr>
          <a:xfrm>
            <a:off x="4386470" y="369332"/>
            <a:ext cx="3048000" cy="4111453"/>
          </a:xfrm>
          <a:prstGeom prst="rect">
            <a:avLst/>
          </a:prstGeom>
        </p:spPr>
      </p:pic>
      <p:sp>
        <p:nvSpPr>
          <p:cNvPr id="12" name="TextBox 11">
            <a:extLst>
              <a:ext uri="{FF2B5EF4-FFF2-40B4-BE49-F238E27FC236}">
                <a16:creationId xmlns:a16="http://schemas.microsoft.com/office/drawing/2014/main" id="{3DB7096B-B472-4988-B8F8-31A7F502E803}"/>
              </a:ext>
            </a:extLst>
          </p:cNvPr>
          <p:cNvSpPr txBox="1"/>
          <p:nvPr/>
        </p:nvSpPr>
        <p:spPr>
          <a:xfrm>
            <a:off x="110724" y="4658707"/>
            <a:ext cx="11201926" cy="1754326"/>
          </a:xfrm>
          <a:prstGeom prst="rect">
            <a:avLst/>
          </a:prstGeom>
          <a:noFill/>
        </p:spPr>
        <p:txBody>
          <a:bodyPr wrap="square">
            <a:spAutoFit/>
          </a:bodyPr>
          <a:lstStyle/>
          <a:p>
            <a:pPr algn="just"/>
            <a:r>
              <a:rPr lang="en-IN" b="1" dirty="0">
                <a:solidFill>
                  <a:srgbClr val="212529"/>
                </a:solidFill>
              </a:rPr>
              <a:t>Linking-</a:t>
            </a:r>
          </a:p>
          <a:p>
            <a:pPr algn="just"/>
            <a:r>
              <a:rPr lang="en-US" b="0" i="0" dirty="0">
                <a:solidFill>
                  <a:srgbClr val="212529"/>
                </a:solidFill>
                <a:effectLst/>
              </a:rPr>
              <a:t>The last step is </a:t>
            </a:r>
            <a:r>
              <a:rPr lang="en-US" i="0" dirty="0">
                <a:solidFill>
                  <a:srgbClr val="212529"/>
                </a:solidFill>
                <a:effectLst/>
              </a:rPr>
              <a:t>linking, </a:t>
            </a:r>
            <a:r>
              <a:rPr lang="en-US" b="0" i="0" dirty="0">
                <a:solidFill>
                  <a:srgbClr val="212529"/>
                </a:solidFill>
                <a:effectLst/>
              </a:rPr>
              <a:t>where previously compiled versions of libraries that we included earlier, like</a:t>
            </a:r>
            <a:r>
              <a:rPr lang="en-IN" b="0" i="0" dirty="0">
                <a:solidFill>
                  <a:srgbClr val="212529"/>
                </a:solidFill>
                <a:effectLst/>
              </a:rPr>
              <a:t> cs50.c</a:t>
            </a:r>
            <a:r>
              <a:rPr lang="en-IN" dirty="0">
                <a:solidFill>
                  <a:srgbClr val="212529"/>
                </a:solidFill>
              </a:rPr>
              <a:t>, </a:t>
            </a:r>
            <a:r>
              <a:rPr lang="en-US" b="0" i="0" dirty="0">
                <a:solidFill>
                  <a:srgbClr val="212529"/>
                </a:solidFill>
                <a:effectLst/>
              </a:rPr>
              <a:t>are actually combined with the binary of our program. So we end up with one binary file,</a:t>
            </a:r>
            <a:r>
              <a:rPr lang="en-IN" dirty="0">
                <a:solidFill>
                  <a:srgbClr val="212529"/>
                </a:solidFill>
              </a:rPr>
              <a:t> a.out or hello</a:t>
            </a:r>
            <a:r>
              <a:rPr lang="en-US" b="0" i="0" dirty="0">
                <a:solidFill>
                  <a:srgbClr val="212529"/>
                </a:solidFill>
                <a:effectLst/>
              </a:rPr>
              <a:t>, that is the combined machine code for</a:t>
            </a:r>
            <a:r>
              <a:rPr lang="en-IN" dirty="0">
                <a:solidFill>
                  <a:srgbClr val="212529"/>
                </a:solidFill>
              </a:rPr>
              <a:t> hello.c, cs50.c and stdio.c</a:t>
            </a:r>
            <a:r>
              <a:rPr lang="en-US" b="0" i="0" dirty="0">
                <a:solidFill>
                  <a:srgbClr val="212529"/>
                </a:solidFill>
                <a:effectLst/>
              </a:rPr>
              <a:t>.(In the CS50 IDE, precompiled machine code for</a:t>
            </a:r>
            <a:r>
              <a:rPr lang="en-IN" b="0" i="0" dirty="0">
                <a:solidFill>
                  <a:srgbClr val="212529"/>
                </a:solidFill>
                <a:effectLst/>
              </a:rPr>
              <a:t> cs50.c and stdio.c </a:t>
            </a:r>
            <a:r>
              <a:rPr lang="en-US" b="0" i="0" dirty="0">
                <a:solidFill>
                  <a:srgbClr val="212529"/>
                </a:solidFill>
                <a:effectLst/>
              </a:rPr>
              <a:t>has already been installed, and </a:t>
            </a:r>
            <a:r>
              <a:rPr lang="en-IN" b="0" i="0" dirty="0">
                <a:solidFill>
                  <a:srgbClr val="212529"/>
                </a:solidFill>
                <a:effectLst/>
              </a:rPr>
              <a:t>clang </a:t>
            </a:r>
            <a:r>
              <a:rPr lang="en-US" b="0" i="0" dirty="0">
                <a:solidFill>
                  <a:srgbClr val="212529"/>
                </a:solidFill>
                <a:effectLst/>
              </a:rPr>
              <a:t>has been configured to find and use them.)</a:t>
            </a:r>
            <a:endParaRPr lang="en-IN" dirty="0">
              <a:solidFill>
                <a:srgbClr val="212529"/>
              </a:solidFill>
            </a:endParaRPr>
          </a:p>
          <a:p>
            <a:pPr algn="l"/>
            <a:endParaRPr lang="en-IN" i="0" dirty="0">
              <a:solidFill>
                <a:srgbClr val="212529"/>
              </a:solidFill>
              <a:effectLst/>
              <a:latin typeface="PT Sans"/>
            </a:endParaRPr>
          </a:p>
        </p:txBody>
      </p:sp>
    </p:spTree>
    <p:extLst>
      <p:ext uri="{BB962C8B-B14F-4D97-AF65-F5344CB8AC3E}">
        <p14:creationId xmlns:p14="http://schemas.microsoft.com/office/powerpoint/2010/main" val="38534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C4CE0-5D1D-4CD1-8D7F-A2A67FEB9C0E}"/>
              </a:ext>
            </a:extLst>
          </p:cNvPr>
          <p:cNvPicPr>
            <a:picLocks noChangeAspect="1"/>
          </p:cNvPicPr>
          <p:nvPr/>
        </p:nvPicPr>
        <p:blipFill>
          <a:blip r:embed="rId2"/>
          <a:stretch>
            <a:fillRect/>
          </a:stretch>
        </p:blipFill>
        <p:spPr>
          <a:xfrm>
            <a:off x="11134385" y="0"/>
            <a:ext cx="1057615" cy="1094509"/>
          </a:xfrm>
          <a:prstGeom prst="rect">
            <a:avLst/>
          </a:prstGeom>
        </p:spPr>
      </p:pic>
      <p:sp>
        <p:nvSpPr>
          <p:cNvPr id="6" name="TextBox 5">
            <a:extLst>
              <a:ext uri="{FF2B5EF4-FFF2-40B4-BE49-F238E27FC236}">
                <a16:creationId xmlns:a16="http://schemas.microsoft.com/office/drawing/2014/main" id="{3D5DAE4E-DF2B-4F8A-9717-512723DBB632}"/>
              </a:ext>
            </a:extLst>
          </p:cNvPr>
          <p:cNvSpPr txBox="1"/>
          <p:nvPr/>
        </p:nvSpPr>
        <p:spPr>
          <a:xfrm>
            <a:off x="0" y="0"/>
            <a:ext cx="11201926" cy="369332"/>
          </a:xfrm>
          <a:prstGeom prst="rect">
            <a:avLst/>
          </a:prstGeom>
          <a:noFill/>
        </p:spPr>
        <p:txBody>
          <a:bodyPr wrap="square">
            <a:spAutoFit/>
          </a:bodyPr>
          <a:lstStyle/>
          <a:p>
            <a:pPr algn="l"/>
            <a:r>
              <a:rPr lang="en-IN" b="1" dirty="0">
                <a:solidFill>
                  <a:srgbClr val="212529"/>
                </a:solidFill>
              </a:rPr>
              <a:t>Example-</a:t>
            </a:r>
          </a:p>
        </p:txBody>
      </p:sp>
      <p:pic>
        <p:nvPicPr>
          <p:cNvPr id="2" name="Picture 1">
            <a:extLst>
              <a:ext uri="{FF2B5EF4-FFF2-40B4-BE49-F238E27FC236}">
                <a16:creationId xmlns:a16="http://schemas.microsoft.com/office/drawing/2014/main" id="{81832BC7-90FE-40EF-9ABF-58214384C57D}"/>
              </a:ext>
            </a:extLst>
          </p:cNvPr>
          <p:cNvPicPr>
            <a:picLocks noChangeAspect="1"/>
          </p:cNvPicPr>
          <p:nvPr/>
        </p:nvPicPr>
        <p:blipFill>
          <a:blip r:embed="rId3"/>
          <a:stretch>
            <a:fillRect/>
          </a:stretch>
        </p:blipFill>
        <p:spPr>
          <a:xfrm>
            <a:off x="2313954" y="1469956"/>
            <a:ext cx="6848475" cy="4448175"/>
          </a:xfrm>
          <a:prstGeom prst="rect">
            <a:avLst/>
          </a:prstGeom>
        </p:spPr>
      </p:pic>
    </p:spTree>
    <p:extLst>
      <p:ext uri="{BB962C8B-B14F-4D97-AF65-F5344CB8AC3E}">
        <p14:creationId xmlns:p14="http://schemas.microsoft.com/office/powerpoint/2010/main" val="254558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1A2139-F02C-4119-8777-655298CCE54F}"/>
              </a:ext>
            </a:extLst>
          </p:cNvPr>
          <p:cNvPicPr>
            <a:picLocks noChangeAspect="1"/>
          </p:cNvPicPr>
          <p:nvPr/>
        </p:nvPicPr>
        <p:blipFill>
          <a:blip r:embed="rId2"/>
          <a:stretch>
            <a:fillRect/>
          </a:stretch>
        </p:blipFill>
        <p:spPr>
          <a:xfrm>
            <a:off x="11134385" y="0"/>
            <a:ext cx="1057615" cy="1094509"/>
          </a:xfrm>
          <a:prstGeom prst="rect">
            <a:avLst/>
          </a:prstGeom>
        </p:spPr>
      </p:pic>
      <p:sp>
        <p:nvSpPr>
          <p:cNvPr id="4" name="TextBox 3">
            <a:extLst>
              <a:ext uri="{FF2B5EF4-FFF2-40B4-BE49-F238E27FC236}">
                <a16:creationId xmlns:a16="http://schemas.microsoft.com/office/drawing/2014/main" id="{D020A508-5503-4DDA-8615-AED889DA0A33}"/>
              </a:ext>
            </a:extLst>
          </p:cNvPr>
          <p:cNvSpPr txBox="1"/>
          <p:nvPr/>
        </p:nvSpPr>
        <p:spPr>
          <a:xfrm>
            <a:off x="0" y="0"/>
            <a:ext cx="11134385" cy="1754326"/>
          </a:xfrm>
          <a:prstGeom prst="rect">
            <a:avLst/>
          </a:prstGeom>
          <a:noFill/>
        </p:spPr>
        <p:txBody>
          <a:bodyPr wrap="square" rtlCol="0">
            <a:spAutoFit/>
          </a:bodyPr>
          <a:lstStyle/>
          <a:p>
            <a:pPr algn="just"/>
            <a:r>
              <a:rPr lang="en-IN" b="1" dirty="0"/>
              <a:t>Memory-</a:t>
            </a:r>
          </a:p>
          <a:p>
            <a:pPr algn="just"/>
            <a:r>
              <a:rPr lang="en-US" b="0" i="0" dirty="0">
                <a:solidFill>
                  <a:srgbClr val="212529"/>
                </a:solidFill>
                <a:effectLst/>
              </a:rPr>
              <a:t>we have different types of variables we can use for storing data, and each of them take up a fixed amount of space. Different computer systems actually vary in the amount of space actually used for each type, but we’ll work with the amounts here, as used in the CS50 IDE:</a:t>
            </a:r>
          </a:p>
          <a:p>
            <a:pPr algn="just"/>
            <a:endParaRPr lang="en-IN" b="1" i="0" dirty="0">
              <a:solidFill>
                <a:srgbClr val="212529"/>
              </a:solidFill>
              <a:effectLst/>
            </a:endParaRPr>
          </a:p>
          <a:p>
            <a:pPr algn="just"/>
            <a:endParaRPr lang="en-IN" b="1" dirty="0"/>
          </a:p>
        </p:txBody>
      </p:sp>
      <p:sp>
        <p:nvSpPr>
          <p:cNvPr id="5" name="Rectangle 1">
            <a:extLst>
              <a:ext uri="{FF2B5EF4-FFF2-40B4-BE49-F238E27FC236}">
                <a16:creationId xmlns:a16="http://schemas.microsoft.com/office/drawing/2014/main" id="{6C30BF2B-89A8-4B61-951D-F7D9CD32B425}"/>
              </a:ext>
            </a:extLst>
          </p:cNvPr>
          <p:cNvSpPr>
            <a:spLocks noChangeArrowheads="1"/>
          </p:cNvSpPr>
          <p:nvPr/>
        </p:nvSpPr>
        <p:spPr bwMode="auto">
          <a:xfrm>
            <a:off x="0" y="-138499"/>
            <a:ext cx="49302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9675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7" name="TextBox 6">
            <a:extLst>
              <a:ext uri="{FF2B5EF4-FFF2-40B4-BE49-F238E27FC236}">
                <a16:creationId xmlns:a16="http://schemas.microsoft.com/office/drawing/2014/main" id="{DECD9276-04C0-48C5-8DD1-11DAF35BAEC3}"/>
              </a:ext>
            </a:extLst>
          </p:cNvPr>
          <p:cNvSpPr txBox="1"/>
          <p:nvPr/>
        </p:nvSpPr>
        <p:spPr>
          <a:xfrm>
            <a:off x="95324" y="877163"/>
            <a:ext cx="11039061" cy="4524315"/>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529"/>
                </a:solidFill>
                <a:effectLst/>
              </a:rPr>
              <a:t>bool 1 byte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529"/>
                </a:solidFill>
                <a:effectLst/>
              </a:rPr>
              <a:t>char 1 byte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529"/>
                </a:solidFill>
                <a:effectLst/>
              </a:rPr>
              <a:t>double 8 bytes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529"/>
                </a:solidFill>
                <a:effectLst/>
              </a:rPr>
              <a:t>float 4 bytes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529"/>
                </a:solidFill>
                <a:effectLst/>
              </a:rPr>
              <a:t>int 4 bytes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529"/>
                </a:solidFill>
                <a:effectLst/>
              </a:rPr>
              <a:t>long 8 bytes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529"/>
                </a:solidFill>
                <a:effectLst/>
              </a:rPr>
              <a:t>string ? bytes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529"/>
                </a:solidFill>
                <a:effectLst/>
              </a:rPr>
              <a:t>…</a:t>
            </a:r>
          </a:p>
          <a:p>
            <a:pPr marL="0" marR="0" lvl="0" indent="0" algn="just" defTabSz="914400" rtl="0" eaLnBrk="0" fontAlgn="base" latinLnBrk="0" hangingPunct="0">
              <a:lnSpc>
                <a:spcPct val="100000"/>
              </a:lnSpc>
              <a:spcBef>
                <a:spcPct val="0"/>
              </a:spcBef>
              <a:spcAft>
                <a:spcPct val="0"/>
              </a:spcAft>
              <a:buClrTx/>
              <a:buSzTx/>
              <a:tabLst/>
            </a:pPr>
            <a:r>
              <a:rPr lang="en-US" altLang="en-US" b="1" dirty="0">
                <a:solidFill>
                  <a:srgbClr val="212529"/>
                </a:solidFill>
              </a:rPr>
              <a:t>Hexadecimal-</a:t>
            </a:r>
            <a:endParaRPr kumimoji="0" lang="en-US" altLang="en-US" b="1" i="0" u="none" strike="noStrike" cap="none" normalizeH="0" baseline="0" dirty="0">
              <a:ln>
                <a:noFill/>
              </a:ln>
              <a:solidFill>
                <a:srgbClr val="212529"/>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212529"/>
                </a:solidFill>
                <a:effectLst/>
              </a:rPr>
              <a:t>It turns out that, by convention, the addresses for memory use the counting system</a:t>
            </a:r>
            <a:r>
              <a:rPr lang="en-US" i="0" dirty="0">
                <a:solidFill>
                  <a:srgbClr val="212529"/>
                </a:solidFill>
                <a:effectLst/>
              </a:rPr>
              <a:t> hexadecimal</a:t>
            </a:r>
            <a:r>
              <a:rPr lang="en-US" b="0" i="0" dirty="0">
                <a:solidFill>
                  <a:srgbClr val="212529"/>
                </a:solidFill>
                <a:effectLst/>
              </a:rPr>
              <a:t>, or base-16, where there are 16 digits: 0-9, and A-F as equivalents to 10-15.</a:t>
            </a:r>
          </a:p>
          <a:p>
            <a:pPr marL="0" marR="0" lvl="0" indent="0" defTabSz="914400" rtl="0" eaLnBrk="0" fontAlgn="base" latinLnBrk="0" hangingPunct="0">
              <a:lnSpc>
                <a:spcPct val="100000"/>
              </a:lnSpc>
              <a:spcBef>
                <a:spcPct val="0"/>
              </a:spcBef>
              <a:spcAft>
                <a:spcPct val="0"/>
              </a:spcAft>
              <a:buClrTx/>
              <a:buSzTx/>
              <a:buFontTx/>
              <a:buNone/>
              <a:tabLst/>
            </a:pPr>
            <a:r>
              <a:rPr lang="en-US" b="1" dirty="0">
                <a:solidFill>
                  <a:srgbClr val="212529"/>
                </a:solidFill>
              </a:rPr>
              <a:t>Pointers-</a:t>
            </a:r>
            <a:br>
              <a:rPr lang="en-US" dirty="0"/>
            </a:br>
            <a:r>
              <a:rPr lang="en-US" b="0" i="0" dirty="0">
                <a:solidFill>
                  <a:srgbClr val="212529"/>
                </a:solidFill>
                <a:effectLst/>
              </a:rPr>
              <a:t>A variable that stores an address is called a </a:t>
            </a:r>
            <a:r>
              <a:rPr lang="en-US" i="0" dirty="0">
                <a:solidFill>
                  <a:srgbClr val="212529"/>
                </a:solidFill>
                <a:effectLst/>
              </a:rPr>
              <a:t>pointer</a:t>
            </a:r>
            <a:r>
              <a:rPr lang="en-US" b="0" i="0" dirty="0">
                <a:solidFill>
                  <a:srgbClr val="212529"/>
                </a:solidFill>
                <a:effectLst/>
              </a:rPr>
              <a:t>, which we can think of as a value that “points” to a location in memory. In C, pointers can refer to specific types of values.</a:t>
            </a:r>
            <a:endParaRPr lang="en-IN" b="1" i="0" dirty="0">
              <a:solidFill>
                <a:srgbClr val="212529"/>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We can use * operator for declare the pointer.</a:t>
            </a:r>
          </a:p>
        </p:txBody>
      </p:sp>
    </p:spTree>
    <p:extLst>
      <p:ext uri="{BB962C8B-B14F-4D97-AF65-F5344CB8AC3E}">
        <p14:creationId xmlns:p14="http://schemas.microsoft.com/office/powerpoint/2010/main" val="4290483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9546</TotalTime>
  <Words>2570</Words>
  <Application>Microsoft Office PowerPoint</Application>
  <PresentationFormat>Widescreen</PresentationFormat>
  <Paragraphs>162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Calibri Light</vt:lpstr>
      <vt:lpstr>PT Sans</vt:lpstr>
      <vt:lpstr>SFMono-Regular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SHARMISHTHA DEY</dc:creator>
  <cp:lastModifiedBy>SHARMISHTHA DEY</cp:lastModifiedBy>
  <cp:revision>123</cp:revision>
  <dcterms:created xsi:type="dcterms:W3CDTF">2020-09-28T19:47:08Z</dcterms:created>
  <dcterms:modified xsi:type="dcterms:W3CDTF">2020-10-05T10:53:38Z</dcterms:modified>
</cp:coreProperties>
</file>