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2" r:id="rId5"/>
    <p:sldId id="264" r:id="rId6"/>
    <p:sldId id="265" r:id="rId7"/>
    <p:sldId id="266" r:id="rId8"/>
    <p:sldId id="267" r:id="rId9"/>
    <p:sldId id="258" r:id="rId10"/>
    <p:sldId id="269" r:id="rId11"/>
    <p:sldId id="268" r:id="rId12"/>
    <p:sldId id="27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strRef>
              <c:f>'[pavi project NM.xlsx]EXCEL'!$G$1</c:f>
              <c:strCache>
                <c:ptCount val="1"/>
                <c:pt idx="0">
                  <c:v>SALARY</c:v>
                </c:pt>
              </c:strCache>
            </c:strRef>
          </c:tx>
          <c:marker>
            <c:symbol val="none"/>
          </c:marker>
          <c:val>
            <c:numRef>
              <c:f>'[pavi project NM.xlsx]EXCEL'!$G$2:$G$42</c:f>
              <c:numCache>
                <c:formatCode>General</c:formatCode>
                <c:ptCount val="41"/>
                <c:pt idx="0">
                  <c:v>30000</c:v>
                </c:pt>
                <c:pt idx="1">
                  <c:v>20000</c:v>
                </c:pt>
                <c:pt idx="2">
                  <c:v>10000</c:v>
                </c:pt>
                <c:pt idx="3">
                  <c:v>70000</c:v>
                </c:pt>
                <c:pt idx="4">
                  <c:v>90000</c:v>
                </c:pt>
                <c:pt idx="5">
                  <c:v>70000</c:v>
                </c:pt>
                <c:pt idx="6">
                  <c:v>70000</c:v>
                </c:pt>
                <c:pt idx="7">
                  <c:v>50000</c:v>
                </c:pt>
                <c:pt idx="8">
                  <c:v>90000</c:v>
                </c:pt>
                <c:pt idx="9">
                  <c:v>10000</c:v>
                </c:pt>
                <c:pt idx="10">
                  <c:v>90000</c:v>
                </c:pt>
                <c:pt idx="11">
                  <c:v>40000</c:v>
                </c:pt>
                <c:pt idx="12">
                  <c:v>50000</c:v>
                </c:pt>
                <c:pt idx="13">
                  <c:v>40000</c:v>
                </c:pt>
                <c:pt idx="14">
                  <c:v>70000</c:v>
                </c:pt>
                <c:pt idx="15">
                  <c:v>70000</c:v>
                </c:pt>
                <c:pt idx="16">
                  <c:v>30000</c:v>
                </c:pt>
                <c:pt idx="17">
                  <c:v>20000</c:v>
                </c:pt>
                <c:pt idx="18">
                  <c:v>50000</c:v>
                </c:pt>
                <c:pt idx="19">
                  <c:v>10000</c:v>
                </c:pt>
                <c:pt idx="20">
                  <c:v>70000</c:v>
                </c:pt>
                <c:pt idx="21">
                  <c:v>40000</c:v>
                </c:pt>
                <c:pt idx="22">
                  <c:v>30000</c:v>
                </c:pt>
                <c:pt idx="23">
                  <c:v>90000</c:v>
                </c:pt>
                <c:pt idx="24">
                  <c:v>10000</c:v>
                </c:pt>
                <c:pt idx="25">
                  <c:v>20000</c:v>
                </c:pt>
                <c:pt idx="26">
                  <c:v>40000</c:v>
                </c:pt>
                <c:pt idx="27">
                  <c:v>30000</c:v>
                </c:pt>
                <c:pt idx="28">
                  <c:v>20000</c:v>
                </c:pt>
                <c:pt idx="29">
                  <c:v>30000</c:v>
                </c:pt>
                <c:pt idx="30">
                  <c:v>30000</c:v>
                </c:pt>
                <c:pt idx="31">
                  <c:v>50000</c:v>
                </c:pt>
                <c:pt idx="32">
                  <c:v>60000</c:v>
                </c:pt>
                <c:pt idx="33">
                  <c:v>50000</c:v>
                </c:pt>
                <c:pt idx="34">
                  <c:v>40000</c:v>
                </c:pt>
                <c:pt idx="35">
                  <c:v>10000</c:v>
                </c:pt>
                <c:pt idx="36">
                  <c:v>20000</c:v>
                </c:pt>
                <c:pt idx="37">
                  <c:v>40000</c:v>
                </c:pt>
                <c:pt idx="38">
                  <c:v>70000</c:v>
                </c:pt>
                <c:pt idx="39">
                  <c:v>70000</c:v>
                </c:pt>
                <c:pt idx="40">
                  <c:v>30000</c:v>
                </c:pt>
              </c:numCache>
            </c:numRef>
          </c:val>
          <c:smooth val="0"/>
          <c:extLst>
            <c:ext xmlns:c16="http://schemas.microsoft.com/office/drawing/2014/chart" uri="{C3380CC4-5D6E-409C-BE32-E72D297353CC}">
              <c16:uniqueId val="{00000000-BF56-B84A-A003-04E7E3F6A510}"/>
            </c:ext>
          </c:extLst>
        </c:ser>
        <c:dLbls>
          <c:showLegendKey val="0"/>
          <c:showVal val="0"/>
          <c:showCatName val="0"/>
          <c:showSerName val="0"/>
          <c:showPercent val="0"/>
          <c:showBubbleSize val="0"/>
        </c:dLbls>
        <c:smooth val="0"/>
        <c:axId val="171758720"/>
        <c:axId val="171760256"/>
      </c:lineChart>
      <c:catAx>
        <c:axId val="171758720"/>
        <c:scaling>
          <c:orientation val="minMax"/>
        </c:scaling>
        <c:delete val="0"/>
        <c:axPos val="b"/>
        <c:majorTickMark val="out"/>
        <c:minorTickMark val="none"/>
        <c:tickLblPos val="nextTo"/>
        <c:crossAx val="171760256"/>
        <c:crosses val="autoZero"/>
        <c:auto val="1"/>
        <c:lblAlgn val="ctr"/>
        <c:lblOffset val="100"/>
        <c:noMultiLvlLbl val="0"/>
      </c:catAx>
      <c:valAx>
        <c:axId val="171760256"/>
        <c:scaling>
          <c:orientation val="minMax"/>
        </c:scaling>
        <c:delete val="0"/>
        <c:axPos val="l"/>
        <c:majorGridlines/>
        <c:numFmt formatCode="General" sourceLinked="1"/>
        <c:majorTickMark val="out"/>
        <c:minorTickMark val="none"/>
        <c:tickLblPos val="nextTo"/>
        <c:crossAx val="171758720"/>
        <c:crosses val="autoZero"/>
        <c:crossBetween val="between"/>
      </c:valAx>
    </c:plotArea>
    <c:legend>
      <c:legendPos val="r"/>
      <c:overlay val="0"/>
    </c:legend>
    <c:plotVisOnly val="1"/>
    <c:dispBlanksAs val="gap"/>
    <c:showDLblsOverMax val="0"/>
  </c:char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barChart>
        <c:barDir val="col"/>
        <c:grouping val="clustered"/>
        <c:varyColors val="0"/>
        <c:ser>
          <c:idx val="0"/>
          <c:order val="0"/>
          <c:tx>
            <c:strRef>
              <c:f>'[pavi project NM.xlsx]EXCEL'!$G$1</c:f>
              <c:strCache>
                <c:ptCount val="1"/>
                <c:pt idx="0">
                  <c:v>SALARY</c:v>
                </c:pt>
              </c:strCache>
            </c:strRef>
          </c:tx>
          <c:invertIfNegative val="0"/>
          <c:val>
            <c:numRef>
              <c:f>'[pavi project NM.xlsx]EXCEL'!$G$2:$G$42</c:f>
              <c:numCache>
                <c:formatCode>General</c:formatCode>
                <c:ptCount val="41"/>
                <c:pt idx="0">
                  <c:v>30000</c:v>
                </c:pt>
                <c:pt idx="1">
                  <c:v>20000</c:v>
                </c:pt>
                <c:pt idx="2">
                  <c:v>10000</c:v>
                </c:pt>
                <c:pt idx="3">
                  <c:v>70000</c:v>
                </c:pt>
                <c:pt idx="4">
                  <c:v>90000</c:v>
                </c:pt>
                <c:pt idx="5">
                  <c:v>70000</c:v>
                </c:pt>
                <c:pt idx="6">
                  <c:v>70000</c:v>
                </c:pt>
                <c:pt idx="7">
                  <c:v>50000</c:v>
                </c:pt>
                <c:pt idx="8">
                  <c:v>90000</c:v>
                </c:pt>
                <c:pt idx="9">
                  <c:v>10000</c:v>
                </c:pt>
                <c:pt idx="10">
                  <c:v>90000</c:v>
                </c:pt>
                <c:pt idx="11">
                  <c:v>40000</c:v>
                </c:pt>
                <c:pt idx="12">
                  <c:v>50000</c:v>
                </c:pt>
                <c:pt idx="13">
                  <c:v>40000</c:v>
                </c:pt>
                <c:pt idx="14">
                  <c:v>70000</c:v>
                </c:pt>
                <c:pt idx="15">
                  <c:v>70000</c:v>
                </c:pt>
                <c:pt idx="16">
                  <c:v>30000</c:v>
                </c:pt>
                <c:pt idx="17">
                  <c:v>20000</c:v>
                </c:pt>
                <c:pt idx="18">
                  <c:v>50000</c:v>
                </c:pt>
                <c:pt idx="19">
                  <c:v>10000</c:v>
                </c:pt>
                <c:pt idx="20">
                  <c:v>70000</c:v>
                </c:pt>
                <c:pt idx="21">
                  <c:v>40000</c:v>
                </c:pt>
                <c:pt idx="22">
                  <c:v>30000</c:v>
                </c:pt>
                <c:pt idx="23">
                  <c:v>90000</c:v>
                </c:pt>
                <c:pt idx="24">
                  <c:v>10000</c:v>
                </c:pt>
                <c:pt idx="25">
                  <c:v>20000</c:v>
                </c:pt>
                <c:pt idx="26">
                  <c:v>40000</c:v>
                </c:pt>
                <c:pt idx="27">
                  <c:v>30000</c:v>
                </c:pt>
                <c:pt idx="28">
                  <c:v>20000</c:v>
                </c:pt>
                <c:pt idx="29">
                  <c:v>30000</c:v>
                </c:pt>
                <c:pt idx="30">
                  <c:v>30000</c:v>
                </c:pt>
                <c:pt idx="31">
                  <c:v>50000</c:v>
                </c:pt>
                <c:pt idx="32">
                  <c:v>60000</c:v>
                </c:pt>
                <c:pt idx="33">
                  <c:v>50000</c:v>
                </c:pt>
                <c:pt idx="34">
                  <c:v>40000</c:v>
                </c:pt>
                <c:pt idx="35">
                  <c:v>10000</c:v>
                </c:pt>
                <c:pt idx="36">
                  <c:v>20000</c:v>
                </c:pt>
                <c:pt idx="37">
                  <c:v>40000</c:v>
                </c:pt>
                <c:pt idx="38">
                  <c:v>70000</c:v>
                </c:pt>
                <c:pt idx="39">
                  <c:v>70000</c:v>
                </c:pt>
                <c:pt idx="40">
                  <c:v>30000</c:v>
                </c:pt>
              </c:numCache>
            </c:numRef>
          </c:val>
          <c:extLst>
            <c:ext xmlns:c16="http://schemas.microsoft.com/office/drawing/2014/chart" uri="{C3380CC4-5D6E-409C-BE32-E72D297353CC}">
              <c16:uniqueId val="{00000000-E4AB-604F-AD7D-F30DF51217D5}"/>
            </c:ext>
          </c:extLst>
        </c:ser>
        <c:dLbls>
          <c:showLegendKey val="0"/>
          <c:showVal val="0"/>
          <c:showCatName val="0"/>
          <c:showSerName val="0"/>
          <c:showPercent val="0"/>
          <c:showBubbleSize val="0"/>
        </c:dLbls>
        <c:gapWidth val="150"/>
        <c:axId val="205544448"/>
        <c:axId val="205546240"/>
      </c:barChart>
      <c:catAx>
        <c:axId val="205544448"/>
        <c:scaling>
          <c:orientation val="minMax"/>
        </c:scaling>
        <c:delete val="0"/>
        <c:axPos val="b"/>
        <c:majorTickMark val="out"/>
        <c:minorTickMark val="none"/>
        <c:tickLblPos val="nextTo"/>
        <c:crossAx val="205546240"/>
        <c:crosses val="autoZero"/>
        <c:auto val="1"/>
        <c:lblAlgn val="ctr"/>
        <c:lblOffset val="100"/>
        <c:noMultiLvlLbl val="0"/>
      </c:catAx>
      <c:valAx>
        <c:axId val="205546240"/>
        <c:scaling>
          <c:orientation val="minMax"/>
        </c:scaling>
        <c:delete val="0"/>
        <c:axPos val="l"/>
        <c:majorGridlines/>
        <c:numFmt formatCode="General" sourceLinked="1"/>
        <c:majorTickMark val="out"/>
        <c:minorTickMark val="none"/>
        <c:tickLblPos val="nextTo"/>
        <c:crossAx val="205544448"/>
        <c:crosses val="autoZero"/>
        <c:crossBetween val="between"/>
      </c:valAx>
    </c:plotArea>
    <c:legend>
      <c:legendPos val="r"/>
      <c:overlay val="0"/>
    </c:legend>
    <c:plotVisOnly val="1"/>
    <c:dispBlanksAs val="gap"/>
    <c:showDLblsOverMax val="0"/>
  </c:char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EAE5-0608-5483-BCC7-3D454615A8E0}"/>
              </a:ext>
            </a:extLst>
          </p:cNvPr>
          <p:cNvSpPr>
            <a:spLocks noGrp="1"/>
          </p:cNvSpPr>
          <p:nvPr>
            <p:ph type="title"/>
          </p:nvPr>
        </p:nvSpPr>
        <p:spPr/>
        <p:txBody>
          <a:bodyPr/>
          <a:lstStyle/>
          <a:p>
            <a:r>
              <a:rPr lang="en-US" b="1" dirty="0"/>
              <a:t>EMPLOYEE DATA ANALYSIS USING EXCEL </a:t>
            </a:r>
          </a:p>
        </p:txBody>
      </p:sp>
      <p:sp>
        <p:nvSpPr>
          <p:cNvPr id="3" name="Subtitle 2">
            <a:extLst>
              <a:ext uri="{FF2B5EF4-FFF2-40B4-BE49-F238E27FC236}">
                <a16:creationId xmlns:a16="http://schemas.microsoft.com/office/drawing/2014/main" id="{E14EB4E8-6F14-368E-6091-EEFEE376944F}"/>
              </a:ext>
            </a:extLst>
          </p:cNvPr>
          <p:cNvSpPr>
            <a:spLocks noGrp="1"/>
          </p:cNvSpPr>
          <p:nvPr>
            <p:ph sz="quarter" idx="13"/>
          </p:nvPr>
        </p:nvSpPr>
        <p:spPr/>
        <p:txBody>
          <a:bodyPr/>
          <a:lstStyle/>
          <a:p>
            <a:r>
              <a:rPr lang="en-US" b="1" dirty="0"/>
              <a:t>Student name :  Sharmila S</a:t>
            </a:r>
          </a:p>
          <a:p>
            <a:r>
              <a:rPr lang="en-US" b="1" dirty="0"/>
              <a:t>Register no     :  312206386</a:t>
            </a:r>
            <a:endParaRPr lang="en-IN" b="1" dirty="0"/>
          </a:p>
          <a:p>
            <a:r>
              <a:rPr lang="en-IN" b="1" dirty="0"/>
              <a:t>Nm Id                 : 2378FD37981B825B5124A094D5DC9783</a:t>
            </a:r>
            <a:endParaRPr lang="en-US" b="1" dirty="0"/>
          </a:p>
          <a:p>
            <a:r>
              <a:rPr lang="en-US" b="1" dirty="0"/>
              <a:t>Department     :  B.com (general)</a:t>
            </a:r>
          </a:p>
          <a:p>
            <a:r>
              <a:rPr lang="en-US" b="1" dirty="0"/>
              <a:t>College            :  S.s.k.v college of arts and science for women </a:t>
            </a:r>
          </a:p>
        </p:txBody>
      </p:sp>
    </p:spTree>
    <p:extLst>
      <p:ext uri="{BB962C8B-B14F-4D97-AF65-F5344CB8AC3E}">
        <p14:creationId xmlns:p14="http://schemas.microsoft.com/office/powerpoint/2010/main" val="346545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8BC8-CCC6-C304-A61E-F155E97C5C84}"/>
              </a:ext>
            </a:extLst>
          </p:cNvPr>
          <p:cNvSpPr>
            <a:spLocks noGrp="1"/>
          </p:cNvSpPr>
          <p:nvPr>
            <p:ph type="title"/>
          </p:nvPr>
        </p:nvSpPr>
        <p:spPr>
          <a:xfrm>
            <a:off x="-1282303" y="232173"/>
            <a:ext cx="10729912" cy="2134920"/>
          </a:xfrm>
        </p:spPr>
        <p:txBody>
          <a:bodyPr>
            <a:normAutofit/>
          </a:bodyPr>
          <a:lstStyle/>
          <a:p>
            <a:r>
              <a:rPr lang="en-IN" sz="4400" b="1" dirty="0"/>
              <a:t>MODELLING APPROACH </a:t>
            </a:r>
            <a:endParaRPr lang="en-US" sz="4400" b="1" dirty="0"/>
          </a:p>
        </p:txBody>
      </p:sp>
      <p:sp>
        <p:nvSpPr>
          <p:cNvPr id="3" name="Content Placeholder 2">
            <a:extLst>
              <a:ext uri="{FF2B5EF4-FFF2-40B4-BE49-F238E27FC236}">
                <a16:creationId xmlns:a16="http://schemas.microsoft.com/office/drawing/2014/main" id="{17429841-C01F-EEBD-55ED-1E8B161BC4E8}"/>
              </a:ext>
            </a:extLst>
          </p:cNvPr>
          <p:cNvSpPr>
            <a:spLocks noGrp="1"/>
          </p:cNvSpPr>
          <p:nvPr>
            <p:ph sz="quarter" idx="13"/>
          </p:nvPr>
        </p:nvSpPr>
        <p:spPr>
          <a:xfrm>
            <a:off x="913774" y="2367092"/>
            <a:ext cx="10363826" cy="2919283"/>
          </a:xfrm>
        </p:spPr>
        <p:txBody>
          <a:bodyPr>
            <a:normAutofit/>
          </a:bodyPr>
          <a:lstStyle/>
          <a:p>
            <a:r>
              <a:rPr lang="en-IN" dirty="0"/>
              <a:t>First I am sign in the kaggle website and to search the employee dataset, to download 
the dataset 
I was clear some data in this dataset 
I use the technic to create graph and pivot table</a:t>
            </a:r>
            <a:endParaRPr lang="en-US" dirty="0"/>
          </a:p>
        </p:txBody>
      </p:sp>
    </p:spTree>
    <p:extLst>
      <p:ext uri="{BB962C8B-B14F-4D97-AF65-F5344CB8AC3E}">
        <p14:creationId xmlns:p14="http://schemas.microsoft.com/office/powerpoint/2010/main" val="280768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0B09CE-91ED-A62C-E7B2-C3B454D2FDB3}"/>
              </a:ext>
            </a:extLst>
          </p:cNvPr>
          <p:cNvSpPr>
            <a:spLocks noGrp="1"/>
          </p:cNvSpPr>
          <p:nvPr>
            <p:ph type="title"/>
          </p:nvPr>
        </p:nvSpPr>
        <p:spPr>
          <a:xfrm>
            <a:off x="266495" y="-189448"/>
            <a:ext cx="4104709" cy="2536031"/>
          </a:xfrm>
        </p:spPr>
        <p:txBody>
          <a:bodyPr>
            <a:normAutofit/>
          </a:bodyPr>
          <a:lstStyle/>
          <a:p>
            <a:r>
              <a:rPr lang="en-IN" sz="4400" b="1" dirty="0"/>
              <a:t>Result </a:t>
            </a:r>
            <a:endParaRPr lang="en-US" sz="4400" b="1" dirty="0"/>
          </a:p>
        </p:txBody>
      </p:sp>
      <p:graphicFrame>
        <p:nvGraphicFramePr>
          <p:cNvPr id="5" name="Chart 4">
            <a:extLst>
              <a:ext uri="{FF2B5EF4-FFF2-40B4-BE49-F238E27FC236}">
                <a16:creationId xmlns:a16="http://schemas.microsoft.com/office/drawing/2014/main" id="{DCB6BA08-A42E-F05D-10BA-6CCEC810B4B3}"/>
              </a:ext>
            </a:extLst>
          </p:cNvPr>
          <p:cNvGraphicFramePr>
            <a:graphicFrameLocks/>
          </p:cNvGraphicFramePr>
          <p:nvPr>
            <p:extLst>
              <p:ext uri="{D42A27DB-BD31-4B8C-83A1-F6EECF244321}">
                <p14:modId xmlns:p14="http://schemas.microsoft.com/office/powerpoint/2010/main" val="1965512646"/>
              </p:ext>
            </p:extLst>
          </p:nvPr>
        </p:nvGraphicFramePr>
        <p:xfrm>
          <a:off x="1893094" y="1428751"/>
          <a:ext cx="8733233" cy="41612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890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9495-DB72-0FD9-59CB-940E7014C432}"/>
              </a:ext>
            </a:extLst>
          </p:cNvPr>
          <p:cNvSpPr>
            <a:spLocks noGrp="1"/>
          </p:cNvSpPr>
          <p:nvPr>
            <p:ph type="title"/>
          </p:nvPr>
        </p:nvSpPr>
        <p:spPr>
          <a:xfrm>
            <a:off x="-3011183" y="878203"/>
            <a:ext cx="10364451" cy="1488889"/>
          </a:xfrm>
        </p:spPr>
        <p:txBody>
          <a:bodyPr>
            <a:normAutofit/>
          </a:bodyPr>
          <a:lstStyle/>
          <a:p>
            <a:r>
              <a:rPr lang="en-IN" sz="4400" b="1" dirty="0"/>
              <a:t>Result </a:t>
            </a:r>
            <a:endParaRPr lang="en-US" sz="4400" b="1" dirty="0"/>
          </a:p>
        </p:txBody>
      </p:sp>
      <p:graphicFrame>
        <p:nvGraphicFramePr>
          <p:cNvPr id="6" name="Chart 5">
            <a:extLst>
              <a:ext uri="{FF2B5EF4-FFF2-40B4-BE49-F238E27FC236}">
                <a16:creationId xmlns:a16="http://schemas.microsoft.com/office/drawing/2014/main" id="{4CF65351-2485-90CC-53F3-7150E533C7A0}"/>
              </a:ext>
            </a:extLst>
          </p:cNvPr>
          <p:cNvGraphicFramePr>
            <a:graphicFrameLocks/>
          </p:cNvGraphicFramePr>
          <p:nvPr>
            <p:extLst>
              <p:ext uri="{D42A27DB-BD31-4B8C-83A1-F6EECF244321}">
                <p14:modId xmlns:p14="http://schemas.microsoft.com/office/powerpoint/2010/main" val="2771004445"/>
              </p:ext>
            </p:extLst>
          </p:nvPr>
        </p:nvGraphicFramePr>
        <p:xfrm>
          <a:off x="1285875" y="2035970"/>
          <a:ext cx="10161984" cy="4125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042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1507-9F6B-1153-C22F-A6A3A9B7A6B3}"/>
              </a:ext>
            </a:extLst>
          </p:cNvPr>
          <p:cNvSpPr>
            <a:spLocks noGrp="1"/>
          </p:cNvSpPr>
          <p:nvPr>
            <p:ph type="title"/>
          </p:nvPr>
        </p:nvSpPr>
        <p:spPr>
          <a:xfrm>
            <a:off x="-1979444" y="896062"/>
            <a:ext cx="10364451" cy="1292436"/>
          </a:xfrm>
        </p:spPr>
        <p:txBody>
          <a:bodyPr>
            <a:normAutofit/>
          </a:bodyPr>
          <a:lstStyle/>
          <a:p>
            <a:r>
              <a:rPr lang="en-US" sz="4400" b="1" dirty="0"/>
              <a:t>Conclusion</a:t>
            </a:r>
          </a:p>
        </p:txBody>
      </p:sp>
      <p:sp>
        <p:nvSpPr>
          <p:cNvPr id="3" name="Content Placeholder 2">
            <a:extLst>
              <a:ext uri="{FF2B5EF4-FFF2-40B4-BE49-F238E27FC236}">
                <a16:creationId xmlns:a16="http://schemas.microsoft.com/office/drawing/2014/main" id="{56BEC6A2-7065-5A29-94B8-E6AC06CF457C}"/>
              </a:ext>
            </a:extLst>
          </p:cNvPr>
          <p:cNvSpPr>
            <a:spLocks noGrp="1"/>
          </p:cNvSpPr>
          <p:nvPr>
            <p:ph sz="quarter" idx="13"/>
          </p:nvPr>
        </p:nvSpPr>
        <p:spPr>
          <a:xfrm>
            <a:off x="1131658" y="2188498"/>
            <a:ext cx="9369654" cy="3773440"/>
          </a:xfrm>
        </p:spPr>
        <p:txBody>
          <a:bodyPr>
            <a:normAutofit/>
          </a:bodyPr>
          <a:lstStyle/>
          <a:p>
            <a:pPr marL="457200" lvl="1" indent="0">
              <a:buNone/>
            </a:pPr>
            <a:r>
              <a:rPr lang="en-US" dirty="0"/>
              <a:t>                                     </a:t>
            </a:r>
            <a:r>
              <a:rPr lang="en-US" sz="2600" dirty="0"/>
              <a:t>In summary, analyzing employee salary data helps ensure that pay is fair and competitive, which is crucial for keeping employees satisfied and motivated. By using this data, companies can identify and correct any pay gaps, align salaries with industry standards, and make better decisions about raises and compensation. </a:t>
            </a:r>
            <a:endParaRPr lang="en-US" dirty="0"/>
          </a:p>
        </p:txBody>
      </p:sp>
    </p:spTree>
    <p:extLst>
      <p:ext uri="{BB962C8B-B14F-4D97-AF65-F5344CB8AC3E}">
        <p14:creationId xmlns:p14="http://schemas.microsoft.com/office/powerpoint/2010/main" val="76816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58C7321-BCE9-E421-F433-72981951AE0F}"/>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17" name="Content Placeholder 16">
            <a:extLst>
              <a:ext uri="{FF2B5EF4-FFF2-40B4-BE49-F238E27FC236}">
                <a16:creationId xmlns:a16="http://schemas.microsoft.com/office/drawing/2014/main" id="{50D76AC5-4601-F532-AD36-59DBC3FDEAB7}"/>
              </a:ext>
            </a:extLst>
          </p:cNvPr>
          <p:cNvSpPr>
            <a:spLocks noGrp="1"/>
          </p:cNvSpPr>
          <p:nvPr>
            <p:ph sz="quarter" idx="13"/>
          </p:nvPr>
        </p:nvSpPr>
        <p:spPr>
          <a:xfrm>
            <a:off x="2044302" y="1104900"/>
            <a:ext cx="9938147" cy="4648199"/>
          </a:xfrm>
        </p:spPr>
        <p:txBody>
          <a:bodyPr>
            <a:normAutofit/>
          </a:bodyPr>
          <a:lstStyle/>
          <a:p>
            <a:pPr marL="0" indent="0">
              <a:buNone/>
            </a:pPr>
            <a:r>
              <a:rPr lang="en-US" sz="3200" dirty="0">
                <a:latin typeface="Amasis MT Pro Black" panose="02040A04050005020304" pitchFamily="18" charset="0"/>
              </a:rPr>
              <a:t>Project Title </a:t>
            </a:r>
          </a:p>
          <a:p>
            <a:pPr marL="0" indent="0">
              <a:buNone/>
            </a:pPr>
            <a:endParaRPr lang="en-US" sz="3200" dirty="0">
              <a:latin typeface="Amasis MT Pro Black" panose="02040A04050005020304" pitchFamily="18" charset="0"/>
            </a:endParaRPr>
          </a:p>
          <a:p>
            <a:r>
              <a:rPr lang="en-US" sz="2400" dirty="0">
                <a:latin typeface="Amasis MT Pro Black" panose="02040A04050005020304" pitchFamily="18" charset="0"/>
              </a:rPr>
              <a:t>Employee salary analysis using Excel </a:t>
            </a:r>
          </a:p>
        </p:txBody>
      </p:sp>
      <p:pic>
        <p:nvPicPr>
          <p:cNvPr id="3" name="Picture 2">
            <a:extLst>
              <a:ext uri="{FF2B5EF4-FFF2-40B4-BE49-F238E27FC236}">
                <a16:creationId xmlns:a16="http://schemas.microsoft.com/office/drawing/2014/main" id="{DFBD2EEA-BD71-0EA2-2248-86E9AD6C85F1}"/>
              </a:ext>
            </a:extLst>
          </p:cNvPr>
          <p:cNvPicPr>
            <a:picLocks noChangeAspect="1"/>
          </p:cNvPicPr>
          <p:nvPr/>
        </p:nvPicPr>
        <p:blipFill>
          <a:blip r:embed="rId2"/>
          <a:stretch>
            <a:fillRect/>
          </a:stretch>
        </p:blipFill>
        <p:spPr>
          <a:xfrm>
            <a:off x="9665632" y="3049493"/>
            <a:ext cx="1695736" cy="2353948"/>
          </a:xfrm>
          <a:prstGeom prst="rect">
            <a:avLst/>
          </a:prstGeom>
        </p:spPr>
      </p:pic>
    </p:spTree>
    <p:extLst>
      <p:ext uri="{BB962C8B-B14F-4D97-AF65-F5344CB8AC3E}">
        <p14:creationId xmlns:p14="http://schemas.microsoft.com/office/powerpoint/2010/main" val="265162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B034C-6187-6B59-9F19-28A744AF9C90}"/>
              </a:ext>
            </a:extLst>
          </p:cNvPr>
          <p:cNvSpPr>
            <a:spLocks noGrp="1"/>
          </p:cNvSpPr>
          <p:nvPr>
            <p:ph sz="quarter" idx="13"/>
          </p:nvPr>
        </p:nvSpPr>
        <p:spPr>
          <a:xfrm>
            <a:off x="1395977" y="982267"/>
            <a:ext cx="10363826" cy="4768452"/>
          </a:xfrm>
        </p:spPr>
        <p:txBody>
          <a:bodyPr>
            <a:normAutofit fontScale="85000" lnSpcReduction="20000"/>
          </a:bodyPr>
          <a:lstStyle/>
          <a:p>
            <a:pPr marL="0" indent="0">
              <a:buNone/>
            </a:pPr>
            <a:r>
              <a:rPr lang="en-US" sz="4800" b="1" dirty="0"/>
              <a:t>Agenda </a:t>
            </a:r>
          </a:p>
          <a:p>
            <a:pPr marL="0" indent="0">
              <a:buNone/>
            </a:pPr>
            <a:endParaRPr lang="en-US" sz="1500" dirty="0"/>
          </a:p>
          <a:p>
            <a:r>
              <a:rPr lang="en-US" sz="2400" b="1" dirty="0"/>
              <a:t>P</a:t>
            </a:r>
            <a:r>
              <a:rPr lang="en-US" sz="2400" dirty="0"/>
              <a:t>roblem statement </a:t>
            </a:r>
          </a:p>
          <a:p>
            <a:r>
              <a:rPr lang="en-US" sz="2400" b="1" dirty="0"/>
              <a:t>P</a:t>
            </a:r>
            <a:r>
              <a:rPr lang="en-US" sz="2400" dirty="0"/>
              <a:t>roject overview                     </a:t>
            </a:r>
          </a:p>
          <a:p>
            <a:r>
              <a:rPr lang="en-US" sz="2400" b="1" dirty="0"/>
              <a:t>E</a:t>
            </a:r>
            <a:r>
              <a:rPr lang="en-US" sz="2400" dirty="0"/>
              <a:t>nd users</a:t>
            </a:r>
          </a:p>
          <a:p>
            <a:r>
              <a:rPr lang="en-US" sz="2400" b="1" dirty="0"/>
              <a:t>O</a:t>
            </a:r>
            <a:r>
              <a:rPr lang="en-US" sz="2400" dirty="0"/>
              <a:t>ur solution and proposition </a:t>
            </a:r>
          </a:p>
          <a:p>
            <a:r>
              <a:rPr lang="en-US" sz="2400" b="1" dirty="0"/>
              <a:t>D</a:t>
            </a:r>
            <a:r>
              <a:rPr lang="en-US" sz="2400" dirty="0"/>
              <a:t>ataset description </a:t>
            </a:r>
          </a:p>
          <a:p>
            <a:r>
              <a:rPr lang="en-US" sz="2400" b="1" dirty="0"/>
              <a:t>M</a:t>
            </a:r>
            <a:r>
              <a:rPr lang="en-US" sz="2400" dirty="0"/>
              <a:t>odelling approach</a:t>
            </a:r>
          </a:p>
          <a:p>
            <a:r>
              <a:rPr lang="en-US" sz="2400" b="1" dirty="0"/>
              <a:t>R</a:t>
            </a:r>
            <a:r>
              <a:rPr lang="en-US" sz="2400" dirty="0"/>
              <a:t>esult and discussion</a:t>
            </a:r>
          </a:p>
          <a:p>
            <a:r>
              <a:rPr lang="en-US" sz="2400" b="1" dirty="0"/>
              <a:t>C</a:t>
            </a:r>
            <a:r>
              <a:rPr lang="en-US" sz="2400" dirty="0"/>
              <a:t>onclusion</a:t>
            </a:r>
          </a:p>
        </p:txBody>
      </p:sp>
      <p:pic>
        <p:nvPicPr>
          <p:cNvPr id="2" name="Picture 1">
            <a:extLst>
              <a:ext uri="{FF2B5EF4-FFF2-40B4-BE49-F238E27FC236}">
                <a16:creationId xmlns:a16="http://schemas.microsoft.com/office/drawing/2014/main" id="{4E7C4695-1687-AFAD-7E58-711D6EA0940E}"/>
              </a:ext>
            </a:extLst>
          </p:cNvPr>
          <p:cNvPicPr>
            <a:picLocks noChangeAspect="1"/>
          </p:cNvPicPr>
          <p:nvPr/>
        </p:nvPicPr>
        <p:blipFill>
          <a:blip r:embed="rId2"/>
          <a:stretch>
            <a:fillRect/>
          </a:stretch>
        </p:blipFill>
        <p:spPr>
          <a:xfrm>
            <a:off x="7085158" y="1564481"/>
            <a:ext cx="3710865" cy="2651653"/>
          </a:xfrm>
          <a:prstGeom prst="rect">
            <a:avLst/>
          </a:prstGeom>
        </p:spPr>
      </p:pic>
    </p:spTree>
    <p:extLst>
      <p:ext uri="{BB962C8B-B14F-4D97-AF65-F5344CB8AC3E}">
        <p14:creationId xmlns:p14="http://schemas.microsoft.com/office/powerpoint/2010/main" val="412688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40B92-B8C3-5F3A-33B8-49416DF929D2}"/>
              </a:ext>
            </a:extLst>
          </p:cNvPr>
          <p:cNvSpPr>
            <a:spLocks noGrp="1"/>
          </p:cNvSpPr>
          <p:nvPr>
            <p:ph sz="quarter" idx="13"/>
          </p:nvPr>
        </p:nvSpPr>
        <p:spPr>
          <a:xfrm>
            <a:off x="1171683" y="916961"/>
            <a:ext cx="10588120" cy="5673147"/>
          </a:xfrm>
        </p:spPr>
        <p:txBody>
          <a:bodyPr>
            <a:normAutofit/>
          </a:bodyPr>
          <a:lstStyle/>
          <a:p>
            <a:pPr marL="0" indent="0">
              <a:buNone/>
            </a:pPr>
            <a:r>
              <a:rPr lang="en-US" sz="4800" b="1" dirty="0"/>
              <a:t>Problem statement </a:t>
            </a:r>
          </a:p>
          <a:p>
            <a:pPr marL="0" indent="0">
              <a:buNone/>
            </a:pPr>
            <a:r>
              <a:rPr lang="en-US" sz="2800" dirty="0"/>
              <a:t>                     </a:t>
            </a:r>
          </a:p>
          <a:p>
            <a:pPr marL="457200" lvl="1" indent="0">
              <a:buNone/>
            </a:pPr>
            <a:r>
              <a:rPr lang="en-US" sz="2600" dirty="0"/>
              <a:t>                       Employee salary analysis is done to ensure that employees are paid fairly and competitively. It helps companies identify any pay imbalances, make necessary adjustments, and stay aligned with industry standards, which supports employee satisfaction and retention.</a:t>
            </a:r>
          </a:p>
        </p:txBody>
      </p:sp>
    </p:spTree>
    <p:extLst>
      <p:ext uri="{BB962C8B-B14F-4D97-AF65-F5344CB8AC3E}">
        <p14:creationId xmlns:p14="http://schemas.microsoft.com/office/powerpoint/2010/main" val="381202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412D2-3242-6437-27A8-6726355DC781}"/>
              </a:ext>
            </a:extLst>
          </p:cNvPr>
          <p:cNvSpPr>
            <a:spLocks noGrp="1"/>
          </p:cNvSpPr>
          <p:nvPr>
            <p:ph sz="quarter" idx="13"/>
          </p:nvPr>
        </p:nvSpPr>
        <p:spPr>
          <a:xfrm>
            <a:off x="1089421" y="964406"/>
            <a:ext cx="9929813" cy="5268515"/>
          </a:xfrm>
        </p:spPr>
        <p:txBody>
          <a:bodyPr>
            <a:normAutofit/>
          </a:bodyPr>
          <a:lstStyle/>
          <a:p>
            <a:pPr marL="0" indent="0">
              <a:buNone/>
            </a:pPr>
            <a:r>
              <a:rPr lang="en-US" sz="4400" b="1" dirty="0"/>
              <a:t>Project overview </a:t>
            </a:r>
          </a:p>
          <a:p>
            <a:pPr marL="0" indent="0">
              <a:buNone/>
            </a:pPr>
            <a:r>
              <a:rPr lang="en-US" sz="3200" dirty="0"/>
              <a:t>                The employee salary analysis project reviews current pay rates to ensure they are fair and competitive.</a:t>
            </a:r>
          </a:p>
          <a:p>
            <a:pPr marL="0" indent="0">
              <a:buNone/>
            </a:pPr>
            <a:r>
              <a:rPr lang="en-US" sz="3200" dirty="0"/>
              <a:t>               It involves comparing salaries with industry standards, identifying any disparities, and making adjustments as needed. </a:t>
            </a:r>
          </a:p>
        </p:txBody>
      </p:sp>
    </p:spTree>
    <p:extLst>
      <p:ext uri="{BB962C8B-B14F-4D97-AF65-F5344CB8AC3E}">
        <p14:creationId xmlns:p14="http://schemas.microsoft.com/office/powerpoint/2010/main" val="307144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8AA01-ABB6-397B-69C1-4E615ED73F0F}"/>
              </a:ext>
            </a:extLst>
          </p:cNvPr>
          <p:cNvSpPr>
            <a:spLocks noGrp="1"/>
          </p:cNvSpPr>
          <p:nvPr>
            <p:ph sz="quarter" idx="13"/>
          </p:nvPr>
        </p:nvSpPr>
        <p:spPr>
          <a:xfrm>
            <a:off x="1092368" y="1069182"/>
            <a:ext cx="10363826" cy="4719636"/>
          </a:xfrm>
        </p:spPr>
        <p:txBody>
          <a:bodyPr>
            <a:normAutofit/>
          </a:bodyPr>
          <a:lstStyle/>
          <a:p>
            <a:pPr marL="0" indent="0">
              <a:buNone/>
            </a:pPr>
            <a:r>
              <a:rPr lang="en-US" sz="4400" b="1" dirty="0"/>
              <a:t>End users </a:t>
            </a:r>
          </a:p>
          <a:p>
            <a:pPr marL="0" indent="0">
              <a:buNone/>
            </a:pPr>
            <a:endParaRPr lang="en-US" dirty="0"/>
          </a:p>
          <a:p>
            <a:r>
              <a:rPr lang="en-US" b="1" dirty="0"/>
              <a:t>H</a:t>
            </a:r>
            <a:r>
              <a:rPr lang="en-US" dirty="0"/>
              <a:t>uman resources teams </a:t>
            </a:r>
          </a:p>
          <a:p>
            <a:r>
              <a:rPr lang="en-US" b="1" dirty="0"/>
              <a:t>R</a:t>
            </a:r>
            <a:r>
              <a:rPr lang="en-US" dirty="0"/>
              <a:t>ecruiters </a:t>
            </a:r>
          </a:p>
          <a:p>
            <a:r>
              <a:rPr lang="en-US" b="1" dirty="0"/>
              <a:t>M</a:t>
            </a:r>
            <a:r>
              <a:rPr lang="en-US" dirty="0"/>
              <a:t>anagement </a:t>
            </a:r>
          </a:p>
          <a:p>
            <a:r>
              <a:rPr lang="en-US" b="1" dirty="0"/>
              <a:t>F</a:t>
            </a:r>
            <a:r>
              <a:rPr lang="en-US" dirty="0"/>
              <a:t>inance departments</a:t>
            </a:r>
          </a:p>
          <a:p>
            <a:r>
              <a:rPr lang="en-US" b="1" dirty="0"/>
              <a:t>E</a:t>
            </a:r>
            <a:r>
              <a:rPr lang="en-US" dirty="0"/>
              <a:t>mployees</a:t>
            </a:r>
          </a:p>
          <a:p>
            <a:r>
              <a:rPr lang="en-US" b="1" dirty="0"/>
              <a:t>E</a:t>
            </a:r>
            <a:r>
              <a:rPr lang="en-US" dirty="0"/>
              <a:t>xecutives</a:t>
            </a:r>
            <a:endParaRPr lang="en-US" b="1" dirty="0"/>
          </a:p>
        </p:txBody>
      </p:sp>
      <p:pic>
        <p:nvPicPr>
          <p:cNvPr id="2" name="Picture 1">
            <a:extLst>
              <a:ext uri="{FF2B5EF4-FFF2-40B4-BE49-F238E27FC236}">
                <a16:creationId xmlns:a16="http://schemas.microsoft.com/office/drawing/2014/main" id="{7F0D3115-D5AE-C248-EBC2-62E8DDA76182}"/>
              </a:ext>
            </a:extLst>
          </p:cNvPr>
          <p:cNvPicPr>
            <a:picLocks noChangeAspect="1"/>
          </p:cNvPicPr>
          <p:nvPr/>
        </p:nvPicPr>
        <p:blipFill>
          <a:blip r:embed="rId2"/>
          <a:stretch>
            <a:fillRect/>
          </a:stretch>
        </p:blipFill>
        <p:spPr>
          <a:xfrm>
            <a:off x="6501682" y="2647204"/>
            <a:ext cx="3892474" cy="2992339"/>
          </a:xfrm>
          <a:prstGeom prst="rect">
            <a:avLst/>
          </a:prstGeom>
        </p:spPr>
      </p:pic>
    </p:spTree>
    <p:extLst>
      <p:ext uri="{BB962C8B-B14F-4D97-AF65-F5344CB8AC3E}">
        <p14:creationId xmlns:p14="http://schemas.microsoft.com/office/powerpoint/2010/main" val="142909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DB26-58DC-B569-67F9-8838E3108566}"/>
              </a:ext>
            </a:extLst>
          </p:cNvPr>
          <p:cNvSpPr>
            <a:spLocks noGrp="1"/>
          </p:cNvSpPr>
          <p:nvPr>
            <p:ph type="title"/>
          </p:nvPr>
        </p:nvSpPr>
        <p:spPr>
          <a:xfrm>
            <a:off x="-917078" y="890691"/>
            <a:ext cx="10364451" cy="1596177"/>
          </a:xfrm>
        </p:spPr>
        <p:txBody>
          <a:bodyPr/>
          <a:lstStyle/>
          <a:p>
            <a:r>
              <a:rPr lang="en-US" b="1" dirty="0"/>
              <a:t>Our solution and proposition </a:t>
            </a:r>
          </a:p>
        </p:txBody>
      </p:sp>
      <p:sp>
        <p:nvSpPr>
          <p:cNvPr id="3" name="Content Placeholder 2">
            <a:extLst>
              <a:ext uri="{FF2B5EF4-FFF2-40B4-BE49-F238E27FC236}">
                <a16:creationId xmlns:a16="http://schemas.microsoft.com/office/drawing/2014/main" id="{0726B6D5-D1EC-C502-5FB0-1DDA975696B1}"/>
              </a:ext>
            </a:extLst>
          </p:cNvPr>
          <p:cNvSpPr>
            <a:spLocks noGrp="1"/>
          </p:cNvSpPr>
          <p:nvPr>
            <p:ph sz="quarter" idx="13"/>
          </p:nvPr>
        </p:nvSpPr>
        <p:spPr/>
        <p:txBody>
          <a:bodyPr/>
          <a:lstStyle/>
          <a:p>
            <a:r>
              <a:rPr lang="en-US" b="1" dirty="0"/>
              <a:t>D</a:t>
            </a:r>
            <a:r>
              <a:rPr lang="en-US" dirty="0"/>
              <a:t>ata visualization </a:t>
            </a:r>
          </a:p>
          <a:p>
            <a:r>
              <a:rPr lang="en-US" b="1" dirty="0"/>
              <a:t>P</a:t>
            </a:r>
            <a:r>
              <a:rPr lang="en-US" dirty="0"/>
              <a:t>ivot table </a:t>
            </a:r>
            <a:endParaRPr lang="en-US" b="1" dirty="0"/>
          </a:p>
        </p:txBody>
      </p:sp>
      <p:pic>
        <p:nvPicPr>
          <p:cNvPr id="4" name="Picture 3">
            <a:extLst>
              <a:ext uri="{FF2B5EF4-FFF2-40B4-BE49-F238E27FC236}">
                <a16:creationId xmlns:a16="http://schemas.microsoft.com/office/drawing/2014/main" id="{796C3D4D-6355-9433-3D5B-D4342020003C}"/>
              </a:ext>
            </a:extLst>
          </p:cNvPr>
          <p:cNvPicPr>
            <a:picLocks noChangeAspect="1"/>
          </p:cNvPicPr>
          <p:nvPr/>
        </p:nvPicPr>
        <p:blipFill>
          <a:blip r:embed="rId2"/>
          <a:stretch>
            <a:fillRect/>
          </a:stretch>
        </p:blipFill>
        <p:spPr>
          <a:xfrm>
            <a:off x="6625828" y="2367092"/>
            <a:ext cx="4089797" cy="3151456"/>
          </a:xfrm>
          <a:prstGeom prst="rect">
            <a:avLst/>
          </a:prstGeom>
        </p:spPr>
      </p:pic>
    </p:spTree>
    <p:extLst>
      <p:ext uri="{BB962C8B-B14F-4D97-AF65-F5344CB8AC3E}">
        <p14:creationId xmlns:p14="http://schemas.microsoft.com/office/powerpoint/2010/main" val="126482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A283-A18C-0F7F-EFEE-B7E068FD1750}"/>
              </a:ext>
            </a:extLst>
          </p:cNvPr>
          <p:cNvSpPr>
            <a:spLocks noGrp="1"/>
          </p:cNvSpPr>
          <p:nvPr>
            <p:ph type="title"/>
          </p:nvPr>
        </p:nvSpPr>
        <p:spPr>
          <a:xfrm>
            <a:off x="357189" y="618518"/>
            <a:ext cx="6107905" cy="1935373"/>
          </a:xfrm>
        </p:spPr>
        <p:txBody>
          <a:bodyPr/>
          <a:lstStyle/>
          <a:p>
            <a:r>
              <a:rPr lang="en-US" b="1" dirty="0"/>
              <a:t>Dataset description </a:t>
            </a:r>
          </a:p>
        </p:txBody>
      </p:sp>
      <p:sp>
        <p:nvSpPr>
          <p:cNvPr id="3" name="Content Placeholder 2">
            <a:extLst>
              <a:ext uri="{FF2B5EF4-FFF2-40B4-BE49-F238E27FC236}">
                <a16:creationId xmlns:a16="http://schemas.microsoft.com/office/drawing/2014/main" id="{50ACB523-0C86-9F69-137D-D6E99E72701B}"/>
              </a:ext>
            </a:extLst>
          </p:cNvPr>
          <p:cNvSpPr>
            <a:spLocks noGrp="1"/>
          </p:cNvSpPr>
          <p:nvPr>
            <p:ph sz="quarter" idx="13"/>
          </p:nvPr>
        </p:nvSpPr>
        <p:spPr>
          <a:xfrm>
            <a:off x="1283181" y="2143772"/>
            <a:ext cx="10363826" cy="3424107"/>
          </a:xfrm>
        </p:spPr>
        <p:txBody>
          <a:bodyPr/>
          <a:lstStyle/>
          <a:p>
            <a:r>
              <a:rPr lang="en-US" b="1" dirty="0"/>
              <a:t>N</a:t>
            </a:r>
            <a:r>
              <a:rPr lang="en-US" dirty="0"/>
              <a:t>ame           ---  </a:t>
            </a:r>
            <a:r>
              <a:rPr lang="en-US" b="1" dirty="0"/>
              <a:t>t</a:t>
            </a:r>
            <a:r>
              <a:rPr lang="en-US" dirty="0"/>
              <a:t>ext type</a:t>
            </a:r>
          </a:p>
          <a:p>
            <a:r>
              <a:rPr lang="en-US" b="1" dirty="0"/>
              <a:t>G</a:t>
            </a:r>
            <a:r>
              <a:rPr lang="en-US" dirty="0"/>
              <a:t>ender        ---  </a:t>
            </a:r>
            <a:r>
              <a:rPr lang="en-US" b="1" dirty="0"/>
              <a:t>t</a:t>
            </a:r>
            <a:r>
              <a:rPr lang="en-US" dirty="0"/>
              <a:t>ext type</a:t>
            </a:r>
          </a:p>
          <a:p>
            <a:r>
              <a:rPr lang="en-US" b="1" dirty="0"/>
              <a:t>S</a:t>
            </a:r>
            <a:r>
              <a:rPr lang="en-US" dirty="0"/>
              <a:t>tart date   ---  </a:t>
            </a:r>
            <a:r>
              <a:rPr lang="en-US" b="1" dirty="0"/>
              <a:t>n</a:t>
            </a:r>
            <a:r>
              <a:rPr lang="en-US" dirty="0"/>
              <a:t>umber type</a:t>
            </a:r>
          </a:p>
          <a:p>
            <a:r>
              <a:rPr lang="en-US" b="1" dirty="0"/>
              <a:t>L</a:t>
            </a:r>
            <a:r>
              <a:rPr lang="en-US" dirty="0"/>
              <a:t>ast login  ---  </a:t>
            </a:r>
            <a:r>
              <a:rPr lang="en-US" b="1" dirty="0"/>
              <a:t>n</a:t>
            </a:r>
            <a:r>
              <a:rPr lang="en-US" dirty="0"/>
              <a:t>umber type</a:t>
            </a:r>
          </a:p>
          <a:p>
            <a:r>
              <a:rPr lang="en-US" b="1" dirty="0"/>
              <a:t>S</a:t>
            </a:r>
            <a:r>
              <a:rPr lang="en-US" dirty="0"/>
              <a:t>alary         ---  </a:t>
            </a:r>
            <a:r>
              <a:rPr lang="en-US" b="1" dirty="0"/>
              <a:t>n</a:t>
            </a:r>
            <a:r>
              <a:rPr lang="en-US" dirty="0"/>
              <a:t>umber type</a:t>
            </a:r>
          </a:p>
          <a:p>
            <a:r>
              <a:rPr lang="en-US" b="1" dirty="0"/>
              <a:t>B</a:t>
            </a:r>
            <a:r>
              <a:rPr lang="en-US" dirty="0"/>
              <a:t>onus         ---  </a:t>
            </a:r>
            <a:r>
              <a:rPr lang="en-US" b="1" dirty="0"/>
              <a:t>N</a:t>
            </a:r>
            <a:r>
              <a:rPr lang="en-US" dirty="0"/>
              <a:t>umber type </a:t>
            </a:r>
            <a:endParaRPr lang="en-US" b="1" dirty="0"/>
          </a:p>
        </p:txBody>
      </p:sp>
      <p:pic>
        <p:nvPicPr>
          <p:cNvPr id="5" name="Picture 4">
            <a:extLst>
              <a:ext uri="{FF2B5EF4-FFF2-40B4-BE49-F238E27FC236}">
                <a16:creationId xmlns:a16="http://schemas.microsoft.com/office/drawing/2014/main" id="{25D06119-5E90-F65E-725C-4748D3206492}"/>
              </a:ext>
            </a:extLst>
          </p:cNvPr>
          <p:cNvPicPr>
            <a:picLocks noChangeAspect="1"/>
          </p:cNvPicPr>
          <p:nvPr/>
        </p:nvPicPr>
        <p:blipFill>
          <a:blip r:embed="rId2"/>
          <a:stretch>
            <a:fillRect/>
          </a:stretch>
        </p:blipFill>
        <p:spPr>
          <a:xfrm rot="8734406">
            <a:off x="9211488" y="2600923"/>
            <a:ext cx="1463204" cy="3456822"/>
          </a:xfrm>
          <a:prstGeom prst="rect">
            <a:avLst/>
          </a:prstGeom>
        </p:spPr>
      </p:pic>
    </p:spTree>
    <p:extLst>
      <p:ext uri="{BB962C8B-B14F-4D97-AF65-F5344CB8AC3E}">
        <p14:creationId xmlns:p14="http://schemas.microsoft.com/office/powerpoint/2010/main" val="282766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E5345F-785C-58CA-6DE1-A191C9FF9B4D}"/>
              </a:ext>
            </a:extLst>
          </p:cNvPr>
          <p:cNvSpPr txBox="1"/>
          <p:nvPr/>
        </p:nvSpPr>
        <p:spPr>
          <a:xfrm>
            <a:off x="5723929" y="9590485"/>
            <a:ext cx="4539853" cy="2218134"/>
          </a:xfrm>
          <a:prstGeom prst="rect">
            <a:avLst/>
          </a:prstGeom>
          <a:noFill/>
        </p:spPr>
        <p:txBody>
          <a:bodyPr wrap="square" rtlCol="0">
            <a:spAutoFit/>
          </a:bodyPr>
          <a:lstStyle/>
          <a:p>
            <a:pPr algn="l"/>
            <a:endParaRPr lang="en-US" dirty="0"/>
          </a:p>
        </p:txBody>
      </p:sp>
      <p:sp>
        <p:nvSpPr>
          <p:cNvPr id="5" name="Content Placeholder 4">
            <a:extLst>
              <a:ext uri="{FF2B5EF4-FFF2-40B4-BE49-F238E27FC236}">
                <a16:creationId xmlns:a16="http://schemas.microsoft.com/office/drawing/2014/main" id="{8A66D14B-9DA8-E48A-97FC-5B55DF7E4364}"/>
              </a:ext>
            </a:extLst>
          </p:cNvPr>
          <p:cNvSpPr>
            <a:spLocks noGrp="1"/>
          </p:cNvSpPr>
          <p:nvPr>
            <p:ph sz="quarter" idx="13"/>
          </p:nvPr>
        </p:nvSpPr>
        <p:spPr>
          <a:xfrm>
            <a:off x="914087" y="821530"/>
            <a:ext cx="10363826" cy="5822157"/>
          </a:xfrm>
        </p:spPr>
        <p:txBody>
          <a:bodyPr>
            <a:normAutofit fontScale="85000" lnSpcReduction="10000"/>
          </a:bodyPr>
          <a:lstStyle/>
          <a:p>
            <a:pPr marL="0" indent="0">
              <a:buNone/>
            </a:pPr>
            <a:r>
              <a:rPr lang="en-US" sz="4400" b="1" dirty="0"/>
              <a:t>The “wow” in our </a:t>
            </a:r>
            <a:r>
              <a:rPr lang="en-IN" sz="4400" b="1" dirty="0"/>
              <a:t>solutions </a:t>
            </a:r>
            <a:endParaRPr lang="en-IN" b="1" dirty="0"/>
          </a:p>
          <a:p>
            <a:pPr marL="0" indent="0">
              <a:buNone/>
            </a:pPr>
            <a:r>
              <a:rPr lang="en-IN" b="1" dirty="0"/>
              <a:t>I use the pivot table technic in this excel project</a:t>
            </a:r>
          </a:p>
          <a:p>
            <a:r>
              <a:rPr lang="en-IN" b="1" dirty="0"/>
              <a:t> Pivot tables are powerful tools used in data analysis and reporting. They allow you to</a:t>
            </a:r>
          </a:p>
          <a:p>
            <a:r>
              <a:rPr lang="en-IN" b="1" dirty="0"/>
              <a:t>1. **Summarize Data**: Quickly aggregate large datasets to get meaningful summaries, such as totals, averages, and counts.</a:t>
            </a:r>
          </a:p>
          <a:p>
            <a:r>
              <a:rPr lang="en-IN" b="1" dirty="0"/>
              <a:t> 2. **Analyse Trends**: Identify trends and patterns by comparing data across different categories.</a:t>
            </a:r>
          </a:p>
          <a:p>
            <a:r>
              <a:rPr lang="en-IN" b="1" dirty="0"/>
              <a:t> 3. **Filter Data**: Easily filter and segment data to focus on specific subsets of information.</a:t>
            </a:r>
          </a:p>
          <a:p>
            <a:r>
              <a:rPr lang="en-IN" b="1" dirty="0"/>
              <a:t>4. **Group Data**: Organize data into categories, such as grouping sales data by month or region.</a:t>
            </a:r>
          </a:p>
          <a:p>
            <a:r>
              <a:rPr lang="en-IN" b="1" dirty="0"/>
              <a:t> 5. **Create Reports**: Generate dynamic reports that can be updated automatically as the underlying data changes</a:t>
            </a:r>
          </a:p>
          <a:p>
            <a:r>
              <a:rPr lang="en-IN" b="1" dirty="0"/>
              <a:t> Overall, pivot tables help in transforming raw data into insightful, actionable in information </a:t>
            </a:r>
          </a:p>
        </p:txBody>
      </p:sp>
    </p:spTree>
    <p:extLst>
      <p:ext uri="{BB962C8B-B14F-4D97-AF65-F5344CB8AC3E}">
        <p14:creationId xmlns:p14="http://schemas.microsoft.com/office/powerpoint/2010/main" val="15651165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EMPLOYEE DATA ANALYSIS USING EXCEL </vt:lpstr>
      <vt:lpstr>PowerPoint Presentation</vt:lpstr>
      <vt:lpstr>PowerPoint Presentation</vt:lpstr>
      <vt:lpstr>PowerPoint Presentation</vt:lpstr>
      <vt:lpstr>PowerPoint Presentation</vt:lpstr>
      <vt:lpstr>PowerPoint Presentation</vt:lpstr>
      <vt:lpstr>Our solution and proposition </vt:lpstr>
      <vt:lpstr>Dataset description </vt:lpstr>
      <vt:lpstr>PowerPoint Presentation</vt:lpstr>
      <vt:lpstr>MODELLING APPROACH </vt:lpstr>
      <vt:lpstr>Result </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sharmila23004@gmail.com</dc:creator>
  <cp:lastModifiedBy>sharmila23004@gmail.com</cp:lastModifiedBy>
  <cp:revision>17</cp:revision>
  <dcterms:created xsi:type="dcterms:W3CDTF">2024-08-30T17:22:14Z</dcterms:created>
  <dcterms:modified xsi:type="dcterms:W3CDTF">2024-08-31T16:28:45Z</dcterms:modified>
</cp:coreProperties>
</file>