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4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runa\AppData\Local\Microsoft\Windows\INetCache\IE\NOEEJRYU\KAVYA_M_EXCEL%5b1%5d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runa\AppData\Local\Microsoft\Windows\INetCache\IE\NOEEJRYU\KAVYA_M_EXCEL%5b1%5d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4.0</c:v>
                </c:pt>
                <c:pt idx="1">
                  <c:v>4.0</c:v>
                </c:pt>
                <c:pt idx="2">
                  <c:v>3.0</c:v>
                </c:pt>
                <c:pt idx="3">
                  <c:v>4.0</c:v>
                </c:pt>
                <c:pt idx="4">
                  <c:v>2.0</c:v>
                </c:pt>
                <c:pt idx="5">
                  <c:v>1.0</c:v>
                </c:pt>
                <c:pt idx="6">
                  <c:v>1.0</c:v>
                </c:pt>
                <c:pt idx="7">
                  <c:v>3.0</c:v>
                </c:pt>
                <c:pt idx="8">
                  <c:v>1.0</c:v>
                </c:pt>
                <c:pt idx="9">
                  <c:v>1.0</c:v>
                </c:pt>
                <c:pt idx="10">
                  <c:v>3.0</c:v>
                </c:pt>
                <c:pt idx="11">
                  <c:v>3.0</c:v>
                </c:pt>
                <c:pt idx="12">
                  <c:v>5.0</c:v>
                </c:pt>
              </c:numCache>
            </c:numRef>
          </c:val>
        </c:ser>
        <c:ser>
          <c:idx val="1"/>
          <c:order val="1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13.0</c:v>
                </c:pt>
                <c:pt idx="1">
                  <c:v>15.0</c:v>
                </c:pt>
                <c:pt idx="2">
                  <c:v>6.0</c:v>
                </c:pt>
                <c:pt idx="3">
                  <c:v>6.0</c:v>
                </c:pt>
                <c:pt idx="4">
                  <c:v>12.0</c:v>
                </c:pt>
                <c:pt idx="5">
                  <c:v>8.0</c:v>
                </c:pt>
                <c:pt idx="6">
                  <c:v>7.0</c:v>
                </c:pt>
                <c:pt idx="7">
                  <c:v>12.0</c:v>
                </c:pt>
                <c:pt idx="8">
                  <c:v>11.0</c:v>
                </c:pt>
                <c:pt idx="9">
                  <c:v>7.0</c:v>
                </c:pt>
                <c:pt idx="10">
                  <c:v>11.0</c:v>
                </c:pt>
                <c:pt idx="11">
                  <c:v>11.0</c:v>
                </c:pt>
                <c:pt idx="12">
                  <c:v>8.0</c:v>
                </c:pt>
              </c:numCache>
            </c:numRef>
          </c:val>
        </c:ser>
        <c:ser>
          <c:idx val="2"/>
          <c:order val="2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3.0</c:v>
                </c:pt>
                <c:pt idx="1">
                  <c:v>2.0</c:v>
                </c:pt>
                <c:pt idx="2">
                  <c:v>4.0</c:v>
                </c:pt>
                <c:pt idx="3">
                  <c:v>2.0</c:v>
                </c:pt>
                <c:pt idx="4">
                  <c:v>4.0</c:v>
                </c:pt>
                <c:pt idx="5">
                  <c:v>1.0</c:v>
                </c:pt>
                <c:pt idx="7">
                  <c:v>3.0</c:v>
                </c:pt>
                <c:pt idx="8">
                  <c:v>3.0</c:v>
                </c:pt>
                <c:pt idx="9">
                  <c:v>1.0</c:v>
                </c:pt>
                <c:pt idx="10">
                  <c:v>2.0</c:v>
                </c:pt>
                <c:pt idx="11">
                  <c:v>3.0</c:v>
                </c:pt>
                <c:pt idx="12">
                  <c:v>6.0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7833899"/>
        <c:axId val="94250636"/>
      </c:barChart>
      <c:catAx>
        <c:axId val="178338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50636"/>
        <c:crosses val="autoZero"/>
        <c:auto val="1"/>
        <c:lblAlgn val="ctr"/>
        <c:lblOffset val="100"/>
        <c:noMultiLvlLbl val="0"/>
      </c:catAx>
      <c:valAx>
        <c:axId val="942506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8338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/>
            </c:spPr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</c:dPt>
          <c:dPt>
            <c:idx val="1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1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anchor="ctr" anchorCtr="1"/>
              <a:lstStyle/>
              <a:p>
                <a:pPr>
                  <a:defRPr sz="1000" b="0" i="0" u="none" strike="noStrike" kern="1200" spc="-1" baseline="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4.0</c:v>
                </c:pt>
                <c:pt idx="1">
                  <c:v>4.0</c:v>
                </c:pt>
                <c:pt idx="2">
                  <c:v>3.0</c:v>
                </c:pt>
                <c:pt idx="3">
                  <c:v>4.0</c:v>
                </c:pt>
                <c:pt idx="4">
                  <c:v>2.0</c:v>
                </c:pt>
                <c:pt idx="5">
                  <c:v>1.0</c:v>
                </c:pt>
                <c:pt idx="6">
                  <c:v>1.0</c:v>
                </c:pt>
                <c:pt idx="7">
                  <c:v>3.0</c:v>
                </c:pt>
                <c:pt idx="8">
                  <c:v>1.0</c:v>
                </c:pt>
                <c:pt idx="9">
                  <c:v>1.0</c:v>
                </c:pt>
                <c:pt idx="10">
                  <c:v>3.0</c:v>
                </c:pt>
                <c:pt idx="11">
                  <c:v>3.0</c:v>
                </c:pt>
                <c:pt idx="12">
                  <c:v>5.0</c:v>
                </c:pt>
              </c:numCache>
            </c:numRef>
          </c:val>
        </c:ser>
        <c:ser>
          <c:idx val="1"/>
          <c:order val="1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/>
            </c:spPr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</c:dPt>
          <c:dPt>
            <c:idx val="1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1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anchor="ctr" anchorCtr="1"/>
              <a:lstStyle/>
              <a:p>
                <a:pPr>
                  <a:defRPr sz="1000" b="0" i="0" u="none" strike="noStrike" kern="1200" spc="-1" baseline="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13.0</c:v>
                </c:pt>
                <c:pt idx="1">
                  <c:v>15.0</c:v>
                </c:pt>
                <c:pt idx="2">
                  <c:v>6.0</c:v>
                </c:pt>
                <c:pt idx="3">
                  <c:v>6.0</c:v>
                </c:pt>
                <c:pt idx="4">
                  <c:v>12.0</c:v>
                </c:pt>
                <c:pt idx="5">
                  <c:v>8.0</c:v>
                </c:pt>
                <c:pt idx="6">
                  <c:v>7.0</c:v>
                </c:pt>
                <c:pt idx="7">
                  <c:v>12.0</c:v>
                </c:pt>
                <c:pt idx="8">
                  <c:v>11.0</c:v>
                </c:pt>
                <c:pt idx="9">
                  <c:v>7.0</c:v>
                </c:pt>
                <c:pt idx="10">
                  <c:v>11.0</c:v>
                </c:pt>
                <c:pt idx="11">
                  <c:v>11.0</c:v>
                </c:pt>
                <c:pt idx="12">
                  <c:v>8.0</c:v>
                </c:pt>
              </c:numCache>
            </c:numRef>
          </c:val>
        </c:ser>
        <c:ser>
          <c:idx val="2"/>
          <c:order val="2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/>
            </c:spPr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</c:dPt>
          <c:dPt>
            <c:idx val="1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dLbl>
              <c:idx val="1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anchor="ctr" anchorCtr="1"/>
              <a:lstStyle/>
              <a:p>
                <a:pPr>
                  <a:defRPr sz="1000" b="0" i="0" u="none" strike="noStrike" kern="1200" spc="-1" baseline="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3.0</c:v>
                </c:pt>
                <c:pt idx="1">
                  <c:v>2.0</c:v>
                </c:pt>
                <c:pt idx="2">
                  <c:v>4.0</c:v>
                </c:pt>
                <c:pt idx="3">
                  <c:v>2.0</c:v>
                </c:pt>
                <c:pt idx="4">
                  <c:v>4.0</c:v>
                </c:pt>
                <c:pt idx="5">
                  <c:v>1.0</c:v>
                </c:pt>
                <c:pt idx="7">
                  <c:v>3.0</c:v>
                </c:pt>
                <c:pt idx="8">
                  <c:v>3.0</c:v>
                </c:pt>
                <c:pt idx="9">
                  <c:v>1.0</c:v>
                </c:pt>
                <c:pt idx="10">
                  <c:v>2.0</c:v>
                </c:pt>
                <c:pt idx="11">
                  <c:v>3.0</c:v>
                </c:pt>
                <c:pt idx="12">
                  <c:v>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0">
          <a:noFill/>
        </a:ln>
        <a:effectLst/>
      </c:spPr>
    </c:plotArea>
    <c:legend>
      <c:legendPos val="r"/>
      <c:overlay val="0"/>
      <c:spPr>
        <a:noFill/>
        <a:ln w="0"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000" b="0" i="0" u="none" strike="noStrike" kern="1200" spc="-1" baseline="0">
              <a:solidFill>
                <a:schemeClr val="tx1"/>
              </a:solidFill>
              <a:latin typeface="Arial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1"/>
  </c:chart>
  <c:spPr>
    <a:solidFill>
      <a:srgbClr val="FFFFFF"/>
    </a:solidFill>
    <a:ln w="0" cap="flat" cmpd="sng" algn="ctr">
      <a:noFill/>
      <a:prstDash val="solid"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 val="0.0"/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0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676275" y="3075304"/>
            <a:ext cx="904866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</a:t>
            </a:r>
            <a:r>
              <a:rPr altLang="en-AU" dirty="0" sz="2400" lang="en-US"/>
              <a:t> </a:t>
            </a:r>
            <a:r>
              <a:rPr dirty="0" sz="2400" lang="en-US"/>
              <a:t>:</a:t>
            </a:r>
            <a:r>
              <a:rPr altLang="en-AU" dirty="0" sz="2400" lang="en-US"/>
              <a:t> </a:t>
            </a:r>
            <a:r>
              <a:rPr dirty="0" sz="2400" lang="en-US"/>
              <a:t>  </a:t>
            </a:r>
            <a:r>
              <a:rPr altLang="en-AU" dirty="0" sz="2400" lang="en-US"/>
              <a:t>S</a:t>
            </a:r>
            <a:r>
              <a:rPr altLang="en-AU" dirty="0" sz="2400" lang="en-US"/>
              <a:t>H</a:t>
            </a:r>
            <a:r>
              <a:rPr altLang="en-AU" dirty="0" sz="2400" lang="en-US"/>
              <a:t>A</a:t>
            </a:r>
            <a:r>
              <a:rPr altLang="en-AU" dirty="0" sz="2400" lang="en-US"/>
              <a:t>R</a:t>
            </a:r>
            <a:r>
              <a:rPr altLang="en-AU" dirty="0" sz="2400" lang="en-US"/>
              <a:t>ON </a:t>
            </a:r>
            <a:r>
              <a:rPr altLang="en-AU" dirty="0" sz="2400" lang="en-US"/>
              <a:t>G</a:t>
            </a:r>
            <a:r>
              <a:rPr altLang="en-AU" dirty="0" sz="2400" lang="en-US"/>
              <a:t>R</a:t>
            </a:r>
            <a:r>
              <a:rPr altLang="en-AU" dirty="0" sz="2400" lang="en-US"/>
              <a:t>A</a:t>
            </a:r>
            <a:r>
              <a:rPr altLang="en-AU" dirty="0" sz="2400" lang="en-US"/>
              <a:t>C</a:t>
            </a:r>
            <a:r>
              <a:rPr altLang="en-AU" dirty="0" sz="2400" lang="en-US"/>
              <a:t>E</a:t>
            </a:r>
            <a:r>
              <a:rPr altLang="en-AU" dirty="0" sz="2400" lang="en-US"/>
              <a:t> </a:t>
            </a:r>
            <a:r>
              <a:rPr altLang="en-AU" dirty="0" sz="2400" lang="en-US"/>
              <a:t>M</a:t>
            </a:r>
            <a:endParaRPr altLang="en-US" lang="zh-CN"/>
          </a:p>
          <a:p>
            <a:r>
              <a:rPr dirty="0" sz="2400" lang="en-US"/>
              <a:t>REGISTER NO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dirty="0" sz="2400" lang="en-US"/>
              <a:t>:  </a:t>
            </a:r>
            <a:r>
              <a:rPr altLang="en-AU" dirty="0" sz="2400" lang="en-US"/>
              <a:t>3</a:t>
            </a:r>
            <a:r>
              <a:rPr altLang="en-AU" dirty="0" sz="2400" lang="en-US"/>
              <a:t>1</a:t>
            </a:r>
            <a:r>
              <a:rPr altLang="en-AU" dirty="0" sz="2400" lang="en-US"/>
              <a:t>2</a:t>
            </a:r>
            <a:r>
              <a:rPr altLang="en-AU" dirty="0" sz="2400" lang="en-US"/>
              <a:t>2</a:t>
            </a:r>
            <a:r>
              <a:rPr altLang="en-AU" dirty="0" sz="2400" lang="en-US"/>
              <a:t>1</a:t>
            </a:r>
            <a:r>
              <a:rPr altLang="en-AU" dirty="0" sz="2400" lang="en-US"/>
              <a:t>3</a:t>
            </a:r>
            <a:r>
              <a:rPr altLang="en-AU" dirty="0" sz="2400" lang="en-US"/>
              <a:t>9</a:t>
            </a:r>
            <a:r>
              <a:rPr altLang="en-AU" dirty="0" sz="2400" lang="en-US"/>
              <a:t>0</a:t>
            </a:r>
            <a:r>
              <a:rPr altLang="en-AU" dirty="0" sz="2400" lang="en-US"/>
              <a:t>5</a:t>
            </a:r>
            <a:endParaRPr altLang="en-US" lang="zh-CN"/>
          </a:p>
          <a:p>
            <a:r>
              <a:rPr dirty="0" sz="2400" lang="en-US"/>
              <a:t>DEPARTMENT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dirty="0" sz="2400" lang="en-US"/>
              <a:t>: B.COM (</a:t>
            </a:r>
            <a:r>
              <a:rPr altLang="en-AU" dirty="0" sz="2400" lang="en-US"/>
              <a:t>A</a:t>
            </a:r>
            <a:r>
              <a:rPr altLang="en-AU" dirty="0" sz="2400" lang="en-US"/>
              <a:t>C</a:t>
            </a:r>
            <a:r>
              <a:rPr altLang="en-AU" dirty="0" sz="2400" lang="en-US"/>
              <a:t>C</a:t>
            </a:r>
            <a:r>
              <a:rPr altLang="en-AU" dirty="0" sz="2400" lang="en-US"/>
              <a:t>O</a:t>
            </a:r>
            <a:r>
              <a:rPr altLang="en-AU" dirty="0" sz="2400" lang="en-US"/>
              <a:t>U</a:t>
            </a:r>
            <a:r>
              <a:rPr altLang="en-AU" dirty="0" sz="2400" lang="en-US"/>
              <a:t>N</a:t>
            </a:r>
            <a:r>
              <a:rPr altLang="en-AU" dirty="0" sz="2400" lang="en-US"/>
              <a:t>TING</a:t>
            </a:r>
            <a:r>
              <a:rPr altLang="en-AU" dirty="0" sz="2400" lang="en-US"/>
              <a:t> &amp;</a:t>
            </a:r>
            <a:r>
              <a:rPr altLang="en-AU" dirty="0" sz="2400" lang="en-US"/>
              <a:t> FINANCE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dirty="0" sz="2400" lang="en-US"/>
              <a:t>:  </a:t>
            </a:r>
            <a:r>
              <a:rPr altLang="en-AU" dirty="0" sz="2400" lang="en-US"/>
              <a:t>S</a:t>
            </a:r>
            <a:r>
              <a:rPr altLang="en-AU" dirty="0" sz="2400" lang="en-US"/>
              <a:t>T</a:t>
            </a:r>
            <a:r>
              <a:rPr altLang="en-AU" dirty="0" sz="2400" lang="en-US"/>
              <a:t>.</a:t>
            </a:r>
            <a:r>
              <a:rPr altLang="en-AU" dirty="0" sz="2400" lang="en-US"/>
              <a:t>T</a:t>
            </a:r>
            <a:r>
              <a:rPr altLang="en-AU" dirty="0" sz="2400" lang="en-US"/>
              <a:t>H</a:t>
            </a:r>
            <a:r>
              <a:rPr altLang="en-AU" dirty="0" sz="2400" lang="en-US"/>
              <a:t>O</a:t>
            </a:r>
            <a:r>
              <a:rPr altLang="en-AU" dirty="0" sz="2400" lang="en-US"/>
              <a:t>M</a:t>
            </a:r>
            <a:r>
              <a:rPr altLang="en-AU" dirty="0" sz="2400" lang="en-US"/>
              <a:t>A</a:t>
            </a:r>
            <a:r>
              <a:rPr altLang="en-AU" dirty="0" sz="2400" lang="en-US"/>
              <a:t>S</a:t>
            </a:r>
            <a:r>
              <a:rPr altLang="en-AU" dirty="0" sz="2400" lang="en-US"/>
              <a:t> </a:t>
            </a:r>
            <a:r>
              <a:rPr altLang="en-AU" dirty="0" sz="2400" lang="en-US"/>
              <a:t>C</a:t>
            </a:r>
            <a:r>
              <a:rPr altLang="en-AU" dirty="0" sz="2400" lang="en-US"/>
              <a:t>O</a:t>
            </a:r>
            <a:r>
              <a:rPr altLang="en-AU" dirty="0" sz="2400" lang="en-US"/>
              <a:t>L</a:t>
            </a:r>
            <a:r>
              <a:rPr altLang="en-AU" dirty="0" sz="2400" lang="en-US"/>
              <a:t>L</a:t>
            </a:r>
            <a:r>
              <a:rPr altLang="en-AU" dirty="0" sz="2400" lang="en-US"/>
              <a:t>EGE </a:t>
            </a:r>
            <a:r>
              <a:rPr altLang="en-AU" dirty="0" sz="2400" lang="en-US"/>
              <a:t>OF </a:t>
            </a:r>
            <a:r>
              <a:rPr altLang="en-AU" dirty="0" sz="2400" lang="en-US"/>
              <a:t>ARTS </a:t>
            </a:r>
            <a:r>
              <a:rPr altLang="en-AU" dirty="0" sz="2400" lang="en-US"/>
              <a:t>&amp;</a:t>
            </a:r>
            <a:r>
              <a:rPr altLang="en-AU" dirty="0" sz="2400" lang="en-US"/>
              <a:t> </a:t>
            </a:r>
            <a:r>
              <a:rPr altLang="en-AU" dirty="0" sz="2400" lang="en-US"/>
              <a:t>S</a:t>
            </a:r>
            <a:r>
              <a:rPr altLang="en-AU" dirty="0" sz="2400" lang="en-US"/>
              <a:t>C</a:t>
            </a:r>
            <a:r>
              <a:rPr altLang="en-AU" dirty="0" sz="2400" lang="en-US"/>
              <a:t>I</a:t>
            </a:r>
            <a:r>
              <a:rPr altLang="en-AU" dirty="0" sz="2400" lang="en-US"/>
              <a:t>E</a:t>
            </a:r>
            <a:r>
              <a:rPr altLang="en-AU" dirty="0" sz="2400" lang="en-US"/>
              <a:t>NCE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4841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/>
              <a:t>Potential 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4631918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6253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Data 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921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719236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3" name="TextBox 1"/>
          <p:cNvSpPr txBox="1"/>
          <p:nvPr/>
        </p:nvSpPr>
        <p:spPr>
          <a:xfrm>
            <a:off x="4324218" y="1216666"/>
            <a:ext cx="2757805" cy="358141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/>
              <a:t>DEPARTMENT ANALYSIS</a:t>
            </a: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2514600" y="1560089"/>
          <a:ext cx="6414129" cy="408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extBox 1"/>
          <p:cNvSpPr txBox="1"/>
          <p:nvPr/>
        </p:nvSpPr>
        <p:spPr>
          <a:xfrm>
            <a:off x="3352800" y="609600"/>
            <a:ext cx="2757805" cy="358140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/>
              <a:t>DEPARTMENT ANALYSIS</a:t>
            </a:r>
          </a:p>
        </p:txBody>
      </p:sp>
      <p:graphicFrame>
        <p:nvGraphicFramePr>
          <p:cNvPr id="4194305" name="Chart 3"/>
          <p:cNvGraphicFramePr>
            <a:graphicFrameLocks/>
          </p:cNvGraphicFramePr>
          <p:nvPr/>
        </p:nvGraphicFramePr>
        <p:xfrm>
          <a:off x="2514601" y="1559909"/>
          <a:ext cx="5181600" cy="3738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263484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84751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663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Analyzing 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969819"/>
            <a:ext cx="9829800" cy="4053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732757"/>
            <a:ext cx="6624637" cy="222504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4003040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Framework.</a:t>
            </a:r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39440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g karuna</cp:lastModifiedBy>
  <dcterms:created xsi:type="dcterms:W3CDTF">2024-03-29T04:07:22Z</dcterms:created>
  <dcterms:modified xsi:type="dcterms:W3CDTF">2024-09-05T13:04:40Z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b26ba8a6021e4f08acb882206c161bc0</vt:lpwstr>
  </property>
</Properties>
</file>