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sldIdLst>
    <p:sldId id="256" r:id="rId2"/>
    <p:sldId id="257" r:id="rId3"/>
    <p:sldId id="264" r:id="rId4"/>
    <p:sldId id="266" r:id="rId5"/>
    <p:sldId id="263" r:id="rId6"/>
    <p:sldId id="259" r:id="rId7"/>
    <p:sldId id="260" r:id="rId8"/>
    <p:sldId id="258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2"/>
    <p:restoredTop sz="94737"/>
  </p:normalViewPr>
  <p:slideViewPr>
    <p:cSldViewPr snapToGrid="0">
      <p:cViewPr varScale="1">
        <p:scale>
          <a:sx n="87" d="100"/>
          <a:sy n="87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FDA85E-3F2B-4173-BAE3-8F4BA2442F21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180BC-AE62-4837-BACB-74A914FD864A}">
      <dgm:prSet/>
      <dgm:spPr/>
      <dgm:t>
        <a:bodyPr/>
        <a:lstStyle/>
        <a:p>
          <a:r>
            <a:rPr lang="en-US" dirty="0"/>
            <a:t>TF</a:t>
          </a:r>
        </a:p>
      </dgm:t>
    </dgm:pt>
    <dgm:pt modelId="{3238A8ED-9AF8-4144-9115-E53D3423A80D}" type="parTrans" cxnId="{1D2C1872-362B-4154-96F2-F21BDF5EBFFE}">
      <dgm:prSet/>
      <dgm:spPr/>
      <dgm:t>
        <a:bodyPr/>
        <a:lstStyle/>
        <a:p>
          <a:endParaRPr lang="en-US"/>
        </a:p>
      </dgm:t>
    </dgm:pt>
    <dgm:pt modelId="{9993325D-836B-4508-8920-1C5B8C4541B4}" type="sibTrans" cxnId="{1D2C1872-362B-4154-96F2-F21BDF5EBFFE}">
      <dgm:prSet/>
      <dgm:spPr/>
      <dgm:t>
        <a:bodyPr/>
        <a:lstStyle/>
        <a:p>
          <a:endParaRPr lang="en-US"/>
        </a:p>
      </dgm:t>
    </dgm:pt>
    <dgm:pt modelId="{199D2BA0-C62F-413B-8C62-BBACD05CA11B}">
      <dgm:prSet/>
      <dgm:spPr/>
      <dgm:t>
        <a:bodyPr/>
        <a:lstStyle/>
        <a:p>
          <a:r>
            <a:rPr lang="en-US" b="1" dirty="0"/>
            <a:t>Term Frequency  </a:t>
          </a:r>
          <a:r>
            <a:rPr lang="en-US" dirty="0"/>
            <a:t>: </a:t>
          </a:r>
          <a:r>
            <a:rPr lang="en-GB" dirty="0"/>
            <a:t>Count how often a term appears in a document.</a:t>
          </a:r>
          <a:endParaRPr lang="en-US" dirty="0"/>
        </a:p>
      </dgm:t>
    </dgm:pt>
    <dgm:pt modelId="{9325CE5E-537F-464F-B4BB-D6BC264A52CE}" type="parTrans" cxnId="{0EF873CC-5FD8-4F8B-AC3D-6BB5941CB853}">
      <dgm:prSet/>
      <dgm:spPr/>
      <dgm:t>
        <a:bodyPr/>
        <a:lstStyle/>
        <a:p>
          <a:endParaRPr lang="en-US"/>
        </a:p>
      </dgm:t>
    </dgm:pt>
    <dgm:pt modelId="{64DB684A-5597-4472-AA4B-7B7E0369412C}" type="sibTrans" cxnId="{0EF873CC-5FD8-4F8B-AC3D-6BB5941CB853}">
      <dgm:prSet/>
      <dgm:spPr/>
      <dgm:t>
        <a:bodyPr/>
        <a:lstStyle/>
        <a:p>
          <a:endParaRPr lang="en-US"/>
        </a:p>
      </dgm:t>
    </dgm:pt>
    <dgm:pt modelId="{9E854E6C-DC7C-4C34-A2ED-5C341AAA66B8}">
      <dgm:prSet/>
      <dgm:spPr/>
      <dgm:t>
        <a:bodyPr/>
        <a:lstStyle/>
        <a:p>
          <a:r>
            <a:rPr lang="en-US" dirty="0"/>
            <a:t>IDF </a:t>
          </a:r>
        </a:p>
      </dgm:t>
    </dgm:pt>
    <dgm:pt modelId="{7D3EAE59-4813-460B-B80F-32D3866C62E3}" type="parTrans" cxnId="{3E583C16-1E82-44DE-A6A1-E0F87BFBBC18}">
      <dgm:prSet/>
      <dgm:spPr/>
      <dgm:t>
        <a:bodyPr/>
        <a:lstStyle/>
        <a:p>
          <a:endParaRPr lang="en-US"/>
        </a:p>
      </dgm:t>
    </dgm:pt>
    <dgm:pt modelId="{3A20E338-AE72-44D4-9D39-9C141CCD7406}" type="sibTrans" cxnId="{3E583C16-1E82-44DE-A6A1-E0F87BFBBC18}">
      <dgm:prSet/>
      <dgm:spPr/>
      <dgm:t>
        <a:bodyPr/>
        <a:lstStyle/>
        <a:p>
          <a:endParaRPr lang="en-US"/>
        </a:p>
      </dgm:t>
    </dgm:pt>
    <dgm:pt modelId="{8E217253-01AE-41D1-9685-AF5D21DD36E7}">
      <dgm:prSet/>
      <dgm:spPr/>
      <dgm:t>
        <a:bodyPr/>
        <a:lstStyle/>
        <a:p>
          <a:r>
            <a:rPr lang="en-GB" b="1" dirty="0"/>
            <a:t>Inverse Document Frequency : </a:t>
          </a:r>
          <a:r>
            <a:rPr lang="en-GB" dirty="0"/>
            <a:t>Compute the rarity of a term across all documents.</a:t>
          </a:r>
          <a:endParaRPr lang="en-US" dirty="0"/>
        </a:p>
      </dgm:t>
    </dgm:pt>
    <dgm:pt modelId="{4F06BE7A-9CC8-4082-A85E-377B3C3ADAC8}" type="parTrans" cxnId="{570DE7A2-4313-4111-9E00-65074D2C623A}">
      <dgm:prSet/>
      <dgm:spPr/>
      <dgm:t>
        <a:bodyPr/>
        <a:lstStyle/>
        <a:p>
          <a:endParaRPr lang="en-US"/>
        </a:p>
      </dgm:t>
    </dgm:pt>
    <dgm:pt modelId="{D45982AE-996B-4F20-8C5C-4CDB78015EE3}" type="sibTrans" cxnId="{570DE7A2-4313-4111-9E00-65074D2C623A}">
      <dgm:prSet/>
      <dgm:spPr/>
      <dgm:t>
        <a:bodyPr/>
        <a:lstStyle/>
        <a:p>
          <a:endParaRPr lang="en-US"/>
        </a:p>
      </dgm:t>
    </dgm:pt>
    <dgm:pt modelId="{74B3BF29-8428-434E-8634-918197D029AE}">
      <dgm:prSet/>
      <dgm:spPr/>
      <dgm:t>
        <a:bodyPr/>
        <a:lstStyle/>
        <a:p>
          <a:r>
            <a:rPr lang="en-GB" b="0" dirty="0"/>
            <a:t>TF-IDF</a:t>
          </a:r>
          <a:r>
            <a:rPr lang="en-GB" b="1" dirty="0"/>
            <a:t> </a:t>
          </a:r>
          <a:r>
            <a:rPr lang="en-GB" b="0" dirty="0"/>
            <a:t>Score</a:t>
          </a:r>
          <a:r>
            <a:rPr lang="en-GB" dirty="0"/>
            <a:t>:</a:t>
          </a:r>
          <a:endParaRPr lang="en-US" dirty="0"/>
        </a:p>
      </dgm:t>
    </dgm:pt>
    <dgm:pt modelId="{9D55BE44-72EC-48CD-B2F6-5348784A16A2}" type="parTrans" cxnId="{041E7C25-AB64-4086-9980-6FD5BEB60438}">
      <dgm:prSet/>
      <dgm:spPr/>
      <dgm:t>
        <a:bodyPr/>
        <a:lstStyle/>
        <a:p>
          <a:endParaRPr lang="en-US"/>
        </a:p>
      </dgm:t>
    </dgm:pt>
    <dgm:pt modelId="{D36FDCEB-9DE9-48BA-B009-405A8426BD64}" type="sibTrans" cxnId="{041E7C25-AB64-4086-9980-6FD5BEB60438}">
      <dgm:prSet/>
      <dgm:spPr/>
      <dgm:t>
        <a:bodyPr/>
        <a:lstStyle/>
        <a:p>
          <a:endParaRPr lang="en-US"/>
        </a:p>
      </dgm:t>
    </dgm:pt>
    <dgm:pt modelId="{1618C327-6393-4DB3-9BB5-E1F07ABC765C}">
      <dgm:prSet/>
      <dgm:spPr/>
      <dgm:t>
        <a:bodyPr/>
        <a:lstStyle/>
        <a:p>
          <a:r>
            <a:rPr lang="en-GB" dirty="0"/>
            <a:t>Multiply TF by IDF to weight terms, emphasizing unique words.</a:t>
          </a:r>
          <a:r>
            <a:rPr lang="en-US" dirty="0"/>
            <a:t>.</a:t>
          </a:r>
        </a:p>
      </dgm:t>
    </dgm:pt>
    <dgm:pt modelId="{42EA3BA7-C9B9-487C-A9C1-E1700496B865}" type="parTrans" cxnId="{5A9EA843-424A-44B9-8A0E-7741C9F922AF}">
      <dgm:prSet/>
      <dgm:spPr/>
      <dgm:t>
        <a:bodyPr/>
        <a:lstStyle/>
        <a:p>
          <a:endParaRPr lang="en-US"/>
        </a:p>
      </dgm:t>
    </dgm:pt>
    <dgm:pt modelId="{62CA1A81-8EC9-4F6A-806B-8985D763A889}" type="sibTrans" cxnId="{5A9EA843-424A-44B9-8A0E-7741C9F922AF}">
      <dgm:prSet/>
      <dgm:spPr/>
      <dgm:t>
        <a:bodyPr/>
        <a:lstStyle/>
        <a:p>
          <a:endParaRPr lang="en-US"/>
        </a:p>
      </dgm:t>
    </dgm:pt>
    <dgm:pt modelId="{7C767267-4833-104E-B021-F917E599577E}" type="pres">
      <dgm:prSet presAssocID="{CAFDA85E-3F2B-4173-BAE3-8F4BA2442F21}" presName="Name0" presStyleCnt="0">
        <dgm:presLayoutVars>
          <dgm:dir/>
          <dgm:animLvl val="lvl"/>
          <dgm:resizeHandles val="exact"/>
        </dgm:presLayoutVars>
      </dgm:prSet>
      <dgm:spPr/>
    </dgm:pt>
    <dgm:pt modelId="{C03614C0-E904-1E40-9A82-5081482683CF}" type="pres">
      <dgm:prSet presAssocID="{BC3180BC-AE62-4837-BACB-74A914FD864A}" presName="linNode" presStyleCnt="0"/>
      <dgm:spPr/>
    </dgm:pt>
    <dgm:pt modelId="{66F932A8-A646-D345-B0D7-7C664D87D87F}" type="pres">
      <dgm:prSet presAssocID="{BC3180BC-AE62-4837-BACB-74A914FD864A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0B2E7C20-87A0-E848-B352-24E980CCD39E}" type="pres">
      <dgm:prSet presAssocID="{BC3180BC-AE62-4837-BACB-74A914FD864A}" presName="descendantText" presStyleLbl="alignNode1" presStyleIdx="0" presStyleCnt="3">
        <dgm:presLayoutVars>
          <dgm:bulletEnabled/>
        </dgm:presLayoutVars>
      </dgm:prSet>
      <dgm:spPr/>
    </dgm:pt>
    <dgm:pt modelId="{88ACBD99-CF4D-2542-85DB-FEF4E9B38246}" type="pres">
      <dgm:prSet presAssocID="{9993325D-836B-4508-8920-1C5B8C4541B4}" presName="sp" presStyleCnt="0"/>
      <dgm:spPr/>
    </dgm:pt>
    <dgm:pt modelId="{F96DD57B-8805-C04E-A8E1-50CD8EDC333A}" type="pres">
      <dgm:prSet presAssocID="{9E854E6C-DC7C-4C34-A2ED-5C341AAA66B8}" presName="linNode" presStyleCnt="0"/>
      <dgm:spPr/>
    </dgm:pt>
    <dgm:pt modelId="{96A3E1D4-7EF1-CA46-83CE-6ED3060AB9B6}" type="pres">
      <dgm:prSet presAssocID="{9E854E6C-DC7C-4C34-A2ED-5C341AAA66B8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752D36BF-5832-4847-8C07-11BDD8F36208}" type="pres">
      <dgm:prSet presAssocID="{9E854E6C-DC7C-4C34-A2ED-5C341AAA66B8}" presName="descendantText" presStyleLbl="alignNode1" presStyleIdx="1" presStyleCnt="3">
        <dgm:presLayoutVars>
          <dgm:bulletEnabled/>
        </dgm:presLayoutVars>
      </dgm:prSet>
      <dgm:spPr/>
    </dgm:pt>
    <dgm:pt modelId="{B06CB74F-5F3A-8244-84CD-AC5474161186}" type="pres">
      <dgm:prSet presAssocID="{3A20E338-AE72-44D4-9D39-9C141CCD7406}" presName="sp" presStyleCnt="0"/>
      <dgm:spPr/>
    </dgm:pt>
    <dgm:pt modelId="{EE6DC17D-0503-D945-B795-91D209BCC2B7}" type="pres">
      <dgm:prSet presAssocID="{74B3BF29-8428-434E-8634-918197D029AE}" presName="linNode" presStyleCnt="0"/>
      <dgm:spPr/>
    </dgm:pt>
    <dgm:pt modelId="{EBFC6EF9-4135-504E-B40F-156E06533097}" type="pres">
      <dgm:prSet presAssocID="{74B3BF29-8428-434E-8634-918197D029AE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D4938174-C6FF-DD4D-B5DE-B32F666709BA}" type="pres">
      <dgm:prSet presAssocID="{74B3BF29-8428-434E-8634-918197D029AE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32B96613-2EDB-184C-B552-3151ECCDBFC3}" type="presOf" srcId="{1618C327-6393-4DB3-9BB5-E1F07ABC765C}" destId="{D4938174-C6FF-DD4D-B5DE-B32F666709BA}" srcOrd="0" destOrd="0" presId="urn:microsoft.com/office/officeart/2016/7/layout/VerticalHollowActionList"/>
    <dgm:cxn modelId="{3E583C16-1E82-44DE-A6A1-E0F87BFBBC18}" srcId="{CAFDA85E-3F2B-4173-BAE3-8F4BA2442F21}" destId="{9E854E6C-DC7C-4C34-A2ED-5C341AAA66B8}" srcOrd="1" destOrd="0" parTransId="{7D3EAE59-4813-460B-B80F-32D3866C62E3}" sibTransId="{3A20E338-AE72-44D4-9D39-9C141CCD7406}"/>
    <dgm:cxn modelId="{F5A74A17-4F2A-3E4D-9FD7-BB7CAD7F1E52}" type="presOf" srcId="{74B3BF29-8428-434E-8634-918197D029AE}" destId="{EBFC6EF9-4135-504E-B40F-156E06533097}" srcOrd="0" destOrd="0" presId="urn:microsoft.com/office/officeart/2016/7/layout/VerticalHollowActionList"/>
    <dgm:cxn modelId="{041E7C25-AB64-4086-9980-6FD5BEB60438}" srcId="{CAFDA85E-3F2B-4173-BAE3-8F4BA2442F21}" destId="{74B3BF29-8428-434E-8634-918197D029AE}" srcOrd="2" destOrd="0" parTransId="{9D55BE44-72EC-48CD-B2F6-5348784A16A2}" sibTransId="{D36FDCEB-9DE9-48BA-B009-405A8426BD64}"/>
    <dgm:cxn modelId="{ACF31737-4BF3-1245-BA22-8731290DDD3D}" type="presOf" srcId="{199D2BA0-C62F-413B-8C62-BBACD05CA11B}" destId="{0B2E7C20-87A0-E848-B352-24E980CCD39E}" srcOrd="0" destOrd="0" presId="urn:microsoft.com/office/officeart/2016/7/layout/VerticalHollowActionList"/>
    <dgm:cxn modelId="{880E513A-4FE6-2348-86DB-6E59D78EABDE}" type="presOf" srcId="{CAFDA85E-3F2B-4173-BAE3-8F4BA2442F21}" destId="{7C767267-4833-104E-B021-F917E599577E}" srcOrd="0" destOrd="0" presId="urn:microsoft.com/office/officeart/2016/7/layout/VerticalHollowActionList"/>
    <dgm:cxn modelId="{C3BFA340-9E70-6648-9F12-7DE7EC6735D0}" type="presOf" srcId="{9E854E6C-DC7C-4C34-A2ED-5C341AAA66B8}" destId="{96A3E1D4-7EF1-CA46-83CE-6ED3060AB9B6}" srcOrd="0" destOrd="0" presId="urn:microsoft.com/office/officeart/2016/7/layout/VerticalHollowActionList"/>
    <dgm:cxn modelId="{5A9EA843-424A-44B9-8A0E-7741C9F922AF}" srcId="{74B3BF29-8428-434E-8634-918197D029AE}" destId="{1618C327-6393-4DB3-9BB5-E1F07ABC765C}" srcOrd="0" destOrd="0" parTransId="{42EA3BA7-C9B9-487C-A9C1-E1700496B865}" sibTransId="{62CA1A81-8EC9-4F6A-806B-8985D763A889}"/>
    <dgm:cxn modelId="{1D2C1872-362B-4154-96F2-F21BDF5EBFFE}" srcId="{CAFDA85E-3F2B-4173-BAE3-8F4BA2442F21}" destId="{BC3180BC-AE62-4837-BACB-74A914FD864A}" srcOrd="0" destOrd="0" parTransId="{3238A8ED-9AF8-4144-9115-E53D3423A80D}" sibTransId="{9993325D-836B-4508-8920-1C5B8C4541B4}"/>
    <dgm:cxn modelId="{1382DD8F-DA33-9448-8368-6FD1F33D45E6}" type="presOf" srcId="{BC3180BC-AE62-4837-BACB-74A914FD864A}" destId="{66F932A8-A646-D345-B0D7-7C664D87D87F}" srcOrd="0" destOrd="0" presId="urn:microsoft.com/office/officeart/2016/7/layout/VerticalHollowActionList"/>
    <dgm:cxn modelId="{570DE7A2-4313-4111-9E00-65074D2C623A}" srcId="{9E854E6C-DC7C-4C34-A2ED-5C341AAA66B8}" destId="{8E217253-01AE-41D1-9685-AF5D21DD36E7}" srcOrd="0" destOrd="0" parTransId="{4F06BE7A-9CC8-4082-A85E-377B3C3ADAC8}" sibTransId="{D45982AE-996B-4F20-8C5C-4CDB78015EE3}"/>
    <dgm:cxn modelId="{0EF873CC-5FD8-4F8B-AC3D-6BB5941CB853}" srcId="{BC3180BC-AE62-4837-BACB-74A914FD864A}" destId="{199D2BA0-C62F-413B-8C62-BBACD05CA11B}" srcOrd="0" destOrd="0" parTransId="{9325CE5E-537F-464F-B4BB-D6BC264A52CE}" sibTransId="{64DB684A-5597-4472-AA4B-7B7E0369412C}"/>
    <dgm:cxn modelId="{C483AFD1-8207-4544-9921-B7DA7DA5B525}" type="presOf" srcId="{8E217253-01AE-41D1-9685-AF5D21DD36E7}" destId="{752D36BF-5832-4847-8C07-11BDD8F36208}" srcOrd="0" destOrd="0" presId="urn:microsoft.com/office/officeart/2016/7/layout/VerticalHollowActionList"/>
    <dgm:cxn modelId="{67385326-9F44-304B-8D58-27AEFA627D3F}" type="presParOf" srcId="{7C767267-4833-104E-B021-F917E599577E}" destId="{C03614C0-E904-1E40-9A82-5081482683CF}" srcOrd="0" destOrd="0" presId="urn:microsoft.com/office/officeart/2016/7/layout/VerticalHollowActionList"/>
    <dgm:cxn modelId="{39CA172A-967B-8847-B8E5-0E6CDB03F588}" type="presParOf" srcId="{C03614C0-E904-1E40-9A82-5081482683CF}" destId="{66F932A8-A646-D345-B0D7-7C664D87D87F}" srcOrd="0" destOrd="0" presId="urn:microsoft.com/office/officeart/2016/7/layout/VerticalHollowActionList"/>
    <dgm:cxn modelId="{86B74FA9-8106-9547-863C-8559226D12AA}" type="presParOf" srcId="{C03614C0-E904-1E40-9A82-5081482683CF}" destId="{0B2E7C20-87A0-E848-B352-24E980CCD39E}" srcOrd="1" destOrd="0" presId="urn:microsoft.com/office/officeart/2016/7/layout/VerticalHollowActionList"/>
    <dgm:cxn modelId="{9210C0C6-EC65-B544-987C-30BA290935A1}" type="presParOf" srcId="{7C767267-4833-104E-B021-F917E599577E}" destId="{88ACBD99-CF4D-2542-85DB-FEF4E9B38246}" srcOrd="1" destOrd="0" presId="urn:microsoft.com/office/officeart/2016/7/layout/VerticalHollowActionList"/>
    <dgm:cxn modelId="{B19E2BAA-D152-A346-B896-791F198C13B8}" type="presParOf" srcId="{7C767267-4833-104E-B021-F917E599577E}" destId="{F96DD57B-8805-C04E-A8E1-50CD8EDC333A}" srcOrd="2" destOrd="0" presId="urn:microsoft.com/office/officeart/2016/7/layout/VerticalHollowActionList"/>
    <dgm:cxn modelId="{EBCB9737-CF2A-FB47-AFB2-EC4062C82FA3}" type="presParOf" srcId="{F96DD57B-8805-C04E-A8E1-50CD8EDC333A}" destId="{96A3E1D4-7EF1-CA46-83CE-6ED3060AB9B6}" srcOrd="0" destOrd="0" presId="urn:microsoft.com/office/officeart/2016/7/layout/VerticalHollowActionList"/>
    <dgm:cxn modelId="{900379B6-DDB5-6447-AE7E-116EF90A208E}" type="presParOf" srcId="{F96DD57B-8805-C04E-A8E1-50CD8EDC333A}" destId="{752D36BF-5832-4847-8C07-11BDD8F36208}" srcOrd="1" destOrd="0" presId="urn:microsoft.com/office/officeart/2016/7/layout/VerticalHollowActionList"/>
    <dgm:cxn modelId="{F1069679-5DC5-F845-988B-9851CA51920C}" type="presParOf" srcId="{7C767267-4833-104E-B021-F917E599577E}" destId="{B06CB74F-5F3A-8244-84CD-AC5474161186}" srcOrd="3" destOrd="0" presId="urn:microsoft.com/office/officeart/2016/7/layout/VerticalHollowActionList"/>
    <dgm:cxn modelId="{E42FCCE2-BE09-3542-A5C0-860F8405D9E9}" type="presParOf" srcId="{7C767267-4833-104E-B021-F917E599577E}" destId="{EE6DC17D-0503-D945-B795-91D209BCC2B7}" srcOrd="4" destOrd="0" presId="urn:microsoft.com/office/officeart/2016/7/layout/VerticalHollowActionList"/>
    <dgm:cxn modelId="{7B56C183-22B8-B440-B0E4-6DB41988CFA4}" type="presParOf" srcId="{EE6DC17D-0503-D945-B795-91D209BCC2B7}" destId="{EBFC6EF9-4135-504E-B40F-156E06533097}" srcOrd="0" destOrd="0" presId="urn:microsoft.com/office/officeart/2016/7/layout/VerticalHollowActionList"/>
    <dgm:cxn modelId="{CB88F3E6-334F-E246-BCB3-385E46840F4A}" type="presParOf" srcId="{EE6DC17D-0503-D945-B795-91D209BCC2B7}" destId="{D4938174-C6FF-DD4D-B5DE-B32F666709B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DA85E-3F2B-4173-BAE3-8F4BA2442F21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3180BC-AE62-4837-BACB-74A914FD864A}">
      <dgm:prSet/>
      <dgm:spPr/>
      <dgm:t>
        <a:bodyPr/>
        <a:lstStyle/>
        <a:p>
          <a:r>
            <a:rPr lang="en-US"/>
            <a:t>Preprocessing</a:t>
          </a:r>
        </a:p>
      </dgm:t>
    </dgm:pt>
    <dgm:pt modelId="{3238A8ED-9AF8-4144-9115-E53D3423A80D}" type="parTrans" cxnId="{1D2C1872-362B-4154-96F2-F21BDF5EBFFE}">
      <dgm:prSet/>
      <dgm:spPr/>
      <dgm:t>
        <a:bodyPr/>
        <a:lstStyle/>
        <a:p>
          <a:endParaRPr lang="en-US"/>
        </a:p>
      </dgm:t>
    </dgm:pt>
    <dgm:pt modelId="{9993325D-836B-4508-8920-1C5B8C4541B4}" type="sibTrans" cxnId="{1D2C1872-362B-4154-96F2-F21BDF5EBFFE}">
      <dgm:prSet/>
      <dgm:spPr/>
      <dgm:t>
        <a:bodyPr/>
        <a:lstStyle/>
        <a:p>
          <a:endParaRPr lang="en-US"/>
        </a:p>
      </dgm:t>
    </dgm:pt>
    <dgm:pt modelId="{199D2BA0-C62F-413B-8C62-BBACD05CA11B}">
      <dgm:prSet/>
      <dgm:spPr/>
      <dgm:t>
        <a:bodyPr/>
        <a:lstStyle/>
        <a:p>
          <a:r>
            <a:rPr lang="en-US" dirty="0"/>
            <a:t>Preprocessing : Input  text is cleaned  and tokenized</a:t>
          </a:r>
        </a:p>
      </dgm:t>
    </dgm:pt>
    <dgm:pt modelId="{9325CE5E-537F-464F-B4BB-D6BC264A52CE}" type="parTrans" cxnId="{0EF873CC-5FD8-4F8B-AC3D-6BB5941CB853}">
      <dgm:prSet/>
      <dgm:spPr/>
      <dgm:t>
        <a:bodyPr/>
        <a:lstStyle/>
        <a:p>
          <a:endParaRPr lang="en-US"/>
        </a:p>
      </dgm:t>
    </dgm:pt>
    <dgm:pt modelId="{64DB684A-5597-4472-AA4B-7B7E0369412C}" type="sibTrans" cxnId="{0EF873CC-5FD8-4F8B-AC3D-6BB5941CB853}">
      <dgm:prSet/>
      <dgm:spPr/>
      <dgm:t>
        <a:bodyPr/>
        <a:lstStyle/>
        <a:p>
          <a:endParaRPr lang="en-US"/>
        </a:p>
      </dgm:t>
    </dgm:pt>
    <dgm:pt modelId="{9E854E6C-DC7C-4C34-A2ED-5C341AAA66B8}">
      <dgm:prSet/>
      <dgm:spPr/>
      <dgm:t>
        <a:bodyPr/>
        <a:lstStyle/>
        <a:p>
          <a:r>
            <a:rPr lang="en-US"/>
            <a:t>Generate</a:t>
          </a:r>
        </a:p>
      </dgm:t>
    </dgm:pt>
    <dgm:pt modelId="{7D3EAE59-4813-460B-B80F-32D3866C62E3}" type="parTrans" cxnId="{3E583C16-1E82-44DE-A6A1-E0F87BFBBC18}">
      <dgm:prSet/>
      <dgm:spPr/>
      <dgm:t>
        <a:bodyPr/>
        <a:lstStyle/>
        <a:p>
          <a:endParaRPr lang="en-US"/>
        </a:p>
      </dgm:t>
    </dgm:pt>
    <dgm:pt modelId="{3A20E338-AE72-44D4-9D39-9C141CCD7406}" type="sibTrans" cxnId="{3E583C16-1E82-44DE-A6A1-E0F87BFBBC18}">
      <dgm:prSet/>
      <dgm:spPr/>
      <dgm:t>
        <a:bodyPr/>
        <a:lstStyle/>
        <a:p>
          <a:endParaRPr lang="en-US"/>
        </a:p>
      </dgm:t>
    </dgm:pt>
    <dgm:pt modelId="{8E217253-01AE-41D1-9685-AF5D21DD36E7}">
      <dgm:prSet/>
      <dgm:spPr/>
      <dgm:t>
        <a:bodyPr/>
        <a:lstStyle/>
        <a:p>
          <a:r>
            <a:rPr lang="en-US"/>
            <a:t>Vocabulary Creation : Generate a list of unique words and map them to indices.</a:t>
          </a:r>
        </a:p>
      </dgm:t>
    </dgm:pt>
    <dgm:pt modelId="{4F06BE7A-9CC8-4082-A85E-377B3C3ADAC8}" type="parTrans" cxnId="{570DE7A2-4313-4111-9E00-65074D2C623A}">
      <dgm:prSet/>
      <dgm:spPr/>
      <dgm:t>
        <a:bodyPr/>
        <a:lstStyle/>
        <a:p>
          <a:endParaRPr lang="en-US"/>
        </a:p>
      </dgm:t>
    </dgm:pt>
    <dgm:pt modelId="{D45982AE-996B-4F20-8C5C-4CDB78015EE3}" type="sibTrans" cxnId="{570DE7A2-4313-4111-9E00-65074D2C623A}">
      <dgm:prSet/>
      <dgm:spPr/>
      <dgm:t>
        <a:bodyPr/>
        <a:lstStyle/>
        <a:p>
          <a:endParaRPr lang="en-US"/>
        </a:p>
      </dgm:t>
    </dgm:pt>
    <dgm:pt modelId="{74B3BF29-8428-434E-8634-918197D029AE}">
      <dgm:prSet/>
      <dgm:spPr/>
      <dgm:t>
        <a:bodyPr/>
        <a:lstStyle/>
        <a:p>
          <a:r>
            <a:rPr lang="en-US"/>
            <a:t>Represent</a:t>
          </a:r>
        </a:p>
      </dgm:t>
    </dgm:pt>
    <dgm:pt modelId="{9D55BE44-72EC-48CD-B2F6-5348784A16A2}" type="parTrans" cxnId="{041E7C25-AB64-4086-9980-6FD5BEB60438}">
      <dgm:prSet/>
      <dgm:spPr/>
      <dgm:t>
        <a:bodyPr/>
        <a:lstStyle/>
        <a:p>
          <a:endParaRPr lang="en-US"/>
        </a:p>
      </dgm:t>
    </dgm:pt>
    <dgm:pt modelId="{D36FDCEB-9DE9-48BA-B009-405A8426BD64}" type="sibTrans" cxnId="{041E7C25-AB64-4086-9980-6FD5BEB60438}">
      <dgm:prSet/>
      <dgm:spPr/>
      <dgm:t>
        <a:bodyPr/>
        <a:lstStyle/>
        <a:p>
          <a:endParaRPr lang="en-US"/>
        </a:p>
      </dgm:t>
    </dgm:pt>
    <dgm:pt modelId="{1618C327-6393-4DB3-9BB5-E1F07ABC765C}">
      <dgm:prSet/>
      <dgm:spPr/>
      <dgm:t>
        <a:bodyPr/>
        <a:lstStyle/>
        <a:p>
          <a:r>
            <a:rPr lang="en-US"/>
            <a:t>Vectorization:  Represent each document as a vector of word counts based on the vocabulary.</a:t>
          </a:r>
        </a:p>
      </dgm:t>
    </dgm:pt>
    <dgm:pt modelId="{42EA3BA7-C9B9-487C-A9C1-E1700496B865}" type="parTrans" cxnId="{5A9EA843-424A-44B9-8A0E-7741C9F922AF}">
      <dgm:prSet/>
      <dgm:spPr/>
      <dgm:t>
        <a:bodyPr/>
        <a:lstStyle/>
        <a:p>
          <a:endParaRPr lang="en-US"/>
        </a:p>
      </dgm:t>
    </dgm:pt>
    <dgm:pt modelId="{62CA1A81-8EC9-4F6A-806B-8985D763A889}" type="sibTrans" cxnId="{5A9EA843-424A-44B9-8A0E-7741C9F922AF}">
      <dgm:prSet/>
      <dgm:spPr/>
      <dgm:t>
        <a:bodyPr/>
        <a:lstStyle/>
        <a:p>
          <a:endParaRPr lang="en-US"/>
        </a:p>
      </dgm:t>
    </dgm:pt>
    <dgm:pt modelId="{7C767267-4833-104E-B021-F917E599577E}" type="pres">
      <dgm:prSet presAssocID="{CAFDA85E-3F2B-4173-BAE3-8F4BA2442F21}" presName="Name0" presStyleCnt="0">
        <dgm:presLayoutVars>
          <dgm:dir/>
          <dgm:animLvl val="lvl"/>
          <dgm:resizeHandles val="exact"/>
        </dgm:presLayoutVars>
      </dgm:prSet>
      <dgm:spPr/>
    </dgm:pt>
    <dgm:pt modelId="{C03614C0-E904-1E40-9A82-5081482683CF}" type="pres">
      <dgm:prSet presAssocID="{BC3180BC-AE62-4837-BACB-74A914FD864A}" presName="linNode" presStyleCnt="0"/>
      <dgm:spPr/>
    </dgm:pt>
    <dgm:pt modelId="{66F932A8-A646-D345-B0D7-7C664D87D87F}" type="pres">
      <dgm:prSet presAssocID="{BC3180BC-AE62-4837-BACB-74A914FD864A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0B2E7C20-87A0-E848-B352-24E980CCD39E}" type="pres">
      <dgm:prSet presAssocID="{BC3180BC-AE62-4837-BACB-74A914FD864A}" presName="descendantText" presStyleLbl="alignNode1" presStyleIdx="0" presStyleCnt="3">
        <dgm:presLayoutVars>
          <dgm:bulletEnabled/>
        </dgm:presLayoutVars>
      </dgm:prSet>
      <dgm:spPr/>
    </dgm:pt>
    <dgm:pt modelId="{88ACBD99-CF4D-2542-85DB-FEF4E9B38246}" type="pres">
      <dgm:prSet presAssocID="{9993325D-836B-4508-8920-1C5B8C4541B4}" presName="sp" presStyleCnt="0"/>
      <dgm:spPr/>
    </dgm:pt>
    <dgm:pt modelId="{F96DD57B-8805-C04E-A8E1-50CD8EDC333A}" type="pres">
      <dgm:prSet presAssocID="{9E854E6C-DC7C-4C34-A2ED-5C341AAA66B8}" presName="linNode" presStyleCnt="0"/>
      <dgm:spPr/>
    </dgm:pt>
    <dgm:pt modelId="{96A3E1D4-7EF1-CA46-83CE-6ED3060AB9B6}" type="pres">
      <dgm:prSet presAssocID="{9E854E6C-DC7C-4C34-A2ED-5C341AAA66B8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752D36BF-5832-4847-8C07-11BDD8F36208}" type="pres">
      <dgm:prSet presAssocID="{9E854E6C-DC7C-4C34-A2ED-5C341AAA66B8}" presName="descendantText" presStyleLbl="alignNode1" presStyleIdx="1" presStyleCnt="3">
        <dgm:presLayoutVars>
          <dgm:bulletEnabled/>
        </dgm:presLayoutVars>
      </dgm:prSet>
      <dgm:spPr/>
    </dgm:pt>
    <dgm:pt modelId="{B06CB74F-5F3A-8244-84CD-AC5474161186}" type="pres">
      <dgm:prSet presAssocID="{3A20E338-AE72-44D4-9D39-9C141CCD7406}" presName="sp" presStyleCnt="0"/>
      <dgm:spPr/>
    </dgm:pt>
    <dgm:pt modelId="{EE6DC17D-0503-D945-B795-91D209BCC2B7}" type="pres">
      <dgm:prSet presAssocID="{74B3BF29-8428-434E-8634-918197D029AE}" presName="linNode" presStyleCnt="0"/>
      <dgm:spPr/>
    </dgm:pt>
    <dgm:pt modelId="{EBFC6EF9-4135-504E-B40F-156E06533097}" type="pres">
      <dgm:prSet presAssocID="{74B3BF29-8428-434E-8634-918197D029AE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D4938174-C6FF-DD4D-B5DE-B32F666709BA}" type="pres">
      <dgm:prSet presAssocID="{74B3BF29-8428-434E-8634-918197D029AE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32B96613-2EDB-184C-B552-3151ECCDBFC3}" type="presOf" srcId="{1618C327-6393-4DB3-9BB5-E1F07ABC765C}" destId="{D4938174-C6FF-DD4D-B5DE-B32F666709BA}" srcOrd="0" destOrd="0" presId="urn:microsoft.com/office/officeart/2016/7/layout/VerticalHollowActionList"/>
    <dgm:cxn modelId="{3E583C16-1E82-44DE-A6A1-E0F87BFBBC18}" srcId="{CAFDA85E-3F2B-4173-BAE3-8F4BA2442F21}" destId="{9E854E6C-DC7C-4C34-A2ED-5C341AAA66B8}" srcOrd="1" destOrd="0" parTransId="{7D3EAE59-4813-460B-B80F-32D3866C62E3}" sibTransId="{3A20E338-AE72-44D4-9D39-9C141CCD7406}"/>
    <dgm:cxn modelId="{F5A74A17-4F2A-3E4D-9FD7-BB7CAD7F1E52}" type="presOf" srcId="{74B3BF29-8428-434E-8634-918197D029AE}" destId="{EBFC6EF9-4135-504E-B40F-156E06533097}" srcOrd="0" destOrd="0" presId="urn:microsoft.com/office/officeart/2016/7/layout/VerticalHollowActionList"/>
    <dgm:cxn modelId="{041E7C25-AB64-4086-9980-6FD5BEB60438}" srcId="{CAFDA85E-3F2B-4173-BAE3-8F4BA2442F21}" destId="{74B3BF29-8428-434E-8634-918197D029AE}" srcOrd="2" destOrd="0" parTransId="{9D55BE44-72EC-48CD-B2F6-5348784A16A2}" sibTransId="{D36FDCEB-9DE9-48BA-B009-405A8426BD64}"/>
    <dgm:cxn modelId="{ACF31737-4BF3-1245-BA22-8731290DDD3D}" type="presOf" srcId="{199D2BA0-C62F-413B-8C62-BBACD05CA11B}" destId="{0B2E7C20-87A0-E848-B352-24E980CCD39E}" srcOrd="0" destOrd="0" presId="urn:microsoft.com/office/officeart/2016/7/layout/VerticalHollowActionList"/>
    <dgm:cxn modelId="{880E513A-4FE6-2348-86DB-6E59D78EABDE}" type="presOf" srcId="{CAFDA85E-3F2B-4173-BAE3-8F4BA2442F21}" destId="{7C767267-4833-104E-B021-F917E599577E}" srcOrd="0" destOrd="0" presId="urn:microsoft.com/office/officeart/2016/7/layout/VerticalHollowActionList"/>
    <dgm:cxn modelId="{C3BFA340-9E70-6648-9F12-7DE7EC6735D0}" type="presOf" srcId="{9E854E6C-DC7C-4C34-A2ED-5C341AAA66B8}" destId="{96A3E1D4-7EF1-CA46-83CE-6ED3060AB9B6}" srcOrd="0" destOrd="0" presId="urn:microsoft.com/office/officeart/2016/7/layout/VerticalHollowActionList"/>
    <dgm:cxn modelId="{5A9EA843-424A-44B9-8A0E-7741C9F922AF}" srcId="{74B3BF29-8428-434E-8634-918197D029AE}" destId="{1618C327-6393-4DB3-9BB5-E1F07ABC765C}" srcOrd="0" destOrd="0" parTransId="{42EA3BA7-C9B9-487C-A9C1-E1700496B865}" sibTransId="{62CA1A81-8EC9-4F6A-806B-8985D763A889}"/>
    <dgm:cxn modelId="{1D2C1872-362B-4154-96F2-F21BDF5EBFFE}" srcId="{CAFDA85E-3F2B-4173-BAE3-8F4BA2442F21}" destId="{BC3180BC-AE62-4837-BACB-74A914FD864A}" srcOrd="0" destOrd="0" parTransId="{3238A8ED-9AF8-4144-9115-E53D3423A80D}" sibTransId="{9993325D-836B-4508-8920-1C5B8C4541B4}"/>
    <dgm:cxn modelId="{1382DD8F-DA33-9448-8368-6FD1F33D45E6}" type="presOf" srcId="{BC3180BC-AE62-4837-BACB-74A914FD864A}" destId="{66F932A8-A646-D345-B0D7-7C664D87D87F}" srcOrd="0" destOrd="0" presId="urn:microsoft.com/office/officeart/2016/7/layout/VerticalHollowActionList"/>
    <dgm:cxn modelId="{570DE7A2-4313-4111-9E00-65074D2C623A}" srcId="{9E854E6C-DC7C-4C34-A2ED-5C341AAA66B8}" destId="{8E217253-01AE-41D1-9685-AF5D21DD36E7}" srcOrd="0" destOrd="0" parTransId="{4F06BE7A-9CC8-4082-A85E-377B3C3ADAC8}" sibTransId="{D45982AE-996B-4F20-8C5C-4CDB78015EE3}"/>
    <dgm:cxn modelId="{0EF873CC-5FD8-4F8B-AC3D-6BB5941CB853}" srcId="{BC3180BC-AE62-4837-BACB-74A914FD864A}" destId="{199D2BA0-C62F-413B-8C62-BBACD05CA11B}" srcOrd="0" destOrd="0" parTransId="{9325CE5E-537F-464F-B4BB-D6BC264A52CE}" sibTransId="{64DB684A-5597-4472-AA4B-7B7E0369412C}"/>
    <dgm:cxn modelId="{C483AFD1-8207-4544-9921-B7DA7DA5B525}" type="presOf" srcId="{8E217253-01AE-41D1-9685-AF5D21DD36E7}" destId="{752D36BF-5832-4847-8C07-11BDD8F36208}" srcOrd="0" destOrd="0" presId="urn:microsoft.com/office/officeart/2016/7/layout/VerticalHollowActionList"/>
    <dgm:cxn modelId="{67385326-9F44-304B-8D58-27AEFA627D3F}" type="presParOf" srcId="{7C767267-4833-104E-B021-F917E599577E}" destId="{C03614C0-E904-1E40-9A82-5081482683CF}" srcOrd="0" destOrd="0" presId="urn:microsoft.com/office/officeart/2016/7/layout/VerticalHollowActionList"/>
    <dgm:cxn modelId="{39CA172A-967B-8847-B8E5-0E6CDB03F588}" type="presParOf" srcId="{C03614C0-E904-1E40-9A82-5081482683CF}" destId="{66F932A8-A646-D345-B0D7-7C664D87D87F}" srcOrd="0" destOrd="0" presId="urn:microsoft.com/office/officeart/2016/7/layout/VerticalHollowActionList"/>
    <dgm:cxn modelId="{86B74FA9-8106-9547-863C-8559226D12AA}" type="presParOf" srcId="{C03614C0-E904-1E40-9A82-5081482683CF}" destId="{0B2E7C20-87A0-E848-B352-24E980CCD39E}" srcOrd="1" destOrd="0" presId="urn:microsoft.com/office/officeart/2016/7/layout/VerticalHollowActionList"/>
    <dgm:cxn modelId="{9210C0C6-EC65-B544-987C-30BA290935A1}" type="presParOf" srcId="{7C767267-4833-104E-B021-F917E599577E}" destId="{88ACBD99-CF4D-2542-85DB-FEF4E9B38246}" srcOrd="1" destOrd="0" presId="urn:microsoft.com/office/officeart/2016/7/layout/VerticalHollowActionList"/>
    <dgm:cxn modelId="{B19E2BAA-D152-A346-B896-791F198C13B8}" type="presParOf" srcId="{7C767267-4833-104E-B021-F917E599577E}" destId="{F96DD57B-8805-C04E-A8E1-50CD8EDC333A}" srcOrd="2" destOrd="0" presId="urn:microsoft.com/office/officeart/2016/7/layout/VerticalHollowActionList"/>
    <dgm:cxn modelId="{EBCB9737-CF2A-FB47-AFB2-EC4062C82FA3}" type="presParOf" srcId="{F96DD57B-8805-C04E-A8E1-50CD8EDC333A}" destId="{96A3E1D4-7EF1-CA46-83CE-6ED3060AB9B6}" srcOrd="0" destOrd="0" presId="urn:microsoft.com/office/officeart/2016/7/layout/VerticalHollowActionList"/>
    <dgm:cxn modelId="{900379B6-DDB5-6447-AE7E-116EF90A208E}" type="presParOf" srcId="{F96DD57B-8805-C04E-A8E1-50CD8EDC333A}" destId="{752D36BF-5832-4847-8C07-11BDD8F36208}" srcOrd="1" destOrd="0" presId="urn:microsoft.com/office/officeart/2016/7/layout/VerticalHollowActionList"/>
    <dgm:cxn modelId="{F1069679-5DC5-F845-988B-9851CA51920C}" type="presParOf" srcId="{7C767267-4833-104E-B021-F917E599577E}" destId="{B06CB74F-5F3A-8244-84CD-AC5474161186}" srcOrd="3" destOrd="0" presId="urn:microsoft.com/office/officeart/2016/7/layout/VerticalHollowActionList"/>
    <dgm:cxn modelId="{E42FCCE2-BE09-3542-A5C0-860F8405D9E9}" type="presParOf" srcId="{7C767267-4833-104E-B021-F917E599577E}" destId="{EE6DC17D-0503-D945-B795-91D209BCC2B7}" srcOrd="4" destOrd="0" presId="urn:microsoft.com/office/officeart/2016/7/layout/VerticalHollowActionList"/>
    <dgm:cxn modelId="{7B56C183-22B8-B440-B0E4-6DB41988CFA4}" type="presParOf" srcId="{EE6DC17D-0503-D945-B795-91D209BCC2B7}" destId="{EBFC6EF9-4135-504E-B40F-156E06533097}" srcOrd="0" destOrd="0" presId="urn:microsoft.com/office/officeart/2016/7/layout/VerticalHollowActionList"/>
    <dgm:cxn modelId="{CB88F3E6-334F-E246-BCB3-385E46840F4A}" type="presParOf" srcId="{EE6DC17D-0503-D945-B795-91D209BCC2B7}" destId="{D4938174-C6FF-DD4D-B5DE-B32F666709BA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E7C20-87A0-E848-B352-24E980CCD39E}">
      <dsp:nvSpPr>
        <dsp:cNvPr id="0" name=""/>
        <dsp:cNvSpPr/>
      </dsp:nvSpPr>
      <dsp:spPr>
        <a:xfrm>
          <a:off x="1319805" y="599"/>
          <a:ext cx="5279221" cy="614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32" tIns="156109" rIns="102432" bIns="15610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Term Frequency  </a:t>
          </a:r>
          <a:r>
            <a:rPr lang="en-US" sz="1100" kern="1200" dirty="0"/>
            <a:t>: </a:t>
          </a:r>
          <a:r>
            <a:rPr lang="en-GB" sz="1100" kern="1200" dirty="0"/>
            <a:t>Count how often a term appears in a document.</a:t>
          </a:r>
          <a:endParaRPr lang="en-US" sz="1100" kern="1200" dirty="0"/>
        </a:p>
      </dsp:txBody>
      <dsp:txXfrm>
        <a:off x="1319805" y="599"/>
        <a:ext cx="5279221" cy="614603"/>
      </dsp:txXfrm>
    </dsp:sp>
    <dsp:sp modelId="{66F932A8-A646-D345-B0D7-7C664D87D87F}">
      <dsp:nvSpPr>
        <dsp:cNvPr id="0" name=""/>
        <dsp:cNvSpPr/>
      </dsp:nvSpPr>
      <dsp:spPr>
        <a:xfrm>
          <a:off x="0" y="599"/>
          <a:ext cx="1319805" cy="614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0" tIns="60709" rIns="69840" bIns="607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TF</a:t>
          </a:r>
        </a:p>
      </dsp:txBody>
      <dsp:txXfrm>
        <a:off x="0" y="599"/>
        <a:ext cx="1319805" cy="614603"/>
      </dsp:txXfrm>
    </dsp:sp>
    <dsp:sp modelId="{752D36BF-5832-4847-8C07-11BDD8F36208}">
      <dsp:nvSpPr>
        <dsp:cNvPr id="0" name=""/>
        <dsp:cNvSpPr/>
      </dsp:nvSpPr>
      <dsp:spPr>
        <a:xfrm>
          <a:off x="1319805" y="652079"/>
          <a:ext cx="5279221" cy="614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32" tIns="156109" rIns="102432" bIns="15610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Inverse Document Frequency : </a:t>
          </a:r>
          <a:r>
            <a:rPr lang="en-GB" sz="1100" kern="1200" dirty="0"/>
            <a:t>Compute the rarity of a term across all documents.</a:t>
          </a:r>
          <a:endParaRPr lang="en-US" sz="1100" kern="1200" dirty="0"/>
        </a:p>
      </dsp:txBody>
      <dsp:txXfrm>
        <a:off x="1319805" y="652079"/>
        <a:ext cx="5279221" cy="614603"/>
      </dsp:txXfrm>
    </dsp:sp>
    <dsp:sp modelId="{96A3E1D4-7EF1-CA46-83CE-6ED3060AB9B6}">
      <dsp:nvSpPr>
        <dsp:cNvPr id="0" name=""/>
        <dsp:cNvSpPr/>
      </dsp:nvSpPr>
      <dsp:spPr>
        <a:xfrm>
          <a:off x="0" y="652079"/>
          <a:ext cx="1319805" cy="614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0" tIns="60709" rIns="69840" bIns="607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IDF </a:t>
          </a:r>
        </a:p>
      </dsp:txBody>
      <dsp:txXfrm>
        <a:off x="0" y="652079"/>
        <a:ext cx="1319805" cy="614603"/>
      </dsp:txXfrm>
    </dsp:sp>
    <dsp:sp modelId="{D4938174-C6FF-DD4D-B5DE-B32F666709BA}">
      <dsp:nvSpPr>
        <dsp:cNvPr id="0" name=""/>
        <dsp:cNvSpPr/>
      </dsp:nvSpPr>
      <dsp:spPr>
        <a:xfrm>
          <a:off x="1319805" y="1303559"/>
          <a:ext cx="5279221" cy="614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32" tIns="156109" rIns="102432" bIns="15610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Multiply TF by IDF to weight terms, emphasizing unique words.</a:t>
          </a:r>
          <a:r>
            <a:rPr lang="en-US" sz="1100" kern="1200" dirty="0"/>
            <a:t>.</a:t>
          </a:r>
        </a:p>
      </dsp:txBody>
      <dsp:txXfrm>
        <a:off x="1319805" y="1303559"/>
        <a:ext cx="5279221" cy="614603"/>
      </dsp:txXfrm>
    </dsp:sp>
    <dsp:sp modelId="{EBFC6EF9-4135-504E-B40F-156E06533097}">
      <dsp:nvSpPr>
        <dsp:cNvPr id="0" name=""/>
        <dsp:cNvSpPr/>
      </dsp:nvSpPr>
      <dsp:spPr>
        <a:xfrm>
          <a:off x="0" y="1303559"/>
          <a:ext cx="1319805" cy="614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0" tIns="60709" rIns="69840" bIns="607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TF-IDF</a:t>
          </a:r>
          <a:r>
            <a:rPr lang="en-GB" sz="1400" b="1" kern="1200" dirty="0"/>
            <a:t> </a:t>
          </a:r>
          <a:r>
            <a:rPr lang="en-GB" sz="1400" b="0" kern="1200" dirty="0"/>
            <a:t>Score</a:t>
          </a:r>
          <a:r>
            <a:rPr lang="en-GB" sz="1400" kern="1200" dirty="0"/>
            <a:t>:</a:t>
          </a:r>
          <a:endParaRPr lang="en-US" sz="1400" kern="1200" dirty="0"/>
        </a:p>
      </dsp:txBody>
      <dsp:txXfrm>
        <a:off x="0" y="1303559"/>
        <a:ext cx="1319805" cy="614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E7C20-87A0-E848-B352-24E980CCD39E}">
      <dsp:nvSpPr>
        <dsp:cNvPr id="0" name=""/>
        <dsp:cNvSpPr/>
      </dsp:nvSpPr>
      <dsp:spPr>
        <a:xfrm>
          <a:off x="1319805" y="599"/>
          <a:ext cx="5279221" cy="614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32" tIns="156109" rIns="102432" bIns="15610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Preprocessing : Input  text is cleaned  and tokenized</a:t>
          </a:r>
        </a:p>
      </dsp:txBody>
      <dsp:txXfrm>
        <a:off x="1319805" y="599"/>
        <a:ext cx="5279221" cy="614603"/>
      </dsp:txXfrm>
    </dsp:sp>
    <dsp:sp modelId="{66F932A8-A646-D345-B0D7-7C664D87D87F}">
      <dsp:nvSpPr>
        <dsp:cNvPr id="0" name=""/>
        <dsp:cNvSpPr/>
      </dsp:nvSpPr>
      <dsp:spPr>
        <a:xfrm>
          <a:off x="0" y="599"/>
          <a:ext cx="1319805" cy="614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0" tIns="60709" rIns="69840" bIns="607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Preprocessing</a:t>
          </a:r>
        </a:p>
      </dsp:txBody>
      <dsp:txXfrm>
        <a:off x="0" y="599"/>
        <a:ext cx="1319805" cy="614603"/>
      </dsp:txXfrm>
    </dsp:sp>
    <dsp:sp modelId="{752D36BF-5832-4847-8C07-11BDD8F36208}">
      <dsp:nvSpPr>
        <dsp:cNvPr id="0" name=""/>
        <dsp:cNvSpPr/>
      </dsp:nvSpPr>
      <dsp:spPr>
        <a:xfrm>
          <a:off x="1319805" y="652079"/>
          <a:ext cx="5279221" cy="614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32" tIns="156109" rIns="102432" bIns="15610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Vocabulary Creation : Generate a list of unique words and map them to indices.</a:t>
          </a:r>
        </a:p>
      </dsp:txBody>
      <dsp:txXfrm>
        <a:off x="1319805" y="652079"/>
        <a:ext cx="5279221" cy="614603"/>
      </dsp:txXfrm>
    </dsp:sp>
    <dsp:sp modelId="{96A3E1D4-7EF1-CA46-83CE-6ED3060AB9B6}">
      <dsp:nvSpPr>
        <dsp:cNvPr id="0" name=""/>
        <dsp:cNvSpPr/>
      </dsp:nvSpPr>
      <dsp:spPr>
        <a:xfrm>
          <a:off x="0" y="652079"/>
          <a:ext cx="1319805" cy="614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0" tIns="60709" rIns="69840" bIns="607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Generate</a:t>
          </a:r>
        </a:p>
      </dsp:txBody>
      <dsp:txXfrm>
        <a:off x="0" y="652079"/>
        <a:ext cx="1319805" cy="614603"/>
      </dsp:txXfrm>
    </dsp:sp>
    <dsp:sp modelId="{D4938174-C6FF-DD4D-B5DE-B32F666709BA}">
      <dsp:nvSpPr>
        <dsp:cNvPr id="0" name=""/>
        <dsp:cNvSpPr/>
      </dsp:nvSpPr>
      <dsp:spPr>
        <a:xfrm>
          <a:off x="1319805" y="1303559"/>
          <a:ext cx="5279221" cy="614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432" tIns="156109" rIns="102432" bIns="15610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Vectorization:  Represent each document as a vector of word counts based on the vocabulary.</a:t>
          </a:r>
        </a:p>
      </dsp:txBody>
      <dsp:txXfrm>
        <a:off x="1319805" y="1303559"/>
        <a:ext cx="5279221" cy="614603"/>
      </dsp:txXfrm>
    </dsp:sp>
    <dsp:sp modelId="{EBFC6EF9-4135-504E-B40F-156E06533097}">
      <dsp:nvSpPr>
        <dsp:cNvPr id="0" name=""/>
        <dsp:cNvSpPr/>
      </dsp:nvSpPr>
      <dsp:spPr>
        <a:xfrm>
          <a:off x="0" y="1303559"/>
          <a:ext cx="1319805" cy="61460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40" tIns="60709" rIns="69840" bIns="6070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Represent</a:t>
          </a:r>
        </a:p>
      </dsp:txBody>
      <dsp:txXfrm>
        <a:off x="0" y="1303559"/>
        <a:ext cx="1319805" cy="614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0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8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8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10/18/24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3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8" r:id="rId6"/>
    <p:sldLayoutId id="2147483753" r:id="rId7"/>
    <p:sldLayoutId id="2147483754" r:id="rId8"/>
    <p:sldLayoutId id="2147483755" r:id="rId9"/>
    <p:sldLayoutId id="2147483757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ONZACHARIA/BERT_Text_Summerization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222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7" name="Top Left">
            <a:extLst>
              <a:ext uri="{FF2B5EF4-FFF2-40B4-BE49-F238E27FC236}">
                <a16:creationId xmlns:a16="http://schemas.microsoft.com/office/drawing/2014/main" id="{7092E392-4FB7-4E2D-928D-EFC63D148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B57026F-1936-4B50-9E5F-0037B748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1C2FEB5-C2DC-4FDF-9FE5-407608D6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0B00B9B-BAB1-4074-A3AF-13B08F4E0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B6DF209-B3F7-4699-802B-4BE21113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45FFE10-7D64-45F0-B227-92979752A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395C91B-6EED-4F5B-8873-5E0AA757F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48D099A-D8DD-4FBA-AF53-928CE633C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F857259-D6C4-41F7-82DC-37816E8AD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FCD863-EE2C-9957-63DA-2EC95965F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808" y="2062984"/>
            <a:ext cx="6809784" cy="2054306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Summarization : A Study of  BERT and Classical NLP Approaches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A6103-9211-94F7-A8B7-E87F41272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793" y="5767754"/>
            <a:ext cx="1928007" cy="749079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Sharon Zacharia 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22074407</a:t>
            </a:r>
          </a:p>
        </p:txBody>
      </p:sp>
      <p:grpSp>
        <p:nvGrpSpPr>
          <p:cNvPr id="237" name="Bottom Right">
            <a:extLst>
              <a:ext uri="{FF2B5EF4-FFF2-40B4-BE49-F238E27FC236}">
                <a16:creationId xmlns:a16="http://schemas.microsoft.com/office/drawing/2014/main" id="{A7C60A7A-4212-46AC-80A2-DE231DD3D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EDA875D-6B8A-4B32-89EB-F4CD6D1F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39" name="Graphic 157">
              <a:extLst>
                <a:ext uri="{FF2B5EF4-FFF2-40B4-BE49-F238E27FC236}">
                  <a16:creationId xmlns:a16="http://schemas.microsoft.com/office/drawing/2014/main" id="{AA7D7CCE-E90B-483E-AFF7-CF95CABC97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7F2D919-84B6-4EC4-87F5-BDFF145BB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5C8244C-685B-42CF-B028-C7ADE067CC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0420B7EF-9249-4974-A978-AAD55C81B7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05BD8B59-E1C0-4320-BFC1-66D139E80B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983471C-A7FE-4ED8-BE9B-601CEC61E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E8B842F2-803D-4F74-BBF6-6965BC0FD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4ECDF1E-AE5F-46C4-A134-C28C6D6B78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0E491A0-7D49-4A1F-B2DB-C94F56329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4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15507" y="3369564"/>
            <a:ext cx="118872" cy="118872"/>
            <a:chOff x="1175347" y="3733800"/>
            <a:chExt cx="118872" cy="118872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8" name="Picture 7" descr="A group of colorful papers with text in a circle&#10;&#10;Description automatically generated">
            <a:extLst>
              <a:ext uri="{FF2B5EF4-FFF2-40B4-BE49-F238E27FC236}">
                <a16:creationId xmlns:a16="http://schemas.microsoft.com/office/drawing/2014/main" id="{940EBBF2-129E-F3AD-E36D-D829EFBD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070" y="1196586"/>
            <a:ext cx="3056366" cy="298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1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ECCED7-A902-4AE3-876B-B3CE9823C82F}"/>
              </a:ext>
            </a:extLst>
          </p:cNvPr>
          <p:cNvSpPr txBox="1"/>
          <p:nvPr/>
        </p:nvSpPr>
        <p:spPr>
          <a:xfrm>
            <a:off x="5140035" y="252634"/>
            <a:ext cx="1911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TimeLine</a:t>
            </a:r>
            <a:r>
              <a:rPr lang="en-US" sz="2800" dirty="0"/>
              <a:t> </a:t>
            </a:r>
          </a:p>
        </p:txBody>
      </p:sp>
      <p:pic>
        <p:nvPicPr>
          <p:cNvPr id="7" name="Content Placeholder 6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7592101B-5ABA-304C-0235-2ED40013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98398"/>
            <a:ext cx="12192001" cy="6059602"/>
          </a:xfrm>
        </p:spPr>
      </p:pic>
    </p:spTree>
    <p:extLst>
      <p:ext uri="{BB962C8B-B14F-4D97-AF65-F5344CB8AC3E}">
        <p14:creationId xmlns:p14="http://schemas.microsoft.com/office/powerpoint/2010/main" val="193320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10AA-CF06-FEB9-9D0D-45BA3EB8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18" y="559813"/>
            <a:ext cx="5726100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Introduction </a:t>
            </a:r>
          </a:p>
        </p:txBody>
      </p:sp>
      <p:pic>
        <p:nvPicPr>
          <p:cNvPr id="5" name="Content Placeholder 4" descr="A blue and white gear with text&#10;&#10;Description automatically generated with medium confidence">
            <a:extLst>
              <a:ext uri="{FF2B5EF4-FFF2-40B4-BE49-F238E27FC236}">
                <a16:creationId xmlns:a16="http://schemas.microsoft.com/office/drawing/2014/main" id="{7707F780-67AD-22E3-5C9E-9D1E143C8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-2"/>
          <a:stretch/>
        </p:blipFill>
        <p:spPr>
          <a:xfrm>
            <a:off x="529458" y="1055557"/>
            <a:ext cx="4325456" cy="4325456"/>
          </a:xfrm>
          <a:prstGeom prst="rect">
            <a:avLst/>
          </a:prstGeom>
        </p:spPr>
      </p:pic>
      <p:grpSp>
        <p:nvGrpSpPr>
          <p:cNvPr id="171" name="Top left">
            <a:extLst>
              <a:ext uri="{FF2B5EF4-FFF2-40B4-BE49-F238E27FC236}">
                <a16:creationId xmlns:a16="http://schemas.microsoft.com/office/drawing/2014/main" id="{49EBBDF7-403B-404C-AE65-6529C4797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2" name="Freeform: Shape 147">
              <a:extLst>
                <a:ext uri="{FF2B5EF4-FFF2-40B4-BE49-F238E27FC236}">
                  <a16:creationId xmlns:a16="http://schemas.microsoft.com/office/drawing/2014/main" id="{B45E4DDE-DABB-4541-B044-FC38949E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3" name="Freeform: Shape 148">
              <a:extLst>
                <a:ext uri="{FF2B5EF4-FFF2-40B4-BE49-F238E27FC236}">
                  <a16:creationId xmlns:a16="http://schemas.microsoft.com/office/drawing/2014/main" id="{22D357AD-5163-45F3-A5C7-FD3351A9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49">
              <a:extLst>
                <a:ext uri="{FF2B5EF4-FFF2-40B4-BE49-F238E27FC236}">
                  <a16:creationId xmlns:a16="http://schemas.microsoft.com/office/drawing/2014/main" id="{8886A53D-82B1-4C65-9DED-59358265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50">
              <a:extLst>
                <a:ext uri="{FF2B5EF4-FFF2-40B4-BE49-F238E27FC236}">
                  <a16:creationId xmlns:a16="http://schemas.microsoft.com/office/drawing/2014/main" id="{B6200E88-1288-40E7-9A66-D513E6CA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51">
              <a:extLst>
                <a:ext uri="{FF2B5EF4-FFF2-40B4-BE49-F238E27FC236}">
                  <a16:creationId xmlns:a16="http://schemas.microsoft.com/office/drawing/2014/main" id="{CB4E4D96-95D8-43F4-90B2-25AC6F6A0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52">
              <a:extLst>
                <a:ext uri="{FF2B5EF4-FFF2-40B4-BE49-F238E27FC236}">
                  <a16:creationId xmlns:a16="http://schemas.microsoft.com/office/drawing/2014/main" id="{6951A656-8684-49D3-8C63-5513CD7B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53">
              <a:extLst>
                <a:ext uri="{FF2B5EF4-FFF2-40B4-BE49-F238E27FC236}">
                  <a16:creationId xmlns:a16="http://schemas.microsoft.com/office/drawing/2014/main" id="{B248A156-06F4-42AE-871D-4535FF09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54">
              <a:extLst>
                <a:ext uri="{FF2B5EF4-FFF2-40B4-BE49-F238E27FC236}">
                  <a16:creationId xmlns:a16="http://schemas.microsoft.com/office/drawing/2014/main" id="{01FD1AA9-14F8-45A8-88C0-28DC94ED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0" name="Bottom Right">
            <a:extLst>
              <a:ext uri="{FF2B5EF4-FFF2-40B4-BE49-F238E27FC236}">
                <a16:creationId xmlns:a16="http://schemas.microsoft.com/office/drawing/2014/main" id="{1C0BEBF8-7FFB-422A-98F0-90FF9E7F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1" name="Freeform: Shape 157">
              <a:extLst>
                <a:ext uri="{FF2B5EF4-FFF2-40B4-BE49-F238E27FC236}">
                  <a16:creationId xmlns:a16="http://schemas.microsoft.com/office/drawing/2014/main" id="{F1B94AB3-A0D6-4DB5-9006-C7F2ABD8A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9" name="Graphic 157">
              <a:extLst>
                <a:ext uri="{FF2B5EF4-FFF2-40B4-BE49-F238E27FC236}">
                  <a16:creationId xmlns:a16="http://schemas.microsoft.com/office/drawing/2014/main" id="{C59F5611-23BC-435A-A5C0-D4DD8912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82" name="Freeform: Shape 160">
                <a:extLst>
                  <a:ext uri="{FF2B5EF4-FFF2-40B4-BE49-F238E27FC236}">
                    <a16:creationId xmlns:a16="http://schemas.microsoft.com/office/drawing/2014/main" id="{713287DA-BE38-4656-B32C-F10B005F0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61">
                <a:extLst>
                  <a:ext uri="{FF2B5EF4-FFF2-40B4-BE49-F238E27FC236}">
                    <a16:creationId xmlns:a16="http://schemas.microsoft.com/office/drawing/2014/main" id="{FBBFD07E-A2BD-4A54-B194-B784DF265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62">
                <a:extLst>
                  <a:ext uri="{FF2B5EF4-FFF2-40B4-BE49-F238E27FC236}">
                    <a16:creationId xmlns:a16="http://schemas.microsoft.com/office/drawing/2014/main" id="{719B4517-9BB8-4C32-B87D-F5E8CD477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63">
                <a:extLst>
                  <a:ext uri="{FF2B5EF4-FFF2-40B4-BE49-F238E27FC236}">
                    <a16:creationId xmlns:a16="http://schemas.microsoft.com/office/drawing/2014/main" id="{EBA9DD75-9D79-4D26-8A36-B5D9BBA74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64">
                <a:extLst>
                  <a:ext uri="{FF2B5EF4-FFF2-40B4-BE49-F238E27FC236}">
                    <a16:creationId xmlns:a16="http://schemas.microsoft.com/office/drawing/2014/main" id="{B4EFBFDC-6A43-4413-AC75-13861B0D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65">
                <a:extLst>
                  <a:ext uri="{FF2B5EF4-FFF2-40B4-BE49-F238E27FC236}">
                    <a16:creationId xmlns:a16="http://schemas.microsoft.com/office/drawing/2014/main" id="{7236E5D8-45CC-41FA-A68C-608422971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66">
                <a:extLst>
                  <a:ext uri="{FF2B5EF4-FFF2-40B4-BE49-F238E27FC236}">
                    <a16:creationId xmlns:a16="http://schemas.microsoft.com/office/drawing/2014/main" id="{24BED8DA-C8A2-4323-A230-5D354066C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9" name="Freeform: Shape 159">
              <a:extLst>
                <a:ext uri="{FF2B5EF4-FFF2-40B4-BE49-F238E27FC236}">
                  <a16:creationId xmlns:a16="http://schemas.microsoft.com/office/drawing/2014/main" id="{AA700AC1-CD4C-4962-B47B-92CDE218A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A54184E-83AD-8687-44BB-2D16BAF21900}"/>
              </a:ext>
            </a:extLst>
          </p:cNvPr>
          <p:cNvSpPr txBox="1"/>
          <p:nvPr/>
        </p:nvSpPr>
        <p:spPr>
          <a:xfrm>
            <a:off x="5035912" y="2217826"/>
            <a:ext cx="6626630" cy="3895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1500" dirty="0">
              <a:solidFill>
                <a:schemeClr val="tx2"/>
              </a:solidFill>
              <a:effectLst/>
            </a:endParaRPr>
          </a:p>
          <a:p>
            <a:pPr marL="2857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</a:rPr>
              <a:t>Natural Language Processing (</a:t>
            </a:r>
            <a:r>
              <a:rPr lang="en-US" sz="1500" b="1" dirty="0">
                <a:solidFill>
                  <a:schemeClr val="tx2"/>
                </a:solidFill>
              </a:rPr>
              <a:t>NLP</a:t>
            </a:r>
            <a:r>
              <a:rPr lang="en-US" sz="1500" dirty="0">
                <a:solidFill>
                  <a:schemeClr val="tx2"/>
                </a:solidFill>
              </a:rPr>
              <a:t>) – Enabling Human like language interaction with computers</a:t>
            </a:r>
            <a:r>
              <a:rPr lang="en-US" sz="1500" dirty="0">
                <a:solidFill>
                  <a:schemeClr val="tx2"/>
                </a:solidFill>
                <a:effectLst/>
              </a:rPr>
              <a:t>.</a:t>
            </a:r>
            <a:endParaRPr lang="en-US" sz="1500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1500" dirty="0">
              <a:solidFill>
                <a:schemeClr val="tx2"/>
              </a:solidFill>
              <a:effectLst/>
            </a:endParaRPr>
          </a:p>
          <a:p>
            <a:pPr marL="2857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  <a:effectLst/>
              </a:rPr>
              <a:t>This study compares transformer-based model  </a:t>
            </a:r>
            <a:r>
              <a:rPr lang="en-US" sz="1500" b="1" dirty="0">
                <a:solidFill>
                  <a:schemeClr val="tx2"/>
                </a:solidFill>
                <a:effectLst/>
              </a:rPr>
              <a:t>BERT</a:t>
            </a:r>
            <a:r>
              <a:rPr lang="en-US" sz="1500" dirty="0">
                <a:solidFill>
                  <a:schemeClr val="tx2"/>
                </a:solidFill>
                <a:effectLst/>
              </a:rPr>
              <a:t>, with classical NLP methods for Text summarization. </a:t>
            </a:r>
          </a:p>
          <a:p>
            <a:pPr marL="2857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1500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r>
              <a:rPr lang="en-US" sz="1500" dirty="0">
                <a:solidFill>
                  <a:schemeClr val="tx2"/>
                </a:solidFill>
                <a:effectLst/>
              </a:rPr>
              <a:t>Traditional techniques like </a:t>
            </a:r>
            <a:r>
              <a:rPr lang="en-US" sz="1500" b="1" dirty="0">
                <a:solidFill>
                  <a:schemeClr val="tx2"/>
                </a:solidFill>
                <a:effectLst/>
              </a:rPr>
              <a:t>bag-of-words</a:t>
            </a:r>
            <a:r>
              <a:rPr lang="en-US" sz="1500" dirty="0">
                <a:solidFill>
                  <a:schemeClr val="tx2"/>
                </a:solidFill>
                <a:effectLst/>
              </a:rPr>
              <a:t> and </a:t>
            </a:r>
            <a:r>
              <a:rPr lang="en-US" sz="1500" b="1" dirty="0">
                <a:solidFill>
                  <a:schemeClr val="tx2"/>
                </a:solidFill>
                <a:effectLst/>
              </a:rPr>
              <a:t>TF-IDF</a:t>
            </a:r>
            <a:r>
              <a:rPr lang="en-US" sz="1500" dirty="0">
                <a:solidFill>
                  <a:schemeClr val="tx2"/>
                </a:solidFill>
                <a:effectLst/>
              </a:rPr>
              <a:t> are effective on smaller datasets due simplicity &amp; lower computational needs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  <a:endParaRPr lang="en-US" sz="1500" dirty="0">
              <a:solidFill>
                <a:schemeClr val="tx2"/>
              </a:solidFill>
              <a:effectLst/>
            </a:endParaRP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1500" dirty="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1500" dirty="0">
              <a:solidFill>
                <a:schemeClr val="tx2"/>
              </a:solidFill>
            </a:endParaRPr>
          </a:p>
          <a:p>
            <a:pPr indent="-228600"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CB4E-1C86-B673-DA13-1353097D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71" y="832338"/>
            <a:ext cx="6598491" cy="72974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Research Questions</a:t>
            </a:r>
          </a:p>
        </p:txBody>
      </p:sp>
      <p:pic>
        <p:nvPicPr>
          <p:cNvPr id="5" name="Content Placeholder 4" descr="A question mark in a bubble with a magnifying glass&#10;&#10;Description automatically generated">
            <a:extLst>
              <a:ext uri="{FF2B5EF4-FFF2-40B4-BE49-F238E27FC236}">
                <a16:creationId xmlns:a16="http://schemas.microsoft.com/office/drawing/2014/main" id="{9B342180-0DEC-B89C-877C-5A25A6BF7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374" y="225179"/>
            <a:ext cx="1800000" cy="180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442C3-93E4-656F-2D20-6934611AF4AF}"/>
              </a:ext>
            </a:extLst>
          </p:cNvPr>
          <p:cNvSpPr txBox="1"/>
          <p:nvPr/>
        </p:nvSpPr>
        <p:spPr>
          <a:xfrm>
            <a:off x="1590075" y="2787311"/>
            <a:ext cx="9548447" cy="16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  <a:tabLst>
                <a:tab pos="2865755" algn="ctr"/>
                <a:tab pos="5731510" algn="r"/>
              </a:tabLst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 Transformer based models outperform </a:t>
            </a:r>
            <a:r>
              <a:rPr lang="en-US" kern="100" dirty="0">
                <a:ea typeface="Aptos" panose="020B0004020202020204" pitchFamily="34" charset="0"/>
                <a:cs typeface="Times New Roman" panose="02020603050405020304" pitchFamily="18" charset="0"/>
              </a:rPr>
              <a:t>Classical</a:t>
            </a: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NLP techniques in text summarization?</a:t>
            </a:r>
          </a:p>
          <a:p>
            <a:pPr lvl="0" algn="just">
              <a:lnSpc>
                <a:spcPct val="115000"/>
              </a:lnSpc>
              <a:tabLst>
                <a:tab pos="2865755" algn="ctr"/>
                <a:tab pos="5731510" algn="r"/>
              </a:tabLst>
            </a:pPr>
            <a:endParaRPr lang="en-GB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2865755" algn="ctr"/>
                <a:tab pos="5731510" algn="r"/>
              </a:tabLst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 transformer-based models compare to NLP approaches in terms of accuracy and computational efficiency?</a:t>
            </a:r>
            <a:endParaRPr lang="en-GB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4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1F82-2E41-3707-7881-3FDCE9AC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52" y="1000281"/>
            <a:ext cx="3259015" cy="288262"/>
          </a:xfrm>
        </p:spPr>
        <p:txBody>
          <a:bodyPr>
            <a:noAutofit/>
          </a:bodyPr>
          <a:lstStyle/>
          <a:p>
            <a:r>
              <a:rPr lang="en-US" sz="2000" b="1" dirty="0"/>
              <a:t>Bag of words</a:t>
            </a:r>
          </a:p>
        </p:txBody>
      </p:sp>
      <p:pic>
        <p:nvPicPr>
          <p:cNvPr id="5" name="Content Placeholder 4" descr="A group of colorful gears with text&#10;&#10;Description automatically generated with medium confidence">
            <a:extLst>
              <a:ext uri="{FF2B5EF4-FFF2-40B4-BE49-F238E27FC236}">
                <a16:creationId xmlns:a16="http://schemas.microsoft.com/office/drawing/2014/main" id="{F887CEB8-4B1A-E2E2-EAD5-84626A220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9344" y="450197"/>
            <a:ext cx="1547729" cy="1547729"/>
          </a:xfrm>
        </p:spPr>
      </p:pic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8348F1A0-4B5F-5EC8-10A3-C17E0B7AB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750701"/>
              </p:ext>
            </p:extLst>
          </p:nvPr>
        </p:nvGraphicFramePr>
        <p:xfrm>
          <a:off x="2356339" y="4097856"/>
          <a:ext cx="6599027" cy="191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C14DE368-0F8A-5DB9-0885-619B1A090FED}"/>
              </a:ext>
            </a:extLst>
          </p:cNvPr>
          <p:cNvSpPr txBox="1">
            <a:spLocks/>
          </p:cNvSpPr>
          <p:nvPr/>
        </p:nvSpPr>
        <p:spPr>
          <a:xfrm>
            <a:off x="2356339" y="3757068"/>
            <a:ext cx="2098430" cy="34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300" b="1" dirty="0"/>
              <a:t>TF-IDF</a:t>
            </a:r>
            <a:r>
              <a:rPr lang="en-US" dirty="0"/>
              <a:t> </a:t>
            </a:r>
          </a:p>
        </p:txBody>
      </p:sp>
      <p:graphicFrame>
        <p:nvGraphicFramePr>
          <p:cNvPr id="12" name="TextBox 6">
            <a:extLst>
              <a:ext uri="{FF2B5EF4-FFF2-40B4-BE49-F238E27FC236}">
                <a16:creationId xmlns:a16="http://schemas.microsoft.com/office/drawing/2014/main" id="{2F47D5CD-9B32-E308-979F-087817E54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609231"/>
              </p:ext>
            </p:extLst>
          </p:nvPr>
        </p:nvGraphicFramePr>
        <p:xfrm>
          <a:off x="2414954" y="1338261"/>
          <a:ext cx="6599027" cy="191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1617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9C77-372D-F39F-A899-4C00F2EC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169" y="365711"/>
            <a:ext cx="7784123" cy="1254369"/>
          </a:xfrm>
        </p:spPr>
        <p:txBody>
          <a:bodyPr>
            <a:normAutofit/>
          </a:bodyPr>
          <a:lstStyle/>
          <a:p>
            <a:r>
              <a:rPr lang="en-US" sz="3000" b="1" dirty="0"/>
              <a:t>BERT - </a:t>
            </a:r>
            <a:r>
              <a:rPr lang="en-US" sz="2400" dirty="0"/>
              <a:t>Bidirectional Encoder Representations from Transformers</a:t>
            </a:r>
          </a:p>
        </p:txBody>
      </p:sp>
      <p:pic>
        <p:nvPicPr>
          <p:cNvPr id="13" name="Content Placeholder 12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28DED706-A333-1E29-2895-68A27FE6F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1963" y="250775"/>
            <a:ext cx="1449819" cy="14498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DD15FD-A809-0F4A-42F5-DF1C660F69BD}"/>
              </a:ext>
            </a:extLst>
          </p:cNvPr>
          <p:cNvSpPr txBox="1"/>
          <p:nvPr/>
        </p:nvSpPr>
        <p:spPr>
          <a:xfrm>
            <a:off x="457200" y="1946031"/>
            <a:ext cx="11512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Contextual Understanding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BERT uses bidirectional context, meaning it looks at both the left and right sides of a word to understand its meaning.</a:t>
            </a: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Pre-trained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Pre-trained on large corpora &amp; fine-tuned for specific NLP tasks like text summarization.</a:t>
            </a: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Transformer-Based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Built on the Transformer architecture, allowing parallel processing of input and understanding complex dependencies.</a:t>
            </a: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Performance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Achieves leading results in many NLP tasks, including summarization, question answering, and text classification.</a:t>
            </a: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E0E0E"/>
                </a:solidFill>
                <a:effectLst/>
                <a:latin typeface=".SF NS"/>
              </a:rPr>
              <a:t>Abstractive Summarization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: Can generate human-like summaries by rephrasing and synthesizing content, unlike traditional extractive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79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FADD1535-ED83-48B3-8EB1-671A080F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0C64DB-421C-4FFD-8EB1-A7D1A5DC1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04BFFB-0C30-49E1-B4F0-243531219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8C7354-F4EF-4BC5-BF44-01614E0B9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45981B8-FB15-43E7-B1CE-AE4A5E9B1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F05D22-2B12-4452-A804-346878D55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B26EE6B-DF99-4B8A-8859-82A92A598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E8FB053-1663-44BA-8128-0C19BD762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5E5E4F4-4EE0-49E3-98E5-F1E2BB91A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E66E92-32F5-0586-F06F-4115032D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702" y="295715"/>
            <a:ext cx="5247697" cy="855585"/>
          </a:xfrm>
        </p:spPr>
        <p:txBody>
          <a:bodyPr>
            <a:normAutofit/>
          </a:bodyPr>
          <a:lstStyle/>
          <a:p>
            <a:r>
              <a:rPr lang="en-US" b="1" dirty="0"/>
              <a:t>Rouge Score </a:t>
            </a:r>
          </a:p>
        </p:txBody>
      </p:sp>
      <p:pic>
        <p:nvPicPr>
          <p:cNvPr id="4" name="Content Placeholder 3" descr="A blue and white gear with text&#10;&#10;Description automatically generated with medium confidence">
            <a:extLst>
              <a:ext uri="{FF2B5EF4-FFF2-40B4-BE49-F238E27FC236}">
                <a16:creationId xmlns:a16="http://schemas.microsoft.com/office/drawing/2014/main" id="{A174E3FE-110C-6017-DEF5-0863E98D1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5382" y="227163"/>
            <a:ext cx="1572786" cy="1572786"/>
          </a:xfr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01081332-6CA1-49C2-A979-7709509AD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826B0664-73BC-4FCB-A447-57F7F676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3242A3E-DBD8-44D5-930F-DA776CA06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331C242-2FF0-40D4-BF95-4A27680F26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B500FE3B-EB2C-4A5D-ABA7-35137B2BA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1EA3BF-3A9F-4CD0-9640-6FF67F4430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F4411F-5B81-451C-A006-8754E1618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E4D64BD-20E2-44CF-AEB4-A87A43376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B309630-6603-4319-BAB8-93102ABEB3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540FCD4-859A-4602-9CBC-C697E3877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7E95112-F9CA-799E-96EC-707BFE07B050}"/>
              </a:ext>
            </a:extLst>
          </p:cNvPr>
          <p:cNvSpPr txBox="1"/>
          <p:nvPr/>
        </p:nvSpPr>
        <p:spPr>
          <a:xfrm>
            <a:off x="1591238" y="1810697"/>
            <a:ext cx="967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E0E0E"/>
                </a:solidFill>
                <a:latin typeface="+mj-lt"/>
              </a:rPr>
              <a:t>M</a:t>
            </a:r>
            <a:r>
              <a:rPr lang="en-GB" dirty="0">
                <a:solidFill>
                  <a:srgbClr val="0E0E0E"/>
                </a:solidFill>
                <a:effectLst/>
                <a:latin typeface="+mj-lt"/>
              </a:rPr>
              <a:t>easures the overlap between generated and reference summaries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en-GB" dirty="0">
              <a:solidFill>
                <a:srgbClr val="0E0E0E"/>
              </a:solidFill>
              <a:latin typeface=".SF NS"/>
            </a:endParaRP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E0E0E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ROUGE-1</a:t>
            </a:r>
            <a:r>
              <a:rPr lang="en-GB" dirty="0">
                <a:solidFill>
                  <a:srgbClr val="0E0E0E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:  unigram (single word) overlap.</a:t>
            </a:r>
          </a:p>
          <a:p>
            <a:endParaRPr lang="en-GB" dirty="0">
              <a:solidFill>
                <a:srgbClr val="0E0E0E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E0E0E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ROUGE-2</a:t>
            </a:r>
            <a:r>
              <a:rPr lang="en-GB" dirty="0">
                <a:solidFill>
                  <a:srgbClr val="0E0E0E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:  bigram (two consecutive words) overlap.</a:t>
            </a:r>
          </a:p>
          <a:p>
            <a:endParaRPr lang="en-GB" dirty="0">
              <a:solidFill>
                <a:srgbClr val="0E0E0E"/>
              </a:solidFill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E0E0E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ROUGE-L</a:t>
            </a:r>
            <a:r>
              <a:rPr lang="en-GB" dirty="0">
                <a:solidFill>
                  <a:srgbClr val="0E0E0E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: Evaluates the longest common subsequence, capturing sentence structure</a:t>
            </a:r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endParaRPr lang="en-GB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5" name="Top left">
            <a:extLst>
              <a:ext uri="{FF2B5EF4-FFF2-40B4-BE49-F238E27FC236}">
                <a16:creationId xmlns:a16="http://schemas.microsoft.com/office/drawing/2014/main" id="{E8ABCFC2-1187-4EFE-87CB-D1ABA0F5D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4CE539D-89D1-484C-B390-9D6005029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85D0A74-51B8-440F-8ADF-3F2ED1C84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5C9E45B-6B92-475E-8B2E-97729EE8F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7E3A49B-F12C-4355-84DE-0EF54227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DE6BF50-27B1-444D-9E81-752674A04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8B7A474-F527-47C3-94C4-A0F446276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D1AF5A9-1A6C-4F55-B975-879BF9EE3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039866D-1864-499B-9BD7-C8178A07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C2D77F-0C7C-E839-ADA3-4C5E4B1C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496" y="181088"/>
            <a:ext cx="5972396" cy="1020596"/>
          </a:xfrm>
        </p:spPr>
        <p:txBody>
          <a:bodyPr anchor="ctr">
            <a:normAutofit/>
          </a:bodyPr>
          <a:lstStyle/>
          <a:p>
            <a:r>
              <a:rPr lang="en-US" sz="3200" b="1"/>
              <a:t>CNN / Daily mail Data Set</a:t>
            </a:r>
            <a:endParaRPr lang="en-US" sz="3200" b="1" dirty="0"/>
          </a:p>
        </p:txBody>
      </p:sp>
      <p:pic>
        <p:nvPicPr>
          <p:cNvPr id="5" name="Content Placeholder 4" descr="A blue line drawing of a diagram&#10;&#10;Description automatically generated">
            <a:extLst>
              <a:ext uri="{FF2B5EF4-FFF2-40B4-BE49-F238E27FC236}">
                <a16:creationId xmlns:a16="http://schemas.microsoft.com/office/drawing/2014/main" id="{8BCF06EB-D966-8FC5-098D-0FB5C393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347" y="196753"/>
            <a:ext cx="1328979" cy="1328979"/>
          </a:xfrm>
          <a:prstGeom prst="rect">
            <a:avLst/>
          </a:prstGeom>
        </p:spPr>
      </p:pic>
      <p:grpSp>
        <p:nvGrpSpPr>
          <p:cNvPr id="55" name="Bottom Right">
            <a:extLst>
              <a:ext uri="{FF2B5EF4-FFF2-40B4-BE49-F238E27FC236}">
                <a16:creationId xmlns:a16="http://schemas.microsoft.com/office/drawing/2014/main" id="{CE5E50B5-764C-4CF0-BE62-6330BDB19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6" name="Graphic 157">
              <a:extLst>
                <a:ext uri="{FF2B5EF4-FFF2-40B4-BE49-F238E27FC236}">
                  <a16:creationId xmlns:a16="http://schemas.microsoft.com/office/drawing/2014/main" id="{9C1BDBFA-B254-41ED-90D6-17F930A0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E84A133-F5D3-4950-9DC9-A3DEEEBC95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82FFBFE-D99F-4065-9AEC-88E664DB84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21980AE-6D2C-4DAE-A7A8-52045837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3B2229E-2951-41E8-AD53-08D800523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2D20C4F-2AC9-44DD-9092-45ACB8A175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08C98BF0-6D5F-4454-8756-16602535A0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6F1B3E8-AAFA-43AA-9872-DF033CCBF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CAE8F4B-267D-4381-A9FD-CEF14AE6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664768-3CE8-FFDF-BA26-1CB9AE7C9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95009"/>
              </p:ext>
            </p:extLst>
          </p:nvPr>
        </p:nvGraphicFramePr>
        <p:xfrm>
          <a:off x="2877132" y="3380510"/>
          <a:ext cx="5551760" cy="2074005"/>
        </p:xfrm>
        <a:graphic>
          <a:graphicData uri="http://schemas.openxmlformats.org/drawingml/2006/table">
            <a:tbl>
              <a:tblPr firstRow="1" firstCol="1" bandRow="1"/>
              <a:tblGrid>
                <a:gridCol w="1404843">
                  <a:extLst>
                    <a:ext uri="{9D8B030D-6E8A-4147-A177-3AD203B41FA5}">
                      <a16:colId xmlns:a16="http://schemas.microsoft.com/office/drawing/2014/main" val="399906015"/>
                    </a:ext>
                  </a:extLst>
                </a:gridCol>
                <a:gridCol w="4146917">
                  <a:extLst>
                    <a:ext uri="{9D8B030D-6E8A-4147-A177-3AD203B41FA5}">
                      <a16:colId xmlns:a16="http://schemas.microsoft.com/office/drawing/2014/main" val="124128633"/>
                    </a:ext>
                  </a:extLst>
                </a:gridCol>
              </a:tblGrid>
              <a:tr h="291694"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Field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14" marR="107114" marT="14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14" marR="107114" marT="14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746779"/>
                  </a:ext>
                </a:extLst>
              </a:tr>
              <a:tr h="622550"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14" marR="107114" marT="14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600" b="0" i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 for each article </a:t>
                      </a:r>
                    </a:p>
                  </a:txBody>
                  <a:tcPr marL="107114" marR="107114" marT="14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446811"/>
                  </a:ext>
                </a:extLst>
              </a:tr>
              <a:tr h="533612"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Article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14" marR="107114" marT="14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GB" sz="16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Body of news 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14" marR="107114" marT="14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468424"/>
                  </a:ext>
                </a:extLst>
              </a:tr>
              <a:tr h="622550"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US" sz="1700" b="0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Highlights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14" marR="107114" marT="14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865755" algn="ctr"/>
                          <a:tab pos="5731510" algn="r"/>
                        </a:tabLst>
                      </a:pPr>
                      <a:r>
                        <a:rPr lang="en-GB" sz="1600" b="0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Highlight of article </a:t>
                      </a:r>
                      <a:endParaRPr lang="en-GB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7114" marR="107114" marT="1487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4631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D738DC-FE0F-A833-401D-7B2BD30C6165}"/>
              </a:ext>
            </a:extLst>
          </p:cNvPr>
          <p:cNvSpPr txBox="1"/>
          <p:nvPr/>
        </p:nvSpPr>
        <p:spPr>
          <a:xfrm>
            <a:off x="1620602" y="1728697"/>
            <a:ext cx="89477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600" dirty="0">
                <a:latin typeface="Posterama" panose="020B0504020200020000" pitchFamily="34" charset="0"/>
                <a:cs typeface="Posterama" panose="020B0504020200020000" pitchFamily="34" charset="0"/>
              </a:rPr>
              <a:t> D</a:t>
            </a:r>
            <a:r>
              <a:rPr lang="en-GB" sz="160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ataset  containing  news articles for training and evaluating text summarization models.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sz="1600" dirty="0"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60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Comprises over 300,000 </a:t>
            </a:r>
            <a:r>
              <a:rPr lang="en-GB" sz="1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160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articles with human-written summaries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GB" sz="1600" dirty="0">
              <a:effectLst/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GB" sz="1600" dirty="0"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 Each article is divided into sentences, with  summaries capturing the main points</a:t>
            </a:r>
          </a:p>
        </p:txBody>
      </p:sp>
    </p:spTree>
    <p:extLst>
      <p:ext uri="{BB962C8B-B14F-4D97-AF65-F5344CB8AC3E}">
        <p14:creationId xmlns:p14="http://schemas.microsoft.com/office/powerpoint/2010/main" val="223048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3966-9005-1D78-2D85-3B518950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788" y="564194"/>
            <a:ext cx="6682154" cy="6689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Storage &amp; Sharing</a:t>
            </a:r>
          </a:p>
        </p:txBody>
      </p:sp>
      <p:pic>
        <p:nvPicPr>
          <p:cNvPr id="5" name="Content Placeholder 4" descr="A graphic of a database&#10;&#10;Description automatically generated with medium confidence">
            <a:extLst>
              <a:ext uri="{FF2B5EF4-FFF2-40B4-BE49-F238E27FC236}">
                <a16:creationId xmlns:a16="http://schemas.microsoft.com/office/drawing/2014/main" id="{DAF61A35-B89F-24DF-E83A-CD1856F80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0112" y="280632"/>
            <a:ext cx="1768504" cy="15429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4C2FAA-BED4-D594-D026-70509AF3F1F6}"/>
              </a:ext>
            </a:extLst>
          </p:cNvPr>
          <p:cNvSpPr txBox="1"/>
          <p:nvPr/>
        </p:nvSpPr>
        <p:spPr>
          <a:xfrm>
            <a:off x="1996121" y="1823545"/>
            <a:ext cx="8199758" cy="17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Document Control: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  <a:tabLst>
                <a:tab pos="2865755" algn="ctr"/>
                <a:tab pos="5731510" algn="r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GitHub Repo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Link to Repository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  <a:tabLst>
                <a:tab pos="2865755" algn="ctr"/>
                <a:tab pos="5731510" algn="r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Version Control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Code and version changes are tracked through Git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2865755" algn="ctr"/>
                <a:tab pos="5731510" algn="r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 Naming : 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consistent file naming convention which ensures clarity  and easy identification will be used throughout the project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F6FD9-4614-783D-84AF-3356167814A9}"/>
              </a:ext>
            </a:extLst>
          </p:cNvPr>
          <p:cNvSpPr txBox="1"/>
          <p:nvPr/>
        </p:nvSpPr>
        <p:spPr>
          <a:xfrm>
            <a:off x="1996121" y="3907288"/>
            <a:ext cx="9065302" cy="1530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tabLst>
                <a:tab pos="2865755" algn="ctr"/>
                <a:tab pos="5731510" algn="r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Security and Storage: 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itchFamily="2" charset="2"/>
              <a:buChar char=""/>
              <a:tabLst>
                <a:tab pos="2865755" algn="ctr"/>
                <a:tab pos="5731510" algn="r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Backup: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and code will be backed up regularly on GitHub, Google drive and one drive.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  <a:tabLst>
                <a:tab pos="2865755" algn="ctr"/>
                <a:tab pos="5731510" algn="r"/>
              </a:tabLst>
            </a:pPr>
            <a:r>
              <a:rPr lang="en-GB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 Sharing: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Shared through GitHub Repository , Google collab and Cloud storage links.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3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1A365C-9A86-BB15-8DF3-F40BDC3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Privacy and Ethics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B132D-B7F8-125A-E93B-12D9ABF82A65}"/>
              </a:ext>
            </a:extLst>
          </p:cNvPr>
          <p:cNvSpPr txBox="1"/>
          <p:nvPr/>
        </p:nvSpPr>
        <p:spPr>
          <a:xfrm>
            <a:off x="832700" y="2605905"/>
            <a:ext cx="9253500" cy="279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110000"/>
              </a:lnSpc>
              <a:buClr>
                <a:schemeClr val="accent5"/>
              </a:buClr>
              <a:buFont typeface="Avenir Next LT Pro" panose="020B0504020202020204" pitchFamily="34" charset="0"/>
              <a:buChar char="+"/>
              <a:tabLst>
                <a:tab pos="2865755" algn="ctr"/>
                <a:tab pos="5731510" algn="r"/>
              </a:tabLst>
            </a:pPr>
            <a:r>
              <a:rPr lang="en-US" b="1" dirty="0">
                <a:solidFill>
                  <a:schemeClr val="tx2"/>
                </a:solidFill>
                <a:effectLst/>
              </a:rPr>
              <a:t>GDPR Compliance:  </a:t>
            </a:r>
            <a:r>
              <a:rPr lang="en-US" dirty="0">
                <a:solidFill>
                  <a:schemeClr val="tx2"/>
                </a:solidFill>
                <a:effectLst/>
              </a:rPr>
              <a:t>Data is anonymized and publicly available </a:t>
            </a:r>
          </a:p>
          <a:p>
            <a:pPr marL="114300" lvl="0">
              <a:lnSpc>
                <a:spcPct val="110000"/>
              </a:lnSpc>
              <a:buClr>
                <a:schemeClr val="accent5"/>
              </a:buClr>
              <a:tabLst>
                <a:tab pos="2865755" algn="ctr"/>
                <a:tab pos="5731510" algn="r"/>
              </a:tabLst>
            </a:pP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lnSpc>
                <a:spcPct val="110000"/>
              </a:lnSpc>
              <a:buClr>
                <a:schemeClr val="accent5"/>
              </a:buClr>
              <a:buFont typeface="Avenir Next LT Pro" panose="020B0504020202020204" pitchFamily="34" charset="0"/>
              <a:buChar char="+"/>
              <a:tabLst>
                <a:tab pos="2865755" algn="ctr"/>
                <a:tab pos="5731510" algn="r"/>
              </a:tabLst>
            </a:pPr>
            <a:r>
              <a:rPr lang="en-US" b="1" dirty="0">
                <a:solidFill>
                  <a:schemeClr val="tx2"/>
                </a:solidFill>
                <a:effectLst/>
              </a:rPr>
              <a:t>UH Ethical policies</a:t>
            </a:r>
            <a:r>
              <a:rPr lang="en-US" dirty="0">
                <a:solidFill>
                  <a:schemeClr val="tx2"/>
                </a:solidFill>
                <a:effectLst/>
              </a:rPr>
              <a:t>: Data set adheres to the UH ethical policies and guidelines</a:t>
            </a:r>
          </a:p>
          <a:p>
            <a:pPr marL="114300" lvl="0">
              <a:lnSpc>
                <a:spcPct val="110000"/>
              </a:lnSpc>
              <a:buClr>
                <a:schemeClr val="accent5"/>
              </a:buClr>
              <a:tabLst>
                <a:tab pos="2865755" algn="ctr"/>
                <a:tab pos="5731510" algn="r"/>
              </a:tabLst>
            </a:pP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lnSpc>
                <a:spcPct val="110000"/>
              </a:lnSpc>
              <a:buClr>
                <a:schemeClr val="accent5"/>
              </a:buClr>
              <a:buFont typeface="Avenir Next LT Pro" panose="020B0504020202020204" pitchFamily="34" charset="0"/>
              <a:buChar char="+"/>
              <a:tabLst>
                <a:tab pos="2865755" algn="ctr"/>
                <a:tab pos="5731510" algn="r"/>
              </a:tabLst>
            </a:pPr>
            <a:r>
              <a:rPr lang="en-US" b="1" dirty="0">
                <a:solidFill>
                  <a:schemeClr val="tx2"/>
                </a:solidFill>
                <a:effectLst/>
              </a:rPr>
              <a:t>Permission to use</a:t>
            </a:r>
            <a:r>
              <a:rPr lang="en-US" dirty="0">
                <a:solidFill>
                  <a:schemeClr val="tx2"/>
                </a:solidFill>
                <a:effectLst/>
              </a:rPr>
              <a:t>: Publicly available dataset which is widely used in academic research </a:t>
            </a:r>
          </a:p>
          <a:p>
            <a:pPr marL="114300" lvl="0">
              <a:lnSpc>
                <a:spcPct val="110000"/>
              </a:lnSpc>
              <a:buClr>
                <a:schemeClr val="accent5"/>
              </a:buClr>
              <a:tabLst>
                <a:tab pos="2865755" algn="ctr"/>
                <a:tab pos="5731510" algn="r"/>
              </a:tabLst>
            </a:pPr>
            <a:endParaRPr lang="en-US" dirty="0">
              <a:solidFill>
                <a:schemeClr val="tx2"/>
              </a:solidFill>
              <a:effectLst/>
            </a:endParaRPr>
          </a:p>
          <a:p>
            <a:pPr marL="342900" lvl="0" indent="-228600">
              <a:lnSpc>
                <a:spcPct val="110000"/>
              </a:lnSpc>
              <a:spcAft>
                <a:spcPts val="8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  <a:tabLst>
                <a:tab pos="2865755" algn="ctr"/>
                <a:tab pos="5731510" algn="r"/>
              </a:tabLst>
            </a:pPr>
            <a:r>
              <a:rPr lang="en-US" b="1" dirty="0">
                <a:solidFill>
                  <a:schemeClr val="tx2"/>
                </a:solidFill>
                <a:effectLst/>
              </a:rPr>
              <a:t>Data Collection</a:t>
            </a:r>
            <a:r>
              <a:rPr lang="en-US" dirty="0">
                <a:solidFill>
                  <a:schemeClr val="tx2"/>
                </a:solidFill>
                <a:effectLst/>
              </a:rPr>
              <a:t>: data is ethically collected by the researchers at google DeepMind and university of oxford for research purpose </a:t>
            </a:r>
          </a:p>
        </p:txBody>
      </p:sp>
      <p:pic>
        <p:nvPicPr>
          <p:cNvPr id="5" name="Content Placeholder 4" descr="A blue and white document with a shield and a person on it&#10;&#10;Description automatically generated">
            <a:extLst>
              <a:ext uri="{FF2B5EF4-FFF2-40B4-BE49-F238E27FC236}">
                <a16:creationId xmlns:a16="http://schemas.microsoft.com/office/drawing/2014/main" id="{64FD0F5F-4B37-44F8-E394-4B5404325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204" y="408183"/>
            <a:ext cx="1685068" cy="1685068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176067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1003</TotalTime>
  <Words>535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.SF NS</vt:lpstr>
      <vt:lpstr>Aptos</vt:lpstr>
      <vt:lpstr>Arial</vt:lpstr>
      <vt:lpstr>Avenir Next LT Pro</vt:lpstr>
      <vt:lpstr>AvenirNext LT Pro Medium</vt:lpstr>
      <vt:lpstr>Posterama</vt:lpstr>
      <vt:lpstr>Symbol</vt:lpstr>
      <vt:lpstr>Times New Roman</vt:lpstr>
      <vt:lpstr>Wingdings</vt:lpstr>
      <vt:lpstr>ExploreVTI</vt:lpstr>
      <vt:lpstr>Text Summarization : A Study of  BERT and Classical NLP Approaches </vt:lpstr>
      <vt:lpstr>Project Introduction </vt:lpstr>
      <vt:lpstr>Research Questions</vt:lpstr>
      <vt:lpstr>Bag of words</vt:lpstr>
      <vt:lpstr>BERT - Bidirectional Encoder Representations from Transformers</vt:lpstr>
      <vt:lpstr>Rouge Score </vt:lpstr>
      <vt:lpstr>CNN / Daily mail Data Set</vt:lpstr>
      <vt:lpstr>Data Storage &amp; Sharing</vt:lpstr>
      <vt:lpstr>Data Privacy and Ethics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SHARON ZACHARIA</dc:creator>
  <cp:lastModifiedBy>SHARON ZACHARIA</cp:lastModifiedBy>
  <cp:revision>31</cp:revision>
  <dcterms:created xsi:type="dcterms:W3CDTF">2024-10-15T11:23:36Z</dcterms:created>
  <dcterms:modified xsi:type="dcterms:W3CDTF">2024-10-18T13:22:42Z</dcterms:modified>
</cp:coreProperties>
</file>