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753600" cy="7315200"/>
  <p:notesSz cx="6858000" cy="9144000"/>
  <p:embeddedFontLst>
    <p:embeddedFont>
      <p:font typeface="TT Rounds Condensed" charset="1" panose="02000506030000020003"/>
      <p:regular r:id="rId28"/>
    </p:embeddedFont>
    <p:embeddedFont>
      <p:font typeface="TT Rounds Condensed Bold" charset="1" panose="02000806030000020003"/>
      <p:regular r:id="rId29"/>
    </p:embeddedFont>
    <p:embeddedFont>
      <p:font typeface="League Spartan" charset="1" panose="00000800000000000000"/>
      <p:regular r:id="rId35"/>
    </p:embeddedFont>
    <p:embeddedFont>
      <p:font typeface="Sanchez" charset="1" panose="0200000000000000000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notesMasters/notesMaster1.xml" Type="http://schemas.openxmlformats.org/officeDocument/2006/relationships/notesMaster"/><Relationship Id="rId26" Target="theme/theme2.xml" Type="http://schemas.openxmlformats.org/officeDocument/2006/relationships/theme"/><Relationship Id="rId27" Target="notesSlides/notesSlide1.xml" Type="http://schemas.openxmlformats.org/officeDocument/2006/relationships/notes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notesSlides/notesSlide2.xml" Type="http://schemas.openxmlformats.org/officeDocument/2006/relationships/notesSlide"/><Relationship Id="rId31" Target="notesSlides/notesSlide3.xml" Type="http://schemas.openxmlformats.org/officeDocument/2006/relationships/notesSlide"/><Relationship Id="rId32" Target="notesSlides/notesSlide4.xml" Type="http://schemas.openxmlformats.org/officeDocument/2006/relationships/notesSlide"/><Relationship Id="rId33" Target="notesSlides/notesSlide5.xml" Type="http://schemas.openxmlformats.org/officeDocument/2006/relationships/notesSlide"/><Relationship Id="rId34" Target="notesSlides/notesSlide6.xml" Type="http://schemas.openxmlformats.org/officeDocument/2006/relationships/notesSlide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notesSlides/notesSlide7.xml" Type="http://schemas.openxmlformats.org/officeDocument/2006/relationships/notesSlide"/><Relationship Id="rId38" Target="notesSlides/notesSlide8.xml" Type="http://schemas.openxmlformats.org/officeDocument/2006/relationships/notesSlide"/><Relationship Id="rId39" Target="notesSlides/notesSlide9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10.xml" Type="http://schemas.openxmlformats.org/officeDocument/2006/relationships/notesSlide"/><Relationship Id="rId41" Target="notesSlides/notesSlide11.xml" Type="http://schemas.openxmlformats.org/officeDocument/2006/relationships/notesSlide"/><Relationship Id="rId42" Target="notesSlides/notesSlide12.xml" Type="http://schemas.openxmlformats.org/officeDocument/2006/relationships/notesSlide"/><Relationship Id="rId43" Target="notesSlides/notesSlide13.xml" Type="http://schemas.openxmlformats.org/officeDocument/2006/relationships/notesSlide"/><Relationship Id="rId44" Target="notesSlides/notesSlide14.xml" Type="http://schemas.openxmlformats.org/officeDocument/2006/relationships/notesSlide"/><Relationship Id="rId45" Target="notesSlides/notesSlide15.xml" Type="http://schemas.openxmlformats.org/officeDocument/2006/relationships/notesSlide"/><Relationship Id="rId46" Target="notesSlides/notesSlide16.xml" Type="http://schemas.openxmlformats.org/officeDocument/2006/relationships/notesSlide"/><Relationship Id="rId47" Target="notesSlides/notesSlide17.xml" Type="http://schemas.openxmlformats.org/officeDocument/2006/relationships/notesSlide"/><Relationship Id="rId48" Target="notesSlides/notesSlide18.xml" Type="http://schemas.openxmlformats.org/officeDocument/2006/relationships/notesSlide"/><Relationship Id="rId49" Target="notesSlides/notesSlide19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2.jpe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https://ieeexplore.ieee.org/document/9091399/authors#authors" TargetMode="External" Type="http://schemas.openxmlformats.org/officeDocument/2006/relationships/hyperlink"/><Relationship Id="rId4" Target="https://ieeexplore.ieee.org/author/37400256000" TargetMode="External" Type="http://schemas.openxmlformats.org/officeDocument/2006/relationships/hyperlink"/><Relationship Id="rId5" Target="https://ieeexplore.ieee.org/author/37351173500" TargetMode="External" Type="http://schemas.openxmlformats.org/officeDocument/2006/relationships/hyperlink"/><Relationship Id="rId6" Target="https://ieeexplore.ieee.org/author/37085676061" TargetMode="External" Type="http://schemas.openxmlformats.org/officeDocument/2006/relationships/hyperlink"/><Relationship Id="rId7" Target="https://ieeexplore.ieee.org/author/37088402290" TargetMode="External" Type="http://schemas.openxmlformats.org/officeDocument/2006/relationships/hyperlink"/><Relationship Id="rId8" Target="https://ieeexplore.ieee.org/author/37088400755" TargetMode="External" Type="http://schemas.openxmlformats.org/officeDocument/2006/relationships/hyperlink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6811" y="-2701"/>
            <a:ext cx="9830411" cy="3447265"/>
          </a:xfrm>
          <a:custGeom>
            <a:avLst/>
            <a:gdLst/>
            <a:ahLst/>
            <a:cxnLst/>
            <a:rect r="r" b="b" t="t" l="l"/>
            <a:pathLst>
              <a:path h="3447265" w="9830411">
                <a:moveTo>
                  <a:pt x="0" y="0"/>
                </a:moveTo>
                <a:lnTo>
                  <a:pt x="9830411" y="0"/>
                </a:lnTo>
                <a:lnTo>
                  <a:pt x="9830411" y="3447265"/>
                </a:lnTo>
                <a:lnTo>
                  <a:pt x="0" y="34472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776" t="-94318" r="-775" b="4526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336750" y="1878612"/>
            <a:ext cx="4416850" cy="2797275"/>
            <a:chOff x="0" y="0"/>
            <a:chExt cx="5889134" cy="37297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889117" cy="3729736"/>
            </a:xfrm>
            <a:custGeom>
              <a:avLst/>
              <a:gdLst/>
              <a:ahLst/>
              <a:cxnLst/>
              <a:rect r="r" b="b" t="t" l="l"/>
              <a:pathLst>
                <a:path h="3729736" w="5889117">
                  <a:moveTo>
                    <a:pt x="0" y="0"/>
                  </a:moveTo>
                  <a:lnTo>
                    <a:pt x="5889117" y="0"/>
                  </a:lnTo>
                  <a:lnTo>
                    <a:pt x="5889117" y="3729736"/>
                  </a:lnTo>
                  <a:lnTo>
                    <a:pt x="0" y="3729736"/>
                  </a:lnTo>
                  <a:lnTo>
                    <a:pt x="1864868" y="1864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AA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13547" y="1617782"/>
            <a:ext cx="6154002" cy="3318933"/>
            <a:chOff x="0" y="0"/>
            <a:chExt cx="8205336" cy="44252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8034" y="18034"/>
              <a:ext cx="8169275" cy="4389120"/>
            </a:xfrm>
            <a:custGeom>
              <a:avLst/>
              <a:gdLst/>
              <a:ahLst/>
              <a:cxnLst/>
              <a:rect r="r" b="b" t="t" l="l"/>
              <a:pathLst>
                <a:path h="4389120" w="8169275">
                  <a:moveTo>
                    <a:pt x="0" y="0"/>
                  </a:moveTo>
                  <a:lnTo>
                    <a:pt x="5966333" y="0"/>
                  </a:lnTo>
                  <a:lnTo>
                    <a:pt x="8169275" y="2194560"/>
                  </a:lnTo>
                  <a:lnTo>
                    <a:pt x="5966333" y="4389120"/>
                  </a:lnTo>
                  <a:lnTo>
                    <a:pt x="0" y="4389120"/>
                  </a:lnTo>
                  <a:close/>
                </a:path>
              </a:pathLst>
            </a:custGeom>
            <a:solidFill>
              <a:srgbClr val="59595B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205343" cy="4425188"/>
            </a:xfrm>
            <a:custGeom>
              <a:avLst/>
              <a:gdLst/>
              <a:ahLst/>
              <a:cxnLst/>
              <a:rect r="r" b="b" t="t" l="l"/>
              <a:pathLst>
                <a:path h="4425188" w="8205343">
                  <a:moveTo>
                    <a:pt x="18034" y="0"/>
                  </a:moveTo>
                  <a:lnTo>
                    <a:pt x="5984367" y="0"/>
                  </a:lnTo>
                  <a:cubicBezTo>
                    <a:pt x="5989193" y="0"/>
                    <a:pt x="5993765" y="1905"/>
                    <a:pt x="5997067" y="5207"/>
                  </a:cubicBezTo>
                  <a:lnTo>
                    <a:pt x="8200009" y="2199767"/>
                  </a:lnTo>
                  <a:cubicBezTo>
                    <a:pt x="8203438" y="2203196"/>
                    <a:pt x="8205343" y="2207768"/>
                    <a:pt x="8205343" y="2212594"/>
                  </a:cubicBezTo>
                  <a:cubicBezTo>
                    <a:pt x="8205343" y="2217420"/>
                    <a:pt x="8203438" y="2221992"/>
                    <a:pt x="8200009" y="2225421"/>
                  </a:cubicBezTo>
                  <a:lnTo>
                    <a:pt x="5997194" y="4419981"/>
                  </a:lnTo>
                  <a:cubicBezTo>
                    <a:pt x="5993765" y="4423410"/>
                    <a:pt x="5989193" y="4425188"/>
                    <a:pt x="5984494" y="4425188"/>
                  </a:cubicBezTo>
                  <a:lnTo>
                    <a:pt x="18034" y="4425188"/>
                  </a:lnTo>
                  <a:cubicBezTo>
                    <a:pt x="8001" y="4425188"/>
                    <a:pt x="0" y="4417060"/>
                    <a:pt x="0" y="4407154"/>
                  </a:cubicBezTo>
                  <a:lnTo>
                    <a:pt x="0" y="18034"/>
                  </a:lnTo>
                  <a:cubicBezTo>
                    <a:pt x="0" y="8128"/>
                    <a:pt x="8128" y="0"/>
                    <a:pt x="18034" y="0"/>
                  </a:cubicBezTo>
                  <a:moveTo>
                    <a:pt x="18034" y="36068"/>
                  </a:moveTo>
                  <a:lnTo>
                    <a:pt x="18034" y="18034"/>
                  </a:lnTo>
                  <a:lnTo>
                    <a:pt x="36068" y="18034"/>
                  </a:lnTo>
                  <a:lnTo>
                    <a:pt x="36068" y="4407154"/>
                  </a:lnTo>
                  <a:lnTo>
                    <a:pt x="18034" y="4407154"/>
                  </a:lnTo>
                  <a:lnTo>
                    <a:pt x="18034" y="4389120"/>
                  </a:lnTo>
                  <a:lnTo>
                    <a:pt x="5984367" y="4389120"/>
                  </a:lnTo>
                  <a:lnTo>
                    <a:pt x="5984367" y="4407154"/>
                  </a:lnTo>
                  <a:lnTo>
                    <a:pt x="5971667" y="4394327"/>
                  </a:lnTo>
                  <a:lnTo>
                    <a:pt x="8174609" y="2199767"/>
                  </a:lnTo>
                  <a:lnTo>
                    <a:pt x="8187309" y="2212594"/>
                  </a:lnTo>
                  <a:lnTo>
                    <a:pt x="8174609" y="2225421"/>
                  </a:lnTo>
                  <a:lnTo>
                    <a:pt x="5971667" y="30861"/>
                  </a:lnTo>
                  <a:lnTo>
                    <a:pt x="5984367" y="18034"/>
                  </a:lnTo>
                  <a:lnTo>
                    <a:pt x="5984367" y="36068"/>
                  </a:lnTo>
                  <a:lnTo>
                    <a:pt x="18034" y="36068"/>
                  </a:lnTo>
                  <a:close/>
                </a:path>
              </a:pathLst>
            </a:custGeom>
            <a:solidFill>
              <a:srgbClr val="59595B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15731" y="1052335"/>
            <a:ext cx="4282638" cy="1147657"/>
            <a:chOff x="0" y="0"/>
            <a:chExt cx="5710184" cy="153020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10174" cy="1530096"/>
            </a:xfrm>
            <a:custGeom>
              <a:avLst/>
              <a:gdLst/>
              <a:ahLst/>
              <a:cxnLst/>
              <a:rect r="r" b="b" t="t" l="l"/>
              <a:pathLst>
                <a:path h="1530096" w="5710174">
                  <a:moveTo>
                    <a:pt x="0" y="0"/>
                  </a:moveTo>
                  <a:lnTo>
                    <a:pt x="4945126" y="0"/>
                  </a:lnTo>
                  <a:lnTo>
                    <a:pt x="5710174" y="765048"/>
                  </a:lnTo>
                  <a:lnTo>
                    <a:pt x="4945126" y="1530096"/>
                  </a:lnTo>
                  <a:lnTo>
                    <a:pt x="0" y="1530096"/>
                  </a:lnTo>
                  <a:close/>
                </a:path>
              </a:pathLst>
            </a:custGeom>
            <a:solidFill>
              <a:srgbClr val="00AAA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4962386" y="1631330"/>
            <a:ext cx="1783854" cy="3291839"/>
            <a:chOff x="0" y="0"/>
            <a:chExt cx="2378472" cy="43891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78456" cy="4389120"/>
            </a:xfrm>
            <a:custGeom>
              <a:avLst/>
              <a:gdLst/>
              <a:ahLst/>
              <a:cxnLst/>
              <a:rect r="r" b="b" t="t" l="l"/>
              <a:pathLst>
                <a:path h="4389120" w="2378456">
                  <a:moveTo>
                    <a:pt x="0" y="0"/>
                  </a:moveTo>
                  <a:lnTo>
                    <a:pt x="183896" y="0"/>
                  </a:lnTo>
                  <a:lnTo>
                    <a:pt x="2378456" y="2194560"/>
                  </a:lnTo>
                  <a:lnTo>
                    <a:pt x="183896" y="4389120"/>
                  </a:lnTo>
                  <a:lnTo>
                    <a:pt x="0" y="4389120"/>
                  </a:lnTo>
                  <a:lnTo>
                    <a:pt x="2194560" y="2194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7603503" y="4737556"/>
            <a:ext cx="1934445" cy="1644278"/>
          </a:xfrm>
          <a:custGeom>
            <a:avLst/>
            <a:gdLst/>
            <a:ahLst/>
            <a:cxnLst/>
            <a:rect r="r" b="b" t="t" l="l"/>
            <a:pathLst>
              <a:path h="1644278" w="1934445">
                <a:moveTo>
                  <a:pt x="0" y="0"/>
                </a:moveTo>
                <a:lnTo>
                  <a:pt x="1934445" y="0"/>
                </a:lnTo>
                <a:lnTo>
                  <a:pt x="1934445" y="1644279"/>
                </a:lnTo>
                <a:lnTo>
                  <a:pt x="0" y="16442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07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3274935">
            <a:off x="6723750" y="2041033"/>
            <a:ext cx="2896819" cy="2926080"/>
          </a:xfrm>
          <a:custGeom>
            <a:avLst/>
            <a:gdLst/>
            <a:ahLst/>
            <a:cxnLst/>
            <a:rect r="r" b="b" t="t" l="l"/>
            <a:pathLst>
              <a:path h="2926080" w="2896819">
                <a:moveTo>
                  <a:pt x="0" y="0"/>
                </a:moveTo>
                <a:lnTo>
                  <a:pt x="2896819" y="0"/>
                </a:lnTo>
                <a:lnTo>
                  <a:pt x="2896819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188026" y="2199991"/>
            <a:ext cx="3834054" cy="2338773"/>
          </a:xfrm>
          <a:custGeom>
            <a:avLst/>
            <a:gdLst/>
            <a:ahLst/>
            <a:cxnLst/>
            <a:rect r="r" b="b" t="t" l="l"/>
            <a:pathLst>
              <a:path h="2338773" w="3834054">
                <a:moveTo>
                  <a:pt x="0" y="0"/>
                </a:moveTo>
                <a:lnTo>
                  <a:pt x="3834054" y="0"/>
                </a:lnTo>
                <a:lnTo>
                  <a:pt x="3834054" y="2338774"/>
                </a:lnTo>
                <a:lnTo>
                  <a:pt x="0" y="23387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81058" y="5288805"/>
            <a:ext cx="5573255" cy="1642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685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2116220701265</a:t>
            </a:r>
          </a:p>
          <a:p>
            <a:pPr algn="l">
              <a:lnSpc>
                <a:spcPts val="3222"/>
              </a:lnSpc>
            </a:pPr>
            <a:r>
              <a:rPr lang="en-US" sz="2685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Sharukeshwar P</a:t>
            </a:r>
          </a:p>
          <a:p>
            <a:pPr algn="l">
              <a:lnSpc>
                <a:spcPts val="3222"/>
              </a:lnSpc>
            </a:pPr>
            <a:r>
              <a:rPr lang="en-US" sz="2685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Ms. U. Farzana, M. Tech</a:t>
            </a:r>
          </a:p>
          <a:p>
            <a:pPr algn="l">
              <a:lnSpc>
                <a:spcPts val="3222"/>
              </a:lnSpc>
            </a:pPr>
            <a:r>
              <a:rPr lang="en-US" sz="2685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B. E. Computer Science &amp; Engineering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1058" y="1143974"/>
            <a:ext cx="3209778" cy="663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0"/>
              </a:lnSpc>
            </a:pPr>
            <a:r>
              <a:rPr lang="en-US" b="true" sz="2133" spc="19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Introduction to </a:t>
            </a:r>
          </a:p>
          <a:p>
            <a:pPr algn="ctr">
              <a:lnSpc>
                <a:spcPts val="2560"/>
              </a:lnSpc>
            </a:pPr>
            <a:r>
              <a:rPr lang="en-US" b="true" sz="2133" spc="19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Robotic Process Automation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1058" y="2576513"/>
            <a:ext cx="4284516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sz="4700" spc="42" b="true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Pixel Pilot -</a:t>
            </a:r>
          </a:p>
          <a:p>
            <a:pPr algn="l">
              <a:lnSpc>
                <a:spcPts val="5640"/>
              </a:lnSpc>
            </a:pPr>
            <a:r>
              <a:rPr lang="en-US" b="true" sz="4700" spc="43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Design Automation Bot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08800"/>
            <a:ext cx="4876800" cy="406400"/>
            <a:chOff x="0" y="0"/>
            <a:chExt cx="6502400" cy="541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02400" cy="541909"/>
            </a:xfrm>
            <a:custGeom>
              <a:avLst/>
              <a:gdLst/>
              <a:ahLst/>
              <a:cxnLst/>
              <a:rect r="r" b="b" t="t" l="l"/>
              <a:pathLst>
                <a:path h="541909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502400" cy="541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Department of Computer Science and Engineering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3732">
            <a:off x="198117" y="975360"/>
            <a:ext cx="9357366" cy="0"/>
          </a:xfrm>
          <a:prstGeom prst="line">
            <a:avLst/>
          </a:prstGeom>
          <a:ln cap="rnd" w="9525">
            <a:solidFill>
              <a:srgbClr val="D8D8D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876800" y="6909323"/>
            <a:ext cx="4876800" cy="418990"/>
            <a:chOff x="0" y="0"/>
            <a:chExt cx="6502400" cy="5586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02400" cy="558696"/>
            </a:xfrm>
            <a:custGeom>
              <a:avLst/>
              <a:gdLst/>
              <a:ahLst/>
              <a:cxnLst/>
              <a:rect r="r" b="b" t="t" l="l"/>
              <a:pathLst>
                <a:path h="558696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58696"/>
                  </a:lnTo>
                  <a:lnTo>
                    <a:pt x="0" y="558696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6502400" cy="558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Rajalakshmi Engineering College 		9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747589" y="1028065"/>
            <a:ext cx="6258422" cy="5835978"/>
          </a:xfrm>
          <a:custGeom>
            <a:avLst/>
            <a:gdLst/>
            <a:ahLst/>
            <a:cxnLst/>
            <a:rect r="r" b="b" t="t" l="l"/>
            <a:pathLst>
              <a:path h="5835978" w="6258422">
                <a:moveTo>
                  <a:pt x="0" y="0"/>
                </a:moveTo>
                <a:lnTo>
                  <a:pt x="6258422" y="0"/>
                </a:lnTo>
                <a:lnTo>
                  <a:pt x="6258422" y="5835978"/>
                </a:lnTo>
                <a:lnTo>
                  <a:pt x="0" y="58359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94625" y="149629"/>
            <a:ext cx="9164350" cy="78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Process Design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08800"/>
            <a:ext cx="4876800" cy="406400"/>
            <a:chOff x="0" y="0"/>
            <a:chExt cx="6502400" cy="541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02400" cy="541909"/>
            </a:xfrm>
            <a:custGeom>
              <a:avLst/>
              <a:gdLst/>
              <a:ahLst/>
              <a:cxnLst/>
              <a:rect r="r" b="b" t="t" l="l"/>
              <a:pathLst>
                <a:path h="541909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502400" cy="541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Department of Computer Science and Engineering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3732">
            <a:off x="198117" y="975360"/>
            <a:ext cx="9357366" cy="0"/>
          </a:xfrm>
          <a:prstGeom prst="line">
            <a:avLst/>
          </a:prstGeom>
          <a:ln cap="rnd" w="9525">
            <a:solidFill>
              <a:srgbClr val="D8D8D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876800" y="6909323"/>
            <a:ext cx="4876800" cy="418990"/>
            <a:chOff x="0" y="0"/>
            <a:chExt cx="6502400" cy="5586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02400" cy="558696"/>
            </a:xfrm>
            <a:custGeom>
              <a:avLst/>
              <a:gdLst/>
              <a:ahLst/>
              <a:cxnLst/>
              <a:rect r="r" b="b" t="t" l="l"/>
              <a:pathLst>
                <a:path h="558696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58696"/>
                  </a:lnTo>
                  <a:lnTo>
                    <a:pt x="0" y="558696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6502400" cy="558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Rajalakshmi Engineering College 		10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99788" y="1666269"/>
            <a:ext cx="3190790" cy="3347096"/>
          </a:xfrm>
          <a:custGeom>
            <a:avLst/>
            <a:gdLst/>
            <a:ahLst/>
            <a:cxnLst/>
            <a:rect r="r" b="b" t="t" l="l"/>
            <a:pathLst>
              <a:path h="3347096" w="3190790">
                <a:moveTo>
                  <a:pt x="0" y="0"/>
                </a:moveTo>
                <a:lnTo>
                  <a:pt x="3190791" y="0"/>
                </a:lnTo>
                <a:lnTo>
                  <a:pt x="3190791" y="3347096"/>
                </a:lnTo>
                <a:lnTo>
                  <a:pt x="0" y="33470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4641" y="5127665"/>
            <a:ext cx="3380089" cy="1651926"/>
          </a:xfrm>
          <a:custGeom>
            <a:avLst/>
            <a:gdLst/>
            <a:ahLst/>
            <a:cxnLst/>
            <a:rect r="r" b="b" t="t" l="l"/>
            <a:pathLst>
              <a:path h="1651926" w="3380089">
                <a:moveTo>
                  <a:pt x="0" y="0"/>
                </a:moveTo>
                <a:lnTo>
                  <a:pt x="3380089" y="0"/>
                </a:lnTo>
                <a:lnTo>
                  <a:pt x="3380089" y="1651926"/>
                </a:lnTo>
                <a:lnTo>
                  <a:pt x="0" y="16519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79968" r="0" b="-20304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930095" y="1666269"/>
            <a:ext cx="3609224" cy="3097469"/>
          </a:xfrm>
          <a:custGeom>
            <a:avLst/>
            <a:gdLst/>
            <a:ahLst/>
            <a:cxnLst/>
            <a:rect r="r" b="b" t="t" l="l"/>
            <a:pathLst>
              <a:path h="3097469" w="3609224">
                <a:moveTo>
                  <a:pt x="0" y="0"/>
                </a:moveTo>
                <a:lnTo>
                  <a:pt x="3609225" y="0"/>
                </a:lnTo>
                <a:lnTo>
                  <a:pt x="3609225" y="3097468"/>
                </a:lnTo>
                <a:lnTo>
                  <a:pt x="0" y="30974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010698" y="4801837"/>
            <a:ext cx="3253170" cy="1648493"/>
          </a:xfrm>
          <a:custGeom>
            <a:avLst/>
            <a:gdLst/>
            <a:ahLst/>
            <a:cxnLst/>
            <a:rect r="r" b="b" t="t" l="l"/>
            <a:pathLst>
              <a:path h="1648493" w="3253170">
                <a:moveTo>
                  <a:pt x="0" y="0"/>
                </a:moveTo>
                <a:lnTo>
                  <a:pt x="3253170" y="0"/>
                </a:lnTo>
                <a:lnTo>
                  <a:pt x="3253170" y="1648493"/>
                </a:lnTo>
                <a:lnTo>
                  <a:pt x="0" y="16484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0030" t="-50895" r="-19384" b="-80183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94625" y="149629"/>
            <a:ext cx="9164350" cy="78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Implementation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4625" y="1054715"/>
            <a:ext cx="3814585" cy="130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455" indent="-164727" lvl="1">
              <a:lnSpc>
                <a:spcPts val="3502"/>
              </a:lnSpc>
              <a:buFont typeface="Arial"/>
              <a:buChar char="•"/>
            </a:pPr>
            <a:r>
              <a:rPr lang="en-US" b="true" sz="2559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Input &amp; Decision </a:t>
            </a:r>
            <a:r>
              <a:rPr lang="en-US" b="true" sz="2559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Module :</a:t>
            </a:r>
          </a:p>
          <a:p>
            <a:pPr algn="l">
              <a:lnSpc>
                <a:spcPts val="3502"/>
              </a:lnSpc>
            </a:pPr>
          </a:p>
          <a:p>
            <a:pPr algn="l" marL="329455" indent="-164727" lvl="1">
              <a:lnSpc>
                <a:spcPts val="3502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4724735" y="1054715"/>
            <a:ext cx="3814585" cy="431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2704" indent="-276352" lvl="1">
              <a:lnSpc>
                <a:spcPts val="3502"/>
              </a:lnSpc>
              <a:buFont typeface="Arial"/>
              <a:buChar char="•"/>
            </a:pPr>
            <a:r>
              <a:rPr lang="en-US" b="true" sz="2559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UI Automation Module 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08800"/>
            <a:ext cx="4876800" cy="406400"/>
            <a:chOff x="0" y="0"/>
            <a:chExt cx="6502400" cy="541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02400" cy="541909"/>
            </a:xfrm>
            <a:custGeom>
              <a:avLst/>
              <a:gdLst/>
              <a:ahLst/>
              <a:cxnLst/>
              <a:rect r="r" b="b" t="t" l="l"/>
              <a:pathLst>
                <a:path h="541909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502400" cy="541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Department of Computer Science and Engineering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3732">
            <a:off x="198117" y="975360"/>
            <a:ext cx="9357366" cy="0"/>
          </a:xfrm>
          <a:prstGeom prst="line">
            <a:avLst/>
          </a:prstGeom>
          <a:ln cap="rnd" w="9525">
            <a:solidFill>
              <a:srgbClr val="D8D8D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876800" y="6909323"/>
            <a:ext cx="4876800" cy="418969"/>
            <a:chOff x="0" y="0"/>
            <a:chExt cx="6502400" cy="5586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02400" cy="558667"/>
            </a:xfrm>
            <a:custGeom>
              <a:avLst/>
              <a:gdLst/>
              <a:ahLst/>
              <a:cxnLst/>
              <a:rect r="r" b="b" t="t" l="l"/>
              <a:pathLst>
                <a:path h="558667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58667"/>
                  </a:lnTo>
                  <a:lnTo>
                    <a:pt x="0" y="558667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6502400" cy="558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Rajalakshmi Engineering College 		11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59100" y="1028065"/>
            <a:ext cx="2668700" cy="2649173"/>
          </a:xfrm>
          <a:custGeom>
            <a:avLst/>
            <a:gdLst/>
            <a:ahLst/>
            <a:cxnLst/>
            <a:rect r="r" b="b" t="t" l="l"/>
            <a:pathLst>
              <a:path h="2649173" w="2668700">
                <a:moveTo>
                  <a:pt x="0" y="0"/>
                </a:moveTo>
                <a:lnTo>
                  <a:pt x="2668701" y="0"/>
                </a:lnTo>
                <a:lnTo>
                  <a:pt x="2668701" y="2649173"/>
                </a:lnTo>
                <a:lnTo>
                  <a:pt x="0" y="2649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583777" y="1044851"/>
            <a:ext cx="2625935" cy="2632387"/>
          </a:xfrm>
          <a:custGeom>
            <a:avLst/>
            <a:gdLst/>
            <a:ahLst/>
            <a:cxnLst/>
            <a:rect r="r" b="b" t="t" l="l"/>
            <a:pathLst>
              <a:path h="2632387" w="2625935">
                <a:moveTo>
                  <a:pt x="0" y="0"/>
                </a:moveTo>
                <a:lnTo>
                  <a:pt x="2625936" y="0"/>
                </a:lnTo>
                <a:lnTo>
                  <a:pt x="2625936" y="2632387"/>
                </a:lnTo>
                <a:lnTo>
                  <a:pt x="0" y="26323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362113" y="1044851"/>
            <a:ext cx="2632387" cy="2632387"/>
          </a:xfrm>
          <a:custGeom>
            <a:avLst/>
            <a:gdLst/>
            <a:ahLst/>
            <a:cxnLst/>
            <a:rect r="r" b="b" t="t" l="l"/>
            <a:pathLst>
              <a:path h="2632387" w="2632387">
                <a:moveTo>
                  <a:pt x="0" y="0"/>
                </a:moveTo>
                <a:lnTo>
                  <a:pt x="2632387" y="0"/>
                </a:lnTo>
                <a:lnTo>
                  <a:pt x="2632387" y="2632387"/>
                </a:lnTo>
                <a:lnTo>
                  <a:pt x="0" y="26323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74474" y="3936841"/>
            <a:ext cx="2653326" cy="2646839"/>
          </a:xfrm>
          <a:custGeom>
            <a:avLst/>
            <a:gdLst/>
            <a:ahLst/>
            <a:cxnLst/>
            <a:rect r="r" b="b" t="t" l="l"/>
            <a:pathLst>
              <a:path h="2646839" w="2653326">
                <a:moveTo>
                  <a:pt x="0" y="0"/>
                </a:moveTo>
                <a:lnTo>
                  <a:pt x="2653327" y="0"/>
                </a:lnTo>
                <a:lnTo>
                  <a:pt x="2653327" y="2646839"/>
                </a:lnTo>
                <a:lnTo>
                  <a:pt x="0" y="26468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232863" y="3936841"/>
            <a:ext cx="2789217" cy="2646839"/>
          </a:xfrm>
          <a:custGeom>
            <a:avLst/>
            <a:gdLst/>
            <a:ahLst/>
            <a:cxnLst/>
            <a:rect r="r" b="b" t="t" l="l"/>
            <a:pathLst>
              <a:path h="2646839" w="2789217">
                <a:moveTo>
                  <a:pt x="0" y="0"/>
                </a:moveTo>
                <a:lnTo>
                  <a:pt x="2789217" y="0"/>
                </a:lnTo>
                <a:lnTo>
                  <a:pt x="2789217" y="2646839"/>
                </a:lnTo>
                <a:lnTo>
                  <a:pt x="0" y="26468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8125" t="-11301" r="-79266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94625" y="149629"/>
            <a:ext cx="9164350" cy="78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Testing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860481" y="4826313"/>
            <a:ext cx="2501632" cy="963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2"/>
              </a:lnSpc>
            </a:pPr>
            <a:r>
              <a:rPr lang="en-US" sz="3876" spc="-19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final design =&gt;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08800"/>
            <a:ext cx="4876800" cy="406400"/>
            <a:chOff x="0" y="0"/>
            <a:chExt cx="6502400" cy="541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02400" cy="541909"/>
            </a:xfrm>
            <a:custGeom>
              <a:avLst/>
              <a:gdLst/>
              <a:ahLst/>
              <a:cxnLst/>
              <a:rect r="r" b="b" t="t" l="l"/>
              <a:pathLst>
                <a:path h="541909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502400" cy="541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Department of Computer Science and Engineering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3732">
            <a:off x="198117" y="975360"/>
            <a:ext cx="9357366" cy="0"/>
          </a:xfrm>
          <a:prstGeom prst="line">
            <a:avLst/>
          </a:prstGeom>
          <a:ln cap="rnd" w="9525">
            <a:solidFill>
              <a:srgbClr val="D8D8D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876800" y="6909323"/>
            <a:ext cx="4876800" cy="418969"/>
            <a:chOff x="0" y="0"/>
            <a:chExt cx="6502400" cy="5586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02400" cy="558667"/>
            </a:xfrm>
            <a:custGeom>
              <a:avLst/>
              <a:gdLst/>
              <a:ahLst/>
              <a:cxnLst/>
              <a:rect r="r" b="b" t="t" l="l"/>
              <a:pathLst>
                <a:path h="558667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58667"/>
                  </a:lnTo>
                  <a:lnTo>
                    <a:pt x="0" y="558667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6502400" cy="558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Rajalakshmi Engineering College 		12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4625" y="149629"/>
            <a:ext cx="9164350" cy="78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Conclusions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8275" y="1545847"/>
            <a:ext cx="7715695" cy="4359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2515" indent="-181258" lvl="1">
              <a:lnSpc>
                <a:spcPts val="3854"/>
              </a:lnSpc>
              <a:buFont typeface="Arial"/>
              <a:buChar char="•"/>
            </a:pPr>
            <a:r>
              <a:rPr lang="en-US" sz="2817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development of Pixel Pilot marks a significant step toward </a:t>
            </a:r>
            <a:r>
              <a:rPr lang="en-US" b="true" sz="2817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automating repetitive design</a:t>
            </a:r>
            <a:r>
              <a:rPr lang="en-US" sz="2817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tasks in platforms like Canva.</a:t>
            </a:r>
          </a:p>
          <a:p>
            <a:pPr algn="l">
              <a:lnSpc>
                <a:spcPts val="3854"/>
              </a:lnSpc>
            </a:pPr>
          </a:p>
          <a:p>
            <a:pPr algn="l" marL="362515" indent="-181258" lvl="1">
              <a:lnSpc>
                <a:spcPts val="3854"/>
              </a:lnSpc>
              <a:buFont typeface="Arial"/>
              <a:buChar char="•"/>
            </a:pPr>
            <a:r>
              <a:rPr lang="en-US" sz="2817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implementation showcases the potential of RPA tools in </a:t>
            </a:r>
            <a:r>
              <a:rPr lang="en-US" b="true" sz="2817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bridging the gap</a:t>
            </a:r>
            <a:r>
              <a:rPr lang="en-US" sz="2817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between manual design processes and full automation, proving Pixel Pilot as an effective </a:t>
            </a:r>
            <a:r>
              <a:rPr lang="en-US" b="true" sz="2817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productivity enhancer</a:t>
            </a:r>
            <a:r>
              <a:rPr lang="en-US" sz="2817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.</a:t>
            </a:r>
          </a:p>
          <a:p>
            <a:pPr algn="l">
              <a:lnSpc>
                <a:spcPts val="3854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08800"/>
            <a:ext cx="4876800" cy="406400"/>
            <a:chOff x="0" y="0"/>
            <a:chExt cx="6502400" cy="541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02400" cy="541909"/>
            </a:xfrm>
            <a:custGeom>
              <a:avLst/>
              <a:gdLst/>
              <a:ahLst/>
              <a:cxnLst/>
              <a:rect r="r" b="b" t="t" l="l"/>
              <a:pathLst>
                <a:path h="541909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502400" cy="541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Department of Computer Science and Engineering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3732">
            <a:off x="198117" y="975360"/>
            <a:ext cx="9357366" cy="0"/>
          </a:xfrm>
          <a:prstGeom prst="line">
            <a:avLst/>
          </a:prstGeom>
          <a:ln cap="rnd" w="9525">
            <a:solidFill>
              <a:srgbClr val="D8D8D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876800" y="6909323"/>
            <a:ext cx="4876800" cy="418969"/>
            <a:chOff x="0" y="0"/>
            <a:chExt cx="6502400" cy="5586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02400" cy="558667"/>
            </a:xfrm>
            <a:custGeom>
              <a:avLst/>
              <a:gdLst/>
              <a:ahLst/>
              <a:cxnLst/>
              <a:rect r="r" b="b" t="t" l="l"/>
              <a:pathLst>
                <a:path h="558667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58667"/>
                  </a:lnTo>
                  <a:lnTo>
                    <a:pt x="0" y="558667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6502400" cy="558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Rajalakshmi Engineering College 		13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4625" y="149629"/>
            <a:ext cx="9164350" cy="78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Future Enhancement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4625" y="1519242"/>
            <a:ext cx="9164350" cy="481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346" indent="-164673" lvl="1">
              <a:lnSpc>
                <a:spcPts val="3502"/>
              </a:lnSpc>
              <a:buFont typeface="Arial"/>
              <a:buChar char="•"/>
            </a:pPr>
            <a:r>
              <a:rPr lang="en-US" b="true" sz="2559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AI-Driven Creative Customization :</a:t>
            </a:r>
          </a:p>
          <a:p>
            <a:pPr algn="l" marL="1105407" indent="-368469" lvl="2">
              <a:lnSpc>
                <a:spcPts val="3502"/>
              </a:lnSpc>
              <a:buFont typeface="Arial"/>
              <a:buChar char="⚬"/>
            </a:pPr>
            <a:r>
              <a:rPr lang="en-US" b="true" sz="2559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Objective : </a:t>
            </a:r>
            <a:r>
              <a:rPr lang="en-US" sz="2559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Integrate advanced AI models that analyze user behavior and preferences to create designs tailored to individual creative styles.</a:t>
            </a:r>
          </a:p>
          <a:p>
            <a:pPr algn="l">
              <a:lnSpc>
                <a:spcPts val="3502"/>
              </a:lnSpc>
            </a:pPr>
          </a:p>
          <a:p>
            <a:pPr algn="l" marL="329346" indent="-164673" lvl="1">
              <a:lnSpc>
                <a:spcPts val="3502"/>
              </a:lnSpc>
              <a:buFont typeface="Arial"/>
              <a:buChar char="•"/>
            </a:pPr>
            <a:r>
              <a:rPr lang="en-US" b="true" sz="2559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Real-Time Cross-Platform Integration :</a:t>
            </a:r>
          </a:p>
          <a:p>
            <a:pPr algn="l" marL="1105408" indent="-368469" lvl="2">
              <a:lnSpc>
                <a:spcPts val="3502"/>
              </a:lnSpc>
              <a:buFont typeface="Arial"/>
              <a:buChar char="⚬"/>
            </a:pPr>
            <a:r>
              <a:rPr lang="en-US" b="true" sz="2559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Objective: </a:t>
            </a:r>
            <a:r>
              <a:rPr lang="en-US" sz="2559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Expand Pixel Pilot's capabilities to operate seamlessly across multiple design tools (e.g., Canva, Figma, Adobe Creative Cloud) and social media platforms.</a:t>
            </a:r>
          </a:p>
          <a:p>
            <a:pPr algn="l" marL="329455" indent="-164727" lvl="1">
              <a:lnSpc>
                <a:spcPts val="3502"/>
              </a:lnSpc>
            </a:pPr>
          </a:p>
          <a:p>
            <a:pPr algn="l" marL="329455" indent="-164727" lvl="1">
              <a:lnSpc>
                <a:spcPts val="3502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08800"/>
            <a:ext cx="4876800" cy="406400"/>
            <a:chOff x="0" y="0"/>
            <a:chExt cx="6502400" cy="541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02400" cy="541909"/>
            </a:xfrm>
            <a:custGeom>
              <a:avLst/>
              <a:gdLst/>
              <a:ahLst/>
              <a:cxnLst/>
              <a:rect r="r" b="b" t="t" l="l"/>
              <a:pathLst>
                <a:path h="541909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502400" cy="541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Department of Computer Science and Engineering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3732">
            <a:off x="198117" y="975360"/>
            <a:ext cx="9357366" cy="0"/>
          </a:xfrm>
          <a:prstGeom prst="line">
            <a:avLst/>
          </a:prstGeom>
          <a:ln cap="rnd" w="9525">
            <a:solidFill>
              <a:srgbClr val="D8D8D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876800" y="6909323"/>
            <a:ext cx="4876800" cy="418969"/>
            <a:chOff x="0" y="0"/>
            <a:chExt cx="6502400" cy="5586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02400" cy="558667"/>
            </a:xfrm>
            <a:custGeom>
              <a:avLst/>
              <a:gdLst/>
              <a:ahLst/>
              <a:cxnLst/>
              <a:rect r="r" b="b" t="t" l="l"/>
              <a:pathLst>
                <a:path h="558667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58667"/>
                  </a:lnTo>
                  <a:lnTo>
                    <a:pt x="0" y="558667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6502400" cy="558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Rajalakshmi Engineering College 		14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4625" y="149629"/>
            <a:ext cx="9164350" cy="78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IEEE Paper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4625" y="1587170"/>
            <a:ext cx="9260855" cy="4093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3616" indent="-151808" lvl="1">
              <a:lnSpc>
                <a:spcPts val="3228"/>
              </a:lnSpc>
              <a:buFont typeface="Arial"/>
              <a:buChar char="•"/>
            </a:pPr>
            <a:r>
              <a:rPr lang="en-US" b="true" sz="2359" spc="22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Title :</a:t>
            </a:r>
            <a:r>
              <a:rPr lang="en-US" sz="2359" spc="2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2359" spc="22" u="sng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  <a:hlinkClick r:id="rId3" tooltip="https://ieeexplore.ieee.org/document/9091399/authors#authors"/>
              </a:rPr>
              <a:t>System Design and Development for Robotic Process Automation</a:t>
            </a:r>
          </a:p>
          <a:p>
            <a:pPr algn="l" marL="303616" indent="-151808" lvl="1">
              <a:lnSpc>
                <a:spcPts val="3228"/>
              </a:lnSpc>
              <a:buFont typeface="Arial"/>
              <a:buChar char="•"/>
            </a:pPr>
            <a:r>
              <a:rPr lang="en-US" b="true" sz="2359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Authors :</a:t>
            </a:r>
          </a:p>
          <a:p>
            <a:pPr algn="l" marL="1019046" indent="-339682" lvl="2">
              <a:lnSpc>
                <a:spcPts val="3228"/>
              </a:lnSpc>
              <a:buFont typeface="Arial"/>
              <a:buChar char="⚬"/>
            </a:pPr>
            <a:r>
              <a:rPr lang="en-US" b="true" sz="2359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  <a:hlinkClick r:id="rId4" tooltip="https://ieeexplore.ieee.org/author/37400256000"/>
              </a:rPr>
              <a:t>Yi-Wei Ma</a:t>
            </a:r>
            <a:r>
              <a:rPr lang="en-US" sz="2359" spc="2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&amp; </a:t>
            </a:r>
            <a:r>
              <a:rPr lang="en-US" b="true" sz="2359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  <a:hlinkClick r:id="rId5" tooltip="https://ieeexplore.ieee.org/author/37351173500"/>
              </a:rPr>
              <a:t>Jiann-Liang Chen</a:t>
            </a:r>
            <a:r>
              <a:rPr lang="en-US" sz="2359" spc="2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, Department of Electrical Engineering, National Taiwan University of Science and Technology, Taipei, Taiwan</a:t>
            </a:r>
          </a:p>
          <a:p>
            <a:pPr algn="l" marL="1019046" indent="-339682" lvl="2">
              <a:lnSpc>
                <a:spcPts val="3228"/>
              </a:lnSpc>
              <a:buFont typeface="Arial"/>
              <a:buChar char="⚬"/>
            </a:pPr>
            <a:r>
              <a:rPr lang="en-US" b="true" sz="2359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  <a:hlinkClick r:id="rId6" tooltip="https://ieeexplore.ieee.org/author/37085676061"/>
              </a:rPr>
              <a:t>Dan-Ping Lin</a:t>
            </a:r>
            <a:r>
              <a:rPr lang="en-US" sz="2359" spc="2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, Logistics Engineering College, Shanghai Maritime University, Shanghai, China</a:t>
            </a:r>
          </a:p>
          <a:p>
            <a:pPr algn="l" marL="1019046" indent="-339682" lvl="2">
              <a:lnSpc>
                <a:spcPts val="3228"/>
              </a:lnSpc>
              <a:buFont typeface="Arial"/>
              <a:buChar char="⚬"/>
            </a:pPr>
            <a:r>
              <a:rPr lang="en-US" b="true" sz="2359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  <a:hlinkClick r:id="rId7" tooltip="https://ieeexplore.ieee.org/author/37088402290"/>
              </a:rPr>
              <a:t>Shiang-Jiun Chen</a:t>
            </a:r>
            <a:r>
              <a:rPr lang="en-US" sz="2359" spc="2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&amp; </a:t>
            </a:r>
            <a:r>
              <a:rPr lang="en-US" b="true" sz="2359" spc="2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  <a:hlinkClick r:id="rId8" tooltip="https://ieeexplore.ieee.org/author/37088400755"/>
              </a:rPr>
              <a:t>Hsiu-Yuan Chu</a:t>
            </a:r>
            <a:r>
              <a:rPr lang="en-US" sz="2359" spc="2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, Digital Transformation Institute, Institute of Information Industry, Taipei, Taiwan</a:t>
            </a:r>
          </a:p>
          <a:p>
            <a:pPr algn="l">
              <a:lnSpc>
                <a:spcPts val="3228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08800"/>
            <a:ext cx="4876800" cy="406400"/>
            <a:chOff x="0" y="0"/>
            <a:chExt cx="6502400" cy="541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02400" cy="541909"/>
            </a:xfrm>
            <a:custGeom>
              <a:avLst/>
              <a:gdLst/>
              <a:ahLst/>
              <a:cxnLst/>
              <a:rect r="r" b="b" t="t" l="l"/>
              <a:pathLst>
                <a:path h="541909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502400" cy="541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Department of Computer Science and Engineering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3732">
            <a:off x="198117" y="975360"/>
            <a:ext cx="9357366" cy="0"/>
          </a:xfrm>
          <a:prstGeom prst="line">
            <a:avLst/>
          </a:prstGeom>
          <a:ln cap="rnd" w="9525">
            <a:solidFill>
              <a:srgbClr val="D8D8D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876800" y="6909323"/>
            <a:ext cx="4876800" cy="418969"/>
            <a:chOff x="0" y="0"/>
            <a:chExt cx="6502400" cy="5586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02400" cy="558667"/>
            </a:xfrm>
            <a:custGeom>
              <a:avLst/>
              <a:gdLst/>
              <a:ahLst/>
              <a:cxnLst/>
              <a:rect r="r" b="b" t="t" l="l"/>
              <a:pathLst>
                <a:path h="558667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58667"/>
                  </a:lnTo>
                  <a:lnTo>
                    <a:pt x="0" y="558667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6502400" cy="558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Rajalakshmi Engineering College 		15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4625" y="149629"/>
            <a:ext cx="9164350" cy="78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References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1520" y="1116754"/>
            <a:ext cx="5657367" cy="5601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3333" indent="-111666" lvl="1">
              <a:lnSpc>
                <a:spcPts val="2374"/>
              </a:lnSpc>
              <a:buFont typeface="Arial"/>
              <a:buChar char="•"/>
            </a:pPr>
            <a:r>
              <a:rPr lang="en-US" b="true" sz="1735" spc="1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1. UiPath Documentation</a:t>
            </a: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: [https://docs.uipath.com/activities/other/latest/integration-service/uipath-uipath-airdk-about]</a:t>
            </a:r>
          </a:p>
          <a:p>
            <a:pPr algn="l" marL="223333" indent="-111666" lvl="1">
              <a:lnSpc>
                <a:spcPts val="2374"/>
              </a:lnSpc>
              <a:buFont typeface="Arial"/>
              <a:buChar char="•"/>
            </a:pP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2. </a:t>
            </a:r>
            <a:r>
              <a:rPr lang="en-US" b="true" sz="1735" spc="1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Canva Help Center</a:t>
            </a: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: [https://www.canva.com/help/]</a:t>
            </a:r>
          </a:p>
          <a:p>
            <a:pPr algn="l" marL="223333" indent="-111666" lvl="1">
              <a:lnSpc>
                <a:spcPts val="2374"/>
              </a:lnSpc>
              <a:buFont typeface="Arial"/>
              <a:buChar char="•"/>
            </a:pP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3. </a:t>
            </a:r>
            <a:r>
              <a:rPr lang="en-US" b="true" sz="1735" spc="1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Computer Vision Techniques in UiPath</a:t>
            </a: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:</a:t>
            </a:r>
          </a:p>
          <a:p>
            <a:pPr algn="l">
              <a:lnSpc>
                <a:spcPts val="2374"/>
              </a:lnSpc>
            </a:pP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</a:t>
            </a:r>
            <a:r>
              <a:rPr lang="en-US" sz="1735" spc="15" b="true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Blog</a:t>
            </a: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 "Leveraging UiPath’s Computer Vision for Robust               </a:t>
            </a:r>
          </a:p>
          <a:p>
            <a:pPr algn="l">
              <a:lnSpc>
                <a:spcPts val="2374"/>
              </a:lnSpc>
            </a:pP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</a:t>
            </a: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Automation."</a:t>
            </a:r>
          </a:p>
          <a:p>
            <a:pPr algn="l">
              <a:lnSpc>
                <a:spcPts val="2374"/>
              </a:lnSpc>
            </a:pP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</a:t>
            </a: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[https://www.uipath.com/blog]</a:t>
            </a:r>
          </a:p>
          <a:p>
            <a:pPr algn="l" marL="223333" indent="-111666" lvl="1">
              <a:lnSpc>
                <a:spcPts val="2374"/>
              </a:lnSpc>
              <a:buFont typeface="Arial"/>
              <a:buChar char="•"/>
            </a:pP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4. </a:t>
            </a:r>
            <a:r>
              <a:rPr lang="en-US" b="true" sz="1735" spc="1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Automation Anywhere vs UiPath: A Comparative Study</a:t>
            </a: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:</a:t>
            </a:r>
          </a:p>
          <a:p>
            <a:pPr algn="l">
              <a:lnSpc>
                <a:spcPts val="2374"/>
              </a:lnSpc>
            </a:pP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</a:t>
            </a: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1735" spc="15" b="true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White Paper </a:t>
            </a: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 How UiPath excels in UI-based automation     </a:t>
            </a:r>
          </a:p>
          <a:p>
            <a:pPr algn="l">
              <a:lnSpc>
                <a:spcPts val="2374"/>
              </a:lnSpc>
            </a:pP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</a:t>
            </a: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scenarios.</a:t>
            </a:r>
          </a:p>
          <a:p>
            <a:pPr algn="l">
              <a:lnSpc>
                <a:spcPts val="2374"/>
              </a:lnSpc>
            </a:pP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</a:t>
            </a: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[https://www.automation.com/]</a:t>
            </a:r>
          </a:p>
          <a:p>
            <a:pPr algn="l" marL="223333" indent="-111666" lvl="1">
              <a:lnSpc>
                <a:spcPts val="2374"/>
              </a:lnSpc>
              <a:buFont typeface="Arial"/>
              <a:buChar char="•"/>
            </a:pP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5.</a:t>
            </a:r>
            <a:r>
              <a:rPr lang="en-US" b="true" sz="1735" spc="1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IEEE Paper</a:t>
            </a: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: System Design and Development for RPA</a:t>
            </a:r>
          </a:p>
          <a:p>
            <a:pPr algn="l">
              <a:lnSpc>
                <a:spcPts val="2374"/>
              </a:lnSpc>
            </a:pP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</a:t>
            </a: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[https://ieeexplore.ieee.org/document/9091399]</a:t>
            </a:r>
          </a:p>
          <a:p>
            <a:pPr algn="l" marL="223333" indent="-111666" lvl="1">
              <a:lnSpc>
                <a:spcPts val="2374"/>
              </a:lnSpc>
              <a:buFont typeface="Arial"/>
              <a:buChar char="•"/>
            </a:pP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6.</a:t>
            </a:r>
            <a:r>
              <a:rPr lang="en-US" b="true" sz="1735" spc="1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Online Tutorials and Resources:</a:t>
            </a:r>
          </a:p>
          <a:p>
            <a:pPr algn="l" marL="749586" indent="-249862" lvl="2">
              <a:lnSpc>
                <a:spcPts val="2374"/>
              </a:lnSpc>
              <a:buFont typeface="Arial"/>
              <a:buChar char="⚬"/>
            </a:pP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UiPath Official Documentation</a:t>
            </a:r>
          </a:p>
          <a:p>
            <a:pPr algn="l" marL="749586" indent="-249862" lvl="2">
              <a:lnSpc>
                <a:spcPts val="2374"/>
              </a:lnSpc>
              <a:buFont typeface="Arial"/>
              <a:buChar char="⚬"/>
            </a:pP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YouTube Tutorials</a:t>
            </a:r>
          </a:p>
          <a:p>
            <a:pPr algn="l" marL="749586" indent="-249862" lvl="2">
              <a:lnSpc>
                <a:spcPts val="2374"/>
              </a:lnSpc>
              <a:buFont typeface="Arial"/>
              <a:buChar char="⚬"/>
            </a:pPr>
            <a:r>
              <a:rPr lang="en-US" sz="1735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UiPath Online Forums</a:t>
            </a:r>
          </a:p>
          <a:p>
            <a:pPr algn="l" marL="749586" indent="-249862" lvl="2">
              <a:lnSpc>
                <a:spcPts val="2374"/>
              </a:lnSpc>
              <a:buFont typeface="Arial"/>
              <a:buChar char="⚬"/>
            </a:pPr>
            <a:r>
              <a:rPr lang="en-US" sz="1735" spc="1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Github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93102" y="2521439"/>
            <a:ext cx="4209443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87"/>
              </a:lnSpc>
            </a:pPr>
            <a:r>
              <a:rPr lang="en-US" sz="10239" spc="9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Queries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2521439"/>
            <a:ext cx="8290560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87"/>
              </a:lnSpc>
            </a:pPr>
            <a:r>
              <a:rPr lang="en-US" sz="10239" spc="9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Demonstration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58608" y="2521439"/>
            <a:ext cx="5636384" cy="1582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87"/>
              </a:lnSpc>
            </a:pPr>
            <a:r>
              <a:rPr lang="en-US" sz="10239" spc="9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08800"/>
            <a:ext cx="4876800" cy="406400"/>
            <a:chOff x="0" y="0"/>
            <a:chExt cx="6502400" cy="541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02400" cy="541909"/>
            </a:xfrm>
            <a:custGeom>
              <a:avLst/>
              <a:gdLst/>
              <a:ahLst/>
              <a:cxnLst/>
              <a:rect r="r" b="b" t="t" l="l"/>
              <a:pathLst>
                <a:path h="541909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502400" cy="541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Department of Computer Science and Engineering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3732">
            <a:off x="198117" y="975360"/>
            <a:ext cx="9357366" cy="0"/>
          </a:xfrm>
          <a:prstGeom prst="line">
            <a:avLst/>
          </a:prstGeom>
          <a:ln cap="rnd" w="9525">
            <a:solidFill>
              <a:srgbClr val="D8D8D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876800" y="6909323"/>
            <a:ext cx="4876800" cy="419001"/>
            <a:chOff x="0" y="0"/>
            <a:chExt cx="6502400" cy="5586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02400" cy="558710"/>
            </a:xfrm>
            <a:custGeom>
              <a:avLst/>
              <a:gdLst/>
              <a:ahLst/>
              <a:cxnLst/>
              <a:rect r="r" b="b" t="t" l="l"/>
              <a:pathLst>
                <a:path h="558710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58710"/>
                  </a:lnTo>
                  <a:lnTo>
                    <a:pt x="0" y="558710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6502400" cy="558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Rajalakshmi Engineering College 		1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4625" y="149629"/>
            <a:ext cx="9164350" cy="78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Abstract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1520" y="1629816"/>
            <a:ext cx="7682453" cy="4657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5880" indent="-172940" lvl="1">
              <a:lnSpc>
                <a:spcPts val="3677"/>
              </a:lnSpc>
              <a:buFont typeface="Arial"/>
              <a:buChar char="•"/>
            </a:pPr>
            <a:r>
              <a:rPr lang="en-US" b="true" sz="2688" spc="24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Pixel Pilot</a:t>
            </a:r>
            <a:r>
              <a:rPr lang="en-US" sz="2688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is an RPA-based project that automates repetitive design tasks, leveraging UiPath's advanced automation capabilities. </a:t>
            </a:r>
          </a:p>
          <a:p>
            <a:pPr algn="just" marL="345880" indent="-172940" lvl="1">
              <a:lnSpc>
                <a:spcPts val="3677"/>
              </a:lnSpc>
              <a:buFont typeface="Arial"/>
              <a:buChar char="•"/>
            </a:pPr>
            <a:r>
              <a:rPr lang="en-US" sz="2688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It integrates </a:t>
            </a:r>
            <a:r>
              <a:rPr lang="en-US" b="true" sz="2688" spc="24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Computer Vision</a:t>
            </a:r>
            <a:r>
              <a:rPr lang="en-US" sz="2688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and </a:t>
            </a:r>
            <a:r>
              <a:rPr lang="en-US" b="true" sz="2688" spc="24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UI activities</a:t>
            </a:r>
            <a:r>
              <a:rPr lang="en-US" sz="2688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to interact with tools like Canva, enabling dynamic element identification and seamless design modifications. </a:t>
            </a:r>
          </a:p>
          <a:p>
            <a:pPr algn="just" marL="345995" indent="-172998" lvl="1">
              <a:lnSpc>
                <a:spcPts val="3677"/>
              </a:lnSpc>
              <a:buFont typeface="Arial"/>
              <a:buChar char="•"/>
            </a:pPr>
            <a:r>
              <a:rPr lang="en-US" sz="2688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</a:t>
            </a:r>
            <a:r>
              <a:rPr lang="en-US" sz="2688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 project aims to streamline workflows, enhance </a:t>
            </a:r>
            <a:r>
              <a:rPr lang="en-US" b="true" sz="2688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productivity</a:t>
            </a:r>
            <a:r>
              <a:rPr lang="en-US" sz="2688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, and free creators to focus on </a:t>
            </a:r>
            <a:r>
              <a:rPr lang="en-US" b="true" sz="2688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innovation</a:t>
            </a:r>
            <a:r>
              <a:rPr lang="en-US" sz="2688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08800"/>
            <a:ext cx="4876800" cy="406400"/>
            <a:chOff x="0" y="0"/>
            <a:chExt cx="6502400" cy="541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02400" cy="541909"/>
            </a:xfrm>
            <a:custGeom>
              <a:avLst/>
              <a:gdLst/>
              <a:ahLst/>
              <a:cxnLst/>
              <a:rect r="r" b="b" t="t" l="l"/>
              <a:pathLst>
                <a:path h="541909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502400" cy="541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Department of Computer Science and Engineering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3732">
            <a:off x="198117" y="975360"/>
            <a:ext cx="9357366" cy="0"/>
          </a:xfrm>
          <a:prstGeom prst="line">
            <a:avLst/>
          </a:prstGeom>
          <a:ln cap="rnd" w="9525">
            <a:solidFill>
              <a:srgbClr val="D8D8D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876800" y="6909323"/>
            <a:ext cx="4876800" cy="419001"/>
            <a:chOff x="0" y="0"/>
            <a:chExt cx="6502400" cy="5586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02400" cy="558710"/>
            </a:xfrm>
            <a:custGeom>
              <a:avLst/>
              <a:gdLst/>
              <a:ahLst/>
              <a:cxnLst/>
              <a:rect r="r" b="b" t="t" l="l"/>
              <a:pathLst>
                <a:path h="558710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58710"/>
                  </a:lnTo>
                  <a:lnTo>
                    <a:pt x="0" y="558710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6502400" cy="558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Rajalakshmi Engineering College 		2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4625" y="149629"/>
            <a:ext cx="9164350" cy="78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Need for the Proposed System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1520" y="1855207"/>
            <a:ext cx="7363057" cy="4258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6435" indent="-228217" lvl="1">
              <a:lnSpc>
                <a:spcPts val="4853"/>
              </a:lnSpc>
              <a:buFont typeface="Arial"/>
              <a:buChar char="•"/>
            </a:pPr>
            <a:r>
              <a:rPr lang="en-US" b="true" sz="3547" spc="3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Repetitive</a:t>
            </a:r>
            <a:r>
              <a:rPr lang="en-US" sz="3547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Design Tasks</a:t>
            </a:r>
          </a:p>
          <a:p>
            <a:pPr algn="l" marL="456435" indent="-228217" lvl="1">
              <a:lnSpc>
                <a:spcPts val="4853"/>
              </a:lnSpc>
              <a:buFont typeface="Arial"/>
              <a:buChar char="•"/>
            </a:pPr>
            <a:r>
              <a:rPr lang="en-US" b="true" sz="3547" spc="3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Uniformity </a:t>
            </a:r>
            <a:r>
              <a:rPr lang="en-US" sz="3547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 Branding</a:t>
            </a:r>
          </a:p>
          <a:p>
            <a:pPr algn="l" marL="456435" indent="-228217" lvl="1">
              <a:lnSpc>
                <a:spcPts val="4853"/>
              </a:lnSpc>
              <a:buFont typeface="Arial"/>
              <a:buChar char="•"/>
            </a:pPr>
            <a:r>
              <a:rPr lang="en-US" sz="3547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Prone to </a:t>
            </a:r>
            <a:r>
              <a:rPr lang="en-US" b="true" sz="3547" spc="3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Manual Errors</a:t>
            </a:r>
          </a:p>
          <a:p>
            <a:pPr algn="l" marL="456435" indent="-228217" lvl="1">
              <a:lnSpc>
                <a:spcPts val="4853"/>
              </a:lnSpc>
              <a:buFont typeface="Arial"/>
              <a:buChar char="•"/>
            </a:pPr>
            <a:r>
              <a:rPr lang="en-US" b="true" sz="3547" spc="3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Cost-Effective</a:t>
            </a:r>
            <a:r>
              <a:rPr lang="en-US" sz="3547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Solutions</a:t>
            </a:r>
          </a:p>
          <a:p>
            <a:pPr algn="l" marL="456435" indent="-228217" lvl="1">
              <a:lnSpc>
                <a:spcPts val="4853"/>
              </a:lnSpc>
              <a:buFont typeface="Arial"/>
              <a:buChar char="•"/>
            </a:pPr>
            <a:r>
              <a:rPr lang="en-US" sz="3547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Real-Time </a:t>
            </a:r>
            <a:r>
              <a:rPr lang="en-US" b="true" sz="3547" spc="3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Customization</a:t>
            </a:r>
          </a:p>
          <a:p>
            <a:pPr algn="l" marL="456435" indent="-228217" lvl="1">
              <a:lnSpc>
                <a:spcPts val="4853"/>
              </a:lnSpc>
              <a:buFont typeface="Arial"/>
              <a:buChar char="•"/>
            </a:pPr>
            <a:r>
              <a:rPr lang="en-US" b="true" sz="3547" spc="3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Time-Consuming</a:t>
            </a:r>
            <a:r>
              <a:rPr lang="en-US" sz="3547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Learning Curves</a:t>
            </a:r>
          </a:p>
          <a:p>
            <a:pPr algn="l" marL="456585" indent="-228292" lvl="1">
              <a:lnSpc>
                <a:spcPts val="4853"/>
              </a:lnSpc>
              <a:buFont typeface="Arial"/>
              <a:buChar char="•"/>
            </a:pPr>
            <a:r>
              <a:rPr lang="en-US" b="true" sz="3547" spc="3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Creative</a:t>
            </a:r>
            <a:r>
              <a:rPr lang="en-US" sz="3547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Freedom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08800"/>
            <a:ext cx="4876800" cy="406400"/>
            <a:chOff x="0" y="0"/>
            <a:chExt cx="6502400" cy="541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02400" cy="541909"/>
            </a:xfrm>
            <a:custGeom>
              <a:avLst/>
              <a:gdLst/>
              <a:ahLst/>
              <a:cxnLst/>
              <a:rect r="r" b="b" t="t" l="l"/>
              <a:pathLst>
                <a:path h="541909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502400" cy="541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Department of Computer Science and Engineering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3732">
            <a:off x="198117" y="975360"/>
            <a:ext cx="9357366" cy="0"/>
          </a:xfrm>
          <a:prstGeom prst="line">
            <a:avLst/>
          </a:prstGeom>
          <a:ln cap="rnd" w="9525">
            <a:solidFill>
              <a:srgbClr val="D8D8D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876800" y="6909323"/>
            <a:ext cx="4876800" cy="419001"/>
            <a:chOff x="0" y="0"/>
            <a:chExt cx="6502400" cy="5586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02400" cy="558710"/>
            </a:xfrm>
            <a:custGeom>
              <a:avLst/>
              <a:gdLst/>
              <a:ahLst/>
              <a:cxnLst/>
              <a:rect r="r" b="b" t="t" l="l"/>
              <a:pathLst>
                <a:path h="558710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58710"/>
                  </a:lnTo>
                  <a:lnTo>
                    <a:pt x="0" y="558710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6502400" cy="558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Rajalakshmi Engineering College 		3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4625" y="149629"/>
            <a:ext cx="9164350" cy="78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Advantages of the Proposed System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1520" y="1848548"/>
            <a:ext cx="7121814" cy="414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1480" indent="-220740" lvl="1">
              <a:lnSpc>
                <a:spcPts val="4694"/>
              </a:lnSpc>
              <a:buFont typeface="Arial"/>
              <a:buChar char="•"/>
            </a:pPr>
            <a:r>
              <a:rPr lang="en-US" sz="3431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Automation of </a:t>
            </a:r>
            <a:r>
              <a:rPr lang="en-US" b="true" sz="3431" spc="3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Repetitive </a:t>
            </a:r>
            <a:r>
              <a:rPr lang="en-US" sz="3431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Tasks</a:t>
            </a:r>
          </a:p>
          <a:p>
            <a:pPr algn="l" marL="441480" indent="-220740" lvl="1">
              <a:lnSpc>
                <a:spcPts val="4694"/>
              </a:lnSpc>
              <a:buFont typeface="Arial"/>
              <a:buChar char="•"/>
            </a:pPr>
            <a:r>
              <a:rPr lang="en-US" sz="3431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Enhanced </a:t>
            </a:r>
            <a:r>
              <a:rPr lang="en-US" b="true" sz="3431" spc="3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Efficiency</a:t>
            </a:r>
          </a:p>
          <a:p>
            <a:pPr algn="l" marL="441480" indent="-220740" lvl="1">
              <a:lnSpc>
                <a:spcPts val="4694"/>
              </a:lnSpc>
              <a:buFont typeface="Arial"/>
              <a:buChar char="•"/>
            </a:pPr>
            <a:r>
              <a:rPr lang="en-US" sz="3431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Consistency in </a:t>
            </a:r>
            <a:r>
              <a:rPr lang="en-US" b="true" sz="3431" spc="3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Branding</a:t>
            </a:r>
          </a:p>
          <a:p>
            <a:pPr algn="l" marL="441480" indent="-220740" lvl="1">
              <a:lnSpc>
                <a:spcPts val="4694"/>
              </a:lnSpc>
              <a:buFont typeface="Arial"/>
              <a:buChar char="•"/>
            </a:pPr>
            <a:r>
              <a:rPr lang="en-US" sz="3431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Error </a:t>
            </a:r>
            <a:r>
              <a:rPr lang="en-US" b="true" sz="3431" spc="3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Reduction</a:t>
            </a:r>
          </a:p>
          <a:p>
            <a:pPr algn="l" marL="441480" indent="-220740" lvl="1">
              <a:lnSpc>
                <a:spcPts val="4694"/>
              </a:lnSpc>
              <a:buFont typeface="Arial"/>
              <a:buChar char="•"/>
            </a:pPr>
            <a:r>
              <a:rPr lang="en-US" b="true" sz="3431" spc="3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User-Friendly</a:t>
            </a:r>
            <a:r>
              <a:rPr lang="en-US" sz="3431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Interface</a:t>
            </a:r>
          </a:p>
          <a:p>
            <a:pPr algn="l" marL="441480" indent="-220740" lvl="1">
              <a:lnSpc>
                <a:spcPts val="4694"/>
              </a:lnSpc>
              <a:buFont typeface="Arial"/>
              <a:buChar char="•"/>
            </a:pPr>
            <a:r>
              <a:rPr lang="en-US" sz="3431" spc="3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Creative </a:t>
            </a:r>
            <a:r>
              <a:rPr lang="en-US" b="true" sz="3431" spc="3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Focus</a:t>
            </a:r>
          </a:p>
          <a:p>
            <a:pPr algn="l" marL="441625" indent="-220813" lvl="1">
              <a:lnSpc>
                <a:spcPts val="4694"/>
              </a:lnSpc>
              <a:buFont typeface="Arial"/>
              <a:buChar char="•"/>
            </a:pPr>
            <a:r>
              <a:rPr lang="en-US" b="true" sz="3431" spc="32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Scalability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08800"/>
            <a:ext cx="4876800" cy="406400"/>
            <a:chOff x="0" y="0"/>
            <a:chExt cx="6502400" cy="541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02400" cy="541909"/>
            </a:xfrm>
            <a:custGeom>
              <a:avLst/>
              <a:gdLst/>
              <a:ahLst/>
              <a:cxnLst/>
              <a:rect r="r" b="b" t="t" l="l"/>
              <a:pathLst>
                <a:path h="541909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502400" cy="541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Department of Computer Science and Engineering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3732">
            <a:off x="198117" y="975360"/>
            <a:ext cx="9357366" cy="0"/>
          </a:xfrm>
          <a:prstGeom prst="line">
            <a:avLst/>
          </a:prstGeom>
          <a:ln cap="rnd" w="9525">
            <a:solidFill>
              <a:srgbClr val="D8D8D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876800" y="6909323"/>
            <a:ext cx="4876800" cy="419001"/>
            <a:chOff x="0" y="0"/>
            <a:chExt cx="6502400" cy="5586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02400" cy="558710"/>
            </a:xfrm>
            <a:custGeom>
              <a:avLst/>
              <a:gdLst/>
              <a:ahLst/>
              <a:cxnLst/>
              <a:rect r="r" b="b" t="t" l="l"/>
              <a:pathLst>
                <a:path h="558710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58710"/>
                  </a:lnTo>
                  <a:lnTo>
                    <a:pt x="0" y="558710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6502400" cy="558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Rajalakshmi Engineering College 		4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4625" y="149629"/>
            <a:ext cx="9164350" cy="78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Literature Survey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4959" y="1155546"/>
            <a:ext cx="6860241" cy="5599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1692" indent="-175846" lvl="1">
              <a:lnSpc>
                <a:spcPts val="3738"/>
              </a:lnSpc>
              <a:buFont typeface="Arial"/>
              <a:buChar char="•"/>
            </a:pPr>
            <a:r>
              <a:rPr lang="en-US" b="true" sz="2732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Paper 1 (refer to “IEEE Paper” Section)</a:t>
            </a:r>
          </a:p>
          <a:p>
            <a:pPr algn="l" marL="351576" indent="-175788" lvl="1">
              <a:lnSpc>
                <a:spcPts val="3738"/>
              </a:lnSpc>
              <a:buFont typeface="Arial"/>
              <a:buChar char="•"/>
            </a:pPr>
            <a:r>
              <a:rPr lang="en-US" b="true" sz="2732" spc="24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Key Takeaways : </a:t>
            </a:r>
          </a:p>
          <a:p>
            <a:pPr algn="l" marL="1180019" indent="-393340" lvl="2">
              <a:lnSpc>
                <a:spcPts val="3738"/>
              </a:lnSpc>
              <a:buFont typeface="Arial"/>
              <a:buChar char="⚬"/>
            </a:pPr>
            <a:r>
              <a:rPr lang="en-US" sz="2732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Leveraging RPA for </a:t>
            </a:r>
            <a:r>
              <a:rPr lang="en-US" b="true" sz="2732" spc="24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Data Extraction</a:t>
            </a:r>
            <a:r>
              <a:rPr lang="en-US" sz="2732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(like web scraping, etc.)</a:t>
            </a:r>
          </a:p>
          <a:p>
            <a:pPr algn="l" marL="1180019" indent="-393340" lvl="2">
              <a:lnSpc>
                <a:spcPts val="3738"/>
              </a:lnSpc>
              <a:buFont typeface="Arial"/>
              <a:buChar char="⚬"/>
            </a:pPr>
            <a:r>
              <a:rPr lang="en-US" b="true" sz="2732" spc="24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User-Centric</a:t>
            </a:r>
            <a:r>
              <a:rPr lang="en-US" sz="2732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Automation</a:t>
            </a:r>
          </a:p>
          <a:p>
            <a:pPr algn="l" marL="1180019" indent="-393340" lvl="2">
              <a:lnSpc>
                <a:spcPts val="3738"/>
              </a:lnSpc>
              <a:buFont typeface="Arial"/>
              <a:buChar char="⚬"/>
            </a:pPr>
            <a:r>
              <a:rPr lang="en-US" b="true" sz="2732" spc="24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Integration</a:t>
            </a:r>
            <a:r>
              <a:rPr lang="en-US" sz="2732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with AI Models</a:t>
            </a:r>
          </a:p>
          <a:p>
            <a:pPr algn="l" marL="351576" indent="-175788" lvl="1">
              <a:lnSpc>
                <a:spcPts val="3738"/>
              </a:lnSpc>
              <a:buFont typeface="Arial"/>
              <a:buChar char="•"/>
            </a:pPr>
            <a:r>
              <a:rPr lang="en-US" b="true" sz="2732" spc="24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Disadvantages :</a:t>
            </a:r>
          </a:p>
          <a:p>
            <a:pPr algn="l" marL="1180019" indent="-393340" lvl="2">
              <a:lnSpc>
                <a:spcPts val="3738"/>
              </a:lnSpc>
              <a:buFont typeface="Arial"/>
              <a:buChar char="⚬"/>
            </a:pPr>
            <a:r>
              <a:rPr lang="en-US" b="true" sz="2732" spc="24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Limited</a:t>
            </a:r>
            <a:r>
              <a:rPr lang="en-US" sz="2732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Dataset Diversity</a:t>
            </a:r>
          </a:p>
          <a:p>
            <a:pPr algn="l" marL="1180019" indent="-393340" lvl="2">
              <a:lnSpc>
                <a:spcPts val="3738"/>
              </a:lnSpc>
              <a:buFont typeface="Arial"/>
              <a:buChar char="⚬"/>
            </a:pPr>
            <a:r>
              <a:rPr lang="en-US" sz="2732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Potential for Reduced Human </a:t>
            </a:r>
            <a:r>
              <a:rPr lang="en-US" b="true" sz="2732" spc="24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Oversight</a:t>
            </a:r>
          </a:p>
          <a:p>
            <a:pPr algn="l" marL="1180019" indent="-393340" lvl="2">
              <a:lnSpc>
                <a:spcPts val="3738"/>
              </a:lnSpc>
              <a:buFont typeface="Arial"/>
              <a:buChar char="⚬"/>
            </a:pPr>
            <a:r>
              <a:rPr lang="en-US" b="true" sz="2732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Bias</a:t>
            </a:r>
            <a:r>
              <a:rPr lang="en-US" sz="2732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and </a:t>
            </a:r>
            <a:r>
              <a:rPr lang="en-US" b="true" sz="2732" spc="2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Generalization</a:t>
            </a:r>
            <a:r>
              <a:rPr lang="en-US" sz="2732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Issues</a:t>
            </a:r>
          </a:p>
          <a:p>
            <a:pPr algn="l" marL="351692" indent="-175846" lvl="1">
              <a:lnSpc>
                <a:spcPts val="373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08800"/>
            <a:ext cx="4876800" cy="406400"/>
            <a:chOff x="0" y="0"/>
            <a:chExt cx="6502400" cy="541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02400" cy="541909"/>
            </a:xfrm>
            <a:custGeom>
              <a:avLst/>
              <a:gdLst/>
              <a:ahLst/>
              <a:cxnLst/>
              <a:rect r="r" b="b" t="t" l="l"/>
              <a:pathLst>
                <a:path h="541909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502400" cy="541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Department of Computer Science and Engineering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3732">
            <a:off x="198117" y="975360"/>
            <a:ext cx="9357366" cy="0"/>
          </a:xfrm>
          <a:prstGeom prst="line">
            <a:avLst/>
          </a:prstGeom>
          <a:ln cap="rnd" w="9525">
            <a:solidFill>
              <a:srgbClr val="D8D8D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876800" y="6909323"/>
            <a:ext cx="4876800" cy="419001"/>
            <a:chOff x="0" y="0"/>
            <a:chExt cx="6502400" cy="5586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02400" cy="558710"/>
            </a:xfrm>
            <a:custGeom>
              <a:avLst/>
              <a:gdLst/>
              <a:ahLst/>
              <a:cxnLst/>
              <a:rect r="r" b="b" t="t" l="l"/>
              <a:pathLst>
                <a:path h="558710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58710"/>
                  </a:lnTo>
                  <a:lnTo>
                    <a:pt x="0" y="558710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6502400" cy="558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Rajalakshmi Engineering College 		5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4625" y="149629"/>
            <a:ext cx="9164350" cy="78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Main Objective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984586" y="1967438"/>
            <a:ext cx="5784428" cy="3380324"/>
            <a:chOff x="0" y="0"/>
            <a:chExt cx="7712571" cy="450709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247650"/>
              <a:ext cx="7712571" cy="3575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75"/>
                </a:lnSpc>
              </a:pPr>
              <a:r>
                <a:rPr lang="en-US" sz="10500" spc="-525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creative</a:t>
              </a:r>
            </a:p>
            <a:p>
              <a:pPr algn="l">
                <a:lnSpc>
                  <a:spcPts val="9975"/>
                </a:lnSpc>
              </a:pPr>
              <a:r>
                <a:rPr lang="en-US" sz="10500" spc="-525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focus.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4019419"/>
              <a:ext cx="7712571" cy="487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22"/>
                </a:lnSpc>
              </a:pPr>
              <a:r>
                <a:rPr lang="en-US" sz="2325" spc="116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"BUT WHY IS IT IMPORTANT?"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08800"/>
            <a:ext cx="4876800" cy="406400"/>
            <a:chOff x="0" y="0"/>
            <a:chExt cx="6502400" cy="541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02400" cy="541909"/>
            </a:xfrm>
            <a:custGeom>
              <a:avLst/>
              <a:gdLst/>
              <a:ahLst/>
              <a:cxnLst/>
              <a:rect r="r" b="b" t="t" l="l"/>
              <a:pathLst>
                <a:path h="541909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502400" cy="541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Department of Computer Science and Engineering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3732">
            <a:off x="198117" y="975360"/>
            <a:ext cx="9357366" cy="0"/>
          </a:xfrm>
          <a:prstGeom prst="line">
            <a:avLst/>
          </a:prstGeom>
          <a:ln cap="rnd" w="9525">
            <a:solidFill>
              <a:srgbClr val="D8D8D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876800" y="6909323"/>
            <a:ext cx="4876800" cy="418990"/>
            <a:chOff x="0" y="0"/>
            <a:chExt cx="6502400" cy="5586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02400" cy="558696"/>
            </a:xfrm>
            <a:custGeom>
              <a:avLst/>
              <a:gdLst/>
              <a:ahLst/>
              <a:cxnLst/>
              <a:rect r="r" b="b" t="t" l="l"/>
              <a:pathLst>
                <a:path h="558696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58696"/>
                  </a:lnTo>
                  <a:lnTo>
                    <a:pt x="0" y="558696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6502400" cy="558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Rajalakshmi Engineering College 		6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029603" y="1175107"/>
            <a:ext cx="4552823" cy="5548551"/>
          </a:xfrm>
          <a:custGeom>
            <a:avLst/>
            <a:gdLst/>
            <a:ahLst/>
            <a:cxnLst/>
            <a:rect r="r" b="b" t="t" l="l"/>
            <a:pathLst>
              <a:path h="5548551" w="4552823">
                <a:moveTo>
                  <a:pt x="0" y="0"/>
                </a:moveTo>
                <a:lnTo>
                  <a:pt x="4552823" y="0"/>
                </a:lnTo>
                <a:lnTo>
                  <a:pt x="4552823" y="5548551"/>
                </a:lnTo>
                <a:lnTo>
                  <a:pt x="0" y="55485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38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94625" y="149629"/>
            <a:ext cx="9164350" cy="78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Architecture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08800"/>
            <a:ext cx="4876800" cy="406400"/>
            <a:chOff x="0" y="0"/>
            <a:chExt cx="6502400" cy="541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02400" cy="541909"/>
            </a:xfrm>
            <a:custGeom>
              <a:avLst/>
              <a:gdLst/>
              <a:ahLst/>
              <a:cxnLst/>
              <a:rect r="r" b="b" t="t" l="l"/>
              <a:pathLst>
                <a:path h="541909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502400" cy="541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Department of Computer Science and Engineering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3732">
            <a:off x="198117" y="975360"/>
            <a:ext cx="9357366" cy="0"/>
          </a:xfrm>
          <a:prstGeom prst="line">
            <a:avLst/>
          </a:prstGeom>
          <a:ln cap="rnd" w="9525">
            <a:solidFill>
              <a:srgbClr val="D8D8D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876800" y="6909323"/>
            <a:ext cx="4876800" cy="418990"/>
            <a:chOff x="0" y="0"/>
            <a:chExt cx="6502400" cy="5586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02400" cy="558696"/>
            </a:xfrm>
            <a:custGeom>
              <a:avLst/>
              <a:gdLst/>
              <a:ahLst/>
              <a:cxnLst/>
              <a:rect r="r" b="b" t="t" l="l"/>
              <a:pathLst>
                <a:path h="558696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58696"/>
                  </a:lnTo>
                  <a:lnTo>
                    <a:pt x="0" y="558696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6502400" cy="558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Rajalakshmi Engineering College 		7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4625" y="149629"/>
            <a:ext cx="9164350" cy="78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System Requirements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1520" y="1812801"/>
            <a:ext cx="5438346" cy="365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0884" indent="-195442" lvl="1">
              <a:lnSpc>
                <a:spcPts val="4156"/>
              </a:lnSpc>
              <a:buFont typeface="Arial"/>
              <a:buChar char="•"/>
            </a:pPr>
            <a:r>
              <a:rPr lang="en-US" b="true" sz="3038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Hardware</a:t>
            </a:r>
          </a:p>
          <a:p>
            <a:pPr algn="l" marL="1311949" indent="-437316" lvl="2">
              <a:lnSpc>
                <a:spcPts val="4156"/>
              </a:lnSpc>
              <a:buFont typeface="Arial"/>
              <a:buChar char="⚬"/>
            </a:pPr>
            <a:r>
              <a:rPr lang="en-US" sz="3038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Standard Computer</a:t>
            </a:r>
          </a:p>
          <a:p>
            <a:pPr algn="l" marL="1311952" indent="-437317" lvl="2">
              <a:lnSpc>
                <a:spcPts val="4156"/>
              </a:lnSpc>
              <a:buFont typeface="Arial"/>
              <a:buChar char="⚬"/>
            </a:pPr>
            <a:r>
              <a:rPr lang="en-US" sz="3038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Stable Network</a:t>
            </a:r>
          </a:p>
          <a:p>
            <a:pPr algn="l" marL="390884" indent="-195442" lvl="1">
              <a:lnSpc>
                <a:spcPts val="4156"/>
              </a:lnSpc>
              <a:buFont typeface="Arial"/>
              <a:buChar char="•"/>
            </a:pPr>
            <a:r>
              <a:rPr lang="en-US" b="true" sz="3038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Software</a:t>
            </a:r>
          </a:p>
          <a:p>
            <a:pPr algn="l" marL="1311949" indent="-437316" lvl="2">
              <a:lnSpc>
                <a:spcPts val="4156"/>
              </a:lnSpc>
              <a:buFont typeface="Arial"/>
              <a:buChar char="⚬"/>
            </a:pPr>
            <a:r>
              <a:rPr lang="en-US" sz="3038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UiPath Studio</a:t>
            </a:r>
          </a:p>
          <a:p>
            <a:pPr algn="l" marL="1311949" indent="-437316" lvl="2">
              <a:lnSpc>
                <a:spcPts val="4156"/>
              </a:lnSpc>
              <a:buFont typeface="Arial"/>
              <a:buChar char="⚬"/>
            </a:pPr>
            <a:r>
              <a:rPr lang="en-US" sz="3038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UiPath Computer Vision</a:t>
            </a:r>
          </a:p>
          <a:p>
            <a:pPr algn="l" marL="1311952" indent="-437317" lvl="2">
              <a:lnSpc>
                <a:spcPts val="4156"/>
              </a:lnSpc>
              <a:buFont typeface="Arial"/>
              <a:buChar char="⚬"/>
            </a:pPr>
            <a:r>
              <a:rPr lang="en-US" sz="3038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Access to Canva account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08800"/>
            <a:ext cx="4876800" cy="406400"/>
            <a:chOff x="0" y="0"/>
            <a:chExt cx="6502400" cy="541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02400" cy="541909"/>
            </a:xfrm>
            <a:custGeom>
              <a:avLst/>
              <a:gdLst/>
              <a:ahLst/>
              <a:cxnLst/>
              <a:rect r="r" b="b" t="t" l="l"/>
              <a:pathLst>
                <a:path h="541909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6502400" cy="541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Department of Computer Science and Engineering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3732">
            <a:off x="198117" y="975360"/>
            <a:ext cx="9357366" cy="0"/>
          </a:xfrm>
          <a:prstGeom prst="line">
            <a:avLst/>
          </a:prstGeom>
          <a:ln cap="rnd" w="9525">
            <a:solidFill>
              <a:srgbClr val="D8D8D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876800" y="6909323"/>
            <a:ext cx="4876800" cy="418990"/>
            <a:chOff x="0" y="0"/>
            <a:chExt cx="6502400" cy="5586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02400" cy="558696"/>
            </a:xfrm>
            <a:custGeom>
              <a:avLst/>
              <a:gdLst/>
              <a:ahLst/>
              <a:cxnLst/>
              <a:rect r="r" b="b" t="t" l="l"/>
              <a:pathLst>
                <a:path h="558696" w="6502400">
                  <a:moveTo>
                    <a:pt x="0" y="0"/>
                  </a:moveTo>
                  <a:lnTo>
                    <a:pt x="6502400" y="0"/>
                  </a:lnTo>
                  <a:lnTo>
                    <a:pt x="6502400" y="558696"/>
                  </a:lnTo>
                  <a:lnTo>
                    <a:pt x="0" y="558696"/>
                  </a:ln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6502400" cy="558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7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Rajalakshmi Engineering College 		8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4625" y="1159818"/>
            <a:ext cx="9164350" cy="494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455" indent="-164727" lvl="1">
              <a:lnSpc>
                <a:spcPts val="3502"/>
              </a:lnSpc>
              <a:buFont typeface="Arial"/>
              <a:buChar char="•"/>
            </a:pPr>
            <a:r>
              <a:rPr lang="en-US" b="true" sz="2559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Input and Decision Module</a:t>
            </a:r>
          </a:p>
          <a:p>
            <a:pPr algn="l" marL="762226" indent="-254075" lvl="2">
              <a:lnSpc>
                <a:spcPts val="2918"/>
              </a:lnSpc>
              <a:buFont typeface="Arial"/>
              <a:buChar char="⚬"/>
            </a:pPr>
            <a:r>
              <a:rPr lang="en-US" sz="2133" spc="1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Facilitates tasks like accepting user design preferences(font name, color, etc.) and identifying elements for automation.</a:t>
            </a:r>
          </a:p>
          <a:p>
            <a:pPr algn="l">
              <a:lnSpc>
                <a:spcPts val="3502"/>
              </a:lnSpc>
            </a:pPr>
          </a:p>
          <a:p>
            <a:pPr algn="l">
              <a:lnSpc>
                <a:spcPts val="3502"/>
              </a:lnSpc>
            </a:pPr>
          </a:p>
          <a:p>
            <a:pPr algn="l">
              <a:lnSpc>
                <a:spcPts val="3502"/>
              </a:lnSpc>
            </a:pPr>
          </a:p>
          <a:p>
            <a:pPr algn="l">
              <a:lnSpc>
                <a:spcPts val="3502"/>
              </a:lnSpc>
            </a:pPr>
          </a:p>
          <a:p>
            <a:pPr algn="l" marL="329455" indent="-164727" lvl="1">
              <a:lnSpc>
                <a:spcPts val="3502"/>
              </a:lnSpc>
              <a:buFont typeface="Arial"/>
              <a:buChar char="•"/>
            </a:pPr>
            <a:r>
              <a:rPr lang="en-US" b="true" sz="2559" spc="23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UI Automation Module</a:t>
            </a:r>
          </a:p>
          <a:p>
            <a:pPr algn="l" marL="762226" indent="-254075" lvl="2">
              <a:lnSpc>
                <a:spcPts val="2918"/>
              </a:lnSpc>
              <a:buFont typeface="Arial"/>
              <a:buChar char="⚬"/>
            </a:pPr>
            <a:r>
              <a:rPr lang="en-US" sz="2133" spc="1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Interacts with the design tool's interface to perform automated actions like clicking buttons, entering text, dragging elements, and extracting data.</a:t>
            </a:r>
          </a:p>
          <a:p>
            <a:pPr algn="l">
              <a:lnSpc>
                <a:spcPts val="3502"/>
              </a:lnSpc>
            </a:pPr>
          </a:p>
          <a:p>
            <a:pPr algn="l" marL="329455" indent="-164727" lvl="1">
              <a:lnSpc>
                <a:spcPts val="3502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810977" y="2839418"/>
            <a:ext cx="2130512" cy="567365"/>
            <a:chOff x="0" y="0"/>
            <a:chExt cx="859513" cy="2288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59513" cy="228892"/>
            </a:xfrm>
            <a:custGeom>
              <a:avLst/>
              <a:gdLst/>
              <a:ahLst/>
              <a:cxnLst/>
              <a:rect r="r" b="b" t="t" l="l"/>
              <a:pathLst>
                <a:path h="228892" w="859513">
                  <a:moveTo>
                    <a:pt x="114446" y="0"/>
                  </a:moveTo>
                  <a:lnTo>
                    <a:pt x="745067" y="0"/>
                  </a:lnTo>
                  <a:cubicBezTo>
                    <a:pt x="808273" y="0"/>
                    <a:pt x="859513" y="51239"/>
                    <a:pt x="859513" y="114446"/>
                  </a:cubicBezTo>
                  <a:lnTo>
                    <a:pt x="859513" y="114446"/>
                  </a:lnTo>
                  <a:cubicBezTo>
                    <a:pt x="859513" y="144799"/>
                    <a:pt x="847455" y="173909"/>
                    <a:pt x="825992" y="195372"/>
                  </a:cubicBezTo>
                  <a:cubicBezTo>
                    <a:pt x="804529" y="216834"/>
                    <a:pt x="775420" y="228892"/>
                    <a:pt x="745067" y="228892"/>
                  </a:cubicBezTo>
                  <a:lnTo>
                    <a:pt x="114446" y="228892"/>
                  </a:lnTo>
                  <a:cubicBezTo>
                    <a:pt x="84093" y="228892"/>
                    <a:pt x="54983" y="216834"/>
                    <a:pt x="33520" y="195372"/>
                  </a:cubicBezTo>
                  <a:cubicBezTo>
                    <a:pt x="12058" y="173909"/>
                    <a:pt x="0" y="144799"/>
                    <a:pt x="0" y="114446"/>
                  </a:cubicBezTo>
                  <a:lnTo>
                    <a:pt x="0" y="114446"/>
                  </a:lnTo>
                  <a:cubicBezTo>
                    <a:pt x="0" y="84093"/>
                    <a:pt x="12058" y="54983"/>
                    <a:pt x="33520" y="33520"/>
                  </a:cubicBezTo>
                  <a:cubicBezTo>
                    <a:pt x="54983" y="12058"/>
                    <a:pt x="84093" y="0"/>
                    <a:pt x="114446" y="0"/>
                  </a:cubicBezTo>
                  <a:close/>
                </a:path>
              </a:pathLst>
            </a:custGeom>
            <a:solidFill>
              <a:srgbClr val="FF313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859513" cy="228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8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String Input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94625" y="149629"/>
            <a:ext cx="9164350" cy="78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Functional Description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576089" y="2839418"/>
            <a:ext cx="2130512" cy="567365"/>
            <a:chOff x="0" y="0"/>
            <a:chExt cx="859513" cy="22889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59513" cy="228892"/>
            </a:xfrm>
            <a:custGeom>
              <a:avLst/>
              <a:gdLst/>
              <a:ahLst/>
              <a:cxnLst/>
              <a:rect r="r" b="b" t="t" l="l"/>
              <a:pathLst>
                <a:path h="228892" w="859513">
                  <a:moveTo>
                    <a:pt x="0" y="0"/>
                  </a:moveTo>
                  <a:lnTo>
                    <a:pt x="859513" y="0"/>
                  </a:lnTo>
                  <a:lnTo>
                    <a:pt x="859513" y="228892"/>
                  </a:lnTo>
                  <a:lnTo>
                    <a:pt x="0" y="228892"/>
                  </a:lnTo>
                  <a:close/>
                </a:path>
              </a:pathLst>
            </a:custGeom>
            <a:solidFill>
              <a:srgbClr val="8C52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859513" cy="228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8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IF-THEN Block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339039" y="2272053"/>
            <a:ext cx="2130512" cy="567365"/>
            <a:chOff x="0" y="0"/>
            <a:chExt cx="859513" cy="22889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59513" cy="228892"/>
            </a:xfrm>
            <a:custGeom>
              <a:avLst/>
              <a:gdLst/>
              <a:ahLst/>
              <a:cxnLst/>
              <a:rect r="r" b="b" t="t" l="l"/>
              <a:pathLst>
                <a:path h="228892" w="859513">
                  <a:moveTo>
                    <a:pt x="114446" y="0"/>
                  </a:moveTo>
                  <a:lnTo>
                    <a:pt x="745067" y="0"/>
                  </a:lnTo>
                  <a:cubicBezTo>
                    <a:pt x="808273" y="0"/>
                    <a:pt x="859513" y="51239"/>
                    <a:pt x="859513" y="114446"/>
                  </a:cubicBezTo>
                  <a:lnTo>
                    <a:pt x="859513" y="114446"/>
                  </a:lnTo>
                  <a:cubicBezTo>
                    <a:pt x="859513" y="144799"/>
                    <a:pt x="847455" y="173909"/>
                    <a:pt x="825992" y="195372"/>
                  </a:cubicBezTo>
                  <a:cubicBezTo>
                    <a:pt x="804529" y="216834"/>
                    <a:pt x="775420" y="228892"/>
                    <a:pt x="745067" y="228892"/>
                  </a:cubicBezTo>
                  <a:lnTo>
                    <a:pt x="114446" y="228892"/>
                  </a:lnTo>
                  <a:cubicBezTo>
                    <a:pt x="84093" y="228892"/>
                    <a:pt x="54983" y="216834"/>
                    <a:pt x="33520" y="195372"/>
                  </a:cubicBezTo>
                  <a:cubicBezTo>
                    <a:pt x="12058" y="173909"/>
                    <a:pt x="0" y="144799"/>
                    <a:pt x="0" y="114446"/>
                  </a:cubicBezTo>
                  <a:lnTo>
                    <a:pt x="0" y="114446"/>
                  </a:lnTo>
                  <a:cubicBezTo>
                    <a:pt x="0" y="84093"/>
                    <a:pt x="12058" y="54983"/>
                    <a:pt x="33520" y="33520"/>
                  </a:cubicBezTo>
                  <a:cubicBezTo>
                    <a:pt x="54983" y="12058"/>
                    <a:pt x="84093" y="0"/>
                    <a:pt x="114446" y="0"/>
                  </a:cubicBezTo>
                  <a:close/>
                </a:path>
              </a:pathLst>
            </a:custGeom>
            <a:solidFill>
              <a:srgbClr val="FFDE5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859513" cy="228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8"/>
                </a:lnSpc>
              </a:pPr>
              <a:r>
                <a:rPr lang="en-US" sz="1706" spc="15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Sub process 1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339039" y="3543275"/>
            <a:ext cx="2130512" cy="567365"/>
            <a:chOff x="0" y="0"/>
            <a:chExt cx="859513" cy="22889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59513" cy="228892"/>
            </a:xfrm>
            <a:custGeom>
              <a:avLst/>
              <a:gdLst/>
              <a:ahLst/>
              <a:cxnLst/>
              <a:rect r="r" b="b" t="t" l="l"/>
              <a:pathLst>
                <a:path h="228892" w="859513">
                  <a:moveTo>
                    <a:pt x="114446" y="0"/>
                  </a:moveTo>
                  <a:lnTo>
                    <a:pt x="745067" y="0"/>
                  </a:lnTo>
                  <a:cubicBezTo>
                    <a:pt x="808273" y="0"/>
                    <a:pt x="859513" y="51239"/>
                    <a:pt x="859513" y="114446"/>
                  </a:cubicBezTo>
                  <a:lnTo>
                    <a:pt x="859513" y="114446"/>
                  </a:lnTo>
                  <a:cubicBezTo>
                    <a:pt x="859513" y="144799"/>
                    <a:pt x="847455" y="173909"/>
                    <a:pt x="825992" y="195372"/>
                  </a:cubicBezTo>
                  <a:cubicBezTo>
                    <a:pt x="804529" y="216834"/>
                    <a:pt x="775420" y="228892"/>
                    <a:pt x="745067" y="228892"/>
                  </a:cubicBezTo>
                  <a:lnTo>
                    <a:pt x="114446" y="228892"/>
                  </a:lnTo>
                  <a:cubicBezTo>
                    <a:pt x="84093" y="228892"/>
                    <a:pt x="54983" y="216834"/>
                    <a:pt x="33520" y="195372"/>
                  </a:cubicBezTo>
                  <a:cubicBezTo>
                    <a:pt x="12058" y="173909"/>
                    <a:pt x="0" y="144799"/>
                    <a:pt x="0" y="114446"/>
                  </a:cubicBezTo>
                  <a:lnTo>
                    <a:pt x="0" y="114446"/>
                  </a:lnTo>
                  <a:cubicBezTo>
                    <a:pt x="0" y="84093"/>
                    <a:pt x="12058" y="54983"/>
                    <a:pt x="33520" y="33520"/>
                  </a:cubicBezTo>
                  <a:cubicBezTo>
                    <a:pt x="54983" y="12058"/>
                    <a:pt x="84093" y="0"/>
                    <a:pt x="114446" y="0"/>
                  </a:cubicBezTo>
                  <a:close/>
                </a:path>
              </a:pathLst>
            </a:custGeom>
            <a:solidFill>
              <a:srgbClr val="00BF63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0"/>
              <a:ext cx="859513" cy="228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8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Sub process2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>
            <a:off x="2941489" y="3123100"/>
            <a:ext cx="6346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" id="24"/>
          <p:cNvSpPr/>
          <p:nvPr/>
        </p:nvSpPr>
        <p:spPr>
          <a:xfrm flipV="true">
            <a:off x="4641345" y="2555736"/>
            <a:ext cx="1697694" cy="28368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>
            <a:off x="4641345" y="3406783"/>
            <a:ext cx="1697694" cy="4201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6" id="26"/>
          <p:cNvGrpSpPr/>
          <p:nvPr/>
        </p:nvGrpSpPr>
        <p:grpSpPr>
          <a:xfrm rot="0">
            <a:off x="812059" y="5637578"/>
            <a:ext cx="2130512" cy="567365"/>
            <a:chOff x="0" y="0"/>
            <a:chExt cx="859513" cy="22889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59513" cy="228892"/>
            </a:xfrm>
            <a:custGeom>
              <a:avLst/>
              <a:gdLst/>
              <a:ahLst/>
              <a:cxnLst/>
              <a:rect r="r" b="b" t="t" l="l"/>
              <a:pathLst>
                <a:path h="228892" w="859513">
                  <a:moveTo>
                    <a:pt x="114446" y="0"/>
                  </a:moveTo>
                  <a:lnTo>
                    <a:pt x="745067" y="0"/>
                  </a:lnTo>
                  <a:cubicBezTo>
                    <a:pt x="808273" y="0"/>
                    <a:pt x="859513" y="51239"/>
                    <a:pt x="859513" y="114446"/>
                  </a:cubicBezTo>
                  <a:lnTo>
                    <a:pt x="859513" y="114446"/>
                  </a:lnTo>
                  <a:cubicBezTo>
                    <a:pt x="859513" y="144799"/>
                    <a:pt x="847455" y="173909"/>
                    <a:pt x="825992" y="195372"/>
                  </a:cubicBezTo>
                  <a:cubicBezTo>
                    <a:pt x="804529" y="216834"/>
                    <a:pt x="775420" y="228892"/>
                    <a:pt x="745067" y="228892"/>
                  </a:cubicBezTo>
                  <a:lnTo>
                    <a:pt x="114446" y="228892"/>
                  </a:lnTo>
                  <a:cubicBezTo>
                    <a:pt x="84093" y="228892"/>
                    <a:pt x="54983" y="216834"/>
                    <a:pt x="33520" y="195372"/>
                  </a:cubicBezTo>
                  <a:cubicBezTo>
                    <a:pt x="12058" y="173909"/>
                    <a:pt x="0" y="144799"/>
                    <a:pt x="0" y="114446"/>
                  </a:cubicBezTo>
                  <a:lnTo>
                    <a:pt x="0" y="114446"/>
                  </a:lnTo>
                  <a:cubicBezTo>
                    <a:pt x="0" y="84093"/>
                    <a:pt x="12058" y="54983"/>
                    <a:pt x="33520" y="33520"/>
                  </a:cubicBezTo>
                  <a:cubicBezTo>
                    <a:pt x="54983" y="12058"/>
                    <a:pt x="84093" y="0"/>
                    <a:pt x="114446" y="0"/>
                  </a:cubicBezTo>
                  <a:close/>
                </a:path>
              </a:pathLst>
            </a:custGeom>
            <a:solidFill>
              <a:srgbClr val="FF313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0"/>
              <a:ext cx="859513" cy="228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8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CV Detection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3651395" y="5637578"/>
            <a:ext cx="2130512" cy="567365"/>
            <a:chOff x="0" y="0"/>
            <a:chExt cx="859513" cy="22889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59513" cy="228892"/>
            </a:xfrm>
            <a:custGeom>
              <a:avLst/>
              <a:gdLst/>
              <a:ahLst/>
              <a:cxnLst/>
              <a:rect r="r" b="b" t="t" l="l"/>
              <a:pathLst>
                <a:path h="228892" w="859513">
                  <a:moveTo>
                    <a:pt x="0" y="0"/>
                  </a:moveTo>
                  <a:lnTo>
                    <a:pt x="859513" y="0"/>
                  </a:lnTo>
                  <a:lnTo>
                    <a:pt x="859513" y="228892"/>
                  </a:lnTo>
                  <a:lnTo>
                    <a:pt x="0" y="228892"/>
                  </a:lnTo>
                  <a:close/>
                </a:path>
              </a:pathLst>
            </a:custGeom>
            <a:solidFill>
              <a:srgbClr val="00BF63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0"/>
              <a:ext cx="859513" cy="228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8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Target Selection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490732" y="5637578"/>
            <a:ext cx="2130512" cy="567365"/>
            <a:chOff x="0" y="0"/>
            <a:chExt cx="859513" cy="22889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59513" cy="228892"/>
            </a:xfrm>
            <a:custGeom>
              <a:avLst/>
              <a:gdLst/>
              <a:ahLst/>
              <a:cxnLst/>
              <a:rect r="r" b="b" t="t" l="l"/>
              <a:pathLst>
                <a:path h="228892" w="859513">
                  <a:moveTo>
                    <a:pt x="114446" y="0"/>
                  </a:moveTo>
                  <a:lnTo>
                    <a:pt x="745067" y="0"/>
                  </a:lnTo>
                  <a:cubicBezTo>
                    <a:pt x="808273" y="0"/>
                    <a:pt x="859513" y="51239"/>
                    <a:pt x="859513" y="114446"/>
                  </a:cubicBezTo>
                  <a:lnTo>
                    <a:pt x="859513" y="114446"/>
                  </a:lnTo>
                  <a:cubicBezTo>
                    <a:pt x="859513" y="144799"/>
                    <a:pt x="847455" y="173909"/>
                    <a:pt x="825992" y="195372"/>
                  </a:cubicBezTo>
                  <a:cubicBezTo>
                    <a:pt x="804529" y="216834"/>
                    <a:pt x="775420" y="228892"/>
                    <a:pt x="745067" y="228892"/>
                  </a:cubicBezTo>
                  <a:lnTo>
                    <a:pt x="114446" y="228892"/>
                  </a:lnTo>
                  <a:cubicBezTo>
                    <a:pt x="84093" y="228892"/>
                    <a:pt x="54983" y="216834"/>
                    <a:pt x="33520" y="195372"/>
                  </a:cubicBezTo>
                  <a:cubicBezTo>
                    <a:pt x="12058" y="173909"/>
                    <a:pt x="0" y="144799"/>
                    <a:pt x="0" y="114446"/>
                  </a:cubicBezTo>
                  <a:lnTo>
                    <a:pt x="0" y="114446"/>
                  </a:lnTo>
                  <a:cubicBezTo>
                    <a:pt x="0" y="84093"/>
                    <a:pt x="12058" y="54983"/>
                    <a:pt x="33520" y="33520"/>
                  </a:cubicBezTo>
                  <a:cubicBezTo>
                    <a:pt x="54983" y="12058"/>
                    <a:pt x="84093" y="0"/>
                    <a:pt x="114446" y="0"/>
                  </a:cubicBezTo>
                  <a:close/>
                </a:path>
              </a:pathLst>
            </a:custGeom>
            <a:solidFill>
              <a:srgbClr val="8C52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0"/>
              <a:ext cx="859513" cy="228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8"/>
                </a:lnSpc>
              </a:pPr>
              <a:r>
                <a:rPr lang="en-US" sz="1706" spc="15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Desired UI Activity</a:t>
              </a:r>
            </a:p>
          </p:txBody>
        </p:sp>
      </p:grpSp>
      <p:sp>
        <p:nvSpPr>
          <p:cNvPr name="AutoShape 35" id="35"/>
          <p:cNvSpPr/>
          <p:nvPr/>
        </p:nvSpPr>
        <p:spPr>
          <a:xfrm>
            <a:off x="2942570" y="5921260"/>
            <a:ext cx="70882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>
            <a:off x="5781907" y="5921260"/>
            <a:ext cx="70882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DAGXKdOdU_w</dc:identifier>
  <dcterms:modified xsi:type="dcterms:W3CDTF">2011-08-01T06:04:30Z</dcterms:modified>
  <cp:revision>1</cp:revision>
  <dc:title>220701265_Sharukeshwar_P_Presentation</dc:title>
</cp:coreProperties>
</file>