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
  <p:sldMasterIdLst>
    <p:sldMasterId id="2147483648" r:id="rId1"/>
  </p:sldMasterIdLst>
  <p:notesMasterIdLst>
    <p:notesMasterId r:id="rId41"/>
  </p:notesMasterIdLst>
  <p:sldIdLst>
    <p:sldId id="309" r:id="rId2"/>
    <p:sldId id="257" r:id="rId3"/>
    <p:sldId id="258" r:id="rId4"/>
    <p:sldId id="263" r:id="rId5"/>
    <p:sldId id="270" r:id="rId6"/>
    <p:sldId id="272" r:id="rId7"/>
    <p:sldId id="274" r:id="rId8"/>
    <p:sldId id="314" r:id="rId9"/>
    <p:sldId id="264" r:id="rId10"/>
    <p:sldId id="276" r:id="rId11"/>
    <p:sldId id="315" r:id="rId12"/>
    <p:sldId id="280" r:id="rId13"/>
    <p:sldId id="307" r:id="rId14"/>
    <p:sldId id="312" r:id="rId15"/>
    <p:sldId id="313" r:id="rId16"/>
    <p:sldId id="306" r:id="rId17"/>
    <p:sldId id="316" r:id="rId18"/>
    <p:sldId id="259" r:id="rId19"/>
    <p:sldId id="260" r:id="rId20"/>
    <p:sldId id="261" r:id="rId21"/>
    <p:sldId id="281" r:id="rId22"/>
    <p:sldId id="317" r:id="rId23"/>
    <p:sldId id="282" r:id="rId24"/>
    <p:sldId id="318" r:id="rId25"/>
    <p:sldId id="319" r:id="rId26"/>
    <p:sldId id="308" r:id="rId27"/>
    <p:sldId id="320" r:id="rId28"/>
    <p:sldId id="321" r:id="rId29"/>
    <p:sldId id="291" r:id="rId30"/>
    <p:sldId id="299" r:id="rId31"/>
    <p:sldId id="286" r:id="rId32"/>
    <p:sldId id="322" r:id="rId33"/>
    <p:sldId id="323" r:id="rId34"/>
    <p:sldId id="288" r:id="rId35"/>
    <p:sldId id="289" r:id="rId36"/>
    <p:sldId id="304" r:id="rId37"/>
    <p:sldId id="310" r:id="rId38"/>
    <p:sldId id="311" r:id="rId39"/>
    <p:sldId id="32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6499"/>
    <a:srgbClr val="0033CC"/>
    <a:srgbClr val="450698"/>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1" autoAdjust="0"/>
    <p:restoredTop sz="92945" autoAdjust="0"/>
  </p:normalViewPr>
  <p:slideViewPr>
    <p:cSldViewPr>
      <p:cViewPr>
        <p:scale>
          <a:sx n="73" d="100"/>
          <a:sy n="73" d="100"/>
        </p:scale>
        <p:origin x="254" y="17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CM</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numRef>
              <c:f>Sheet1!$A$2:$A$5</c:f>
              <c:numCache>
                <c:formatCode>General</c:formatCode>
                <c:ptCount val="4"/>
                <c:pt idx="0">
                  <c:v>0</c:v>
                </c:pt>
                <c:pt idx="1">
                  <c:v>-20</c:v>
                </c:pt>
                <c:pt idx="2">
                  <c:v>-40</c:v>
                </c:pt>
                <c:pt idx="3">
                  <c:v>-50</c:v>
                </c:pt>
              </c:numCache>
            </c:numRef>
          </c:cat>
          <c:val>
            <c:numRef>
              <c:f>Sheet1!$B$2:$B$5</c:f>
              <c:numCache>
                <c:formatCode>General</c:formatCode>
                <c:ptCount val="4"/>
                <c:pt idx="0">
                  <c:v>74</c:v>
                </c:pt>
                <c:pt idx="1">
                  <c:v>112</c:v>
                </c:pt>
                <c:pt idx="2">
                  <c:v>154</c:v>
                </c:pt>
                <c:pt idx="3">
                  <c:v>186</c:v>
                </c:pt>
              </c:numCache>
            </c:numRef>
          </c:val>
          <c:extLst>
            <c:ext xmlns:c16="http://schemas.microsoft.com/office/drawing/2014/chart" uri="{C3380CC4-5D6E-409C-BE32-E72D297353CC}">
              <c16:uniqueId val="{00000000-AE5B-45E5-9781-295DA60CB696}"/>
            </c:ext>
          </c:extLst>
        </c:ser>
        <c:ser>
          <c:idx val="1"/>
          <c:order val="1"/>
          <c:tx>
            <c:strRef>
              <c:f>Sheet1!$C$1</c:f>
              <c:strCache>
                <c:ptCount val="1"/>
                <c:pt idx="0">
                  <c:v>PBF</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numRef>
              <c:f>Sheet1!$A$2:$A$5</c:f>
              <c:numCache>
                <c:formatCode>General</c:formatCode>
                <c:ptCount val="4"/>
                <c:pt idx="0">
                  <c:v>0</c:v>
                </c:pt>
                <c:pt idx="1">
                  <c:v>-20</c:v>
                </c:pt>
                <c:pt idx="2">
                  <c:v>-40</c:v>
                </c:pt>
                <c:pt idx="3">
                  <c:v>-50</c:v>
                </c:pt>
              </c:numCache>
            </c:numRef>
          </c:cat>
          <c:val>
            <c:numRef>
              <c:f>Sheet1!$C$2:$C$5</c:f>
              <c:numCache>
                <c:formatCode>General</c:formatCode>
                <c:ptCount val="4"/>
                <c:pt idx="0">
                  <c:v>72</c:v>
                </c:pt>
                <c:pt idx="1">
                  <c:v>108</c:v>
                </c:pt>
                <c:pt idx="2">
                  <c:v>148</c:v>
                </c:pt>
                <c:pt idx="3">
                  <c:v>176</c:v>
                </c:pt>
              </c:numCache>
            </c:numRef>
          </c:val>
          <c:extLst>
            <c:ext xmlns:c16="http://schemas.microsoft.com/office/drawing/2014/chart" uri="{C3380CC4-5D6E-409C-BE32-E72D297353CC}">
              <c16:uniqueId val="{00000001-AE5B-45E5-9781-295DA60CB696}"/>
            </c:ext>
          </c:extLst>
        </c:ser>
        <c:dLbls>
          <c:showLegendKey val="0"/>
          <c:showVal val="1"/>
          <c:showCatName val="0"/>
          <c:showSerName val="0"/>
          <c:showPercent val="0"/>
          <c:showBubbleSize val="0"/>
        </c:dLbls>
        <c:gapWidth val="65"/>
        <c:shape val="box"/>
        <c:axId val="1783252655"/>
        <c:axId val="1783253487"/>
        <c:axId val="0"/>
      </c:bar3DChart>
      <c:catAx>
        <c:axId val="1783252655"/>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sz="1200"/>
                  <a:t>Temperature</a:t>
                </a:r>
                <a:r>
                  <a:rPr lang="en-IN" sz="1200" baseline="0"/>
                  <a:t> in </a:t>
                </a:r>
                <a:r>
                  <a:rPr lang="en-IN" sz="1200" baseline="30000"/>
                  <a:t>o</a:t>
                </a:r>
                <a:r>
                  <a:rPr lang="en-IN" sz="1200" baseline="0"/>
                  <a:t>C</a:t>
                </a:r>
                <a:endParaRPr lang="en-IN" sz="1200"/>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783253487"/>
        <c:crosses val="autoZero"/>
        <c:auto val="1"/>
        <c:lblAlgn val="ctr"/>
        <c:lblOffset val="100"/>
        <c:noMultiLvlLbl val="0"/>
      </c:catAx>
      <c:valAx>
        <c:axId val="1783253487"/>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sz="1100"/>
                  <a:t>Absorbed Impact Energy in Joules</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783252655"/>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92DCED-F327-405B-B25F-8FE0085358A9}" type="datetimeFigureOut">
              <a:rPr lang="en-US" smtClean="0"/>
              <a:pPr/>
              <a:t>4/9/2023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4A18DC-C943-4A27-815E-CAC18B49E6F7}" type="slidenum">
              <a:rPr lang="en-US" smtClean="0"/>
              <a:pPr/>
              <a:t>‹#›</a:t>
            </a:fld>
            <a:endParaRPr lang="en-US"/>
          </a:p>
        </p:txBody>
      </p:sp>
    </p:spTree>
    <p:extLst>
      <p:ext uri="{BB962C8B-B14F-4D97-AF65-F5344CB8AC3E}">
        <p14:creationId xmlns:p14="http://schemas.microsoft.com/office/powerpoint/2010/main" val="155196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6811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44A18DC-C943-4A27-815E-CAC18B49E6F7}" type="slidenum">
              <a:rPr lang="en-US" smtClean="0"/>
              <a:pPr/>
              <a:t>5</a:t>
            </a:fld>
            <a:endParaRPr lang="en-US"/>
          </a:p>
        </p:txBody>
      </p:sp>
    </p:spTree>
    <p:extLst>
      <p:ext uri="{BB962C8B-B14F-4D97-AF65-F5344CB8AC3E}">
        <p14:creationId xmlns:p14="http://schemas.microsoft.com/office/powerpoint/2010/main" val="2415284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600"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0"/>
          </p:nvPr>
        </p:nvSpPr>
        <p:spPr/>
        <p:txBody>
          <a:bodyPr/>
          <a:lstStyle/>
          <a:p>
            <a:fld id="{944A18DC-C943-4A27-815E-CAC18B49E6F7}" type="slidenum">
              <a:rPr lang="en-US" smtClean="0"/>
              <a:pPr/>
              <a:t>36</a:t>
            </a:fld>
            <a:endParaRPr lang="en-US"/>
          </a:p>
        </p:txBody>
      </p:sp>
    </p:spTree>
    <p:extLst>
      <p:ext uri="{BB962C8B-B14F-4D97-AF65-F5344CB8AC3E}">
        <p14:creationId xmlns:p14="http://schemas.microsoft.com/office/powerpoint/2010/main" val="455207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B0062AB-24DD-4F15-A95E-A12C6666220B}" type="datetime3">
              <a:rPr lang="en-US" smtClean="0"/>
              <a:t>9 April 2023</a:t>
            </a:fld>
            <a:endParaRPr lang="en-US"/>
          </a:p>
        </p:txBody>
      </p:sp>
      <p:sp>
        <p:nvSpPr>
          <p:cNvPr id="5" name="Footer Placeholder 4"/>
          <p:cNvSpPr>
            <a:spLocks noGrp="1"/>
          </p:cNvSpPr>
          <p:nvPr>
            <p:ph type="ftr" sz="quarter" idx="11"/>
          </p:nvPr>
        </p:nvSpPr>
        <p:spPr/>
        <p:txBody>
          <a:bodyPr/>
          <a:lstStyle/>
          <a:p>
            <a:r>
              <a:rPr lang="en-US"/>
              <a:t>Project Viva-Voce, DoME, Panimalar Engineering College`</a:t>
            </a:r>
          </a:p>
        </p:txBody>
      </p:sp>
      <p:sp>
        <p:nvSpPr>
          <p:cNvPr id="6" name="Slide Number Placeholder 5"/>
          <p:cNvSpPr>
            <a:spLocks noGrp="1"/>
          </p:cNvSpPr>
          <p:nvPr>
            <p:ph type="sldNum" sz="quarter" idx="12"/>
          </p:nvPr>
        </p:nvSpPr>
        <p:spPr/>
        <p:txBody>
          <a:bodyPr/>
          <a:lstStyle/>
          <a:p>
            <a:fld id="{EFF334C8-E93F-428C-81A4-D691A24BB7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5074" y="6356351"/>
            <a:ext cx="3144252" cy="365125"/>
          </a:xfrm>
        </p:spPr>
        <p:txBody>
          <a:bodyPr/>
          <a:lstStyle>
            <a:lvl1pPr>
              <a:defRPr sz="1400" b="1">
                <a:solidFill>
                  <a:srgbClr val="0033CC"/>
                </a:solidFill>
                <a:latin typeface="Times New Roman" panose="02020603050405020304" pitchFamily="18" charset="0"/>
                <a:cs typeface="Times New Roman" panose="02020603050405020304" pitchFamily="18" charset="0"/>
              </a:defRPr>
            </a:lvl1pPr>
          </a:lstStyle>
          <a:p>
            <a:fld id="{E12001E0-06B5-41BA-91ED-599393969BF7}" type="datetime3">
              <a:rPr lang="en-US" smtClean="0"/>
              <a:pPr/>
              <a:t>9 April 2023</a:t>
            </a:fld>
            <a:endParaRPr lang="en-US" dirty="0"/>
          </a:p>
        </p:txBody>
      </p:sp>
      <p:sp>
        <p:nvSpPr>
          <p:cNvPr id="3" name="Footer Placeholder 2"/>
          <p:cNvSpPr>
            <a:spLocks noGrp="1"/>
          </p:cNvSpPr>
          <p:nvPr>
            <p:ph type="ftr" sz="quarter" idx="11"/>
          </p:nvPr>
        </p:nvSpPr>
        <p:spPr>
          <a:xfrm>
            <a:off x="2971800" y="6356351"/>
            <a:ext cx="6096000" cy="365125"/>
          </a:xfrm>
        </p:spPr>
        <p:txBody>
          <a:bodyPr/>
          <a:lstStyle>
            <a:lvl1pPr>
              <a:defRPr sz="1400" b="1">
                <a:solidFill>
                  <a:srgbClr val="0033CC"/>
                </a:solidFill>
                <a:latin typeface="Times New Roman" panose="02020603050405020304" pitchFamily="18" charset="0"/>
                <a:cs typeface="Times New Roman" panose="02020603050405020304" pitchFamily="18" charset="0"/>
              </a:defRPr>
            </a:lvl1pPr>
          </a:lstStyle>
          <a:p>
            <a:r>
              <a:rPr lang="en-US" dirty="0"/>
              <a:t>Project Viva-Voce, </a:t>
            </a:r>
            <a:r>
              <a:rPr lang="en-US" dirty="0" err="1"/>
              <a:t>DoME</a:t>
            </a:r>
            <a:r>
              <a:rPr lang="en-US" dirty="0"/>
              <a:t>, Panimalar Engineering College`</a:t>
            </a:r>
          </a:p>
        </p:txBody>
      </p:sp>
      <p:sp>
        <p:nvSpPr>
          <p:cNvPr id="4" name="Slide Number Placeholder 3"/>
          <p:cNvSpPr>
            <a:spLocks noGrp="1"/>
          </p:cNvSpPr>
          <p:nvPr>
            <p:ph type="sldNum" sz="quarter" idx="12"/>
          </p:nvPr>
        </p:nvSpPr>
        <p:spPr>
          <a:xfrm>
            <a:off x="8587874" y="6356351"/>
            <a:ext cx="3144252" cy="365125"/>
          </a:xfrm>
        </p:spPr>
        <p:txBody>
          <a:bodyPr/>
          <a:lstStyle>
            <a:lvl1pPr>
              <a:defRPr sz="1600" b="1">
                <a:solidFill>
                  <a:srgbClr val="FF0000"/>
                </a:solidFill>
                <a:latin typeface="Times New Roman" panose="02020603050405020304" pitchFamily="18" charset="0"/>
                <a:cs typeface="Times New Roman" panose="02020603050405020304" pitchFamily="18" charset="0"/>
              </a:defRPr>
            </a:lvl1pPr>
          </a:lstStyle>
          <a:p>
            <a:fld id="{EFF334C8-E93F-428C-81A4-D691A24BB71A}" type="slidenum">
              <a:rPr lang="en-US" smtClean="0"/>
              <a:pPr/>
              <a:t>‹#›</a:t>
            </a:fld>
            <a:endParaRPr lang="en-US" dirty="0"/>
          </a:p>
        </p:txBody>
      </p:sp>
      <p:sp>
        <p:nvSpPr>
          <p:cNvPr id="6" name="Title 1"/>
          <p:cNvSpPr>
            <a:spLocks noGrp="1"/>
          </p:cNvSpPr>
          <p:nvPr>
            <p:ph type="title"/>
          </p:nvPr>
        </p:nvSpPr>
        <p:spPr>
          <a:xfrm>
            <a:off x="609600" y="152400"/>
            <a:ext cx="10972800" cy="914400"/>
          </a:xfrm>
        </p:spPr>
        <p:txBody>
          <a:bodyPr>
            <a:normAutofit/>
          </a:bodyPr>
          <a:lstStyle>
            <a:lvl1pPr algn="l">
              <a:defRPr sz="3500">
                <a:latin typeface="Cambria" pitchFamily="18" charset="0"/>
              </a:defRPr>
            </a:lvl1pPr>
          </a:lstStyle>
          <a:p>
            <a:r>
              <a:rPr lang="en-US" dirty="0"/>
              <a:t>Click to edit Master title style</a:t>
            </a:r>
          </a:p>
        </p:txBody>
      </p:sp>
      <p:cxnSp>
        <p:nvCxnSpPr>
          <p:cNvPr id="8" name="Straight Connector 7"/>
          <p:cNvCxnSpPr/>
          <p:nvPr userDrawn="1"/>
        </p:nvCxnSpPr>
        <p:spPr>
          <a:xfrm>
            <a:off x="508000" y="990600"/>
            <a:ext cx="11277600" cy="1588"/>
          </a:xfrm>
          <a:prstGeom prst="line">
            <a:avLst/>
          </a:prstGeom>
          <a:ln w="15875">
            <a:solidFill>
              <a:srgbClr val="39649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246516892"/>
      </p:ext>
    </p:extLst>
  </p:cSld>
  <p:clrMapOvr>
    <a:masterClrMapping/>
  </p:clrMapOvr>
  <p:transition spd="slow">
    <p:strips/>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26E22-0D7D-4A57-93D3-C0084E2B8D6C}" type="datetime3">
              <a:rPr lang="en-US" smtClean="0"/>
              <a:t>9 April 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Viva-Voce, DoME, Panimalar Engineering College`</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F334C8-E93F-428C-81A4-D691A24BB7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7" name="Google Shape;107;p1" descr="Logo&#10;&#10;Description automatically generated"/>
          <p:cNvPicPr preferRelativeResize="0"/>
          <p:nvPr/>
        </p:nvPicPr>
        <p:blipFill rotWithShape="1">
          <a:blip r:embed="rId3">
            <a:alphaModFix/>
          </a:blip>
          <a:srcRect/>
          <a:stretch/>
        </p:blipFill>
        <p:spPr>
          <a:xfrm>
            <a:off x="1867814" y="452281"/>
            <a:ext cx="1270016" cy="1508126"/>
          </a:xfrm>
          <a:prstGeom prst="rect">
            <a:avLst/>
          </a:prstGeom>
          <a:noFill/>
          <a:ln>
            <a:noFill/>
          </a:ln>
        </p:spPr>
      </p:pic>
      <p:pic>
        <p:nvPicPr>
          <p:cNvPr id="108" name="Google Shape;108;p1" descr="A picture containing text, clipart&#10;&#10;Description automatically generated"/>
          <p:cNvPicPr preferRelativeResize="0"/>
          <p:nvPr/>
        </p:nvPicPr>
        <p:blipFill rotWithShape="1">
          <a:blip r:embed="rId4">
            <a:alphaModFix/>
          </a:blip>
          <a:srcRect/>
          <a:stretch/>
        </p:blipFill>
        <p:spPr>
          <a:xfrm>
            <a:off x="8868011" y="416210"/>
            <a:ext cx="1697152" cy="1636237"/>
          </a:xfrm>
          <a:prstGeom prst="rect">
            <a:avLst/>
          </a:prstGeom>
          <a:noFill/>
          <a:ln>
            <a:noFill/>
          </a:ln>
        </p:spPr>
      </p:pic>
      <p:sp>
        <p:nvSpPr>
          <p:cNvPr id="106" name="Google Shape;106;p1"/>
          <p:cNvSpPr/>
          <p:nvPr/>
        </p:nvSpPr>
        <p:spPr>
          <a:xfrm>
            <a:off x="1867814" y="653296"/>
            <a:ext cx="8371636" cy="4770537"/>
          </a:xfrm>
          <a:prstGeom prst="rect">
            <a:avLst/>
          </a:prstGeom>
          <a:noFill/>
          <a:ln>
            <a:noFill/>
          </a:ln>
        </p:spPr>
        <p:txBody>
          <a:bodyPr spcFirstLastPara="1" wrap="square" lIns="0" tIns="0" rIns="0" bIns="0" anchor="ctr" anchorCtr="0">
            <a:spAutoFit/>
          </a:bodyPr>
          <a:lstStyle/>
          <a:p>
            <a:pPr algn="ctr"/>
            <a:endParaRPr sz="2000" b="1" dirty="0">
              <a:solidFill>
                <a:srgbClr val="6D0F14"/>
              </a:solidFill>
              <a:latin typeface="Times New Roman"/>
              <a:ea typeface="Times New Roman"/>
              <a:cs typeface="Times New Roman"/>
              <a:sym typeface="Times New Roman"/>
            </a:endParaRPr>
          </a:p>
          <a:p>
            <a:pPr algn="ctr"/>
            <a:r>
              <a:rPr lang="en-US" sz="2000" b="1" dirty="0">
                <a:solidFill>
                  <a:srgbClr val="6D0F14"/>
                </a:solidFill>
                <a:latin typeface="Times New Roman"/>
                <a:ea typeface="Times New Roman"/>
                <a:cs typeface="Times New Roman"/>
                <a:sym typeface="Times New Roman"/>
              </a:rPr>
              <a:t> </a:t>
            </a:r>
            <a:r>
              <a:rPr lang="en-US" sz="2000" b="1" dirty="0">
                <a:solidFill>
                  <a:srgbClr val="FF0000"/>
                </a:solidFill>
                <a:latin typeface="Times New Roman"/>
                <a:ea typeface="Times New Roman"/>
                <a:cs typeface="Times New Roman"/>
                <a:sym typeface="Times New Roman"/>
              </a:rPr>
              <a:t> </a:t>
            </a:r>
            <a:endParaRPr sz="2000" b="1" dirty="0">
              <a:solidFill>
                <a:srgbClr val="FF0000"/>
              </a:solidFill>
              <a:latin typeface="Times New Roman"/>
              <a:ea typeface="Times New Roman"/>
              <a:cs typeface="Times New Roman"/>
              <a:sym typeface="Times New Roman"/>
            </a:endParaRPr>
          </a:p>
          <a:p>
            <a:pPr algn="ctr"/>
            <a:r>
              <a:rPr lang="en-US" b="1" i="1" dirty="0">
                <a:solidFill>
                  <a:schemeClr val="dk1"/>
                </a:solidFill>
                <a:latin typeface="Tahoma"/>
                <a:ea typeface="Tahoma"/>
                <a:cs typeface="Tahoma"/>
                <a:sym typeface="Tahoma"/>
              </a:rPr>
              <a:t>By</a:t>
            </a:r>
            <a:endParaRPr dirty="0"/>
          </a:p>
          <a:p>
            <a:r>
              <a:rPr lang="en-US" sz="2000" b="1" i="1" dirty="0">
                <a:solidFill>
                  <a:schemeClr val="dk1"/>
                </a:solidFill>
                <a:latin typeface="Tahoma"/>
                <a:ea typeface="Tahoma"/>
                <a:cs typeface="Tahoma"/>
                <a:sym typeface="Tahoma"/>
              </a:rPr>
              <a:t> </a:t>
            </a:r>
            <a:r>
              <a:rPr lang="en-US" sz="2000" b="1" i="1" dirty="0">
                <a:solidFill>
                  <a:schemeClr val="dk1"/>
                </a:solidFill>
                <a:latin typeface="Tahoma"/>
                <a:ea typeface="Tahoma"/>
                <a:cs typeface="Tahoma"/>
                <a:sym typeface="Tahoma"/>
              </a:rPr>
              <a:t>			   </a:t>
            </a:r>
            <a:r>
              <a:rPr lang="en-US" sz="2000" dirty="0">
                <a:latin typeface="Times New Roman"/>
                <a:ea typeface="Times New Roman"/>
                <a:cs typeface="Times New Roman"/>
                <a:sym typeface="Times New Roman"/>
              </a:rPr>
              <a:t>     </a:t>
            </a:r>
          </a:p>
          <a:p>
            <a:r>
              <a:rPr lang="en-US" sz="2000" dirty="0">
                <a:latin typeface="Times New Roman"/>
                <a:ea typeface="Times New Roman"/>
                <a:cs typeface="Times New Roman"/>
                <a:sym typeface="Times New Roman"/>
              </a:rPr>
              <a:t>			          </a:t>
            </a:r>
            <a:r>
              <a:rPr lang="en-US" sz="2000" b="1" u="sng" dirty="0">
                <a:latin typeface="Times New Roman"/>
                <a:ea typeface="Times New Roman"/>
                <a:cs typeface="Times New Roman"/>
                <a:sym typeface="Times New Roman"/>
              </a:rPr>
              <a:t>Project Members</a:t>
            </a:r>
          </a:p>
          <a:p>
            <a:pPr>
              <a:lnSpc>
                <a:spcPct val="150000"/>
              </a:lnSpc>
            </a:pPr>
            <a:r>
              <a:rPr lang="en-US" sz="2000" b="1" dirty="0">
                <a:latin typeface="Times New Roman"/>
                <a:ea typeface="Times New Roman"/>
                <a:cs typeface="Times New Roman"/>
                <a:sym typeface="Times New Roman"/>
              </a:rPr>
              <a:t>		</a:t>
            </a:r>
            <a:r>
              <a:rPr lang="en-US" sz="2000" b="1" dirty="0" err="1">
                <a:latin typeface="Times New Roman"/>
                <a:ea typeface="Times New Roman"/>
                <a:cs typeface="Times New Roman"/>
                <a:sym typeface="Times New Roman"/>
              </a:rPr>
              <a:t>Akash</a:t>
            </a:r>
            <a:r>
              <a:rPr lang="en-US" sz="2000" b="1" dirty="0">
                <a:latin typeface="Times New Roman"/>
                <a:ea typeface="Times New Roman"/>
                <a:cs typeface="Times New Roman"/>
                <a:sym typeface="Times New Roman"/>
              </a:rPr>
              <a:t> Ben Chris  -	211419114023</a:t>
            </a:r>
          </a:p>
          <a:p>
            <a:pPr>
              <a:lnSpc>
                <a:spcPct val="150000"/>
              </a:lnSpc>
            </a:pPr>
            <a:r>
              <a:rPr lang="en-US" sz="2000" b="1" dirty="0">
                <a:latin typeface="Times New Roman"/>
                <a:ea typeface="Times New Roman"/>
                <a:cs typeface="Times New Roman"/>
                <a:sym typeface="Times New Roman"/>
              </a:rPr>
              <a:t>		Aniruddhan V	   -	211419114033</a:t>
            </a:r>
          </a:p>
          <a:p>
            <a:pPr>
              <a:lnSpc>
                <a:spcPct val="150000"/>
              </a:lnSpc>
            </a:pPr>
            <a:r>
              <a:rPr lang="en-US" sz="2000" b="1" dirty="0">
                <a:latin typeface="Times New Roman"/>
                <a:ea typeface="Times New Roman"/>
                <a:cs typeface="Times New Roman"/>
                <a:sym typeface="Times New Roman"/>
              </a:rPr>
              <a:t>			</a:t>
            </a:r>
            <a:endParaRPr lang="en-US" sz="2200" b="1" dirty="0">
              <a:latin typeface="Times New Roman"/>
              <a:ea typeface="Times New Roman"/>
              <a:cs typeface="Times New Roman"/>
              <a:sym typeface="Times New Roman"/>
            </a:endParaRPr>
          </a:p>
          <a:p>
            <a:pPr algn="ctr"/>
            <a:r>
              <a:rPr lang="en-US" sz="2000" b="1" dirty="0" smtClean="0">
                <a:latin typeface="Times New Roman" pitchFamily="18" charset="0"/>
                <a:ea typeface="Times New Roman"/>
                <a:cs typeface="Times New Roman" pitchFamily="18" charset="0"/>
                <a:sym typeface="Times New Roman"/>
              </a:rPr>
              <a:t>Batch </a:t>
            </a:r>
            <a:r>
              <a:rPr lang="en-US" sz="2000" b="1" dirty="0">
                <a:latin typeface="Times New Roman" pitchFamily="18" charset="0"/>
                <a:ea typeface="Times New Roman"/>
                <a:cs typeface="Times New Roman" pitchFamily="18" charset="0"/>
                <a:sym typeface="Times New Roman"/>
              </a:rPr>
              <a:t>No: </a:t>
            </a:r>
            <a:r>
              <a:rPr lang="en-US" sz="2000" b="1" dirty="0" smtClean="0">
                <a:latin typeface="Times New Roman" pitchFamily="18" charset="0"/>
                <a:ea typeface="Times New Roman"/>
                <a:cs typeface="Times New Roman" pitchFamily="18" charset="0"/>
                <a:sym typeface="Times New Roman"/>
              </a:rPr>
              <a:t>06</a:t>
            </a:r>
            <a:endParaRPr sz="2000" b="1" dirty="0">
              <a:latin typeface="Times New Roman" pitchFamily="18" charset="0"/>
              <a:ea typeface="Times New Roman"/>
              <a:cs typeface="Times New Roman" pitchFamily="18" charset="0"/>
              <a:sym typeface="Times New Roman"/>
            </a:endParaRPr>
          </a:p>
          <a:p>
            <a:pPr lvl="0" algn="ctr">
              <a:lnSpc>
                <a:spcPct val="150000"/>
              </a:lnSpc>
            </a:pPr>
            <a:r>
              <a:rPr lang="en-US" sz="2200" dirty="0">
                <a:solidFill>
                  <a:srgbClr val="000000"/>
                </a:solidFill>
                <a:latin typeface="Times New Roman"/>
                <a:ea typeface="Times New Roman"/>
                <a:cs typeface="Times New Roman"/>
                <a:sym typeface="Times New Roman"/>
              </a:rPr>
              <a:t>  </a:t>
            </a:r>
            <a:r>
              <a:rPr lang="en-US" sz="2000" b="1" dirty="0" smtClean="0">
                <a:latin typeface="Times New Roman" pitchFamily="18" charset="0"/>
                <a:ea typeface="Tahoma"/>
                <a:cs typeface="Times New Roman" pitchFamily="18" charset="0"/>
                <a:sym typeface="Tahoma"/>
              </a:rPr>
              <a:t>Under </a:t>
            </a:r>
            <a:r>
              <a:rPr lang="en-US" sz="2000" b="1" dirty="0">
                <a:latin typeface="Times New Roman" pitchFamily="18" charset="0"/>
                <a:ea typeface="Tahoma"/>
                <a:cs typeface="Times New Roman" pitchFamily="18" charset="0"/>
                <a:sym typeface="Tahoma"/>
              </a:rPr>
              <a:t>the Supervision</a:t>
            </a:r>
            <a:endParaRPr lang="en-US" sz="2000" b="1" dirty="0">
              <a:latin typeface="Times New Roman" pitchFamily="18" charset="0"/>
              <a:cs typeface="Times New Roman" pitchFamily="18" charset="0"/>
            </a:endParaRPr>
          </a:p>
          <a:p>
            <a:pPr lvl="0" algn="ctr">
              <a:lnSpc>
                <a:spcPct val="150000"/>
              </a:lnSpc>
            </a:pPr>
            <a:r>
              <a:rPr lang="en-US" sz="2000" i="1" dirty="0">
                <a:latin typeface="Times New Roman" pitchFamily="18" charset="0"/>
                <a:ea typeface="Tahoma"/>
                <a:cs typeface="Times New Roman" pitchFamily="18" charset="0"/>
                <a:sym typeface="Tahoma"/>
              </a:rPr>
              <a:t>Of</a:t>
            </a:r>
            <a:endParaRPr lang="en-US" sz="2000" i="1" dirty="0">
              <a:latin typeface="Times New Roman" pitchFamily="18" charset="0"/>
              <a:cs typeface="Times New Roman" pitchFamily="18" charset="0"/>
            </a:endParaRPr>
          </a:p>
          <a:p>
            <a:endParaRPr sz="2000" b="1" i="1" dirty="0">
              <a:solidFill>
                <a:srgbClr val="0F5666"/>
              </a:solidFill>
              <a:latin typeface="Tahoma"/>
              <a:ea typeface="Tahoma"/>
              <a:cs typeface="Tahoma"/>
              <a:sym typeface="Tahoma"/>
            </a:endParaRPr>
          </a:p>
          <a:p>
            <a:pPr algn="ctr"/>
            <a:endParaRPr sz="2200" b="1" dirty="0">
              <a:solidFill>
                <a:srgbClr val="66FFFF"/>
              </a:solidFill>
              <a:latin typeface="Arial"/>
              <a:ea typeface="Arial"/>
              <a:cs typeface="Arial"/>
              <a:sym typeface="Arial"/>
            </a:endParaRPr>
          </a:p>
        </p:txBody>
      </p:sp>
      <p:sp>
        <p:nvSpPr>
          <p:cNvPr id="109" name="Google Shape;109;p1"/>
          <p:cNvSpPr/>
          <p:nvPr/>
        </p:nvSpPr>
        <p:spPr>
          <a:xfrm>
            <a:off x="3155806" y="4824747"/>
            <a:ext cx="5917430" cy="1600201"/>
          </a:xfrm>
          <a:prstGeom prst="roundRect">
            <a:avLst>
              <a:gd name="adj" fmla="val 16667"/>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spcFirstLastPara="1" wrap="square" lIns="91425" tIns="45700" rIns="91425" bIns="45700" anchor="ctr" anchorCtr="0">
            <a:noAutofit/>
          </a:bodyPr>
          <a:lstStyle/>
          <a:p>
            <a:pPr algn="ctr">
              <a:lnSpc>
                <a:spcPct val="150000"/>
              </a:lnSpc>
            </a:pPr>
            <a:r>
              <a:rPr lang="en-US" b="1">
                <a:solidFill>
                  <a:srgbClr val="FFFF00"/>
                </a:solidFill>
                <a:latin typeface="Times New Roman" pitchFamily="18" charset="0"/>
                <a:cs typeface="Times New Roman" pitchFamily="18" charset="0"/>
              </a:rPr>
              <a:t>Dr. M.Puviyarasan M.E., PhD.,</a:t>
            </a:r>
          </a:p>
          <a:p>
            <a:pPr algn="ctr">
              <a:lnSpc>
                <a:spcPct val="150000"/>
              </a:lnSpc>
            </a:pPr>
            <a:r>
              <a:rPr lang="en-US" sz="1600" b="1">
                <a:solidFill>
                  <a:schemeClr val="tx1"/>
                </a:solidFill>
                <a:latin typeface="Times New Roman" pitchFamily="18" charset="0"/>
                <a:cs typeface="Times New Roman" pitchFamily="18" charset="0"/>
              </a:rPr>
              <a:t>Professor</a:t>
            </a:r>
            <a:endParaRPr lang="en-US" b="1">
              <a:solidFill>
                <a:schemeClr val="tx1"/>
              </a:solidFill>
              <a:latin typeface="Times New Roman" pitchFamily="18" charset="0"/>
              <a:cs typeface="Times New Roman" pitchFamily="18" charset="0"/>
            </a:endParaRPr>
          </a:p>
          <a:p>
            <a:pPr algn="ctr">
              <a:lnSpc>
                <a:spcPct val="150000"/>
              </a:lnSpc>
              <a:buClr>
                <a:schemeClr val="dk1"/>
              </a:buClr>
              <a:buSzPts val="1100"/>
            </a:pPr>
            <a:r>
              <a:rPr lang="en-US" sz="1600" b="1">
                <a:solidFill>
                  <a:schemeClr val="tx1"/>
                </a:solidFill>
                <a:latin typeface="Times New Roman" pitchFamily="18" charset="0"/>
                <a:cs typeface="Times New Roman" pitchFamily="18" charset="0"/>
              </a:rPr>
              <a:t>Department of Mechanical Engineering,</a:t>
            </a:r>
          </a:p>
          <a:p>
            <a:pPr algn="ctr">
              <a:lnSpc>
                <a:spcPct val="150000"/>
              </a:lnSpc>
              <a:buSzPts val="1100"/>
            </a:pPr>
            <a:r>
              <a:rPr lang="en-US" sz="1600" b="1">
                <a:solidFill>
                  <a:schemeClr val="tx1"/>
                </a:solidFill>
                <a:latin typeface="Times New Roman" pitchFamily="18" charset="0"/>
                <a:cs typeface="Times New Roman" pitchFamily="18" charset="0"/>
              </a:rPr>
              <a:t>Panimalar Engineering College</a:t>
            </a:r>
            <a:r>
              <a:rPr lang="en-US" sz="1600" b="1">
                <a:solidFill>
                  <a:schemeClr val="bg2">
                    <a:lumMod val="50000"/>
                  </a:schemeClr>
                </a:solidFill>
                <a:latin typeface="Times New Roman" pitchFamily="18" charset="0"/>
                <a:cs typeface="Times New Roman" pitchFamily="18" charset="0"/>
              </a:rPr>
              <a:t>.</a:t>
            </a:r>
            <a:endParaRPr lang="en-US" sz="1050" b="1" dirty="0">
              <a:solidFill>
                <a:schemeClr val="bg2">
                  <a:lumMod val="50000"/>
                </a:schemeClr>
              </a:solidFill>
              <a:latin typeface="Times New Roman" pitchFamily="18" charset="0"/>
              <a:cs typeface="Times New Roman" pitchFamily="18" charset="0"/>
            </a:endParaRPr>
          </a:p>
        </p:txBody>
      </p:sp>
      <p:sp>
        <p:nvSpPr>
          <p:cNvPr id="2" name="TextBox 1"/>
          <p:cNvSpPr txBox="1"/>
          <p:nvPr/>
        </p:nvSpPr>
        <p:spPr>
          <a:xfrm>
            <a:off x="2923080" y="381000"/>
            <a:ext cx="6140631" cy="1200329"/>
          </a:xfrm>
          <a:prstGeom prst="rect">
            <a:avLst/>
          </a:prstGeom>
          <a:noFill/>
        </p:spPr>
        <p:txBody>
          <a:bodyPr wrap="square" rtlCol="0">
            <a:spAutoFit/>
          </a:bodyPr>
          <a:lstStyle/>
          <a:p>
            <a:pPr algn="ctr"/>
            <a:r>
              <a:rPr lang="en-IN" dirty="0" smtClean="0">
                <a:latin typeface="Arial Black" panose="020B0A04020102020204" pitchFamily="34" charset="0"/>
              </a:rPr>
              <a:t>STUDIES ON MECHANICAL PROPERTIES OF ADDITIVELY MANUFACTURED STAINLESS STEEL 316L VIA POWDER BED FUSION </a:t>
            </a:r>
            <a:endParaRPr lang="en-IN" dirty="0">
              <a:latin typeface="Arial Black" panose="020B0A04020102020204" pitchFamily="34" charset="0"/>
            </a:endParaRPr>
          </a:p>
          <a:p>
            <a:endParaRPr lang="en-IN" dirty="0"/>
          </a:p>
        </p:txBody>
      </p:sp>
    </p:spTree>
    <p:extLst>
      <p:ext uri="{BB962C8B-B14F-4D97-AF65-F5344CB8AC3E}">
        <p14:creationId xmlns:p14="http://schemas.microsoft.com/office/powerpoint/2010/main" val="377326231"/>
      </p:ext>
    </p:extLst>
  </p:cSld>
  <p:clrMapOvr>
    <a:masterClrMapping/>
  </p:clrMapOvr>
  <p:transition spd="slow">
    <p:strip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9874" y="274638"/>
            <a:ext cx="11272252" cy="715962"/>
          </a:xfrm>
          <a:prstGeom prst="rect">
            <a:avLst/>
          </a:prstGeom>
        </p:spPr>
        <p:txBody>
          <a:bodyPr/>
          <a:lstStyle/>
          <a:p>
            <a:pPr>
              <a:spcBef>
                <a:spcPct val="0"/>
              </a:spcBef>
              <a:defRPr/>
            </a:pPr>
            <a:r>
              <a:rPr lang="en-US" sz="4000" dirty="0">
                <a:solidFill>
                  <a:srgbClr val="0000FF"/>
                </a:solidFill>
                <a:latin typeface="Cambria" pitchFamily="18" charset="0"/>
                <a:ea typeface="+mj-ea"/>
                <a:cs typeface="+mj-cs"/>
              </a:rPr>
              <a:t>INTRODUCTION							Cont.</a:t>
            </a:r>
          </a:p>
        </p:txBody>
      </p:sp>
      <p:sp>
        <p:nvSpPr>
          <p:cNvPr id="3" name="TextBox 2"/>
          <p:cNvSpPr txBox="1"/>
          <p:nvPr/>
        </p:nvSpPr>
        <p:spPr>
          <a:xfrm>
            <a:off x="533400" y="884058"/>
            <a:ext cx="10972800" cy="1067152"/>
          </a:xfrm>
          <a:prstGeom prst="rect">
            <a:avLst/>
          </a:prstGeom>
          <a:noFill/>
        </p:spPr>
        <p:txBody>
          <a:bodyPr wrap="square" rtlCol="0">
            <a:spAutoFit/>
          </a:bodyPr>
          <a:lstStyle/>
          <a:p>
            <a:pPr marL="0" lvl="1" algn="just">
              <a:lnSpc>
                <a:spcPct val="140000"/>
              </a:lnSpc>
              <a:tabLst>
                <a:tab pos="234950" algn="l"/>
              </a:tabLst>
            </a:pPr>
            <a:r>
              <a:rPr lang="en-US" sz="2400" b="1" dirty="0" smtClean="0">
                <a:solidFill>
                  <a:schemeClr val="accent5">
                    <a:lumMod val="75000"/>
                  </a:schemeClr>
                </a:solidFill>
                <a:latin typeface="Cambria" pitchFamily="18" charset="0"/>
              </a:rPr>
              <a:t>PHYSICAL PROPERTIEES OF SS316L</a:t>
            </a:r>
          </a:p>
          <a:p>
            <a:pPr marL="0" lvl="1" algn="just">
              <a:lnSpc>
                <a:spcPct val="140000"/>
              </a:lnSpc>
              <a:tabLst>
                <a:tab pos="234950" algn="l"/>
              </a:tabLst>
            </a:pPr>
            <a:endParaRPr lang="en-US" sz="2400" b="1" dirty="0">
              <a:solidFill>
                <a:schemeClr val="accent5">
                  <a:lumMod val="75000"/>
                </a:schemeClr>
              </a:solidFill>
              <a:latin typeface="Cambria" pitchFamily="18" charset="0"/>
            </a:endParaRPr>
          </a:p>
        </p:txBody>
      </p:sp>
      <p:sp>
        <p:nvSpPr>
          <p:cNvPr id="4" name="Date Placeholder 3"/>
          <p:cNvSpPr>
            <a:spLocks noGrp="1"/>
          </p:cNvSpPr>
          <p:nvPr>
            <p:ph type="dt" sz="half" idx="10"/>
          </p:nvPr>
        </p:nvSpPr>
        <p:spPr/>
        <p:txBody>
          <a:bodyPr/>
          <a:lstStyle/>
          <a:p>
            <a:fld id="{01072D2B-7220-4A31-97C9-966C9A1DC371}" type="datetime3">
              <a:rPr lang="en-US" smtClean="0"/>
              <a:t>9 April 2023</a:t>
            </a:fld>
            <a:endParaRPr lang="en-US" dirty="0"/>
          </a:p>
        </p:txBody>
      </p:sp>
      <p:sp>
        <p:nvSpPr>
          <p:cNvPr id="5" name="Slide Number Placeholder 4"/>
          <p:cNvSpPr>
            <a:spLocks noGrp="1"/>
          </p:cNvSpPr>
          <p:nvPr>
            <p:ph type="sldNum" sz="quarter" idx="12"/>
          </p:nvPr>
        </p:nvSpPr>
        <p:spPr/>
        <p:txBody>
          <a:bodyPr/>
          <a:lstStyle/>
          <a:p>
            <a:fld id="{EFF334C8-E93F-428C-81A4-D691A24BB71A}" type="slidenum">
              <a:rPr lang="en-US" smtClean="0"/>
              <a:pPr/>
              <a:t>10</a:t>
            </a:fld>
            <a:endParaRPr lang="en-US" dirty="0"/>
          </a:p>
        </p:txBody>
      </p:sp>
      <p:sp>
        <p:nvSpPr>
          <p:cNvPr id="8" name="Footer Placeholder 7">
            <a:extLst>
              <a:ext uri="{FF2B5EF4-FFF2-40B4-BE49-F238E27FC236}">
                <a16:creationId xmlns:a16="http://schemas.microsoft.com/office/drawing/2014/main" id="{2387D1A9-9334-61D8-4876-3104BF43C144}"/>
              </a:ext>
            </a:extLst>
          </p:cNvPr>
          <p:cNvSpPr>
            <a:spLocks noGrp="1"/>
          </p:cNvSpPr>
          <p:nvPr>
            <p:ph type="ftr" sz="quarter" idx="11"/>
          </p:nvPr>
        </p:nvSpPr>
        <p:spPr/>
        <p:txBody>
          <a:bodyPr/>
          <a:lstStyle/>
          <a:p>
            <a:r>
              <a:rPr lang="en-US"/>
              <a:t>Project Viva-Voce, DoME, Panimalar Engineering College`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82103994"/>
              </p:ext>
            </p:extLst>
          </p:nvPr>
        </p:nvGraphicFramePr>
        <p:xfrm>
          <a:off x="1066800" y="1524001"/>
          <a:ext cx="10512926" cy="3109963"/>
        </p:xfrm>
        <a:graphic>
          <a:graphicData uri="http://schemas.openxmlformats.org/drawingml/2006/table">
            <a:tbl>
              <a:tblPr firstRow="1" firstCol="1" bandRow="1">
                <a:tableStyleId>{5940675A-B579-460E-94D1-54222C63F5DA}</a:tableStyleId>
              </a:tblPr>
              <a:tblGrid>
                <a:gridCol w="1976114">
                  <a:extLst>
                    <a:ext uri="{9D8B030D-6E8A-4147-A177-3AD203B41FA5}">
                      <a16:colId xmlns:a16="http://schemas.microsoft.com/office/drawing/2014/main" val="2073695961"/>
                    </a:ext>
                  </a:extLst>
                </a:gridCol>
                <a:gridCol w="1975502">
                  <a:extLst>
                    <a:ext uri="{9D8B030D-6E8A-4147-A177-3AD203B41FA5}">
                      <a16:colId xmlns:a16="http://schemas.microsoft.com/office/drawing/2014/main" val="2015339457"/>
                    </a:ext>
                  </a:extLst>
                </a:gridCol>
                <a:gridCol w="1897682">
                  <a:extLst>
                    <a:ext uri="{9D8B030D-6E8A-4147-A177-3AD203B41FA5}">
                      <a16:colId xmlns:a16="http://schemas.microsoft.com/office/drawing/2014/main" val="3399282513"/>
                    </a:ext>
                  </a:extLst>
                </a:gridCol>
                <a:gridCol w="2456502">
                  <a:extLst>
                    <a:ext uri="{9D8B030D-6E8A-4147-A177-3AD203B41FA5}">
                      <a16:colId xmlns:a16="http://schemas.microsoft.com/office/drawing/2014/main" val="3983693004"/>
                    </a:ext>
                  </a:extLst>
                </a:gridCol>
                <a:gridCol w="2207126">
                  <a:extLst>
                    <a:ext uri="{9D8B030D-6E8A-4147-A177-3AD203B41FA5}">
                      <a16:colId xmlns:a16="http://schemas.microsoft.com/office/drawing/2014/main" val="667965614"/>
                    </a:ext>
                  </a:extLst>
                </a:gridCol>
              </a:tblGrid>
              <a:tr h="1108114">
                <a:tc>
                  <a:txBody>
                    <a:bodyPr/>
                    <a:lstStyle/>
                    <a:p>
                      <a:pPr marL="457200" indent="-6350" algn="just">
                        <a:lnSpc>
                          <a:spcPct val="150000"/>
                        </a:lnSpc>
                        <a:spcAft>
                          <a:spcPts val="0"/>
                        </a:spcAft>
                      </a:pPr>
                      <a:r>
                        <a:rPr lang="en-IN" sz="2400" b="1" dirty="0">
                          <a:effectLst/>
                          <a:latin typeface="Cambria" panose="02040503050406030204" pitchFamily="18" charset="0"/>
                          <a:ea typeface="Cambria" panose="02040503050406030204" pitchFamily="18" charset="0"/>
                        </a:rPr>
                        <a:t>Density</a:t>
                      </a:r>
                      <a:endParaRPr lang="en-IN" sz="2400" b="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2861" marR="628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6350" algn="just">
                        <a:lnSpc>
                          <a:spcPct val="150000"/>
                        </a:lnSpc>
                        <a:spcAft>
                          <a:spcPts val="0"/>
                        </a:spcAft>
                      </a:pPr>
                      <a:r>
                        <a:rPr lang="en-IN" sz="2400" b="1" dirty="0">
                          <a:effectLst/>
                          <a:latin typeface="Cambria" panose="02040503050406030204" pitchFamily="18" charset="0"/>
                          <a:ea typeface="Cambria" panose="02040503050406030204" pitchFamily="18" charset="0"/>
                        </a:rPr>
                        <a:t>Melting Range</a:t>
                      </a:r>
                      <a:endParaRPr lang="en-IN" sz="2400" b="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2861" marR="628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6350" algn="just">
                        <a:lnSpc>
                          <a:spcPct val="150000"/>
                        </a:lnSpc>
                        <a:spcAft>
                          <a:spcPts val="0"/>
                        </a:spcAft>
                      </a:pPr>
                      <a:r>
                        <a:rPr lang="en-IN" sz="2400" b="1" dirty="0">
                          <a:effectLst/>
                          <a:latin typeface="Cambria" panose="02040503050406030204" pitchFamily="18" charset="0"/>
                          <a:ea typeface="Cambria" panose="02040503050406030204" pitchFamily="18" charset="0"/>
                        </a:rPr>
                        <a:t>Specific Heat</a:t>
                      </a:r>
                      <a:endParaRPr lang="en-IN" sz="2400" b="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2861" marR="628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6350" algn="just">
                        <a:lnSpc>
                          <a:spcPct val="150000"/>
                        </a:lnSpc>
                        <a:spcAft>
                          <a:spcPts val="0"/>
                        </a:spcAft>
                      </a:pPr>
                      <a:r>
                        <a:rPr lang="en-IN" sz="2400" b="1" dirty="0">
                          <a:effectLst/>
                          <a:latin typeface="Cambria" panose="02040503050406030204" pitchFamily="18" charset="0"/>
                          <a:ea typeface="Cambria" panose="02040503050406030204" pitchFamily="18" charset="0"/>
                        </a:rPr>
                        <a:t>Magnetic Permeability</a:t>
                      </a:r>
                      <a:endParaRPr lang="en-IN" sz="2400" b="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2861" marR="628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6350" algn="just">
                        <a:lnSpc>
                          <a:spcPct val="150000"/>
                        </a:lnSpc>
                        <a:spcAft>
                          <a:spcPts val="0"/>
                        </a:spcAft>
                      </a:pPr>
                      <a:r>
                        <a:rPr lang="en-IN" sz="2400" b="1" dirty="0">
                          <a:effectLst/>
                          <a:latin typeface="Cambria" panose="02040503050406030204" pitchFamily="18" charset="0"/>
                          <a:ea typeface="Cambria" panose="02040503050406030204" pitchFamily="18" charset="0"/>
                        </a:rPr>
                        <a:t>Elastic Resistivity</a:t>
                      </a:r>
                      <a:endParaRPr lang="en-IN" sz="2400" b="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2861" marR="628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6123831"/>
                  </a:ext>
                </a:extLst>
              </a:tr>
              <a:tr h="654317">
                <a:tc>
                  <a:txBody>
                    <a:bodyPr/>
                    <a:lstStyle/>
                    <a:p>
                      <a:pPr marL="457200" indent="-6350" algn="ctr">
                        <a:lnSpc>
                          <a:spcPct val="150000"/>
                        </a:lnSpc>
                        <a:spcAft>
                          <a:spcPts val="0"/>
                        </a:spcAft>
                      </a:pPr>
                      <a:r>
                        <a:rPr lang="en-IN" sz="1600" dirty="0">
                          <a:effectLst/>
                          <a:latin typeface="Cambria" panose="02040503050406030204" pitchFamily="18" charset="0"/>
                          <a:ea typeface="Cambria" panose="02040503050406030204" pitchFamily="18" charset="0"/>
                        </a:rPr>
                        <a:t>g/commercially made</a:t>
                      </a:r>
                      <a:r>
                        <a:rPr lang="en-IN" sz="1600" baseline="30000" dirty="0">
                          <a:effectLst/>
                          <a:latin typeface="Cambria" panose="02040503050406030204" pitchFamily="18" charset="0"/>
                          <a:ea typeface="Cambria" panose="02040503050406030204" pitchFamily="18" charset="0"/>
                        </a:rPr>
                        <a:t>3</a:t>
                      </a:r>
                      <a:endParaRPr lang="en-IN" sz="16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2861" marR="628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6350" algn="ctr">
                        <a:lnSpc>
                          <a:spcPct val="150000"/>
                        </a:lnSpc>
                        <a:spcAft>
                          <a:spcPts val="0"/>
                        </a:spcAft>
                      </a:pPr>
                      <a:r>
                        <a:rPr lang="en-IN" sz="1600" baseline="30000" dirty="0" err="1">
                          <a:effectLst/>
                          <a:latin typeface="Cambria" panose="02040503050406030204" pitchFamily="18" charset="0"/>
                          <a:ea typeface="Cambria" panose="02040503050406030204" pitchFamily="18" charset="0"/>
                        </a:rPr>
                        <a:t>o</a:t>
                      </a:r>
                      <a:r>
                        <a:rPr lang="en-IN" sz="1600" dirty="0" err="1">
                          <a:effectLst/>
                          <a:latin typeface="Cambria" panose="02040503050406030204" pitchFamily="18" charset="0"/>
                          <a:ea typeface="Cambria" panose="02040503050406030204" pitchFamily="18" charset="0"/>
                        </a:rPr>
                        <a:t>F</a:t>
                      </a:r>
                      <a:endParaRPr lang="en-IN" sz="16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2861" marR="628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6350" algn="ctr">
                        <a:lnSpc>
                          <a:spcPct val="150000"/>
                        </a:lnSpc>
                        <a:spcAft>
                          <a:spcPts val="0"/>
                        </a:spcAft>
                      </a:pPr>
                      <a:r>
                        <a:rPr lang="en-IN" sz="1600" dirty="0">
                          <a:effectLst/>
                          <a:latin typeface="Cambria" panose="02040503050406030204" pitchFamily="18" charset="0"/>
                          <a:ea typeface="Cambria" panose="02040503050406030204" pitchFamily="18" charset="0"/>
                        </a:rPr>
                        <a:t>kJ/</a:t>
                      </a:r>
                      <a:r>
                        <a:rPr lang="en-IN" sz="1600" dirty="0" err="1">
                          <a:effectLst/>
                          <a:latin typeface="Cambria" panose="02040503050406030204" pitchFamily="18" charset="0"/>
                          <a:ea typeface="Cambria" panose="02040503050406030204" pitchFamily="18" charset="0"/>
                        </a:rPr>
                        <a:t>kg</a:t>
                      </a:r>
                      <a:r>
                        <a:rPr lang="en-IN" sz="1600" baseline="30000" dirty="0" err="1">
                          <a:effectLst/>
                          <a:latin typeface="Cambria" panose="02040503050406030204" pitchFamily="18" charset="0"/>
                          <a:ea typeface="Cambria" panose="02040503050406030204" pitchFamily="18" charset="0"/>
                        </a:rPr>
                        <a:t>o</a:t>
                      </a:r>
                      <a:r>
                        <a:rPr lang="en-IN" sz="1600" dirty="0" err="1">
                          <a:effectLst/>
                          <a:latin typeface="Cambria" panose="02040503050406030204" pitchFamily="18" charset="0"/>
                          <a:ea typeface="Cambria" panose="02040503050406030204" pitchFamily="18" charset="0"/>
                        </a:rPr>
                        <a:t>K</a:t>
                      </a:r>
                      <a:endParaRPr lang="en-IN" sz="16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2861" marR="628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6350" algn="ctr">
                        <a:lnSpc>
                          <a:spcPct val="150000"/>
                        </a:lnSpc>
                        <a:spcAft>
                          <a:spcPts val="0"/>
                        </a:spcAft>
                      </a:pPr>
                      <a:r>
                        <a:rPr lang="en-IN" sz="1600" dirty="0" err="1">
                          <a:effectLst/>
                          <a:latin typeface="Cambria" panose="02040503050406030204" pitchFamily="18" charset="0"/>
                          <a:ea typeface="Cambria" panose="02040503050406030204" pitchFamily="18" charset="0"/>
                        </a:rPr>
                        <a:t>Oersteds</a:t>
                      </a:r>
                      <a:endParaRPr lang="en-IN" sz="16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2861" marR="628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6350" algn="ctr">
                        <a:lnSpc>
                          <a:spcPct val="150000"/>
                        </a:lnSpc>
                        <a:spcAft>
                          <a:spcPts val="0"/>
                        </a:spcAft>
                      </a:pPr>
                      <a:r>
                        <a:rPr lang="en-IN" sz="1600" dirty="0" err="1">
                          <a:effectLst/>
                          <a:latin typeface="Cambria" panose="02040503050406030204" pitchFamily="18" charset="0"/>
                          <a:ea typeface="Cambria" panose="02040503050406030204" pitchFamily="18" charset="0"/>
                        </a:rPr>
                        <a:t>Microhm</a:t>
                      </a:r>
                      <a:r>
                        <a:rPr lang="en-IN" sz="1600" dirty="0">
                          <a:effectLst/>
                          <a:latin typeface="Cambria" panose="02040503050406030204" pitchFamily="18" charset="0"/>
                          <a:ea typeface="Cambria" panose="02040503050406030204" pitchFamily="18" charset="0"/>
                        </a:rPr>
                        <a:t>-commercially made</a:t>
                      </a:r>
                      <a:endParaRPr lang="en-IN" sz="16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2861" marR="628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3679510"/>
                  </a:ext>
                </a:extLst>
              </a:tr>
              <a:tr h="904569">
                <a:tc>
                  <a:txBody>
                    <a:bodyPr/>
                    <a:lstStyle/>
                    <a:p>
                      <a:pPr marL="457200" indent="-6350" algn="ctr">
                        <a:lnSpc>
                          <a:spcPct val="150000"/>
                        </a:lnSpc>
                        <a:spcAft>
                          <a:spcPts val="0"/>
                        </a:spcAft>
                      </a:pPr>
                      <a:r>
                        <a:rPr lang="en-IN" sz="1600">
                          <a:effectLst/>
                          <a:latin typeface="Cambria" panose="02040503050406030204" pitchFamily="18" charset="0"/>
                          <a:ea typeface="Cambria" panose="02040503050406030204" pitchFamily="18" charset="0"/>
                        </a:rPr>
                        <a:t>7.99</a:t>
                      </a:r>
                      <a:endParaRPr lang="en-IN" sz="16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2861" marR="628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6350" algn="ctr">
                        <a:lnSpc>
                          <a:spcPct val="150000"/>
                        </a:lnSpc>
                        <a:spcAft>
                          <a:spcPts val="0"/>
                        </a:spcAft>
                      </a:pPr>
                      <a:r>
                        <a:rPr lang="en-IN" sz="1600">
                          <a:effectLst/>
                          <a:latin typeface="Cambria" panose="02040503050406030204" pitchFamily="18" charset="0"/>
                          <a:ea typeface="Cambria" panose="02040503050406030204" pitchFamily="18" charset="0"/>
                        </a:rPr>
                        <a:t>2525</a:t>
                      </a:r>
                      <a:endParaRPr lang="en-IN" sz="16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2861" marR="628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6350" algn="ctr">
                        <a:lnSpc>
                          <a:spcPct val="150000"/>
                        </a:lnSpc>
                        <a:spcAft>
                          <a:spcPts val="0"/>
                        </a:spcAft>
                      </a:pPr>
                      <a:r>
                        <a:rPr lang="en-IN" sz="1600">
                          <a:effectLst/>
                          <a:latin typeface="Cambria" panose="02040503050406030204" pitchFamily="18" charset="0"/>
                          <a:ea typeface="Cambria" panose="02040503050406030204" pitchFamily="18" charset="0"/>
                        </a:rPr>
                        <a:t>0.50</a:t>
                      </a:r>
                      <a:endParaRPr lang="en-IN" sz="16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2861" marR="628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6350" algn="ctr">
                        <a:lnSpc>
                          <a:spcPct val="150000"/>
                        </a:lnSpc>
                        <a:spcAft>
                          <a:spcPts val="0"/>
                        </a:spcAft>
                      </a:pPr>
                      <a:r>
                        <a:rPr lang="en-IN" sz="1600" dirty="0">
                          <a:effectLst/>
                          <a:latin typeface="Cambria" panose="02040503050406030204" pitchFamily="18" charset="0"/>
                          <a:ea typeface="Cambria" panose="02040503050406030204" pitchFamily="18" charset="0"/>
                        </a:rPr>
                        <a:t>1.01</a:t>
                      </a:r>
                      <a:endParaRPr lang="en-IN" sz="16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2861" marR="628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6350" algn="ctr">
                        <a:lnSpc>
                          <a:spcPct val="150000"/>
                        </a:lnSpc>
                        <a:spcAft>
                          <a:spcPts val="0"/>
                        </a:spcAft>
                      </a:pPr>
                      <a:r>
                        <a:rPr lang="en-IN" sz="1600" dirty="0">
                          <a:effectLst/>
                          <a:latin typeface="Cambria" panose="02040503050406030204" pitchFamily="18" charset="0"/>
                          <a:ea typeface="Cambria" panose="02040503050406030204" pitchFamily="18" charset="0"/>
                        </a:rPr>
                        <a:t>74</a:t>
                      </a:r>
                      <a:endParaRPr lang="en-IN" sz="16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2861" marR="628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5792551"/>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9874" y="274638"/>
            <a:ext cx="11272252" cy="715962"/>
          </a:xfrm>
          <a:prstGeom prst="rect">
            <a:avLst/>
          </a:prstGeom>
        </p:spPr>
        <p:txBody>
          <a:bodyPr/>
          <a:lstStyle/>
          <a:p>
            <a:pPr>
              <a:spcBef>
                <a:spcPct val="0"/>
              </a:spcBef>
              <a:defRPr/>
            </a:pPr>
            <a:r>
              <a:rPr lang="en-US" sz="4000" dirty="0">
                <a:solidFill>
                  <a:srgbClr val="0000FF"/>
                </a:solidFill>
                <a:latin typeface="Cambria" pitchFamily="18" charset="0"/>
                <a:ea typeface="+mj-ea"/>
                <a:cs typeface="+mj-cs"/>
              </a:rPr>
              <a:t>INTRODUCTION							Cont.</a:t>
            </a:r>
          </a:p>
        </p:txBody>
      </p:sp>
      <p:sp>
        <p:nvSpPr>
          <p:cNvPr id="3" name="TextBox 2"/>
          <p:cNvSpPr txBox="1"/>
          <p:nvPr/>
        </p:nvSpPr>
        <p:spPr>
          <a:xfrm>
            <a:off x="533400" y="884058"/>
            <a:ext cx="10972800" cy="1126462"/>
          </a:xfrm>
          <a:prstGeom prst="rect">
            <a:avLst/>
          </a:prstGeom>
          <a:noFill/>
        </p:spPr>
        <p:txBody>
          <a:bodyPr wrap="square" rtlCol="0">
            <a:spAutoFit/>
          </a:bodyPr>
          <a:lstStyle/>
          <a:p>
            <a:pPr marL="0" lvl="1" algn="just">
              <a:lnSpc>
                <a:spcPct val="140000"/>
              </a:lnSpc>
              <a:tabLst>
                <a:tab pos="234950" algn="l"/>
              </a:tabLst>
            </a:pPr>
            <a:r>
              <a:rPr lang="en-US" sz="2400" b="1" dirty="0" smtClean="0">
                <a:solidFill>
                  <a:schemeClr val="accent5">
                    <a:lumMod val="75000"/>
                  </a:schemeClr>
                </a:solidFill>
                <a:latin typeface="Cambria" pitchFamily="18" charset="0"/>
              </a:rPr>
              <a:t>CHEMICAL COMPOSITION OF SS316L</a:t>
            </a:r>
          </a:p>
          <a:p>
            <a:pPr marL="0" lvl="1" algn="just">
              <a:lnSpc>
                <a:spcPct val="140000"/>
              </a:lnSpc>
              <a:tabLst>
                <a:tab pos="234950" algn="l"/>
              </a:tabLst>
            </a:pPr>
            <a:endParaRPr lang="en-US" sz="2400" b="1" dirty="0">
              <a:solidFill>
                <a:schemeClr val="accent5">
                  <a:lumMod val="75000"/>
                </a:schemeClr>
              </a:solidFill>
              <a:latin typeface="Cambria" pitchFamily="18" charset="0"/>
            </a:endParaRPr>
          </a:p>
        </p:txBody>
      </p:sp>
      <p:sp>
        <p:nvSpPr>
          <p:cNvPr id="4" name="Date Placeholder 3"/>
          <p:cNvSpPr>
            <a:spLocks noGrp="1"/>
          </p:cNvSpPr>
          <p:nvPr>
            <p:ph type="dt" sz="half" idx="10"/>
          </p:nvPr>
        </p:nvSpPr>
        <p:spPr/>
        <p:txBody>
          <a:bodyPr/>
          <a:lstStyle/>
          <a:p>
            <a:fld id="{01072D2B-7220-4A31-97C9-966C9A1DC371}" type="datetime3">
              <a:rPr lang="en-US" smtClean="0"/>
              <a:t>9 April 2023</a:t>
            </a:fld>
            <a:endParaRPr lang="en-US" dirty="0"/>
          </a:p>
        </p:txBody>
      </p:sp>
      <p:sp>
        <p:nvSpPr>
          <p:cNvPr id="5" name="Slide Number Placeholder 4"/>
          <p:cNvSpPr>
            <a:spLocks noGrp="1"/>
          </p:cNvSpPr>
          <p:nvPr>
            <p:ph type="sldNum" sz="quarter" idx="12"/>
          </p:nvPr>
        </p:nvSpPr>
        <p:spPr/>
        <p:txBody>
          <a:bodyPr/>
          <a:lstStyle/>
          <a:p>
            <a:fld id="{EFF334C8-E93F-428C-81A4-D691A24BB71A}" type="slidenum">
              <a:rPr lang="en-US" smtClean="0"/>
              <a:pPr/>
              <a:t>11</a:t>
            </a:fld>
            <a:endParaRPr lang="en-US" dirty="0"/>
          </a:p>
        </p:txBody>
      </p:sp>
      <p:sp>
        <p:nvSpPr>
          <p:cNvPr id="8" name="Footer Placeholder 7">
            <a:extLst>
              <a:ext uri="{FF2B5EF4-FFF2-40B4-BE49-F238E27FC236}">
                <a16:creationId xmlns:a16="http://schemas.microsoft.com/office/drawing/2014/main" id="{2387D1A9-9334-61D8-4876-3104BF43C144}"/>
              </a:ext>
            </a:extLst>
          </p:cNvPr>
          <p:cNvSpPr>
            <a:spLocks noGrp="1"/>
          </p:cNvSpPr>
          <p:nvPr>
            <p:ph type="ftr" sz="quarter" idx="11"/>
          </p:nvPr>
        </p:nvSpPr>
        <p:spPr/>
        <p:txBody>
          <a:bodyPr/>
          <a:lstStyle/>
          <a:p>
            <a:r>
              <a:rPr lang="en-US"/>
              <a:t>Project Viva-Voce, DoME, Panimalar Engineering College`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876429649"/>
              </p:ext>
            </p:extLst>
          </p:nvPr>
        </p:nvGraphicFramePr>
        <p:xfrm>
          <a:off x="1447800" y="1600017"/>
          <a:ext cx="9220200" cy="4597720"/>
        </p:xfrm>
        <a:graphic>
          <a:graphicData uri="http://schemas.openxmlformats.org/drawingml/2006/table">
            <a:tbl>
              <a:tblPr firstRow="1" firstCol="1" bandRow="1">
                <a:tableStyleId>{5940675A-B579-460E-94D1-54222C63F5DA}</a:tableStyleId>
              </a:tblPr>
              <a:tblGrid>
                <a:gridCol w="4609631">
                  <a:extLst>
                    <a:ext uri="{9D8B030D-6E8A-4147-A177-3AD203B41FA5}">
                      <a16:colId xmlns:a16="http://schemas.microsoft.com/office/drawing/2014/main" val="1162285815"/>
                    </a:ext>
                  </a:extLst>
                </a:gridCol>
                <a:gridCol w="4610569">
                  <a:extLst>
                    <a:ext uri="{9D8B030D-6E8A-4147-A177-3AD203B41FA5}">
                      <a16:colId xmlns:a16="http://schemas.microsoft.com/office/drawing/2014/main" val="878094154"/>
                    </a:ext>
                  </a:extLst>
                </a:gridCol>
              </a:tblGrid>
              <a:tr h="523105">
                <a:tc>
                  <a:txBody>
                    <a:bodyPr/>
                    <a:lstStyle/>
                    <a:p>
                      <a:pPr marL="529590" indent="-6350" algn="ctr">
                        <a:lnSpc>
                          <a:spcPct val="150000"/>
                        </a:lnSpc>
                        <a:spcAft>
                          <a:spcPts val="0"/>
                        </a:spcAft>
                      </a:pPr>
                      <a:r>
                        <a:rPr lang="en-IN" sz="2400" b="1">
                          <a:effectLst/>
                          <a:latin typeface="Cambria" panose="02040503050406030204" pitchFamily="18" charset="0"/>
                          <a:ea typeface="Cambria" panose="02040503050406030204" pitchFamily="18" charset="0"/>
                        </a:rPr>
                        <a:t>Element</a:t>
                      </a:r>
                      <a:endParaRPr lang="en-IN" sz="18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529590" indent="-6350" algn="ctr">
                        <a:lnSpc>
                          <a:spcPct val="150000"/>
                        </a:lnSpc>
                        <a:spcAft>
                          <a:spcPts val="0"/>
                        </a:spcAft>
                      </a:pPr>
                      <a:r>
                        <a:rPr lang="en-IN" sz="2400" b="1" dirty="0">
                          <a:effectLst/>
                          <a:latin typeface="Cambria" panose="02040503050406030204" pitchFamily="18" charset="0"/>
                          <a:ea typeface="Cambria" panose="02040503050406030204" pitchFamily="18" charset="0"/>
                        </a:rPr>
                        <a:t>SS316L</a:t>
                      </a:r>
                      <a:endParaRPr lang="en-IN" sz="1800" b="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81197552"/>
                  </a:ext>
                </a:extLst>
              </a:tr>
              <a:tr h="404908">
                <a:tc>
                  <a:txBody>
                    <a:bodyPr/>
                    <a:lstStyle/>
                    <a:p>
                      <a:pPr marL="529590" indent="-6350" algn="ctr">
                        <a:lnSpc>
                          <a:spcPct val="150000"/>
                        </a:lnSpc>
                        <a:spcAft>
                          <a:spcPts val="0"/>
                        </a:spcAft>
                      </a:pPr>
                      <a:r>
                        <a:rPr lang="en-IN" sz="1600">
                          <a:effectLst/>
                          <a:latin typeface="Cambria" panose="02040503050406030204" pitchFamily="18" charset="0"/>
                          <a:ea typeface="Cambria" panose="02040503050406030204" pitchFamily="18" charset="0"/>
                        </a:rPr>
                        <a:t>Carbon</a:t>
                      </a:r>
                      <a:endParaRPr lang="en-IN" sz="12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529590" indent="-6350" algn="ctr">
                        <a:lnSpc>
                          <a:spcPct val="150000"/>
                        </a:lnSpc>
                        <a:spcAft>
                          <a:spcPts val="0"/>
                        </a:spcAft>
                      </a:pPr>
                      <a:r>
                        <a:rPr lang="en-IN" sz="1600" dirty="0">
                          <a:effectLst/>
                          <a:latin typeface="Cambria" panose="02040503050406030204" pitchFamily="18" charset="0"/>
                          <a:ea typeface="Cambria" panose="02040503050406030204" pitchFamily="18" charset="0"/>
                        </a:rPr>
                        <a:t>0.021</a:t>
                      </a:r>
                      <a:endParaRPr lang="en-IN" sz="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9617950"/>
                  </a:ext>
                </a:extLst>
              </a:tr>
              <a:tr h="404908">
                <a:tc>
                  <a:txBody>
                    <a:bodyPr/>
                    <a:lstStyle/>
                    <a:p>
                      <a:pPr marL="529590" indent="-6350" algn="ctr">
                        <a:lnSpc>
                          <a:spcPct val="150000"/>
                        </a:lnSpc>
                        <a:spcAft>
                          <a:spcPts val="0"/>
                        </a:spcAft>
                      </a:pPr>
                      <a:r>
                        <a:rPr lang="en-IN" sz="1600">
                          <a:effectLst/>
                          <a:latin typeface="Cambria" panose="02040503050406030204" pitchFamily="18" charset="0"/>
                          <a:ea typeface="Cambria" panose="02040503050406030204" pitchFamily="18" charset="0"/>
                        </a:rPr>
                        <a:t>Manganese</a:t>
                      </a:r>
                      <a:endParaRPr lang="en-IN" sz="12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529590" indent="-6350" algn="ctr">
                        <a:lnSpc>
                          <a:spcPct val="150000"/>
                        </a:lnSpc>
                        <a:spcAft>
                          <a:spcPts val="0"/>
                        </a:spcAft>
                      </a:pPr>
                      <a:r>
                        <a:rPr lang="en-IN" sz="1600">
                          <a:effectLst/>
                          <a:latin typeface="Cambria" panose="02040503050406030204" pitchFamily="18" charset="0"/>
                          <a:ea typeface="Cambria" panose="02040503050406030204" pitchFamily="18" charset="0"/>
                        </a:rPr>
                        <a:t>1.92</a:t>
                      </a:r>
                      <a:endParaRPr lang="en-IN" sz="12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2187223"/>
                  </a:ext>
                </a:extLst>
              </a:tr>
              <a:tr h="404908">
                <a:tc>
                  <a:txBody>
                    <a:bodyPr/>
                    <a:lstStyle/>
                    <a:p>
                      <a:pPr marL="529590" indent="-6350" algn="ctr">
                        <a:lnSpc>
                          <a:spcPct val="150000"/>
                        </a:lnSpc>
                        <a:spcAft>
                          <a:spcPts val="0"/>
                        </a:spcAft>
                      </a:pPr>
                      <a:r>
                        <a:rPr lang="en-IN" sz="1600">
                          <a:effectLst/>
                          <a:latin typeface="Cambria" panose="02040503050406030204" pitchFamily="18" charset="0"/>
                          <a:ea typeface="Cambria" panose="02040503050406030204" pitchFamily="18" charset="0"/>
                        </a:rPr>
                        <a:t>Phosphorous</a:t>
                      </a:r>
                      <a:endParaRPr lang="en-IN" sz="12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529590" indent="-6350" algn="ctr">
                        <a:lnSpc>
                          <a:spcPct val="150000"/>
                        </a:lnSpc>
                        <a:spcAft>
                          <a:spcPts val="0"/>
                        </a:spcAft>
                      </a:pPr>
                      <a:r>
                        <a:rPr lang="en-IN" sz="1600">
                          <a:effectLst/>
                          <a:latin typeface="Cambria" panose="02040503050406030204" pitchFamily="18" charset="0"/>
                          <a:ea typeface="Cambria" panose="02040503050406030204" pitchFamily="18" charset="0"/>
                        </a:rPr>
                        <a:t>0.044</a:t>
                      </a:r>
                      <a:endParaRPr lang="en-IN" sz="12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1029031"/>
                  </a:ext>
                </a:extLst>
              </a:tr>
              <a:tr h="404908">
                <a:tc>
                  <a:txBody>
                    <a:bodyPr/>
                    <a:lstStyle/>
                    <a:p>
                      <a:pPr marL="529590" indent="-6350" algn="ctr">
                        <a:lnSpc>
                          <a:spcPct val="150000"/>
                        </a:lnSpc>
                        <a:spcAft>
                          <a:spcPts val="0"/>
                        </a:spcAft>
                      </a:pPr>
                      <a:r>
                        <a:rPr lang="en-IN" sz="1600">
                          <a:effectLst/>
                          <a:latin typeface="Cambria" panose="02040503050406030204" pitchFamily="18" charset="0"/>
                          <a:ea typeface="Cambria" panose="02040503050406030204" pitchFamily="18" charset="0"/>
                        </a:rPr>
                        <a:t>Sulphur</a:t>
                      </a:r>
                      <a:endParaRPr lang="en-IN" sz="12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529590" indent="-6350" algn="ctr">
                        <a:lnSpc>
                          <a:spcPct val="150000"/>
                        </a:lnSpc>
                        <a:spcAft>
                          <a:spcPts val="0"/>
                        </a:spcAft>
                      </a:pPr>
                      <a:r>
                        <a:rPr lang="en-IN" sz="1600">
                          <a:effectLst/>
                          <a:latin typeface="Cambria" panose="02040503050406030204" pitchFamily="18" charset="0"/>
                          <a:ea typeface="Cambria" panose="02040503050406030204" pitchFamily="18" charset="0"/>
                        </a:rPr>
                        <a:t>0.030</a:t>
                      </a:r>
                      <a:endParaRPr lang="en-IN" sz="12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07129292"/>
                  </a:ext>
                </a:extLst>
              </a:tr>
              <a:tr h="404908">
                <a:tc>
                  <a:txBody>
                    <a:bodyPr/>
                    <a:lstStyle/>
                    <a:p>
                      <a:pPr marL="529590" indent="-6350" algn="ctr">
                        <a:lnSpc>
                          <a:spcPct val="150000"/>
                        </a:lnSpc>
                        <a:spcAft>
                          <a:spcPts val="0"/>
                        </a:spcAft>
                      </a:pPr>
                      <a:r>
                        <a:rPr lang="en-IN" sz="1600">
                          <a:effectLst/>
                          <a:latin typeface="Cambria" panose="02040503050406030204" pitchFamily="18" charset="0"/>
                          <a:ea typeface="Cambria" panose="02040503050406030204" pitchFamily="18" charset="0"/>
                        </a:rPr>
                        <a:t>Silicon</a:t>
                      </a:r>
                      <a:endParaRPr lang="en-IN" sz="12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529590" indent="-6350" algn="ctr">
                        <a:lnSpc>
                          <a:spcPct val="150000"/>
                        </a:lnSpc>
                        <a:spcAft>
                          <a:spcPts val="0"/>
                        </a:spcAft>
                      </a:pPr>
                      <a:r>
                        <a:rPr lang="en-IN" sz="1600">
                          <a:effectLst/>
                          <a:latin typeface="Cambria" panose="02040503050406030204" pitchFamily="18" charset="0"/>
                          <a:ea typeface="Cambria" panose="02040503050406030204" pitchFamily="18" charset="0"/>
                        </a:rPr>
                        <a:t>0..72</a:t>
                      </a:r>
                      <a:endParaRPr lang="en-IN" sz="12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2580086"/>
                  </a:ext>
                </a:extLst>
              </a:tr>
              <a:tr h="404908">
                <a:tc>
                  <a:txBody>
                    <a:bodyPr/>
                    <a:lstStyle/>
                    <a:p>
                      <a:pPr marL="529590" indent="-6350" algn="ctr">
                        <a:lnSpc>
                          <a:spcPct val="150000"/>
                        </a:lnSpc>
                        <a:spcAft>
                          <a:spcPts val="0"/>
                        </a:spcAft>
                      </a:pPr>
                      <a:r>
                        <a:rPr lang="en-IN" sz="1600">
                          <a:effectLst/>
                          <a:latin typeface="Cambria" panose="02040503050406030204" pitchFamily="18" charset="0"/>
                          <a:ea typeface="Cambria" panose="02040503050406030204" pitchFamily="18" charset="0"/>
                        </a:rPr>
                        <a:t>Chromium</a:t>
                      </a:r>
                      <a:endParaRPr lang="en-IN" sz="12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529590" indent="-6350" algn="ctr">
                        <a:lnSpc>
                          <a:spcPct val="150000"/>
                        </a:lnSpc>
                        <a:spcAft>
                          <a:spcPts val="0"/>
                        </a:spcAft>
                      </a:pPr>
                      <a:r>
                        <a:rPr lang="en-IN" sz="1600">
                          <a:effectLst/>
                          <a:latin typeface="Cambria" panose="02040503050406030204" pitchFamily="18" charset="0"/>
                          <a:ea typeface="Cambria" panose="02040503050406030204" pitchFamily="18" charset="0"/>
                        </a:rPr>
                        <a:t>17.21</a:t>
                      </a:r>
                      <a:endParaRPr lang="en-IN" sz="12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31938691"/>
                  </a:ext>
                </a:extLst>
              </a:tr>
              <a:tr h="404908">
                <a:tc>
                  <a:txBody>
                    <a:bodyPr/>
                    <a:lstStyle/>
                    <a:p>
                      <a:pPr marL="529590" indent="-6350" algn="ctr">
                        <a:lnSpc>
                          <a:spcPct val="150000"/>
                        </a:lnSpc>
                        <a:spcAft>
                          <a:spcPts val="0"/>
                        </a:spcAft>
                      </a:pPr>
                      <a:r>
                        <a:rPr lang="en-IN" sz="1600">
                          <a:effectLst/>
                          <a:latin typeface="Cambria" panose="02040503050406030204" pitchFamily="18" charset="0"/>
                          <a:ea typeface="Cambria" panose="02040503050406030204" pitchFamily="18" charset="0"/>
                        </a:rPr>
                        <a:t>Nickel</a:t>
                      </a:r>
                      <a:endParaRPr lang="en-IN" sz="12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529590" indent="-6350" algn="ctr">
                        <a:lnSpc>
                          <a:spcPct val="150000"/>
                        </a:lnSpc>
                        <a:spcAft>
                          <a:spcPts val="0"/>
                        </a:spcAft>
                      </a:pPr>
                      <a:r>
                        <a:rPr lang="en-IN" sz="1600" dirty="0">
                          <a:effectLst/>
                          <a:latin typeface="Cambria" panose="02040503050406030204" pitchFamily="18" charset="0"/>
                          <a:ea typeface="Cambria" panose="02040503050406030204" pitchFamily="18" charset="0"/>
                        </a:rPr>
                        <a:t>13.21</a:t>
                      </a:r>
                      <a:endParaRPr lang="en-IN" sz="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59121941"/>
                  </a:ext>
                </a:extLst>
              </a:tr>
              <a:tr h="404908">
                <a:tc>
                  <a:txBody>
                    <a:bodyPr/>
                    <a:lstStyle/>
                    <a:p>
                      <a:pPr marL="529590" indent="-6350" algn="ctr">
                        <a:lnSpc>
                          <a:spcPct val="150000"/>
                        </a:lnSpc>
                        <a:spcAft>
                          <a:spcPts val="0"/>
                        </a:spcAft>
                      </a:pPr>
                      <a:r>
                        <a:rPr lang="en-IN" sz="1600">
                          <a:effectLst/>
                          <a:latin typeface="Cambria" panose="02040503050406030204" pitchFamily="18" charset="0"/>
                          <a:ea typeface="Cambria" panose="02040503050406030204" pitchFamily="18" charset="0"/>
                        </a:rPr>
                        <a:t>Molybdenum</a:t>
                      </a:r>
                      <a:endParaRPr lang="en-IN" sz="12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529590" indent="-6350" algn="ctr">
                        <a:lnSpc>
                          <a:spcPct val="150000"/>
                        </a:lnSpc>
                        <a:spcAft>
                          <a:spcPts val="0"/>
                        </a:spcAft>
                      </a:pPr>
                      <a:r>
                        <a:rPr lang="en-IN" sz="1600">
                          <a:effectLst/>
                          <a:latin typeface="Cambria" panose="02040503050406030204" pitchFamily="18" charset="0"/>
                          <a:ea typeface="Cambria" panose="02040503050406030204" pitchFamily="18" charset="0"/>
                        </a:rPr>
                        <a:t>2.22</a:t>
                      </a:r>
                      <a:endParaRPr lang="en-IN" sz="12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21068644"/>
                  </a:ext>
                </a:extLst>
              </a:tr>
              <a:tr h="404908">
                <a:tc>
                  <a:txBody>
                    <a:bodyPr/>
                    <a:lstStyle/>
                    <a:p>
                      <a:pPr marL="529590" indent="-6350" algn="ctr">
                        <a:lnSpc>
                          <a:spcPct val="150000"/>
                        </a:lnSpc>
                        <a:spcAft>
                          <a:spcPts val="0"/>
                        </a:spcAft>
                      </a:pPr>
                      <a:r>
                        <a:rPr lang="en-IN" sz="1600">
                          <a:effectLst/>
                          <a:latin typeface="Cambria" panose="02040503050406030204" pitchFamily="18" charset="0"/>
                          <a:ea typeface="Cambria" panose="02040503050406030204" pitchFamily="18" charset="0"/>
                        </a:rPr>
                        <a:t>Nitrogen</a:t>
                      </a:r>
                      <a:endParaRPr lang="en-IN" sz="12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529590" indent="-6350" algn="ctr">
                        <a:lnSpc>
                          <a:spcPct val="150000"/>
                        </a:lnSpc>
                        <a:spcAft>
                          <a:spcPts val="0"/>
                        </a:spcAft>
                      </a:pPr>
                      <a:r>
                        <a:rPr lang="en-IN" sz="1600">
                          <a:effectLst/>
                          <a:latin typeface="Cambria" panose="02040503050406030204" pitchFamily="18" charset="0"/>
                          <a:ea typeface="Cambria" panose="02040503050406030204" pitchFamily="18" charset="0"/>
                        </a:rPr>
                        <a:t>0.09</a:t>
                      </a:r>
                      <a:endParaRPr lang="en-IN" sz="12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05468506"/>
                  </a:ext>
                </a:extLst>
              </a:tr>
              <a:tr h="404908">
                <a:tc>
                  <a:txBody>
                    <a:bodyPr/>
                    <a:lstStyle/>
                    <a:p>
                      <a:pPr marL="529590" indent="-6350" algn="ctr">
                        <a:lnSpc>
                          <a:spcPct val="150000"/>
                        </a:lnSpc>
                        <a:spcAft>
                          <a:spcPts val="0"/>
                        </a:spcAft>
                      </a:pPr>
                      <a:r>
                        <a:rPr lang="en-IN" sz="1600" dirty="0">
                          <a:effectLst/>
                          <a:latin typeface="Cambria" panose="02040503050406030204" pitchFamily="18" charset="0"/>
                          <a:ea typeface="Cambria" panose="02040503050406030204" pitchFamily="18" charset="0"/>
                        </a:rPr>
                        <a:t>Iron</a:t>
                      </a:r>
                      <a:endParaRPr lang="en-IN" sz="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529590" indent="-6350" algn="ctr">
                        <a:lnSpc>
                          <a:spcPct val="150000"/>
                        </a:lnSpc>
                        <a:spcAft>
                          <a:spcPts val="0"/>
                        </a:spcAft>
                      </a:pPr>
                      <a:r>
                        <a:rPr lang="en-IN" sz="1600" dirty="0">
                          <a:effectLst/>
                          <a:latin typeface="Cambria" panose="02040503050406030204" pitchFamily="18" charset="0"/>
                          <a:ea typeface="Cambria" panose="02040503050406030204" pitchFamily="18" charset="0"/>
                        </a:rPr>
                        <a:t>balance</a:t>
                      </a:r>
                      <a:endParaRPr lang="en-IN" sz="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92161841"/>
                  </a:ext>
                </a:extLst>
              </a:tr>
            </a:tbl>
          </a:graphicData>
        </a:graphic>
      </p:graphicFrame>
      <p:sp>
        <p:nvSpPr>
          <p:cNvPr id="9" name="Rectangle 1"/>
          <p:cNvSpPr>
            <a:spLocks noChangeArrowheads="1"/>
          </p:cNvSpPr>
          <p:nvPr/>
        </p:nvSpPr>
        <p:spPr bwMode="auto">
          <a:xfrm>
            <a:off x="-461909" y="2030299"/>
            <a:ext cx="19221117" cy="58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639945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274638"/>
            <a:ext cx="11277600" cy="715962"/>
          </a:xfrm>
          <a:prstGeom prst="rect">
            <a:avLst/>
          </a:prstGeom>
        </p:spPr>
        <p:txBody>
          <a:bodyPr/>
          <a:lstStyle/>
          <a:p>
            <a:pPr>
              <a:spcBef>
                <a:spcPct val="0"/>
              </a:spcBef>
              <a:defRPr/>
            </a:pPr>
            <a:r>
              <a:rPr lang="en-US" sz="4000" dirty="0">
                <a:solidFill>
                  <a:srgbClr val="0000FF"/>
                </a:solidFill>
                <a:latin typeface="Cambria" pitchFamily="18" charset="0"/>
                <a:ea typeface="+mj-ea"/>
                <a:cs typeface="+mj-cs"/>
              </a:rPr>
              <a:t>LITERATURE REVIEW</a:t>
            </a:r>
          </a:p>
        </p:txBody>
      </p:sp>
      <p:sp>
        <p:nvSpPr>
          <p:cNvPr id="3" name="TextBox 2"/>
          <p:cNvSpPr txBox="1"/>
          <p:nvPr/>
        </p:nvSpPr>
        <p:spPr>
          <a:xfrm>
            <a:off x="685800" y="762000"/>
            <a:ext cx="10972800" cy="5770811"/>
          </a:xfrm>
          <a:prstGeom prst="rect">
            <a:avLst/>
          </a:prstGeom>
          <a:noFill/>
        </p:spPr>
        <p:txBody>
          <a:bodyPr wrap="square" rtlCol="0">
            <a:spAutoFit/>
          </a:bodyPr>
          <a:lstStyle/>
          <a:p>
            <a:r>
              <a:rPr lang="en-IN" dirty="0"/>
              <a:t> </a:t>
            </a:r>
            <a:endParaRPr lang="en-US" sz="1600" dirty="0"/>
          </a:p>
          <a:p>
            <a:pPr marL="285750" indent="-285750">
              <a:lnSpc>
                <a:spcPct val="150000"/>
              </a:lnSpc>
              <a:buFont typeface="Arial" panose="020B0604020202020204" pitchFamily="34" charset="0"/>
              <a:buChar char="•"/>
            </a:pPr>
            <a:r>
              <a:rPr lang="en-IN" dirty="0">
                <a:solidFill>
                  <a:srgbClr val="396499"/>
                </a:solidFill>
                <a:latin typeface="Cambria" panose="02040503050406030204" pitchFamily="18" charset="0"/>
                <a:ea typeface="Cambria" panose="02040503050406030204" pitchFamily="18" charset="0"/>
              </a:rPr>
              <a:t>Todd M. mower et al. [1]</a:t>
            </a:r>
            <a:r>
              <a:rPr lang="en-IN" dirty="0">
                <a:latin typeface="Cambria" panose="02040503050406030204" pitchFamily="18" charset="0"/>
                <a:ea typeface="Cambria" panose="02040503050406030204" pitchFamily="18" charset="0"/>
              </a:rPr>
              <a:t> studied the mechanical behaviour of different materials fabricated via Laser powder Bed Fusion. In his findings he has included that almost all of the mechanical properties of the component fabricated via LPBF where superior when compared to the mechanical properties of commercially available SS316L. This conclusion is in line with the conclusion made by </a:t>
            </a:r>
            <a:r>
              <a:rPr lang="en-IN" dirty="0" err="1">
                <a:solidFill>
                  <a:srgbClr val="396499"/>
                </a:solidFill>
                <a:latin typeface="Cambria" panose="02040503050406030204" pitchFamily="18" charset="0"/>
                <a:ea typeface="Cambria" panose="02040503050406030204" pitchFamily="18" charset="0"/>
              </a:rPr>
              <a:t>Kyu</a:t>
            </a:r>
            <a:r>
              <a:rPr lang="en-IN" dirty="0">
                <a:solidFill>
                  <a:srgbClr val="396499"/>
                </a:solidFill>
                <a:latin typeface="Cambria" panose="02040503050406030204" pitchFamily="18" charset="0"/>
                <a:ea typeface="Cambria" panose="02040503050406030204" pitchFamily="18" charset="0"/>
              </a:rPr>
              <a:t>-Tae Kim[14] </a:t>
            </a:r>
            <a:r>
              <a:rPr lang="en-IN" dirty="0">
                <a:latin typeface="Cambria" panose="02040503050406030204" pitchFamily="18" charset="0"/>
                <a:ea typeface="Cambria" panose="02040503050406030204" pitchFamily="18" charset="0"/>
              </a:rPr>
              <a:t>who investigated the different mechanical performances of austenitic 316L stainless steel fabricated by using AM techniques such as DMLS, SLM and </a:t>
            </a:r>
            <a:r>
              <a:rPr lang="en-IN" dirty="0" err="1">
                <a:latin typeface="Cambria" panose="02040503050406030204" pitchFamily="18" charset="0"/>
                <a:ea typeface="Cambria" panose="02040503050406030204" pitchFamily="18" charset="0"/>
              </a:rPr>
              <a:t>and</a:t>
            </a:r>
            <a:r>
              <a:rPr lang="en-IN" dirty="0">
                <a:latin typeface="Cambria" panose="02040503050406030204" pitchFamily="18" charset="0"/>
                <a:ea typeface="Cambria" panose="02040503050406030204" pitchFamily="18" charset="0"/>
              </a:rPr>
              <a:t> the SS316L available commercially.</a:t>
            </a:r>
          </a:p>
          <a:p>
            <a:pPr marL="285750" indent="-285750">
              <a:lnSpc>
                <a:spcPct val="150000"/>
              </a:lnSpc>
              <a:buFont typeface="Arial" panose="020B0604020202020204" pitchFamily="34" charset="0"/>
              <a:buChar char="•"/>
            </a:pPr>
            <a:r>
              <a:rPr lang="en-IN" dirty="0" err="1">
                <a:solidFill>
                  <a:srgbClr val="396499"/>
                </a:solidFill>
                <a:latin typeface="Cambria" panose="02040503050406030204" pitchFamily="18" charset="0"/>
                <a:ea typeface="Cambria" panose="02040503050406030204" pitchFamily="18" charset="0"/>
              </a:rPr>
              <a:t>Demirsoz</a:t>
            </a:r>
            <a:r>
              <a:rPr lang="en-IN" dirty="0">
                <a:solidFill>
                  <a:srgbClr val="396499"/>
                </a:solidFill>
                <a:latin typeface="Cambria" panose="02040503050406030204" pitchFamily="18" charset="0"/>
                <a:ea typeface="Cambria" panose="02040503050406030204" pitchFamily="18" charset="0"/>
              </a:rPr>
              <a:t> et al.[3]</a:t>
            </a:r>
            <a:r>
              <a:rPr lang="en-IN" dirty="0">
                <a:latin typeface="Cambria" panose="02040503050406030204" pitchFamily="18" charset="0"/>
                <a:ea typeface="Cambria" panose="02040503050406030204" pitchFamily="18" charset="0"/>
              </a:rPr>
              <a:t> performed a novel use of </a:t>
            </a:r>
            <a:r>
              <a:rPr lang="en-IN" dirty="0" err="1">
                <a:latin typeface="Cambria" panose="02040503050406030204" pitchFamily="18" charset="0"/>
                <a:ea typeface="Cambria" panose="02040503050406030204" pitchFamily="18" charset="0"/>
              </a:rPr>
              <a:t>cryo</a:t>
            </a:r>
            <a:r>
              <a:rPr lang="en-IN" dirty="0">
                <a:latin typeface="Cambria" panose="02040503050406030204" pitchFamily="18" charset="0"/>
                <a:ea typeface="Cambria" panose="02040503050406030204" pitchFamily="18" charset="0"/>
              </a:rPr>
              <a:t>-MQL system in improving the </a:t>
            </a:r>
            <a:r>
              <a:rPr lang="en-IN" dirty="0" err="1">
                <a:latin typeface="Cambria" panose="02040503050406030204" pitchFamily="18" charset="0"/>
                <a:ea typeface="Cambria" panose="02040503050406030204" pitchFamily="18" charset="0"/>
              </a:rPr>
              <a:t>tribological</a:t>
            </a:r>
            <a:r>
              <a:rPr lang="en-IN" dirty="0">
                <a:latin typeface="Cambria" panose="02040503050406030204" pitchFamily="18" charset="0"/>
                <a:ea typeface="Cambria" panose="02040503050406030204" pitchFamily="18" charset="0"/>
              </a:rPr>
              <a:t> characteristics of the ss316l. The </a:t>
            </a:r>
            <a:r>
              <a:rPr lang="en-IN" dirty="0" err="1">
                <a:latin typeface="Cambria" panose="02040503050406030204" pitchFamily="18" charset="0"/>
                <a:ea typeface="Cambria" panose="02040503050406030204" pitchFamily="18" charset="0"/>
              </a:rPr>
              <a:t>tribological</a:t>
            </a:r>
            <a:r>
              <a:rPr lang="en-IN" dirty="0">
                <a:latin typeface="Cambria" panose="02040503050406030204" pitchFamily="18" charset="0"/>
                <a:ea typeface="Cambria" panose="02040503050406030204" pitchFamily="18" charset="0"/>
              </a:rPr>
              <a:t> experiments were conducted on additively manufactured SS316L using a ball-on-flat </a:t>
            </a:r>
            <a:r>
              <a:rPr lang="en-IN" dirty="0" err="1">
                <a:latin typeface="Cambria" panose="02040503050406030204" pitchFamily="18" charset="0"/>
                <a:ea typeface="Cambria" panose="02040503050406030204" pitchFamily="18" charset="0"/>
              </a:rPr>
              <a:t>tribometer</a:t>
            </a:r>
            <a:r>
              <a:rPr lang="en-IN" dirty="0">
                <a:latin typeface="Cambria" panose="02040503050406030204" pitchFamily="18" charset="0"/>
                <a:ea typeface="Cambria" panose="02040503050406030204" pitchFamily="18" charset="0"/>
              </a:rPr>
              <a:t> under dry, minimum quantity lubrication and at cryogenic conditions. He concluded that the properties of the material were very different in dry environment when compare to cool environment. There are more cracks visible in dry conditions due to the removal of material from the surface which was minimized under lubricated conditions. The </a:t>
            </a:r>
            <a:r>
              <a:rPr lang="en-IN" dirty="0" err="1">
                <a:latin typeface="Cambria" panose="02040503050406030204" pitchFamily="18" charset="0"/>
                <a:ea typeface="Cambria" panose="02040503050406030204" pitchFamily="18" charset="0"/>
              </a:rPr>
              <a:t>tribological</a:t>
            </a:r>
            <a:r>
              <a:rPr lang="en-IN" dirty="0">
                <a:latin typeface="Cambria" panose="02040503050406030204" pitchFamily="18" charset="0"/>
                <a:ea typeface="Cambria" panose="02040503050406030204" pitchFamily="18" charset="0"/>
              </a:rPr>
              <a:t> properties of additively manufactured SS316L is better when compared to 100Cr6</a:t>
            </a:r>
            <a:r>
              <a:rPr lang="en-IN" dirty="0" smtClean="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4" name="Date Placeholder 3"/>
          <p:cNvSpPr>
            <a:spLocks noGrp="1"/>
          </p:cNvSpPr>
          <p:nvPr>
            <p:ph type="dt" sz="half" idx="10"/>
          </p:nvPr>
        </p:nvSpPr>
        <p:spPr/>
        <p:txBody>
          <a:bodyPr/>
          <a:lstStyle/>
          <a:p>
            <a:fld id="{7FE57729-7A24-4A87-AC36-F8F4160AFEF4}" type="datetime3">
              <a:rPr lang="en-US" smtClean="0"/>
              <a:t>9 April 2023</a:t>
            </a:fld>
            <a:endParaRPr lang="en-US" dirty="0"/>
          </a:p>
        </p:txBody>
      </p:sp>
      <p:sp>
        <p:nvSpPr>
          <p:cNvPr id="5" name="Slide Number Placeholder 4"/>
          <p:cNvSpPr>
            <a:spLocks noGrp="1"/>
          </p:cNvSpPr>
          <p:nvPr>
            <p:ph type="sldNum" sz="quarter" idx="12"/>
          </p:nvPr>
        </p:nvSpPr>
        <p:spPr/>
        <p:txBody>
          <a:bodyPr/>
          <a:lstStyle/>
          <a:p>
            <a:fld id="{EFF334C8-E93F-428C-81A4-D691A24BB71A}" type="slidenum">
              <a:rPr lang="en-US" smtClean="0"/>
              <a:pPr/>
              <a:t>12</a:t>
            </a:fld>
            <a:endParaRPr lang="en-US" dirty="0"/>
          </a:p>
        </p:txBody>
      </p:sp>
      <p:sp>
        <p:nvSpPr>
          <p:cNvPr id="8" name="Footer Placeholder 7">
            <a:extLst>
              <a:ext uri="{FF2B5EF4-FFF2-40B4-BE49-F238E27FC236}">
                <a16:creationId xmlns:a16="http://schemas.microsoft.com/office/drawing/2014/main" id="{E540D81B-6450-0A06-28F0-00E253E46F45}"/>
              </a:ext>
            </a:extLst>
          </p:cNvPr>
          <p:cNvSpPr>
            <a:spLocks noGrp="1"/>
          </p:cNvSpPr>
          <p:nvPr>
            <p:ph type="ftr" sz="quarter" idx="11"/>
          </p:nvPr>
        </p:nvSpPr>
        <p:spPr/>
        <p:txBody>
          <a:bodyPr/>
          <a:lstStyle/>
          <a:p>
            <a:r>
              <a:rPr lang="en-US"/>
              <a:t>Project Viva-Voce, DoME, Panimalar Engineering College`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274638"/>
            <a:ext cx="11198726" cy="715963"/>
          </a:xfrm>
          <a:prstGeom prst="rect">
            <a:avLst/>
          </a:prstGeom>
        </p:spPr>
        <p:txBody>
          <a:bodyPr/>
          <a:lstStyle/>
          <a:p>
            <a:pPr>
              <a:spcBef>
                <a:spcPct val="0"/>
              </a:spcBef>
              <a:defRPr/>
            </a:pPr>
            <a:r>
              <a:rPr lang="en-US" sz="4000" dirty="0">
                <a:solidFill>
                  <a:srgbClr val="0000FF"/>
                </a:solidFill>
                <a:latin typeface="Cambria" pitchFamily="18" charset="0"/>
                <a:ea typeface="+mj-ea"/>
                <a:cs typeface="+mj-cs"/>
              </a:rPr>
              <a:t>LITERATURE REVIEW					cont.</a:t>
            </a:r>
          </a:p>
        </p:txBody>
      </p:sp>
      <p:sp>
        <p:nvSpPr>
          <p:cNvPr id="3" name="TextBox 2"/>
          <p:cNvSpPr txBox="1"/>
          <p:nvPr/>
        </p:nvSpPr>
        <p:spPr>
          <a:xfrm>
            <a:off x="533400" y="1047730"/>
            <a:ext cx="10972800"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smtClean="0">
                <a:solidFill>
                  <a:srgbClr val="396499"/>
                </a:solidFill>
                <a:latin typeface="Cambria" panose="02040503050406030204" pitchFamily="18" charset="0"/>
                <a:ea typeface="Cambria" panose="02040503050406030204" pitchFamily="18" charset="0"/>
              </a:rPr>
              <a:t>Didier </a:t>
            </a:r>
            <a:r>
              <a:rPr lang="en-IN" dirty="0" err="1">
                <a:solidFill>
                  <a:srgbClr val="396499"/>
                </a:solidFill>
                <a:latin typeface="Cambria" panose="02040503050406030204" pitchFamily="18" charset="0"/>
                <a:ea typeface="Cambria" panose="02040503050406030204" pitchFamily="18" charset="0"/>
              </a:rPr>
              <a:t>Boissekier</a:t>
            </a:r>
            <a:r>
              <a:rPr lang="en-IN" dirty="0">
                <a:solidFill>
                  <a:srgbClr val="396499"/>
                </a:solidFill>
                <a:latin typeface="Cambria" panose="02040503050406030204" pitchFamily="18" charset="0"/>
                <a:ea typeface="Cambria" panose="02040503050406030204" pitchFamily="18" charset="0"/>
              </a:rPr>
              <a:t> et al. [6] </a:t>
            </a:r>
            <a:r>
              <a:rPr lang="en-IN" dirty="0">
                <a:latin typeface="Cambria" panose="02040503050406030204" pitchFamily="18" charset="0"/>
                <a:ea typeface="Cambria" panose="02040503050406030204" pitchFamily="18" charset="0"/>
              </a:rPr>
              <a:t>analysed the influence of powder characteristics in laser direct metal deposition of SS316L for metallic parts manufacturing. He performed his study with different batches of SS316L powders. From this work it can be deduced that, the morphology of the powder affects the </a:t>
            </a:r>
            <a:r>
              <a:rPr lang="en-IN" dirty="0" err="1">
                <a:latin typeface="Cambria" panose="02040503050406030204" pitchFamily="18" charset="0"/>
                <a:ea typeface="Cambria" panose="02040503050406030204" pitchFamily="18" charset="0"/>
              </a:rPr>
              <a:t>flowability</a:t>
            </a:r>
            <a:r>
              <a:rPr lang="en-IN" dirty="0">
                <a:latin typeface="Cambria" panose="02040503050406030204" pitchFamily="18" charset="0"/>
                <a:ea typeface="Cambria" panose="02040503050406030204" pitchFamily="18" charset="0"/>
              </a:rPr>
              <a:t> and laser/powder interaction. The process parameters cannot be maintained constant for all batched of the powder, it needs to be adjusted for each batch. The absence of porosity in the powder generates macroscopic defects in parts.</a:t>
            </a:r>
          </a:p>
          <a:p>
            <a:pPr marL="285750" indent="-285750">
              <a:lnSpc>
                <a:spcPct val="150000"/>
              </a:lnSpc>
              <a:buFont typeface="Arial" panose="020B0604020202020204" pitchFamily="34" charset="0"/>
              <a:buChar char="•"/>
            </a:pPr>
            <a:r>
              <a:rPr lang="en-IN" dirty="0" err="1">
                <a:solidFill>
                  <a:srgbClr val="396499"/>
                </a:solidFill>
                <a:latin typeface="Cambria" panose="02040503050406030204" pitchFamily="18" charset="0"/>
                <a:ea typeface="Cambria" panose="02040503050406030204" pitchFamily="18" charset="0"/>
              </a:rPr>
              <a:t>Rankouhu</a:t>
            </a:r>
            <a:r>
              <a:rPr lang="en-IN" dirty="0">
                <a:solidFill>
                  <a:srgbClr val="396499"/>
                </a:solidFill>
                <a:latin typeface="Cambria" panose="02040503050406030204" pitchFamily="18" charset="0"/>
                <a:ea typeface="Cambria" panose="02040503050406030204" pitchFamily="18" charset="0"/>
              </a:rPr>
              <a:t> et al. [10] </a:t>
            </a:r>
            <a:r>
              <a:rPr lang="en-IN" dirty="0">
                <a:latin typeface="Cambria" panose="02040503050406030204" pitchFamily="18" charset="0"/>
                <a:ea typeface="Cambria" panose="02040503050406030204" pitchFamily="18" charset="0"/>
              </a:rPr>
              <a:t>studied the functional design which was optimized topologically </a:t>
            </a:r>
            <a:r>
              <a:rPr lang="en-IN" dirty="0" err="1">
                <a:latin typeface="Cambria" panose="02040503050406030204" pitchFamily="18" charset="0"/>
                <a:ea typeface="Cambria" panose="02040503050406030204" pitchFamily="18" charset="0"/>
              </a:rPr>
              <a:t>anf</a:t>
            </a:r>
            <a:r>
              <a:rPr lang="en-IN" dirty="0">
                <a:latin typeface="Cambria" panose="02040503050406030204" pitchFamily="18" charset="0"/>
                <a:ea typeface="Cambria" panose="02040503050406030204" pitchFamily="18" charset="0"/>
              </a:rPr>
              <a:t> performed fabrication via Directed Energy deposition and Selective Laser Melting and compared their results with FEM. He summarized that typical Fem does not consider many manufacturing- induced anisotropies thereby suggesting that more mesoscale-based models are required to refine the conservative estimates. Moreover in this study it was highlighted that the mechanical properties of SS316L fabricated via SLM are better when compare to the components fabricated via DED and via conventional methods</a:t>
            </a:r>
            <a:r>
              <a:rPr lang="en-IN" dirty="0" smtClean="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4" name="Date Placeholder 3"/>
          <p:cNvSpPr>
            <a:spLocks noGrp="1"/>
          </p:cNvSpPr>
          <p:nvPr>
            <p:ph type="dt" sz="half" idx="10"/>
          </p:nvPr>
        </p:nvSpPr>
        <p:spPr/>
        <p:txBody>
          <a:bodyPr/>
          <a:lstStyle/>
          <a:p>
            <a:fld id="{58C91EAB-314B-4724-9D3A-FE987852A1D7}" type="datetime3">
              <a:rPr lang="en-US" smtClean="0"/>
              <a:t>9 April 2023</a:t>
            </a:fld>
            <a:endParaRPr lang="en-US" dirty="0"/>
          </a:p>
        </p:txBody>
      </p:sp>
      <p:sp>
        <p:nvSpPr>
          <p:cNvPr id="5" name="Slide Number Placeholder 4"/>
          <p:cNvSpPr>
            <a:spLocks noGrp="1"/>
          </p:cNvSpPr>
          <p:nvPr>
            <p:ph type="sldNum" sz="quarter" idx="12"/>
          </p:nvPr>
        </p:nvSpPr>
        <p:spPr/>
        <p:txBody>
          <a:bodyPr/>
          <a:lstStyle/>
          <a:p>
            <a:fld id="{EFF334C8-E93F-428C-81A4-D691A24BB71A}" type="slidenum">
              <a:rPr lang="en-US" smtClean="0"/>
              <a:pPr/>
              <a:t>13</a:t>
            </a:fld>
            <a:endParaRPr lang="en-US" dirty="0"/>
          </a:p>
        </p:txBody>
      </p:sp>
      <p:sp>
        <p:nvSpPr>
          <p:cNvPr id="8" name="Footer Placeholder 7">
            <a:extLst>
              <a:ext uri="{FF2B5EF4-FFF2-40B4-BE49-F238E27FC236}">
                <a16:creationId xmlns:a16="http://schemas.microsoft.com/office/drawing/2014/main" id="{60ED893F-F296-89AF-59C9-9A5740316CB4}"/>
              </a:ext>
            </a:extLst>
          </p:cNvPr>
          <p:cNvSpPr>
            <a:spLocks noGrp="1"/>
          </p:cNvSpPr>
          <p:nvPr>
            <p:ph type="ftr" sz="quarter" idx="11"/>
          </p:nvPr>
        </p:nvSpPr>
        <p:spPr/>
        <p:txBody>
          <a:bodyPr/>
          <a:lstStyle/>
          <a:p>
            <a:r>
              <a:rPr lang="en-US"/>
              <a:t>Project Viva-Voce, DoME, Panimalar Engineering College`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2001E0-06B5-41BA-91ED-599393969BF7}" type="datetime3">
              <a:rPr lang="en-US" smtClean="0"/>
              <a:pPr/>
              <a:t>9 April 2023</a:t>
            </a:fld>
            <a:endParaRPr lang="en-US" dirty="0"/>
          </a:p>
        </p:txBody>
      </p:sp>
      <p:sp>
        <p:nvSpPr>
          <p:cNvPr id="3" name="Footer Placeholder 2"/>
          <p:cNvSpPr>
            <a:spLocks noGrp="1"/>
          </p:cNvSpPr>
          <p:nvPr>
            <p:ph type="ftr" sz="quarter" idx="11"/>
          </p:nvPr>
        </p:nvSpPr>
        <p:spPr/>
        <p:txBody>
          <a:bodyPr/>
          <a:lstStyle/>
          <a:p>
            <a:r>
              <a:rPr lang="en-US" smtClean="0"/>
              <a:t>Project Viva-Voce, DoME, Panimalar Engineering College`</a:t>
            </a:r>
            <a:endParaRPr lang="en-US" dirty="0"/>
          </a:p>
        </p:txBody>
      </p:sp>
      <p:sp>
        <p:nvSpPr>
          <p:cNvPr id="4" name="Slide Number Placeholder 3"/>
          <p:cNvSpPr>
            <a:spLocks noGrp="1"/>
          </p:cNvSpPr>
          <p:nvPr>
            <p:ph type="sldNum" sz="quarter" idx="12"/>
          </p:nvPr>
        </p:nvSpPr>
        <p:spPr/>
        <p:txBody>
          <a:bodyPr/>
          <a:lstStyle/>
          <a:p>
            <a:fld id="{EFF334C8-E93F-428C-81A4-D691A24BB71A}" type="slidenum">
              <a:rPr lang="en-US" smtClean="0"/>
              <a:pPr/>
              <a:t>14</a:t>
            </a:fld>
            <a:endParaRPr lang="en-US" dirty="0"/>
          </a:p>
        </p:txBody>
      </p:sp>
      <p:sp>
        <p:nvSpPr>
          <p:cNvPr id="5" name="Title 4"/>
          <p:cNvSpPr>
            <a:spLocks noGrp="1"/>
          </p:cNvSpPr>
          <p:nvPr>
            <p:ph type="title"/>
          </p:nvPr>
        </p:nvSpPr>
        <p:spPr/>
        <p:txBody>
          <a:bodyPr>
            <a:noAutofit/>
          </a:bodyPr>
          <a:lstStyle/>
          <a:p>
            <a:r>
              <a:rPr lang="en-US" sz="4000" smtClean="0">
                <a:solidFill>
                  <a:srgbClr val="0000FF"/>
                </a:solidFill>
              </a:rPr>
              <a:t/>
            </a:r>
            <a:br>
              <a:rPr lang="en-US" sz="4000" smtClean="0">
                <a:solidFill>
                  <a:srgbClr val="0000FF"/>
                </a:solidFill>
              </a:rPr>
            </a:br>
            <a:r>
              <a:rPr lang="en-US" sz="4000" smtClean="0">
                <a:solidFill>
                  <a:srgbClr val="0000FF"/>
                </a:solidFill>
              </a:rPr>
              <a:t>LITERATURE </a:t>
            </a:r>
            <a:r>
              <a:rPr lang="en-US" sz="4000">
                <a:solidFill>
                  <a:srgbClr val="0000FF"/>
                </a:solidFill>
              </a:rPr>
              <a:t>REVIEW					cont.</a:t>
            </a:r>
            <a:br>
              <a:rPr lang="en-US" sz="4000">
                <a:solidFill>
                  <a:srgbClr val="0000FF"/>
                </a:solidFill>
              </a:rPr>
            </a:br>
            <a:endParaRPr lang="en-IN" sz="4000"/>
          </a:p>
        </p:txBody>
      </p:sp>
      <p:sp>
        <p:nvSpPr>
          <p:cNvPr id="7" name="Rectangle 6"/>
          <p:cNvSpPr/>
          <p:nvPr/>
        </p:nvSpPr>
        <p:spPr>
          <a:xfrm>
            <a:off x="762000" y="1219199"/>
            <a:ext cx="10668000" cy="549381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err="1" smtClean="0">
                <a:solidFill>
                  <a:srgbClr val="396499"/>
                </a:solidFill>
                <a:latin typeface="Cambria" panose="02040503050406030204" pitchFamily="18" charset="0"/>
                <a:ea typeface="Cambria" panose="02040503050406030204" pitchFamily="18" charset="0"/>
              </a:rPr>
              <a:t>Shhrabpoor</a:t>
            </a:r>
            <a:r>
              <a:rPr lang="en-IN" dirty="0" smtClean="0">
                <a:solidFill>
                  <a:srgbClr val="396499"/>
                </a:solidFill>
                <a:latin typeface="Cambria" panose="02040503050406030204" pitchFamily="18" charset="0"/>
                <a:ea typeface="Cambria" panose="02040503050406030204" pitchFamily="18" charset="0"/>
              </a:rPr>
              <a:t> </a:t>
            </a:r>
            <a:r>
              <a:rPr lang="en-IN" dirty="0">
                <a:solidFill>
                  <a:srgbClr val="396499"/>
                </a:solidFill>
                <a:latin typeface="Cambria" panose="02040503050406030204" pitchFamily="18" charset="0"/>
                <a:ea typeface="Cambria" panose="02040503050406030204" pitchFamily="18" charset="0"/>
              </a:rPr>
              <a:t>et al. [8]</a:t>
            </a:r>
            <a:r>
              <a:rPr lang="en-IN" dirty="0">
                <a:latin typeface="Cambria" panose="02040503050406030204" pitchFamily="18" charset="0"/>
                <a:ea typeface="Cambria" panose="02040503050406030204" pitchFamily="18" charset="0"/>
              </a:rPr>
              <a:t> in his work investigated the microstructural sturdies on the SS316L fabricated via AM techniques and concluded that the </a:t>
            </a:r>
            <a:r>
              <a:rPr lang="en-IN" dirty="0" err="1">
                <a:latin typeface="Cambria" panose="02040503050406030204" pitchFamily="18" charset="0"/>
                <a:ea typeface="Cambria" panose="02040503050406030204" pitchFamily="18" charset="0"/>
              </a:rPr>
              <a:t>the</a:t>
            </a:r>
            <a:r>
              <a:rPr lang="en-IN" dirty="0">
                <a:latin typeface="Cambria" panose="02040503050406030204" pitchFamily="18" charset="0"/>
                <a:ea typeface="Cambria" panose="02040503050406030204" pitchFamily="18" charset="0"/>
              </a:rPr>
              <a:t> initiation of the defects and cracks in specimen fabricated via AM method is very much less than the commercially available SS316L under the same conditions</a:t>
            </a:r>
          </a:p>
          <a:p>
            <a:pPr marL="285750" indent="-285750">
              <a:lnSpc>
                <a:spcPct val="150000"/>
              </a:lnSpc>
              <a:buFont typeface="Arial" panose="020B0604020202020204" pitchFamily="34" charset="0"/>
              <a:buChar char="•"/>
            </a:pPr>
            <a:r>
              <a:rPr lang="en-IN" dirty="0" err="1">
                <a:solidFill>
                  <a:srgbClr val="396499"/>
                </a:solidFill>
                <a:latin typeface="Cambria" panose="02040503050406030204" pitchFamily="18" charset="0"/>
                <a:ea typeface="Cambria" panose="02040503050406030204" pitchFamily="18" charset="0"/>
              </a:rPr>
              <a:t>Nauman</a:t>
            </a:r>
            <a:r>
              <a:rPr lang="en-IN" dirty="0">
                <a:solidFill>
                  <a:srgbClr val="396499"/>
                </a:solidFill>
                <a:latin typeface="Cambria" panose="02040503050406030204" pitchFamily="18" charset="0"/>
                <a:ea typeface="Cambria" panose="02040503050406030204" pitchFamily="18" charset="0"/>
              </a:rPr>
              <a:t> et al. [20] </a:t>
            </a:r>
            <a:r>
              <a:rPr lang="en-IN" dirty="0">
                <a:latin typeface="Cambria" panose="02040503050406030204" pitchFamily="18" charset="0"/>
                <a:ea typeface="Cambria" panose="02040503050406030204" pitchFamily="18" charset="0"/>
              </a:rPr>
              <a:t>performed cryogenic treatment on SS316L material and investigated the different properties of the </a:t>
            </a:r>
            <a:r>
              <a:rPr lang="en-IN" dirty="0" err="1">
                <a:latin typeface="Cambria" panose="02040503050406030204" pitchFamily="18" charset="0"/>
                <a:ea typeface="Cambria" panose="02040503050406030204" pitchFamily="18" charset="0"/>
              </a:rPr>
              <a:t>matrial</a:t>
            </a:r>
            <a:r>
              <a:rPr lang="en-IN" dirty="0">
                <a:latin typeface="Cambria" panose="02040503050406030204" pitchFamily="18" charset="0"/>
                <a:ea typeface="Cambria" panose="02040503050406030204" pitchFamily="18" charset="0"/>
              </a:rPr>
              <a:t> under cryogenic conditions and compared it to the properties of stainless steel under normal conditions. The result obtained indicated that under cryogenic conditions there is an increase in the hardness of the material and also there is scope for increase in wear resistance. </a:t>
            </a:r>
            <a:r>
              <a:rPr lang="en-IN" dirty="0">
                <a:solidFill>
                  <a:srgbClr val="396499"/>
                </a:solidFill>
                <a:latin typeface="Cambria" panose="02040503050406030204" pitchFamily="18" charset="0"/>
                <a:ea typeface="Cambria" panose="02040503050406030204" pitchFamily="18" charset="0"/>
              </a:rPr>
              <a:t>Wang et al. [21]</a:t>
            </a:r>
            <a:r>
              <a:rPr lang="en-IN" dirty="0">
                <a:latin typeface="Cambria" panose="02040503050406030204" pitchFamily="18" charset="0"/>
                <a:ea typeface="Cambria" panose="02040503050406030204" pitchFamily="18" charset="0"/>
              </a:rPr>
              <a:t> manufactured the SS316L specimen via laser powder bed fusion and investigated on the crystallographic orientation dependence on the </a:t>
            </a:r>
            <a:r>
              <a:rPr lang="en-IN" dirty="0" err="1">
                <a:latin typeface="Cambria" panose="02040503050406030204" pitchFamily="18" charset="0"/>
                <a:ea typeface="Cambria" panose="02040503050406030204" pitchFamily="18" charset="0"/>
              </a:rPr>
              <a:t>charpy</a:t>
            </a:r>
            <a:r>
              <a:rPr lang="en-IN" dirty="0">
                <a:latin typeface="Cambria" panose="02040503050406030204" pitchFamily="18" charset="0"/>
                <a:ea typeface="Cambria" panose="02040503050406030204" pitchFamily="18" charset="0"/>
              </a:rPr>
              <a:t> impact behaviour of the specimen under room temperature and liquid nitrogen temperature. He concluded that the sample oriented in three different planes exhibited similar toughness at room temperature. The absorbed energy of these samples regardless of their orientation decreased about 30 to 40% under liquid nitrogen temperature.</a:t>
            </a:r>
          </a:p>
          <a:p>
            <a:pPr>
              <a:lnSpc>
                <a:spcPct val="150000"/>
              </a:lnSpc>
            </a:pPr>
            <a:r>
              <a:rPr lang="en-IN" dirty="0">
                <a:latin typeface="Cambria" panose="02040503050406030204" pitchFamily="18" charset="0"/>
                <a:ea typeface="Cambria" panose="02040503050406030204" pitchFamily="18" charset="0"/>
              </a:rPr>
              <a:t>. </a:t>
            </a:r>
            <a:endParaRPr lang="en-IN" dirty="0"/>
          </a:p>
        </p:txBody>
      </p:sp>
    </p:spTree>
    <p:extLst>
      <p:ext uri="{BB962C8B-B14F-4D97-AF65-F5344CB8AC3E}">
        <p14:creationId xmlns:p14="http://schemas.microsoft.com/office/powerpoint/2010/main" val="3347742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2001E0-06B5-41BA-91ED-599393969BF7}" type="datetime3">
              <a:rPr lang="en-US" smtClean="0"/>
              <a:pPr/>
              <a:t>9 April 2023</a:t>
            </a:fld>
            <a:endParaRPr lang="en-US" dirty="0"/>
          </a:p>
        </p:txBody>
      </p:sp>
      <p:sp>
        <p:nvSpPr>
          <p:cNvPr id="3" name="Footer Placeholder 2"/>
          <p:cNvSpPr>
            <a:spLocks noGrp="1"/>
          </p:cNvSpPr>
          <p:nvPr>
            <p:ph type="ftr" sz="quarter" idx="11"/>
          </p:nvPr>
        </p:nvSpPr>
        <p:spPr/>
        <p:txBody>
          <a:bodyPr/>
          <a:lstStyle/>
          <a:p>
            <a:r>
              <a:rPr lang="en-US" smtClean="0"/>
              <a:t>Project Viva-Voce, DoME, Panimalar Engineering College`</a:t>
            </a:r>
            <a:endParaRPr lang="en-US" dirty="0"/>
          </a:p>
        </p:txBody>
      </p:sp>
      <p:sp>
        <p:nvSpPr>
          <p:cNvPr id="4" name="Slide Number Placeholder 3"/>
          <p:cNvSpPr>
            <a:spLocks noGrp="1"/>
          </p:cNvSpPr>
          <p:nvPr>
            <p:ph type="sldNum" sz="quarter" idx="12"/>
          </p:nvPr>
        </p:nvSpPr>
        <p:spPr/>
        <p:txBody>
          <a:bodyPr/>
          <a:lstStyle/>
          <a:p>
            <a:fld id="{EFF334C8-E93F-428C-81A4-D691A24BB71A}" type="slidenum">
              <a:rPr lang="en-US" smtClean="0"/>
              <a:pPr/>
              <a:t>15</a:t>
            </a:fld>
            <a:endParaRPr lang="en-US" dirty="0"/>
          </a:p>
        </p:txBody>
      </p:sp>
      <p:sp>
        <p:nvSpPr>
          <p:cNvPr id="5" name="Title 4"/>
          <p:cNvSpPr>
            <a:spLocks noGrp="1"/>
          </p:cNvSpPr>
          <p:nvPr>
            <p:ph type="title"/>
          </p:nvPr>
        </p:nvSpPr>
        <p:spPr/>
        <p:txBody>
          <a:bodyPr>
            <a:noAutofit/>
          </a:bodyPr>
          <a:lstStyle/>
          <a:p>
            <a:r>
              <a:rPr lang="en-US" sz="4000" dirty="0" smtClean="0">
                <a:solidFill>
                  <a:srgbClr val="0000FF"/>
                </a:solidFill>
              </a:rPr>
              <a:t/>
            </a:r>
            <a:br>
              <a:rPr lang="en-US" sz="4000" dirty="0" smtClean="0">
                <a:solidFill>
                  <a:srgbClr val="0000FF"/>
                </a:solidFill>
              </a:rPr>
            </a:br>
            <a:r>
              <a:rPr lang="en-US" sz="4000" dirty="0" smtClean="0">
                <a:solidFill>
                  <a:srgbClr val="0000FF"/>
                </a:solidFill>
              </a:rPr>
              <a:t>LITERATURE </a:t>
            </a:r>
            <a:r>
              <a:rPr lang="en-US" sz="4000" dirty="0">
                <a:solidFill>
                  <a:srgbClr val="0000FF"/>
                </a:solidFill>
              </a:rPr>
              <a:t>REVIEW					cont.</a:t>
            </a:r>
            <a:br>
              <a:rPr lang="en-US" sz="4000" dirty="0">
                <a:solidFill>
                  <a:srgbClr val="0000FF"/>
                </a:solidFill>
              </a:rPr>
            </a:br>
            <a:endParaRPr lang="en-IN" sz="4000" dirty="0"/>
          </a:p>
        </p:txBody>
      </p:sp>
      <p:sp>
        <p:nvSpPr>
          <p:cNvPr id="6" name="Rectangle 5"/>
          <p:cNvSpPr/>
          <p:nvPr/>
        </p:nvSpPr>
        <p:spPr>
          <a:xfrm>
            <a:off x="609600" y="1066800"/>
            <a:ext cx="10972800"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err="1">
                <a:solidFill>
                  <a:srgbClr val="396499"/>
                </a:solidFill>
                <a:latin typeface="Cambria" panose="02040503050406030204" pitchFamily="18" charset="0"/>
                <a:ea typeface="Cambria" panose="02040503050406030204" pitchFamily="18" charset="0"/>
              </a:rPr>
              <a:t>Sathies</a:t>
            </a:r>
            <a:r>
              <a:rPr lang="en-IN" dirty="0">
                <a:solidFill>
                  <a:srgbClr val="396499"/>
                </a:solidFill>
                <a:latin typeface="Cambria" panose="02040503050406030204" pitchFamily="18" charset="0"/>
                <a:ea typeface="Cambria" panose="02040503050406030204" pitchFamily="18" charset="0"/>
              </a:rPr>
              <a:t> et al. [22] </a:t>
            </a:r>
            <a:r>
              <a:rPr lang="en-IN" dirty="0">
                <a:latin typeface="Cambria" panose="02040503050406030204" pitchFamily="18" charset="0"/>
                <a:ea typeface="Cambria" panose="02040503050406030204" pitchFamily="18" charset="0"/>
              </a:rPr>
              <a:t>explored the changes happening in the mechanical and microstructural characteristics of additively manufactured SS316L components post heat treatment. From this work it can be deduced that heat treatment can be adapted to alter the mechanical characteristics of additively manufactured SS316L components and the heat treatment also increases the ductility of the sample thereby lowering its toughness</a:t>
            </a:r>
            <a:endParaRPr lang="en-IN" dirty="0"/>
          </a:p>
        </p:txBody>
      </p:sp>
    </p:spTree>
    <p:extLst>
      <p:ext uri="{BB962C8B-B14F-4D97-AF65-F5344CB8AC3E}">
        <p14:creationId xmlns:p14="http://schemas.microsoft.com/office/powerpoint/2010/main" val="1978747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09600" y="274638"/>
            <a:ext cx="11201400" cy="715962"/>
          </a:xfrm>
          <a:prstGeom prst="rect">
            <a:avLst/>
          </a:prstGeom>
        </p:spPr>
        <p:txBody>
          <a:bodyPr/>
          <a:lstStyle/>
          <a:p>
            <a:pPr>
              <a:spcBef>
                <a:spcPct val="0"/>
              </a:spcBef>
              <a:defRPr/>
            </a:pPr>
            <a:r>
              <a:rPr lang="en-US" sz="4000" dirty="0">
                <a:solidFill>
                  <a:srgbClr val="0000FF"/>
                </a:solidFill>
                <a:latin typeface="Cambria" pitchFamily="18" charset="0"/>
                <a:ea typeface="+mj-ea"/>
                <a:cs typeface="+mj-cs"/>
              </a:rPr>
              <a:t>SUMMARY OF LITERATURE SURVEY</a:t>
            </a:r>
          </a:p>
        </p:txBody>
      </p:sp>
      <p:sp>
        <p:nvSpPr>
          <p:cNvPr id="3" name="TextBox 2"/>
          <p:cNvSpPr txBox="1"/>
          <p:nvPr/>
        </p:nvSpPr>
        <p:spPr>
          <a:xfrm>
            <a:off x="459874" y="884058"/>
            <a:ext cx="11122526" cy="5078313"/>
          </a:xfrm>
          <a:prstGeom prst="rect">
            <a:avLst/>
          </a:prstGeom>
          <a:noFill/>
        </p:spPr>
        <p:txBody>
          <a:bodyPr wrap="square" rtlCol="0">
            <a:spAutoFit/>
          </a:bodyPr>
          <a:lstStyle/>
          <a:p>
            <a:pPr marL="342900" lvl="0" indent="-342900" fontAlgn="base">
              <a:lnSpc>
                <a:spcPct val="150000"/>
              </a:lnSpc>
              <a:buFont typeface="Wingdings" panose="05000000000000000000" pitchFamily="2" charset="2"/>
              <a:buChar char="ü"/>
            </a:pPr>
            <a:r>
              <a:rPr lang="en-IN" sz="2400" dirty="0">
                <a:latin typeface="Cambria" panose="02040503050406030204" pitchFamily="18" charset="0"/>
                <a:ea typeface="Cambria" panose="02040503050406030204" pitchFamily="18" charset="0"/>
              </a:rPr>
              <a:t>Additive manufacture technique is very efficient to build components with very intricate patterns and complex shapes.</a:t>
            </a:r>
            <a:endParaRPr lang="en-IN" sz="2000" dirty="0">
              <a:latin typeface="Cambria" panose="02040503050406030204" pitchFamily="18" charset="0"/>
              <a:ea typeface="Cambria" panose="02040503050406030204" pitchFamily="18" charset="0"/>
            </a:endParaRPr>
          </a:p>
          <a:p>
            <a:pPr marL="342900" lvl="0" indent="-342900" fontAlgn="base">
              <a:lnSpc>
                <a:spcPct val="150000"/>
              </a:lnSpc>
              <a:buFont typeface="Wingdings" panose="05000000000000000000" pitchFamily="2" charset="2"/>
              <a:buChar char="ü"/>
            </a:pPr>
            <a:r>
              <a:rPr lang="en-IN" sz="2400" dirty="0">
                <a:latin typeface="Cambria" panose="02040503050406030204" pitchFamily="18" charset="0"/>
                <a:ea typeface="Cambria" panose="02040503050406030204" pitchFamily="18" charset="0"/>
              </a:rPr>
              <a:t>SS316L is suitable candidate to print components by using any one of the AM methods.</a:t>
            </a:r>
            <a:endParaRPr lang="en-IN" sz="2000" dirty="0">
              <a:latin typeface="Cambria" panose="02040503050406030204" pitchFamily="18" charset="0"/>
              <a:ea typeface="Cambria" panose="02040503050406030204" pitchFamily="18" charset="0"/>
            </a:endParaRPr>
          </a:p>
          <a:p>
            <a:pPr marL="342900" lvl="0" indent="-342900" fontAlgn="base">
              <a:lnSpc>
                <a:spcPct val="150000"/>
              </a:lnSpc>
              <a:buFont typeface="Wingdings" panose="05000000000000000000" pitchFamily="2" charset="2"/>
              <a:buChar char="ü"/>
            </a:pPr>
            <a:r>
              <a:rPr lang="en-IN" sz="2400" dirty="0">
                <a:latin typeface="Cambria" panose="02040503050406030204" pitchFamily="18" charset="0"/>
                <a:ea typeface="Cambria" panose="02040503050406030204" pitchFamily="18" charset="0"/>
              </a:rPr>
              <a:t>The powder characteristics plays a major role on the mechanical and morphological properties of the component being built. It is also responsible for the defects arising on the component.</a:t>
            </a:r>
            <a:endParaRPr lang="en-IN" sz="2000" dirty="0">
              <a:latin typeface="Cambria" panose="02040503050406030204" pitchFamily="18" charset="0"/>
              <a:ea typeface="Cambria" panose="02040503050406030204" pitchFamily="18" charset="0"/>
            </a:endParaRPr>
          </a:p>
          <a:p>
            <a:pPr marL="342900" lvl="0" indent="-342900" fontAlgn="base">
              <a:lnSpc>
                <a:spcPct val="150000"/>
              </a:lnSpc>
              <a:buFont typeface="Wingdings" panose="05000000000000000000" pitchFamily="2" charset="2"/>
              <a:buChar char="ü"/>
            </a:pPr>
            <a:r>
              <a:rPr lang="en-IN" sz="2400" dirty="0">
                <a:latin typeface="Cambria" panose="02040503050406030204" pitchFamily="18" charset="0"/>
                <a:ea typeface="Cambria" panose="02040503050406030204" pitchFamily="18" charset="0"/>
              </a:rPr>
              <a:t>The process parameters implemented during the component building influences the various properties of the final built component</a:t>
            </a:r>
            <a:r>
              <a:rPr lang="en-IN" sz="2400" dirty="0" smtClean="0">
                <a:latin typeface="Cambria" panose="02040503050406030204" pitchFamily="18" charset="0"/>
                <a:ea typeface="Cambria" panose="02040503050406030204" pitchFamily="18" charset="0"/>
              </a:rPr>
              <a:t>.</a:t>
            </a:r>
            <a:endParaRPr lang="en-IN" sz="2000" dirty="0">
              <a:latin typeface="Cambria" panose="02040503050406030204" pitchFamily="18" charset="0"/>
              <a:ea typeface="Cambria" panose="02040503050406030204" pitchFamily="18" charset="0"/>
            </a:endParaRPr>
          </a:p>
        </p:txBody>
      </p:sp>
      <p:sp>
        <p:nvSpPr>
          <p:cNvPr id="4" name="Date Placeholder 3"/>
          <p:cNvSpPr>
            <a:spLocks noGrp="1"/>
          </p:cNvSpPr>
          <p:nvPr>
            <p:ph type="dt" sz="half" idx="10"/>
          </p:nvPr>
        </p:nvSpPr>
        <p:spPr/>
        <p:txBody>
          <a:bodyPr/>
          <a:lstStyle/>
          <a:p>
            <a:fld id="{29C27266-609E-4AD9-B248-1635006AD298}" type="datetime3">
              <a:rPr lang="en-US" smtClean="0"/>
              <a:t>9 April 2023</a:t>
            </a:fld>
            <a:endParaRPr lang="en-US" dirty="0"/>
          </a:p>
        </p:txBody>
      </p:sp>
      <p:sp>
        <p:nvSpPr>
          <p:cNvPr id="5" name="Slide Number Placeholder 4"/>
          <p:cNvSpPr>
            <a:spLocks noGrp="1"/>
          </p:cNvSpPr>
          <p:nvPr>
            <p:ph type="sldNum" sz="quarter" idx="12"/>
          </p:nvPr>
        </p:nvSpPr>
        <p:spPr/>
        <p:txBody>
          <a:bodyPr/>
          <a:lstStyle/>
          <a:p>
            <a:fld id="{EFF334C8-E93F-428C-81A4-D691A24BB71A}" type="slidenum">
              <a:rPr lang="en-US" smtClean="0"/>
              <a:pPr/>
              <a:t>16</a:t>
            </a:fld>
            <a:endParaRPr lang="en-US" dirty="0"/>
          </a:p>
        </p:txBody>
      </p:sp>
      <p:sp>
        <p:nvSpPr>
          <p:cNvPr id="8" name="Footer Placeholder 7">
            <a:extLst>
              <a:ext uri="{FF2B5EF4-FFF2-40B4-BE49-F238E27FC236}">
                <a16:creationId xmlns:a16="http://schemas.microsoft.com/office/drawing/2014/main" id="{7147BEBE-B56B-954D-1FD4-C8A3AA0199BB}"/>
              </a:ext>
            </a:extLst>
          </p:cNvPr>
          <p:cNvSpPr>
            <a:spLocks noGrp="1"/>
          </p:cNvSpPr>
          <p:nvPr>
            <p:ph type="ftr" sz="quarter" idx="11"/>
          </p:nvPr>
        </p:nvSpPr>
        <p:spPr/>
        <p:txBody>
          <a:bodyPr/>
          <a:lstStyle/>
          <a:p>
            <a:r>
              <a:rPr lang="en-US"/>
              <a:t>Project Viva-Voce, DoME, Panimalar Engineering College`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09600" y="274638"/>
            <a:ext cx="11201400" cy="715962"/>
          </a:xfrm>
          <a:prstGeom prst="rect">
            <a:avLst/>
          </a:prstGeom>
        </p:spPr>
        <p:txBody>
          <a:bodyPr/>
          <a:lstStyle/>
          <a:p>
            <a:pPr>
              <a:spcBef>
                <a:spcPct val="0"/>
              </a:spcBef>
              <a:defRPr/>
            </a:pPr>
            <a:r>
              <a:rPr lang="en-US" sz="4000" dirty="0">
                <a:solidFill>
                  <a:srgbClr val="0000FF"/>
                </a:solidFill>
                <a:latin typeface="Cambria" pitchFamily="18" charset="0"/>
                <a:ea typeface="+mj-ea"/>
                <a:cs typeface="+mj-cs"/>
              </a:rPr>
              <a:t>SUMMARY OF LITERATURE SURVEY</a:t>
            </a:r>
          </a:p>
        </p:txBody>
      </p:sp>
      <p:sp>
        <p:nvSpPr>
          <p:cNvPr id="3" name="TextBox 2"/>
          <p:cNvSpPr txBox="1"/>
          <p:nvPr/>
        </p:nvSpPr>
        <p:spPr>
          <a:xfrm>
            <a:off x="459874" y="884058"/>
            <a:ext cx="11122526" cy="5078313"/>
          </a:xfrm>
          <a:prstGeom prst="rect">
            <a:avLst/>
          </a:prstGeom>
          <a:noFill/>
        </p:spPr>
        <p:txBody>
          <a:bodyPr wrap="square" rtlCol="0">
            <a:spAutoFit/>
          </a:bodyPr>
          <a:lstStyle/>
          <a:p>
            <a:pPr marL="457200" lvl="0" indent="-457200" fontAlgn="base">
              <a:lnSpc>
                <a:spcPct val="150000"/>
              </a:lnSpc>
              <a:buFont typeface="Wingdings" panose="05000000000000000000" pitchFamily="2" charset="2"/>
              <a:buChar char="ü"/>
            </a:pPr>
            <a:r>
              <a:rPr lang="en-IN" sz="2400" dirty="0" smtClean="0">
                <a:latin typeface="Cambria" panose="02040503050406030204" pitchFamily="18" charset="0"/>
                <a:ea typeface="Cambria" panose="02040503050406030204" pitchFamily="18" charset="0"/>
              </a:rPr>
              <a:t>Additive </a:t>
            </a:r>
            <a:r>
              <a:rPr lang="en-IN" sz="2400" dirty="0">
                <a:latin typeface="Cambria" panose="02040503050406030204" pitchFamily="18" charset="0"/>
                <a:ea typeface="Cambria" panose="02040503050406030204" pitchFamily="18" charset="0"/>
              </a:rPr>
              <a:t>Manufacturing method can be utilized to produce components with better mechanical properties such as tensile strength, ductility, wear properties, hardness etc., .</a:t>
            </a:r>
            <a:endParaRPr lang="en-IN" sz="2000" dirty="0">
              <a:latin typeface="Cambria" panose="02040503050406030204" pitchFamily="18" charset="0"/>
              <a:ea typeface="Cambria" panose="02040503050406030204" pitchFamily="18" charset="0"/>
            </a:endParaRPr>
          </a:p>
          <a:p>
            <a:pPr marL="457200" lvl="0" indent="-457200" fontAlgn="base">
              <a:lnSpc>
                <a:spcPct val="150000"/>
              </a:lnSpc>
              <a:buFont typeface="Wingdings" panose="05000000000000000000" pitchFamily="2" charset="2"/>
              <a:buChar char="ü"/>
            </a:pPr>
            <a:r>
              <a:rPr lang="en-IN" sz="2400" dirty="0">
                <a:latin typeface="Cambria" panose="02040503050406030204" pitchFamily="18" charset="0"/>
                <a:ea typeface="Cambria" panose="02040503050406030204" pitchFamily="18" charset="0"/>
              </a:rPr>
              <a:t>Heat treatment process can implemented to enhance the properties of components fabricated via AM techniques.</a:t>
            </a:r>
            <a:endParaRPr lang="en-IN" sz="2000" dirty="0">
              <a:latin typeface="Cambria" panose="02040503050406030204" pitchFamily="18" charset="0"/>
              <a:ea typeface="Cambria" panose="02040503050406030204" pitchFamily="18" charset="0"/>
            </a:endParaRPr>
          </a:p>
          <a:p>
            <a:pPr marL="457200" lvl="0" indent="-457200" fontAlgn="base">
              <a:lnSpc>
                <a:spcPct val="150000"/>
              </a:lnSpc>
              <a:buFont typeface="Wingdings" panose="05000000000000000000" pitchFamily="2" charset="2"/>
              <a:buChar char="ü"/>
            </a:pPr>
            <a:r>
              <a:rPr lang="en-IN" sz="2400" dirty="0">
                <a:latin typeface="Cambria" panose="02040503050406030204" pitchFamily="18" charset="0"/>
                <a:ea typeface="Cambria" panose="02040503050406030204" pitchFamily="18" charset="0"/>
              </a:rPr>
              <a:t>The build orientation, the build angle and the build direction plays a major role on determining the strength of the component being built.</a:t>
            </a:r>
            <a:endParaRPr lang="en-IN" sz="2000" dirty="0">
              <a:latin typeface="Cambria" panose="02040503050406030204" pitchFamily="18" charset="0"/>
              <a:ea typeface="Cambria" panose="02040503050406030204" pitchFamily="18" charset="0"/>
            </a:endParaRPr>
          </a:p>
          <a:p>
            <a:pPr marL="457200" lvl="0" indent="-457200" fontAlgn="base">
              <a:lnSpc>
                <a:spcPct val="150000"/>
              </a:lnSpc>
              <a:buFont typeface="Wingdings" panose="05000000000000000000" pitchFamily="2" charset="2"/>
              <a:buChar char="ü"/>
            </a:pPr>
            <a:r>
              <a:rPr lang="en-IN" sz="2400" dirty="0">
                <a:latin typeface="Cambria" panose="02040503050406030204" pitchFamily="18" charset="0"/>
                <a:ea typeface="Cambria" panose="02040503050406030204" pitchFamily="18" charset="0"/>
              </a:rPr>
              <a:t>In general the properties of the component built via SLM is better than the properties of the component built via DED or via conventional methods.</a:t>
            </a:r>
            <a:endParaRPr lang="en-IN" sz="2000" dirty="0">
              <a:latin typeface="Cambria" panose="02040503050406030204" pitchFamily="18" charset="0"/>
              <a:ea typeface="Cambria" panose="02040503050406030204" pitchFamily="18" charset="0"/>
            </a:endParaRPr>
          </a:p>
        </p:txBody>
      </p:sp>
      <p:sp>
        <p:nvSpPr>
          <p:cNvPr id="4" name="Date Placeholder 3"/>
          <p:cNvSpPr>
            <a:spLocks noGrp="1"/>
          </p:cNvSpPr>
          <p:nvPr>
            <p:ph type="dt" sz="half" idx="10"/>
          </p:nvPr>
        </p:nvSpPr>
        <p:spPr/>
        <p:txBody>
          <a:bodyPr/>
          <a:lstStyle/>
          <a:p>
            <a:fld id="{29C27266-609E-4AD9-B248-1635006AD298}" type="datetime3">
              <a:rPr lang="en-US" smtClean="0"/>
              <a:t>9 April 2023</a:t>
            </a:fld>
            <a:endParaRPr lang="en-US" dirty="0"/>
          </a:p>
        </p:txBody>
      </p:sp>
      <p:sp>
        <p:nvSpPr>
          <p:cNvPr id="5" name="Slide Number Placeholder 4"/>
          <p:cNvSpPr>
            <a:spLocks noGrp="1"/>
          </p:cNvSpPr>
          <p:nvPr>
            <p:ph type="sldNum" sz="quarter" idx="12"/>
          </p:nvPr>
        </p:nvSpPr>
        <p:spPr/>
        <p:txBody>
          <a:bodyPr/>
          <a:lstStyle/>
          <a:p>
            <a:fld id="{EFF334C8-E93F-428C-81A4-D691A24BB71A}" type="slidenum">
              <a:rPr lang="en-US" smtClean="0"/>
              <a:pPr/>
              <a:t>17</a:t>
            </a:fld>
            <a:endParaRPr lang="en-US" dirty="0"/>
          </a:p>
        </p:txBody>
      </p:sp>
      <p:sp>
        <p:nvSpPr>
          <p:cNvPr id="8" name="Footer Placeholder 7">
            <a:extLst>
              <a:ext uri="{FF2B5EF4-FFF2-40B4-BE49-F238E27FC236}">
                <a16:creationId xmlns:a16="http://schemas.microsoft.com/office/drawing/2014/main" id="{7147BEBE-B56B-954D-1FD4-C8A3AA0199BB}"/>
              </a:ext>
            </a:extLst>
          </p:cNvPr>
          <p:cNvSpPr>
            <a:spLocks noGrp="1"/>
          </p:cNvSpPr>
          <p:nvPr>
            <p:ph type="ftr" sz="quarter" idx="11"/>
          </p:nvPr>
        </p:nvSpPr>
        <p:spPr/>
        <p:txBody>
          <a:bodyPr/>
          <a:lstStyle/>
          <a:p>
            <a:r>
              <a:rPr lang="en-US"/>
              <a:t>Project Viva-Voce, DoME, Panimalar Engineering College`</a:t>
            </a:r>
            <a:endParaRPr lang="en-US" dirty="0"/>
          </a:p>
        </p:txBody>
      </p:sp>
    </p:spTree>
    <p:extLst>
      <p:ext uri="{BB962C8B-B14F-4D97-AF65-F5344CB8AC3E}">
        <p14:creationId xmlns:p14="http://schemas.microsoft.com/office/powerpoint/2010/main" val="40327250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274638"/>
            <a:ext cx="9677400" cy="1143000"/>
          </a:xfrm>
          <a:prstGeom prst="rect">
            <a:avLst/>
          </a:prstGeom>
        </p:spPr>
        <p:txBody>
          <a:bodyPr/>
          <a:lstStyle/>
          <a:p>
            <a:pPr>
              <a:spcBef>
                <a:spcPct val="0"/>
              </a:spcBef>
            </a:pPr>
            <a:r>
              <a:rPr lang="en-US" sz="4000" dirty="0">
                <a:solidFill>
                  <a:srgbClr val="0000FF"/>
                </a:solidFill>
                <a:latin typeface="Cambria" pitchFamily="18" charset="0"/>
                <a:ea typeface="+mj-ea"/>
                <a:cs typeface="+mj-cs"/>
              </a:rPr>
              <a:t>Research Gap</a:t>
            </a:r>
          </a:p>
        </p:txBody>
      </p:sp>
      <p:sp>
        <p:nvSpPr>
          <p:cNvPr id="5" name="Date Placeholder 4"/>
          <p:cNvSpPr>
            <a:spLocks noGrp="1"/>
          </p:cNvSpPr>
          <p:nvPr>
            <p:ph type="dt" sz="half" idx="10"/>
          </p:nvPr>
        </p:nvSpPr>
        <p:spPr/>
        <p:txBody>
          <a:bodyPr/>
          <a:lstStyle/>
          <a:p>
            <a:fld id="{4BCC57FD-2496-4CDB-9861-05FED07B5697}" type="datetime3">
              <a:rPr lang="en-US" smtClean="0"/>
              <a:t>9 April 2023</a:t>
            </a:fld>
            <a:endParaRPr lang="en-US"/>
          </a:p>
        </p:txBody>
      </p:sp>
      <p:sp>
        <p:nvSpPr>
          <p:cNvPr id="6" name="Slide Number Placeholder 5"/>
          <p:cNvSpPr>
            <a:spLocks noGrp="1"/>
          </p:cNvSpPr>
          <p:nvPr>
            <p:ph type="sldNum" sz="quarter" idx="12"/>
          </p:nvPr>
        </p:nvSpPr>
        <p:spPr/>
        <p:txBody>
          <a:bodyPr/>
          <a:lstStyle/>
          <a:p>
            <a:fld id="{EFF334C8-E93F-428C-81A4-D691A24BB71A}" type="slidenum">
              <a:rPr lang="en-US" smtClean="0"/>
              <a:pPr/>
              <a:t>18</a:t>
            </a:fld>
            <a:endParaRPr lang="en-US"/>
          </a:p>
        </p:txBody>
      </p:sp>
      <p:sp>
        <p:nvSpPr>
          <p:cNvPr id="8" name="TextBox 7"/>
          <p:cNvSpPr txBox="1"/>
          <p:nvPr/>
        </p:nvSpPr>
        <p:spPr>
          <a:xfrm>
            <a:off x="495300" y="1066800"/>
            <a:ext cx="11049000" cy="4893647"/>
          </a:xfrm>
          <a:prstGeom prst="rect">
            <a:avLst/>
          </a:prstGeom>
          <a:noFill/>
        </p:spPr>
        <p:txBody>
          <a:bodyPr wrap="square" rtlCol="0">
            <a:spAutoFit/>
          </a:bodyPr>
          <a:lstStyle/>
          <a:p>
            <a:pPr marL="342900" lvl="0" indent="-342900" fontAlgn="base">
              <a:lnSpc>
                <a:spcPct val="150000"/>
              </a:lnSpc>
              <a:buFont typeface="Courier New" panose="02070309020205020404" pitchFamily="49" charset="0"/>
              <a:buChar char="o"/>
            </a:pPr>
            <a:r>
              <a:rPr lang="en-IN" sz="2400" dirty="0">
                <a:latin typeface="Cambria" panose="02040503050406030204" pitchFamily="18" charset="0"/>
                <a:ea typeface="Cambria" panose="02040503050406030204" pitchFamily="18" charset="0"/>
              </a:rPr>
              <a:t>There are several journals and reports available providing the data and findings on different mechanical properties such as tensile strength, Fatigue strength, wear properties, hardness, etc., of SS316L. </a:t>
            </a:r>
          </a:p>
          <a:p>
            <a:pPr marL="342900" lvl="0" indent="-342900" fontAlgn="base">
              <a:lnSpc>
                <a:spcPct val="150000"/>
              </a:lnSpc>
              <a:buFont typeface="Courier New" panose="02070309020205020404" pitchFamily="49" charset="0"/>
              <a:buChar char="o"/>
            </a:pPr>
            <a:r>
              <a:rPr lang="en-IN" sz="2400" dirty="0">
                <a:latin typeface="Cambria" panose="02040503050406030204" pitchFamily="18" charset="0"/>
                <a:ea typeface="Cambria" panose="02040503050406030204" pitchFamily="18" charset="0"/>
              </a:rPr>
              <a:t>The above mentioned mechanical properties of SS316L are also measured and recorded when the material is subjected to any heat treatment. </a:t>
            </a:r>
          </a:p>
          <a:p>
            <a:pPr marL="342900" lvl="0" indent="-342900" fontAlgn="base">
              <a:lnSpc>
                <a:spcPct val="150000"/>
              </a:lnSpc>
              <a:buFont typeface="Courier New" panose="02070309020205020404" pitchFamily="49" charset="0"/>
              <a:buChar char="o"/>
            </a:pPr>
            <a:r>
              <a:rPr lang="en-IN" sz="2400" dirty="0">
                <a:latin typeface="Cambria" panose="02040503050406030204" pitchFamily="18" charset="0"/>
                <a:ea typeface="Cambria" panose="02040503050406030204" pitchFamily="18" charset="0"/>
              </a:rPr>
              <a:t>Although several works are being reported on SS316L which is fabricated by using AM technique, </a:t>
            </a:r>
            <a:r>
              <a:rPr lang="en-IN" sz="2400" dirty="0">
                <a:solidFill>
                  <a:srgbClr val="002060"/>
                </a:solidFill>
                <a:latin typeface="Cambria" panose="02040503050406030204" pitchFamily="18" charset="0"/>
                <a:ea typeface="Cambria" panose="02040503050406030204" pitchFamily="18" charset="0"/>
              </a:rPr>
              <a:t>the impact studies on the component is rarely performed and moreover the impact studies under sub-zero conditions are very few.</a:t>
            </a:r>
          </a:p>
          <a:p>
            <a:endParaRPr lang="en-IN" sz="2400" dirty="0">
              <a:solidFill>
                <a:srgbClr val="002060"/>
              </a:solidFill>
              <a:latin typeface="Cambria" panose="02040503050406030204" pitchFamily="18" charset="0"/>
              <a:ea typeface="Cambria" panose="02040503050406030204" pitchFamily="18" charset="0"/>
            </a:endParaRPr>
          </a:p>
        </p:txBody>
      </p:sp>
      <p:sp>
        <p:nvSpPr>
          <p:cNvPr id="7" name="Footer Placeholder 6">
            <a:extLst>
              <a:ext uri="{FF2B5EF4-FFF2-40B4-BE49-F238E27FC236}">
                <a16:creationId xmlns:a16="http://schemas.microsoft.com/office/drawing/2014/main" id="{1FED0031-5579-DF8B-BB12-BC75E10FCE08}"/>
              </a:ext>
            </a:extLst>
          </p:cNvPr>
          <p:cNvSpPr>
            <a:spLocks noGrp="1"/>
          </p:cNvSpPr>
          <p:nvPr>
            <p:ph type="ftr" sz="quarter" idx="11"/>
          </p:nvPr>
        </p:nvSpPr>
        <p:spPr/>
        <p:txBody>
          <a:bodyPr/>
          <a:lstStyle/>
          <a:p>
            <a:r>
              <a:rPr lang="en-US"/>
              <a:t>Project Viva-Voce, DoME, Panimalar Engineering College`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274638"/>
            <a:ext cx="11198726" cy="715962"/>
          </a:xfrm>
          <a:prstGeom prst="rect">
            <a:avLst/>
          </a:prstGeom>
        </p:spPr>
        <p:txBody>
          <a:bodyPr/>
          <a:lstStyle/>
          <a:p>
            <a:pPr>
              <a:spcBef>
                <a:spcPct val="0"/>
              </a:spcBef>
            </a:pPr>
            <a:r>
              <a:rPr lang="en-US" sz="4000" dirty="0">
                <a:solidFill>
                  <a:srgbClr val="0000FF"/>
                </a:solidFill>
                <a:latin typeface="Cambria" pitchFamily="18" charset="0"/>
                <a:ea typeface="+mj-ea"/>
                <a:cs typeface="+mj-cs"/>
              </a:rPr>
              <a:t>Objectives</a:t>
            </a:r>
          </a:p>
        </p:txBody>
      </p:sp>
      <p:sp>
        <p:nvSpPr>
          <p:cNvPr id="3" name="TextBox 2"/>
          <p:cNvSpPr txBox="1"/>
          <p:nvPr/>
        </p:nvSpPr>
        <p:spPr>
          <a:xfrm>
            <a:off x="1905000" y="1295401"/>
            <a:ext cx="8077200" cy="560346"/>
          </a:xfrm>
          <a:prstGeom prst="rect">
            <a:avLst/>
          </a:prstGeom>
          <a:noFill/>
        </p:spPr>
        <p:txBody>
          <a:bodyPr wrap="square" rtlCol="0">
            <a:spAutoFit/>
          </a:bodyPr>
          <a:lstStyle/>
          <a:p>
            <a:pPr lvl="0">
              <a:lnSpc>
                <a:spcPct val="200000"/>
              </a:lnSpc>
            </a:pPr>
            <a:r>
              <a:rPr lang="en-US" i="1" dirty="0">
                <a:latin typeface="Cambria" pitchFamily="18" charset="0"/>
              </a:rPr>
              <a:t>      </a:t>
            </a:r>
          </a:p>
        </p:txBody>
      </p:sp>
      <p:sp>
        <p:nvSpPr>
          <p:cNvPr id="4" name="Date Placeholder 3"/>
          <p:cNvSpPr>
            <a:spLocks noGrp="1"/>
          </p:cNvSpPr>
          <p:nvPr>
            <p:ph type="dt" sz="half" idx="10"/>
          </p:nvPr>
        </p:nvSpPr>
        <p:spPr/>
        <p:txBody>
          <a:bodyPr/>
          <a:lstStyle/>
          <a:p>
            <a:fld id="{7566E527-BBFF-4BE8-B985-CCF4AA33870B}" type="datetime3">
              <a:rPr lang="en-US" smtClean="0"/>
              <a:t>9 April 2023</a:t>
            </a:fld>
            <a:endParaRPr lang="en-US"/>
          </a:p>
        </p:txBody>
      </p:sp>
      <p:sp>
        <p:nvSpPr>
          <p:cNvPr id="5" name="Slide Number Placeholder 4"/>
          <p:cNvSpPr>
            <a:spLocks noGrp="1"/>
          </p:cNvSpPr>
          <p:nvPr>
            <p:ph type="sldNum" sz="quarter" idx="12"/>
          </p:nvPr>
        </p:nvSpPr>
        <p:spPr/>
        <p:txBody>
          <a:bodyPr/>
          <a:lstStyle/>
          <a:p>
            <a:fld id="{EFF334C8-E93F-428C-81A4-D691A24BB71A}" type="slidenum">
              <a:rPr lang="en-US" smtClean="0"/>
              <a:pPr/>
              <a:t>19</a:t>
            </a:fld>
            <a:endParaRPr lang="en-US"/>
          </a:p>
        </p:txBody>
      </p:sp>
      <p:sp>
        <p:nvSpPr>
          <p:cNvPr id="6" name="TextBox 5"/>
          <p:cNvSpPr txBox="1"/>
          <p:nvPr/>
        </p:nvSpPr>
        <p:spPr>
          <a:xfrm>
            <a:off x="533400" y="1066801"/>
            <a:ext cx="11198726" cy="4339650"/>
          </a:xfrm>
          <a:prstGeom prst="rect">
            <a:avLst/>
          </a:prstGeom>
          <a:noFill/>
        </p:spPr>
        <p:txBody>
          <a:bodyPr wrap="square" rtlCol="0">
            <a:spAutoFit/>
          </a:bodyPr>
          <a:lstStyle/>
          <a:p>
            <a:pPr marL="342900" lvl="0" indent="-342900">
              <a:lnSpc>
                <a:spcPct val="150000"/>
              </a:lnSpc>
              <a:buFont typeface="Wingdings" panose="05000000000000000000" pitchFamily="2" charset="2"/>
              <a:buChar char="Ø"/>
            </a:pPr>
            <a:r>
              <a:rPr lang="en-IN" sz="2400" dirty="0">
                <a:latin typeface="Cambria" panose="02040503050406030204" pitchFamily="18" charset="0"/>
                <a:ea typeface="Cambria" panose="02040503050406030204" pitchFamily="18" charset="0"/>
              </a:rPr>
              <a:t>To fabricate a component made from the powder particles of SS316L component by using Selective Laser Melting technique.</a:t>
            </a:r>
          </a:p>
          <a:p>
            <a:pPr marL="342900" lvl="0" indent="-342900">
              <a:lnSpc>
                <a:spcPct val="150000"/>
              </a:lnSpc>
              <a:buFont typeface="Wingdings" panose="05000000000000000000" pitchFamily="2" charset="2"/>
              <a:buChar char="Ø"/>
            </a:pPr>
            <a:r>
              <a:rPr lang="en-IN" sz="2400" dirty="0">
                <a:latin typeface="Cambria" panose="02040503050406030204" pitchFamily="18" charset="0"/>
                <a:ea typeface="Cambria" panose="02040503050406030204" pitchFamily="18" charset="0"/>
              </a:rPr>
              <a:t>To perform tensile testing on the components.</a:t>
            </a:r>
          </a:p>
          <a:p>
            <a:pPr marL="342900" lvl="0" indent="-342900">
              <a:lnSpc>
                <a:spcPct val="150000"/>
              </a:lnSpc>
              <a:buFont typeface="Wingdings" panose="05000000000000000000" pitchFamily="2" charset="2"/>
              <a:buChar char="Ø"/>
            </a:pPr>
            <a:r>
              <a:rPr lang="en-IN" sz="2400" dirty="0" smtClean="0">
                <a:latin typeface="Cambria" panose="02040503050406030204" pitchFamily="18" charset="0"/>
                <a:ea typeface="Cambria" panose="02040503050406030204" pitchFamily="18" charset="0"/>
              </a:rPr>
              <a:t>To </a:t>
            </a:r>
            <a:r>
              <a:rPr lang="en-IN" sz="2400" dirty="0">
                <a:latin typeface="Cambria" panose="02040503050406030204" pitchFamily="18" charset="0"/>
                <a:ea typeface="Cambria" panose="02040503050406030204" pitchFamily="18" charset="0"/>
              </a:rPr>
              <a:t>perform the impact testing under sub-zero conditions with temperatures ranging between 0 to -50 </a:t>
            </a:r>
            <a:r>
              <a:rPr lang="en-IN" sz="2400" baseline="30000" dirty="0" err="1">
                <a:latin typeface="Cambria" panose="02040503050406030204" pitchFamily="18" charset="0"/>
                <a:ea typeface="Cambria" panose="02040503050406030204" pitchFamily="18" charset="0"/>
              </a:rPr>
              <a:t>o</a:t>
            </a:r>
            <a:r>
              <a:rPr lang="en-IN" sz="2400" dirty="0" err="1">
                <a:latin typeface="Cambria" panose="02040503050406030204" pitchFamily="18" charset="0"/>
                <a:ea typeface="Cambria" panose="02040503050406030204" pitchFamily="18" charset="0"/>
              </a:rPr>
              <a:t>C.</a:t>
            </a:r>
            <a:endParaRPr lang="en-IN" sz="2400" dirty="0">
              <a:latin typeface="Cambria" panose="02040503050406030204" pitchFamily="18" charset="0"/>
              <a:ea typeface="Cambria" panose="02040503050406030204" pitchFamily="18" charset="0"/>
            </a:endParaRPr>
          </a:p>
          <a:p>
            <a:pPr marL="342900" lvl="0" indent="-342900">
              <a:lnSpc>
                <a:spcPct val="150000"/>
              </a:lnSpc>
              <a:buFont typeface="Wingdings" panose="05000000000000000000" pitchFamily="2" charset="2"/>
              <a:buChar char="Ø"/>
            </a:pPr>
            <a:r>
              <a:rPr lang="en-IN" sz="2400" dirty="0">
                <a:latin typeface="Cambria" panose="02040503050406030204" pitchFamily="18" charset="0"/>
                <a:ea typeface="Cambria" panose="02040503050406030204" pitchFamily="18" charset="0"/>
              </a:rPr>
              <a:t>To study the microstructures of the component by performing optical microscopy.</a:t>
            </a:r>
          </a:p>
          <a:p>
            <a:pPr marL="342900" lvl="0" indent="-342900">
              <a:lnSpc>
                <a:spcPct val="150000"/>
              </a:lnSpc>
              <a:buFont typeface="Wingdings" panose="05000000000000000000" pitchFamily="2" charset="2"/>
              <a:buChar char="Ø"/>
            </a:pPr>
            <a:r>
              <a:rPr lang="en-IN" sz="2400" dirty="0">
                <a:latin typeface="Cambria" panose="02040503050406030204" pitchFamily="18" charset="0"/>
                <a:ea typeface="Cambria" panose="02040503050406030204" pitchFamily="18" charset="0"/>
              </a:rPr>
              <a:t>To compare the results with commercially available SS316L</a:t>
            </a:r>
          </a:p>
          <a:p>
            <a:endParaRPr lang="en-IN" sz="2400" dirty="0">
              <a:latin typeface="Cambria" panose="02040503050406030204" pitchFamily="18" charset="0"/>
              <a:ea typeface="Cambria" panose="02040503050406030204" pitchFamily="18" charset="0"/>
            </a:endParaRPr>
          </a:p>
        </p:txBody>
      </p:sp>
      <p:sp>
        <p:nvSpPr>
          <p:cNvPr id="9" name="Footer Placeholder 8">
            <a:extLst>
              <a:ext uri="{FF2B5EF4-FFF2-40B4-BE49-F238E27FC236}">
                <a16:creationId xmlns:a16="http://schemas.microsoft.com/office/drawing/2014/main" id="{F7D3A42E-C846-7D84-12D2-07857EA81876}"/>
              </a:ext>
            </a:extLst>
          </p:cNvPr>
          <p:cNvSpPr>
            <a:spLocks noGrp="1"/>
          </p:cNvSpPr>
          <p:nvPr>
            <p:ph type="ftr" sz="quarter" idx="11"/>
          </p:nvPr>
        </p:nvSpPr>
        <p:spPr/>
        <p:txBody>
          <a:bodyPr/>
          <a:lstStyle/>
          <a:p>
            <a:r>
              <a:rPr lang="en-US"/>
              <a:t>Project Viva-Voce, DoME, Panimalar Engineering College`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33400" y="274638"/>
            <a:ext cx="11198726" cy="715962"/>
          </a:xfrm>
          <a:prstGeom prst="rect">
            <a:avLst/>
          </a:prstGeom>
        </p:spPr>
        <p:txBody>
          <a:bodyPr/>
          <a:lstStyle/>
          <a:p>
            <a:pPr>
              <a:spcBef>
                <a:spcPct val="0"/>
              </a:spcBef>
              <a:defRPr/>
            </a:pPr>
            <a:r>
              <a:rPr lang="en-US" sz="4000" dirty="0">
                <a:solidFill>
                  <a:srgbClr val="0000FF"/>
                </a:solidFill>
                <a:latin typeface="Cambria" pitchFamily="18" charset="0"/>
                <a:ea typeface="+mj-ea"/>
                <a:cs typeface="+mj-cs"/>
              </a:rPr>
              <a:t>PRESENTATION OUTLINE</a:t>
            </a:r>
          </a:p>
        </p:txBody>
      </p:sp>
      <p:sp>
        <p:nvSpPr>
          <p:cNvPr id="6" name="Rectangle 3"/>
          <p:cNvSpPr txBox="1">
            <a:spLocks noChangeArrowheads="1"/>
          </p:cNvSpPr>
          <p:nvPr/>
        </p:nvSpPr>
        <p:spPr>
          <a:xfrm>
            <a:off x="609600" y="1066800"/>
            <a:ext cx="9525000" cy="6172200"/>
          </a:xfrm>
          <a:prstGeom prst="rect">
            <a:avLst/>
          </a:prstGeom>
        </p:spPr>
        <p:txBody>
          <a:bodyPr/>
          <a:lstStyle/>
          <a:p>
            <a:pPr marL="342900" indent="-342900">
              <a:lnSpc>
                <a:spcPct val="114000"/>
              </a:lnSpc>
              <a:spcBef>
                <a:spcPct val="20000"/>
              </a:spcBef>
              <a:buFont typeface="Arial" pitchFamily="34" charset="0"/>
              <a:buChar char="•"/>
              <a:defRPr/>
            </a:pPr>
            <a:r>
              <a:rPr lang="en-US" sz="2600" dirty="0">
                <a:latin typeface="Cambria" pitchFamily="18" charset="0"/>
              </a:rPr>
              <a:t>Introduction</a:t>
            </a:r>
          </a:p>
          <a:p>
            <a:pPr marL="342900" indent="-342900">
              <a:lnSpc>
                <a:spcPct val="114000"/>
              </a:lnSpc>
              <a:spcBef>
                <a:spcPct val="20000"/>
              </a:spcBef>
              <a:buFont typeface="Arial" pitchFamily="34" charset="0"/>
              <a:buChar char="•"/>
              <a:defRPr/>
            </a:pPr>
            <a:r>
              <a:rPr lang="en-US" sz="2600" dirty="0">
                <a:latin typeface="Cambria" pitchFamily="18" charset="0"/>
              </a:rPr>
              <a:t>Literature review</a:t>
            </a:r>
          </a:p>
          <a:p>
            <a:pPr marL="342900" indent="-342900">
              <a:lnSpc>
                <a:spcPct val="114000"/>
              </a:lnSpc>
              <a:spcBef>
                <a:spcPct val="20000"/>
              </a:spcBef>
              <a:buFont typeface="Arial" pitchFamily="34" charset="0"/>
              <a:buChar char="•"/>
              <a:defRPr/>
            </a:pPr>
            <a:r>
              <a:rPr lang="en-US" sz="2600" dirty="0">
                <a:latin typeface="Cambria" pitchFamily="18" charset="0"/>
              </a:rPr>
              <a:t>Research Gap</a:t>
            </a:r>
          </a:p>
          <a:p>
            <a:pPr marL="342900" indent="-342900">
              <a:lnSpc>
                <a:spcPct val="114000"/>
              </a:lnSpc>
              <a:spcBef>
                <a:spcPct val="20000"/>
              </a:spcBef>
              <a:buFont typeface="Arial" pitchFamily="34" charset="0"/>
              <a:buChar char="•"/>
              <a:defRPr/>
            </a:pPr>
            <a:r>
              <a:rPr lang="en-US" sz="2600" dirty="0">
                <a:latin typeface="Cambria" pitchFamily="18" charset="0"/>
              </a:rPr>
              <a:t>Objective</a:t>
            </a:r>
          </a:p>
          <a:p>
            <a:pPr marL="342900" indent="-342900">
              <a:lnSpc>
                <a:spcPct val="114000"/>
              </a:lnSpc>
              <a:spcBef>
                <a:spcPct val="20000"/>
              </a:spcBef>
              <a:buFont typeface="Arial" pitchFamily="34" charset="0"/>
              <a:buChar char="•"/>
              <a:defRPr/>
            </a:pPr>
            <a:r>
              <a:rPr lang="en-US" sz="2600" dirty="0">
                <a:latin typeface="Cambria" pitchFamily="18" charset="0"/>
              </a:rPr>
              <a:t>Methodology</a:t>
            </a:r>
          </a:p>
          <a:p>
            <a:pPr marL="342900" indent="-342900">
              <a:lnSpc>
                <a:spcPct val="114000"/>
              </a:lnSpc>
              <a:spcBef>
                <a:spcPct val="20000"/>
              </a:spcBef>
              <a:buFont typeface="Arial" pitchFamily="34" charset="0"/>
              <a:buChar char="•"/>
              <a:defRPr/>
            </a:pPr>
            <a:r>
              <a:rPr lang="en-US" sz="2600" dirty="0">
                <a:latin typeface="Cambria" pitchFamily="18" charset="0"/>
              </a:rPr>
              <a:t>Experimental Work(The Process)</a:t>
            </a:r>
          </a:p>
          <a:p>
            <a:pPr marL="342900" indent="-342900">
              <a:lnSpc>
                <a:spcPct val="114000"/>
              </a:lnSpc>
              <a:spcBef>
                <a:spcPct val="20000"/>
              </a:spcBef>
              <a:buFont typeface="Arial" pitchFamily="34" charset="0"/>
              <a:buChar char="•"/>
              <a:defRPr/>
            </a:pPr>
            <a:r>
              <a:rPr lang="en-US" sz="2600" dirty="0">
                <a:latin typeface="Cambria" pitchFamily="18" charset="0"/>
              </a:rPr>
              <a:t>Results and Discussions</a:t>
            </a:r>
          </a:p>
          <a:p>
            <a:pPr marL="342900" indent="-342900">
              <a:lnSpc>
                <a:spcPct val="114000"/>
              </a:lnSpc>
              <a:spcBef>
                <a:spcPct val="20000"/>
              </a:spcBef>
              <a:buFont typeface="Arial" pitchFamily="34" charset="0"/>
              <a:buChar char="•"/>
              <a:defRPr/>
            </a:pPr>
            <a:r>
              <a:rPr lang="en-US" sz="2600" dirty="0">
                <a:latin typeface="Cambria" pitchFamily="18" charset="0"/>
              </a:rPr>
              <a:t>Conclusion</a:t>
            </a:r>
          </a:p>
          <a:p>
            <a:pPr marL="342900" indent="-342900">
              <a:lnSpc>
                <a:spcPct val="114000"/>
              </a:lnSpc>
              <a:spcBef>
                <a:spcPct val="20000"/>
              </a:spcBef>
              <a:buFont typeface="Arial" pitchFamily="34" charset="0"/>
              <a:buChar char="•"/>
              <a:defRPr/>
            </a:pPr>
            <a:r>
              <a:rPr lang="en-US" sz="2600" dirty="0">
                <a:latin typeface="Cambria" pitchFamily="18" charset="0"/>
              </a:rPr>
              <a:t>Scope for Future work</a:t>
            </a:r>
          </a:p>
          <a:p>
            <a:pPr marL="342900" indent="-342900">
              <a:lnSpc>
                <a:spcPct val="114000"/>
              </a:lnSpc>
              <a:spcBef>
                <a:spcPct val="20000"/>
              </a:spcBef>
              <a:buFont typeface="Arial" pitchFamily="34" charset="0"/>
              <a:buChar char="•"/>
              <a:defRPr/>
            </a:pPr>
            <a:r>
              <a:rPr lang="en-US" sz="2600" dirty="0">
                <a:latin typeface="Cambria" pitchFamily="18" charset="0"/>
              </a:rPr>
              <a:t>References</a:t>
            </a:r>
            <a:endParaRPr lang="en-US" dirty="0">
              <a:latin typeface="Cambria" pitchFamily="18" charset="0"/>
            </a:endParaRPr>
          </a:p>
        </p:txBody>
      </p:sp>
      <p:sp>
        <p:nvSpPr>
          <p:cNvPr id="5" name="Date Placeholder 4"/>
          <p:cNvSpPr>
            <a:spLocks noGrp="1"/>
          </p:cNvSpPr>
          <p:nvPr>
            <p:ph type="dt" sz="half" idx="10"/>
          </p:nvPr>
        </p:nvSpPr>
        <p:spPr/>
        <p:txBody>
          <a:bodyPr/>
          <a:lstStyle/>
          <a:p>
            <a:fld id="{925BFECB-86C9-435A-8A74-B1B3100AEB5F}" type="datetime3">
              <a:rPr lang="en-US" smtClean="0"/>
              <a:t>9 April 2023</a:t>
            </a:fld>
            <a:endParaRPr lang="en-US" dirty="0"/>
          </a:p>
        </p:txBody>
      </p:sp>
      <p:sp>
        <p:nvSpPr>
          <p:cNvPr id="7" name="Slide Number Placeholder 6"/>
          <p:cNvSpPr>
            <a:spLocks noGrp="1"/>
          </p:cNvSpPr>
          <p:nvPr>
            <p:ph type="sldNum" sz="quarter" idx="12"/>
          </p:nvPr>
        </p:nvSpPr>
        <p:spPr/>
        <p:txBody>
          <a:bodyPr/>
          <a:lstStyle/>
          <a:p>
            <a:fld id="{EFF334C8-E93F-428C-81A4-D691A24BB71A}" type="slidenum">
              <a:rPr lang="en-US" smtClean="0"/>
              <a:pPr/>
              <a:t>2</a:t>
            </a:fld>
            <a:endParaRPr lang="en-US"/>
          </a:p>
        </p:txBody>
      </p:sp>
      <p:sp>
        <p:nvSpPr>
          <p:cNvPr id="9" name="Footer Placeholder 8">
            <a:extLst>
              <a:ext uri="{FF2B5EF4-FFF2-40B4-BE49-F238E27FC236}">
                <a16:creationId xmlns:a16="http://schemas.microsoft.com/office/drawing/2014/main" id="{D5C92984-3073-FBFC-0373-BD58C0C94CD1}"/>
              </a:ext>
            </a:extLst>
          </p:cNvPr>
          <p:cNvSpPr>
            <a:spLocks noGrp="1"/>
          </p:cNvSpPr>
          <p:nvPr>
            <p:ph type="ftr" sz="quarter" idx="11"/>
          </p:nvPr>
        </p:nvSpPr>
        <p:spPr/>
        <p:txBody>
          <a:bodyPr/>
          <a:lstStyle/>
          <a:p>
            <a:r>
              <a:rPr lang="en-US" dirty="0"/>
              <a:t>Project Viva-Voce, </a:t>
            </a:r>
            <a:r>
              <a:rPr lang="en-US" dirty="0" err="1"/>
              <a:t>DoME</a:t>
            </a:r>
            <a:r>
              <a:rPr lang="en-US" dirty="0"/>
              <a:t>, Panimalar Engineering College`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04800"/>
            <a:ext cx="9753600" cy="609600"/>
          </a:xfrm>
          <a:prstGeom prst="rect">
            <a:avLst/>
          </a:prstGeom>
        </p:spPr>
        <p:txBody>
          <a:bodyPr/>
          <a:lstStyle/>
          <a:p>
            <a:pPr indent="-342900">
              <a:lnSpc>
                <a:spcPct val="105000"/>
              </a:lnSpc>
              <a:spcBef>
                <a:spcPct val="0"/>
              </a:spcBef>
            </a:pPr>
            <a:r>
              <a:rPr lang="en-US" sz="4000" dirty="0">
                <a:solidFill>
                  <a:srgbClr val="0000FF"/>
                </a:solidFill>
                <a:latin typeface="Cambria" pitchFamily="18" charset="0"/>
                <a:ea typeface="+mj-ea"/>
                <a:cs typeface="+mj-cs"/>
              </a:rPr>
              <a:t>Methodology</a:t>
            </a:r>
          </a:p>
        </p:txBody>
      </p:sp>
      <p:sp>
        <p:nvSpPr>
          <p:cNvPr id="4" name="Date Placeholder 3"/>
          <p:cNvSpPr>
            <a:spLocks noGrp="1"/>
          </p:cNvSpPr>
          <p:nvPr>
            <p:ph type="dt" sz="half" idx="10"/>
          </p:nvPr>
        </p:nvSpPr>
        <p:spPr/>
        <p:txBody>
          <a:bodyPr/>
          <a:lstStyle/>
          <a:p>
            <a:pPr algn="ctr"/>
            <a:fld id="{3E6AB595-97AE-4966-B532-CA38F79D8E59}" type="datetime3">
              <a:rPr lang="en-US" smtClean="0"/>
              <a:t>9 April 2023</a:t>
            </a:fld>
            <a:endParaRPr lang="en-US"/>
          </a:p>
        </p:txBody>
      </p:sp>
      <p:sp>
        <p:nvSpPr>
          <p:cNvPr id="5" name="Slide Number Placeholder 4"/>
          <p:cNvSpPr>
            <a:spLocks noGrp="1"/>
          </p:cNvSpPr>
          <p:nvPr>
            <p:ph type="sldNum" sz="quarter" idx="12"/>
          </p:nvPr>
        </p:nvSpPr>
        <p:spPr/>
        <p:txBody>
          <a:bodyPr/>
          <a:lstStyle/>
          <a:p>
            <a:fld id="{EFF334C8-E93F-428C-81A4-D691A24BB71A}" type="slidenum">
              <a:rPr lang="en-US" smtClean="0"/>
              <a:pPr/>
              <a:t>20</a:t>
            </a:fld>
            <a:endParaRPr lang="en-US"/>
          </a:p>
        </p:txBody>
      </p:sp>
      <p:sp>
        <p:nvSpPr>
          <p:cNvPr id="8" name="Footer Placeholder 7">
            <a:extLst>
              <a:ext uri="{FF2B5EF4-FFF2-40B4-BE49-F238E27FC236}">
                <a16:creationId xmlns:a16="http://schemas.microsoft.com/office/drawing/2014/main" id="{DC03A87B-7756-7547-4B60-6D75FB1AD588}"/>
              </a:ext>
            </a:extLst>
          </p:cNvPr>
          <p:cNvSpPr>
            <a:spLocks noGrp="1"/>
          </p:cNvSpPr>
          <p:nvPr>
            <p:ph type="ftr" sz="quarter" idx="11"/>
          </p:nvPr>
        </p:nvSpPr>
        <p:spPr/>
        <p:txBody>
          <a:bodyPr/>
          <a:lstStyle/>
          <a:p>
            <a:r>
              <a:rPr lang="en-US"/>
              <a:t>Project Viva-Voce, DoME, Panimalar Engineering College`</a:t>
            </a:r>
            <a:endParaRPr lang="en-US" dirty="0"/>
          </a:p>
        </p:txBody>
      </p:sp>
      <p:sp>
        <p:nvSpPr>
          <p:cNvPr id="71" name="Rounded Rectangle 70"/>
          <p:cNvSpPr/>
          <p:nvPr/>
        </p:nvSpPr>
        <p:spPr>
          <a:xfrm>
            <a:off x="3505200" y="1228397"/>
            <a:ext cx="1752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LPBF SS316L</a:t>
            </a:r>
            <a:endParaRPr lang="en-IN" dirty="0"/>
          </a:p>
        </p:txBody>
      </p:sp>
      <p:sp>
        <p:nvSpPr>
          <p:cNvPr id="73" name="Rounded Rectangle 72"/>
          <p:cNvSpPr/>
          <p:nvPr/>
        </p:nvSpPr>
        <p:spPr>
          <a:xfrm>
            <a:off x="6629400" y="1246680"/>
            <a:ext cx="2362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COMMERCIAL SS316L</a:t>
            </a:r>
            <a:endParaRPr lang="en-IN" dirty="0"/>
          </a:p>
        </p:txBody>
      </p:sp>
      <p:sp>
        <p:nvSpPr>
          <p:cNvPr id="74" name="Rounded Rectangle 73"/>
          <p:cNvSpPr/>
          <p:nvPr/>
        </p:nvSpPr>
        <p:spPr>
          <a:xfrm>
            <a:off x="2514600" y="2743200"/>
            <a:ext cx="1828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TENSILE TEST</a:t>
            </a:r>
            <a:endParaRPr lang="en-IN" dirty="0"/>
          </a:p>
        </p:txBody>
      </p:sp>
      <p:sp>
        <p:nvSpPr>
          <p:cNvPr id="75" name="Rounded Rectangle 74"/>
          <p:cNvSpPr/>
          <p:nvPr/>
        </p:nvSpPr>
        <p:spPr>
          <a:xfrm>
            <a:off x="5105400" y="2743200"/>
            <a:ext cx="1828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IMPACT TEST (SUB-ZREO)</a:t>
            </a:r>
            <a:endParaRPr lang="en-IN" dirty="0"/>
          </a:p>
        </p:txBody>
      </p:sp>
      <p:sp>
        <p:nvSpPr>
          <p:cNvPr id="76" name="Rounded Rectangle 75"/>
          <p:cNvSpPr/>
          <p:nvPr/>
        </p:nvSpPr>
        <p:spPr>
          <a:xfrm>
            <a:off x="7696200" y="2743200"/>
            <a:ext cx="1828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OPTICAL MICROSCOPIC ANALYSIS</a:t>
            </a:r>
            <a:endParaRPr lang="en-IN" dirty="0"/>
          </a:p>
        </p:txBody>
      </p:sp>
      <p:sp>
        <p:nvSpPr>
          <p:cNvPr id="77" name="Rounded Rectangle 76"/>
          <p:cNvSpPr/>
          <p:nvPr/>
        </p:nvSpPr>
        <p:spPr>
          <a:xfrm>
            <a:off x="5111750" y="4184651"/>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RESULTS</a:t>
            </a:r>
            <a:endParaRPr lang="en-IN" dirty="0"/>
          </a:p>
        </p:txBody>
      </p:sp>
      <p:sp>
        <p:nvSpPr>
          <p:cNvPr id="78" name="Oval 77"/>
          <p:cNvSpPr/>
          <p:nvPr/>
        </p:nvSpPr>
        <p:spPr>
          <a:xfrm>
            <a:off x="4921250" y="5422903"/>
            <a:ext cx="2209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CONCLUSION</a:t>
            </a:r>
            <a:endParaRPr lang="en-IN" dirty="0"/>
          </a:p>
        </p:txBody>
      </p:sp>
      <p:cxnSp>
        <p:nvCxnSpPr>
          <p:cNvPr id="80" name="Elbow Connector 79"/>
          <p:cNvCxnSpPr>
            <a:stCxn id="71" idx="2"/>
            <a:endCxn id="73" idx="2"/>
          </p:cNvCxnSpPr>
          <p:nvPr/>
        </p:nvCxnSpPr>
        <p:spPr>
          <a:xfrm rot="16200000" flipH="1">
            <a:off x="6086859" y="208838"/>
            <a:ext cx="18283" cy="3429000"/>
          </a:xfrm>
          <a:prstGeom prst="bentConnector3">
            <a:avLst>
              <a:gd name="adj1" fmla="val 1350342"/>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84" name="Elbow Connector 83"/>
          <p:cNvCxnSpPr>
            <a:stCxn id="74" idx="0"/>
            <a:endCxn id="75" idx="0"/>
          </p:cNvCxnSpPr>
          <p:nvPr/>
        </p:nvCxnSpPr>
        <p:spPr>
          <a:xfrm rot="5400000" flipH="1" flipV="1">
            <a:off x="4724400" y="1447800"/>
            <a:ext cx="12700" cy="2590800"/>
          </a:xfrm>
          <a:prstGeom prst="bentConnector3">
            <a:avLst>
              <a:gd name="adj1" fmla="val 1800000"/>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92" name="Elbow Connector 91"/>
          <p:cNvCxnSpPr/>
          <p:nvPr/>
        </p:nvCxnSpPr>
        <p:spPr>
          <a:xfrm>
            <a:off x="5925552" y="2514600"/>
            <a:ext cx="2590800" cy="228600"/>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96" name="Straight Connector 95"/>
          <p:cNvCxnSpPr/>
          <p:nvPr/>
        </p:nvCxnSpPr>
        <p:spPr>
          <a:xfrm>
            <a:off x="6026150" y="2133600"/>
            <a:ext cx="0" cy="381000"/>
          </a:xfrm>
          <a:prstGeom prst="line">
            <a:avLst/>
          </a:prstGeom>
        </p:spPr>
        <p:style>
          <a:lnRef idx="2">
            <a:schemeClr val="dk1"/>
          </a:lnRef>
          <a:fillRef idx="0">
            <a:schemeClr val="dk1"/>
          </a:fillRef>
          <a:effectRef idx="1">
            <a:schemeClr val="dk1"/>
          </a:effectRef>
          <a:fontRef idx="minor">
            <a:schemeClr val="tx1"/>
          </a:fontRef>
        </p:style>
      </p:cxnSp>
      <p:cxnSp>
        <p:nvCxnSpPr>
          <p:cNvPr id="98" name="Elbow Connector 97"/>
          <p:cNvCxnSpPr>
            <a:stCxn id="74" idx="2"/>
            <a:endCxn id="76" idx="2"/>
          </p:cNvCxnSpPr>
          <p:nvPr/>
        </p:nvCxnSpPr>
        <p:spPr>
          <a:xfrm rot="16200000" flipH="1">
            <a:off x="6019800" y="914400"/>
            <a:ext cx="12700" cy="5181600"/>
          </a:xfrm>
          <a:prstGeom prst="bentConnector3">
            <a:avLst>
              <a:gd name="adj1" fmla="val 1800000"/>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00" name="Straight Arrow Connector 99"/>
          <p:cNvCxnSpPr>
            <a:endCxn id="75" idx="2"/>
          </p:cNvCxnSpPr>
          <p:nvPr/>
        </p:nvCxnSpPr>
        <p:spPr>
          <a:xfrm flipH="1" flipV="1">
            <a:off x="6019800" y="3505200"/>
            <a:ext cx="6350" cy="228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Straight Arrow Connector 101"/>
          <p:cNvCxnSpPr>
            <a:endCxn id="77" idx="0"/>
          </p:cNvCxnSpPr>
          <p:nvPr/>
        </p:nvCxnSpPr>
        <p:spPr>
          <a:xfrm>
            <a:off x="6026150" y="3680154"/>
            <a:ext cx="0" cy="5044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4" name="Straight Arrow Connector 103"/>
          <p:cNvCxnSpPr>
            <a:endCxn id="78" idx="0"/>
          </p:cNvCxnSpPr>
          <p:nvPr/>
        </p:nvCxnSpPr>
        <p:spPr>
          <a:xfrm>
            <a:off x="6026150" y="5022851"/>
            <a:ext cx="0" cy="4000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274638"/>
            <a:ext cx="11198726" cy="1143000"/>
          </a:xfrm>
          <a:prstGeom prst="rect">
            <a:avLst/>
          </a:prstGeom>
        </p:spPr>
        <p:txBody>
          <a:bodyPr/>
          <a:lstStyle/>
          <a:p>
            <a:pPr>
              <a:spcBef>
                <a:spcPct val="0"/>
              </a:spcBef>
            </a:pPr>
            <a:r>
              <a:rPr lang="en-US" sz="4000" dirty="0">
                <a:solidFill>
                  <a:srgbClr val="0000FF"/>
                </a:solidFill>
                <a:latin typeface="Cambria" pitchFamily="18" charset="0"/>
                <a:ea typeface="+mj-ea"/>
                <a:cs typeface="+mj-cs"/>
              </a:rPr>
              <a:t>Experimental Work (The Process)</a:t>
            </a:r>
          </a:p>
        </p:txBody>
      </p:sp>
      <p:sp>
        <p:nvSpPr>
          <p:cNvPr id="3" name="TextBox 2"/>
          <p:cNvSpPr txBox="1"/>
          <p:nvPr/>
        </p:nvSpPr>
        <p:spPr>
          <a:xfrm>
            <a:off x="1905000" y="1295401"/>
            <a:ext cx="8077200" cy="560346"/>
          </a:xfrm>
          <a:prstGeom prst="rect">
            <a:avLst/>
          </a:prstGeom>
          <a:noFill/>
        </p:spPr>
        <p:txBody>
          <a:bodyPr wrap="square" rtlCol="0">
            <a:spAutoFit/>
          </a:bodyPr>
          <a:lstStyle/>
          <a:p>
            <a:pPr lvl="0">
              <a:lnSpc>
                <a:spcPct val="200000"/>
              </a:lnSpc>
            </a:pPr>
            <a:r>
              <a:rPr lang="en-US" i="1" dirty="0">
                <a:latin typeface="Cambria" pitchFamily="18" charset="0"/>
              </a:rPr>
              <a:t>      </a:t>
            </a:r>
          </a:p>
        </p:txBody>
      </p:sp>
      <p:sp>
        <p:nvSpPr>
          <p:cNvPr id="4" name="Date Placeholder 3"/>
          <p:cNvSpPr>
            <a:spLocks noGrp="1"/>
          </p:cNvSpPr>
          <p:nvPr>
            <p:ph type="dt" sz="half" idx="10"/>
          </p:nvPr>
        </p:nvSpPr>
        <p:spPr/>
        <p:txBody>
          <a:bodyPr/>
          <a:lstStyle/>
          <a:p>
            <a:fld id="{A75D9192-8834-4B3C-82A8-B88706592C75}" type="datetime3">
              <a:rPr lang="en-US" smtClean="0"/>
              <a:t>9 April 2023</a:t>
            </a:fld>
            <a:endParaRPr lang="en-US"/>
          </a:p>
        </p:txBody>
      </p:sp>
      <p:sp>
        <p:nvSpPr>
          <p:cNvPr id="5" name="Slide Number Placeholder 4"/>
          <p:cNvSpPr>
            <a:spLocks noGrp="1"/>
          </p:cNvSpPr>
          <p:nvPr>
            <p:ph type="sldNum" sz="quarter" idx="12"/>
          </p:nvPr>
        </p:nvSpPr>
        <p:spPr/>
        <p:txBody>
          <a:bodyPr/>
          <a:lstStyle/>
          <a:p>
            <a:fld id="{EFF334C8-E93F-428C-81A4-D691A24BB71A}" type="slidenum">
              <a:rPr lang="en-US" smtClean="0"/>
              <a:pPr/>
              <a:t>21</a:t>
            </a:fld>
            <a:endParaRPr lang="en-US"/>
          </a:p>
        </p:txBody>
      </p:sp>
      <p:sp>
        <p:nvSpPr>
          <p:cNvPr id="8" name="TextBox 7"/>
          <p:cNvSpPr txBox="1"/>
          <p:nvPr/>
        </p:nvSpPr>
        <p:spPr>
          <a:xfrm>
            <a:off x="533400" y="1143001"/>
            <a:ext cx="11198726" cy="3725635"/>
          </a:xfrm>
          <a:prstGeom prst="rect">
            <a:avLst/>
          </a:prstGeom>
          <a:noFill/>
        </p:spPr>
        <p:txBody>
          <a:bodyPr wrap="square" rtlCol="0">
            <a:spAutoFit/>
          </a:bodyPr>
          <a:lstStyle/>
          <a:p>
            <a:pPr marL="0" lvl="1" algn="just">
              <a:lnSpc>
                <a:spcPct val="140000"/>
              </a:lnSpc>
              <a:tabLst>
                <a:tab pos="234950" algn="l"/>
              </a:tabLst>
            </a:pPr>
            <a:r>
              <a:rPr lang="en-US" sz="2400" b="1" dirty="0" smtClean="0">
                <a:solidFill>
                  <a:schemeClr val="accent5">
                    <a:lumMod val="75000"/>
                  </a:schemeClr>
                </a:solidFill>
                <a:latin typeface="Cambria" pitchFamily="18" charset="0"/>
              </a:rPr>
              <a:t>FABRICATION OF SS316L VIA PBF</a:t>
            </a:r>
            <a:endParaRPr lang="en-US" sz="2400" b="1" dirty="0">
              <a:solidFill>
                <a:schemeClr val="accent5">
                  <a:lumMod val="75000"/>
                </a:schemeClr>
              </a:solidFill>
              <a:latin typeface="Cambria" pitchFamily="18" charset="0"/>
            </a:endParaRPr>
          </a:p>
          <a:p>
            <a:pPr marL="287338" indent="-287338" algn="just" defTabSz="282575">
              <a:lnSpc>
                <a:spcPct val="150000"/>
              </a:lnSpc>
              <a:buClr>
                <a:schemeClr val="tx1"/>
              </a:buClr>
              <a:buFont typeface="Courier New" pitchFamily="49" charset="0"/>
              <a:buChar char="o"/>
            </a:pPr>
            <a:r>
              <a:rPr lang="en-IN" dirty="0">
                <a:latin typeface="Cambria" pitchFamily="18" charset="0"/>
              </a:rPr>
              <a:t> </a:t>
            </a:r>
            <a:r>
              <a:rPr lang="en-IN" sz="2000" dirty="0" smtClean="0">
                <a:latin typeface="Cambria" panose="02040503050406030204" pitchFamily="18" charset="0"/>
                <a:ea typeface="Cambria" panose="02040503050406030204" pitchFamily="18" charset="0"/>
              </a:rPr>
              <a:t>Initially </a:t>
            </a:r>
            <a:r>
              <a:rPr lang="en-IN" sz="2000" dirty="0" smtClean="0">
                <a:latin typeface="Cambria" panose="02040503050406030204" pitchFamily="18" charset="0"/>
                <a:ea typeface="Cambria" panose="02040503050406030204" pitchFamily="18" charset="0"/>
              </a:rPr>
              <a:t>a </a:t>
            </a:r>
            <a:r>
              <a:rPr lang="en-IN" sz="2000" dirty="0">
                <a:latin typeface="Cambria" panose="02040503050406030204" pitchFamily="18" charset="0"/>
                <a:ea typeface="Cambria" panose="02040503050406030204" pitchFamily="18" charset="0"/>
              </a:rPr>
              <a:t>powder bed is spread, and pre-determined regions are exposed to high-intensity laser energy. </a:t>
            </a:r>
            <a:endParaRPr lang="en-IN" sz="2000" dirty="0" smtClean="0">
              <a:latin typeface="Cambria" panose="02040503050406030204" pitchFamily="18" charset="0"/>
              <a:ea typeface="Cambria" panose="02040503050406030204" pitchFamily="18" charset="0"/>
            </a:endParaRPr>
          </a:p>
          <a:p>
            <a:pPr marL="287338" indent="-287338" algn="just" defTabSz="282575">
              <a:lnSpc>
                <a:spcPct val="150000"/>
              </a:lnSpc>
              <a:buClr>
                <a:schemeClr val="tx1"/>
              </a:buClr>
              <a:buFont typeface="Courier New" pitchFamily="49" charset="0"/>
              <a:buChar char="o"/>
            </a:pPr>
            <a:r>
              <a:rPr lang="en-IN" sz="2000" dirty="0" smtClean="0">
                <a:latin typeface="Cambria" panose="02040503050406030204" pitchFamily="18" charset="0"/>
                <a:ea typeface="Cambria" panose="02040503050406030204" pitchFamily="18" charset="0"/>
              </a:rPr>
              <a:t>That </a:t>
            </a:r>
            <a:r>
              <a:rPr lang="en-IN" sz="2000" dirty="0">
                <a:latin typeface="Cambria" panose="02040503050406030204" pitchFamily="18" charset="0"/>
                <a:ea typeface="Cambria" panose="02040503050406030204" pitchFamily="18" charset="0"/>
              </a:rPr>
              <a:t>way, powders can be melted and fused layer-by-layer in compliance with the design prepared in the CAD software</a:t>
            </a:r>
            <a:r>
              <a:rPr lang="en-IN" sz="2000" dirty="0" smtClean="0">
                <a:latin typeface="Cambria" panose="02040503050406030204" pitchFamily="18" charset="0"/>
                <a:ea typeface="Cambria" panose="02040503050406030204" pitchFamily="18" charset="0"/>
              </a:rPr>
              <a:t>.</a:t>
            </a:r>
          </a:p>
          <a:p>
            <a:pPr marL="287338" indent="-287338" algn="just" defTabSz="282575">
              <a:lnSpc>
                <a:spcPct val="150000"/>
              </a:lnSpc>
              <a:buClr>
                <a:schemeClr val="tx1"/>
              </a:buClr>
              <a:buFont typeface="Courier New" pitchFamily="49" charset="0"/>
              <a:buChar char="o"/>
            </a:pPr>
            <a:r>
              <a:rPr lang="en-IN" sz="2000" dirty="0" smtClean="0">
                <a:latin typeface="Cambria" panose="02040503050406030204" pitchFamily="18" charset="0"/>
                <a:ea typeface="Cambria" panose="02040503050406030204" pitchFamily="18" charset="0"/>
              </a:rPr>
              <a:t>After completion of the first layer the build platform is lowered and the next layer of  powder particles are exposed to laser. The steps are repeated until the final component is obtained.</a:t>
            </a:r>
            <a:endParaRPr lang="en-US" sz="2000" dirty="0">
              <a:latin typeface="Cambria" panose="02040503050406030204" pitchFamily="18" charset="0"/>
              <a:ea typeface="Cambria" panose="02040503050406030204" pitchFamily="18" charset="0"/>
            </a:endParaRPr>
          </a:p>
          <a:p>
            <a:pPr marL="287338" indent="-287338" defTabSz="282575">
              <a:lnSpc>
                <a:spcPct val="125000"/>
              </a:lnSpc>
            </a:pPr>
            <a:endParaRPr lang="en-US" dirty="0">
              <a:latin typeface="Cambria" pitchFamily="18" charset="0"/>
            </a:endParaRPr>
          </a:p>
        </p:txBody>
      </p:sp>
      <p:sp>
        <p:nvSpPr>
          <p:cNvPr id="10" name="Footer Placeholder 9">
            <a:extLst>
              <a:ext uri="{FF2B5EF4-FFF2-40B4-BE49-F238E27FC236}">
                <a16:creationId xmlns:a16="http://schemas.microsoft.com/office/drawing/2014/main" id="{1D383C95-DAE9-8196-3F78-3B9000463AFC}"/>
              </a:ext>
            </a:extLst>
          </p:cNvPr>
          <p:cNvSpPr>
            <a:spLocks noGrp="1"/>
          </p:cNvSpPr>
          <p:nvPr>
            <p:ph type="ftr" sz="quarter" idx="11"/>
          </p:nvPr>
        </p:nvSpPr>
        <p:spPr/>
        <p:txBody>
          <a:bodyPr/>
          <a:lstStyle/>
          <a:p>
            <a:r>
              <a:rPr lang="en-US"/>
              <a:t>Project Viva-Voce, DoME, Panimalar Engineering College`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274638"/>
            <a:ext cx="11198726" cy="1143000"/>
          </a:xfrm>
          <a:prstGeom prst="rect">
            <a:avLst/>
          </a:prstGeom>
        </p:spPr>
        <p:txBody>
          <a:bodyPr/>
          <a:lstStyle/>
          <a:p>
            <a:pPr>
              <a:spcBef>
                <a:spcPct val="0"/>
              </a:spcBef>
            </a:pPr>
            <a:r>
              <a:rPr lang="en-US" sz="4000" dirty="0">
                <a:solidFill>
                  <a:srgbClr val="0000FF"/>
                </a:solidFill>
                <a:latin typeface="Cambria" pitchFamily="18" charset="0"/>
                <a:ea typeface="+mj-ea"/>
                <a:cs typeface="+mj-cs"/>
              </a:rPr>
              <a:t>Experimental Work (The Process)</a:t>
            </a:r>
          </a:p>
        </p:txBody>
      </p:sp>
      <p:sp>
        <p:nvSpPr>
          <p:cNvPr id="3" name="TextBox 2"/>
          <p:cNvSpPr txBox="1"/>
          <p:nvPr/>
        </p:nvSpPr>
        <p:spPr>
          <a:xfrm>
            <a:off x="1905000" y="1295401"/>
            <a:ext cx="8077200" cy="560346"/>
          </a:xfrm>
          <a:prstGeom prst="rect">
            <a:avLst/>
          </a:prstGeom>
          <a:noFill/>
        </p:spPr>
        <p:txBody>
          <a:bodyPr wrap="square" rtlCol="0">
            <a:spAutoFit/>
          </a:bodyPr>
          <a:lstStyle/>
          <a:p>
            <a:pPr lvl="0">
              <a:lnSpc>
                <a:spcPct val="200000"/>
              </a:lnSpc>
            </a:pPr>
            <a:r>
              <a:rPr lang="en-US" i="1" dirty="0">
                <a:latin typeface="Cambria" pitchFamily="18" charset="0"/>
              </a:rPr>
              <a:t>      </a:t>
            </a:r>
          </a:p>
        </p:txBody>
      </p:sp>
      <p:sp>
        <p:nvSpPr>
          <p:cNvPr id="4" name="Date Placeholder 3"/>
          <p:cNvSpPr>
            <a:spLocks noGrp="1"/>
          </p:cNvSpPr>
          <p:nvPr>
            <p:ph type="dt" sz="half" idx="10"/>
          </p:nvPr>
        </p:nvSpPr>
        <p:spPr/>
        <p:txBody>
          <a:bodyPr/>
          <a:lstStyle/>
          <a:p>
            <a:fld id="{A75D9192-8834-4B3C-82A8-B88706592C75}" type="datetime3">
              <a:rPr lang="en-US" smtClean="0"/>
              <a:t>9 April 2023</a:t>
            </a:fld>
            <a:endParaRPr lang="en-US"/>
          </a:p>
        </p:txBody>
      </p:sp>
      <p:sp>
        <p:nvSpPr>
          <p:cNvPr id="5" name="Slide Number Placeholder 4"/>
          <p:cNvSpPr>
            <a:spLocks noGrp="1"/>
          </p:cNvSpPr>
          <p:nvPr>
            <p:ph type="sldNum" sz="quarter" idx="12"/>
          </p:nvPr>
        </p:nvSpPr>
        <p:spPr/>
        <p:txBody>
          <a:bodyPr/>
          <a:lstStyle/>
          <a:p>
            <a:fld id="{EFF334C8-E93F-428C-81A4-D691A24BB71A}" type="slidenum">
              <a:rPr lang="en-US" smtClean="0"/>
              <a:pPr/>
              <a:t>22</a:t>
            </a:fld>
            <a:endParaRPr lang="en-US"/>
          </a:p>
        </p:txBody>
      </p:sp>
      <p:sp>
        <p:nvSpPr>
          <p:cNvPr id="8" name="TextBox 7"/>
          <p:cNvSpPr txBox="1"/>
          <p:nvPr/>
        </p:nvSpPr>
        <p:spPr>
          <a:xfrm>
            <a:off x="533400" y="1143001"/>
            <a:ext cx="11198726" cy="5166030"/>
          </a:xfrm>
          <a:prstGeom prst="rect">
            <a:avLst/>
          </a:prstGeom>
          <a:noFill/>
        </p:spPr>
        <p:txBody>
          <a:bodyPr wrap="square" rtlCol="0">
            <a:spAutoFit/>
          </a:bodyPr>
          <a:lstStyle/>
          <a:p>
            <a:pPr marL="0" lvl="1" algn="just">
              <a:lnSpc>
                <a:spcPct val="140000"/>
              </a:lnSpc>
              <a:tabLst>
                <a:tab pos="234950" algn="l"/>
              </a:tabLst>
            </a:pPr>
            <a:r>
              <a:rPr lang="en-US" sz="2400" b="1" dirty="0" smtClean="0">
                <a:solidFill>
                  <a:schemeClr val="accent5">
                    <a:lumMod val="75000"/>
                  </a:schemeClr>
                </a:solidFill>
                <a:latin typeface="Cambria" pitchFamily="18" charset="0"/>
              </a:rPr>
              <a:t>Process parameters:</a:t>
            </a:r>
          </a:p>
          <a:p>
            <a:pPr>
              <a:lnSpc>
                <a:spcPct val="150000"/>
              </a:lnSpc>
              <a:buFont typeface="Wingdings" panose="05000000000000000000" pitchFamily="2" charset="2"/>
              <a:buChar char="v"/>
            </a:pPr>
            <a:r>
              <a:rPr lang="en-IN" sz="2000" dirty="0">
                <a:latin typeface="Cambria" panose="02040503050406030204" pitchFamily="18" charset="0"/>
                <a:ea typeface="Cambria" panose="02040503050406030204" pitchFamily="18" charset="0"/>
              </a:rPr>
              <a:t>Laser power - 295 W</a:t>
            </a:r>
          </a:p>
          <a:p>
            <a:pPr>
              <a:lnSpc>
                <a:spcPct val="150000"/>
              </a:lnSpc>
              <a:buFont typeface="Wingdings" panose="05000000000000000000" pitchFamily="2" charset="2"/>
              <a:buChar char="v"/>
            </a:pPr>
            <a:r>
              <a:rPr lang="en-IN" sz="2000" dirty="0">
                <a:latin typeface="Cambria" panose="02040503050406030204" pitchFamily="18" charset="0"/>
                <a:ea typeface="Cambria" panose="02040503050406030204" pitchFamily="18" charset="0"/>
              </a:rPr>
              <a:t>Inert gas - Argon</a:t>
            </a:r>
          </a:p>
          <a:p>
            <a:pPr>
              <a:lnSpc>
                <a:spcPct val="150000"/>
              </a:lnSpc>
              <a:buFont typeface="Wingdings" panose="05000000000000000000" pitchFamily="2" charset="2"/>
              <a:buChar char="v"/>
            </a:pPr>
            <a:r>
              <a:rPr lang="en-IN" sz="2000" dirty="0">
                <a:latin typeface="Cambria" panose="02040503050406030204" pitchFamily="18" charset="0"/>
                <a:ea typeface="Cambria" panose="02040503050406030204" pitchFamily="18" charset="0"/>
              </a:rPr>
              <a:t>Scanning Strategy - 67 </a:t>
            </a:r>
            <a:r>
              <a:rPr lang="en-IN" sz="2000" dirty="0" err="1">
                <a:latin typeface="Cambria" panose="02040503050406030204" pitchFamily="18" charset="0"/>
                <a:ea typeface="Cambria" panose="02040503050406030204" pitchFamily="18" charset="0"/>
              </a:rPr>
              <a:t>deg</a:t>
            </a:r>
            <a:r>
              <a:rPr lang="en-IN" sz="2000" dirty="0">
                <a:latin typeface="Cambria" panose="02040503050406030204" pitchFamily="18" charset="0"/>
                <a:ea typeface="Cambria" panose="02040503050406030204" pitchFamily="18" charset="0"/>
              </a:rPr>
              <a:t> angle scan</a:t>
            </a:r>
          </a:p>
          <a:p>
            <a:pPr>
              <a:lnSpc>
                <a:spcPct val="150000"/>
              </a:lnSpc>
              <a:buFont typeface="Wingdings" panose="05000000000000000000" pitchFamily="2" charset="2"/>
              <a:buChar char="v"/>
            </a:pPr>
            <a:r>
              <a:rPr lang="en-IN" sz="2000" dirty="0">
                <a:latin typeface="Cambria" panose="02040503050406030204" pitchFamily="18" charset="0"/>
                <a:ea typeface="Cambria" panose="02040503050406030204" pitchFamily="18" charset="0"/>
              </a:rPr>
              <a:t>Scanning speed - 800 mm/s</a:t>
            </a:r>
          </a:p>
          <a:p>
            <a:pPr>
              <a:lnSpc>
                <a:spcPct val="150000"/>
              </a:lnSpc>
              <a:buFont typeface="Wingdings" panose="05000000000000000000" pitchFamily="2" charset="2"/>
              <a:buChar char="v"/>
            </a:pPr>
            <a:r>
              <a:rPr lang="en-IN" sz="2000" dirty="0">
                <a:latin typeface="Cambria" panose="02040503050406030204" pitchFamily="18" charset="0"/>
                <a:ea typeface="Cambria" panose="02040503050406030204" pitchFamily="18" charset="0"/>
              </a:rPr>
              <a:t>Layer thickness 60 micron</a:t>
            </a:r>
          </a:p>
          <a:p>
            <a:pPr>
              <a:lnSpc>
                <a:spcPct val="150000"/>
              </a:lnSpc>
              <a:buFont typeface="Wingdings" panose="05000000000000000000" pitchFamily="2" charset="2"/>
              <a:buChar char="v"/>
            </a:pPr>
            <a:r>
              <a:rPr lang="en-IN" sz="2000" dirty="0">
                <a:latin typeface="Cambria" panose="02040503050406030204" pitchFamily="18" charset="0"/>
                <a:ea typeface="Cambria" panose="02040503050406030204" pitchFamily="18" charset="0"/>
              </a:rPr>
              <a:t>Hatch distance -  120 micron</a:t>
            </a:r>
          </a:p>
          <a:p>
            <a:pPr>
              <a:lnSpc>
                <a:spcPct val="150000"/>
              </a:lnSpc>
              <a:buFont typeface="Wingdings" panose="05000000000000000000" pitchFamily="2" charset="2"/>
              <a:buChar char="v"/>
            </a:pPr>
            <a:r>
              <a:rPr lang="en-IN" sz="2000" dirty="0" err="1">
                <a:latin typeface="Cambria" panose="02040503050406030204" pitchFamily="18" charset="0"/>
                <a:ea typeface="Cambria" panose="02040503050406030204" pitchFamily="18" charset="0"/>
              </a:rPr>
              <a:t>Yb-fiber</a:t>
            </a:r>
            <a:r>
              <a:rPr lang="en-IN" sz="2000" dirty="0">
                <a:latin typeface="Cambria" panose="02040503050406030204" pitchFamily="18" charset="0"/>
                <a:ea typeface="Cambria" panose="02040503050406030204" pitchFamily="18" charset="0"/>
              </a:rPr>
              <a:t> laser</a:t>
            </a:r>
          </a:p>
          <a:p>
            <a:pPr>
              <a:lnSpc>
                <a:spcPct val="150000"/>
              </a:lnSpc>
              <a:buFont typeface="Wingdings" panose="05000000000000000000" pitchFamily="2" charset="2"/>
              <a:buChar char="v"/>
            </a:pPr>
            <a:r>
              <a:rPr lang="en-IN" sz="2000" dirty="0">
                <a:latin typeface="Cambria" panose="02040503050406030204" pitchFamily="18" charset="0"/>
                <a:ea typeface="Cambria" panose="02040503050406030204" pitchFamily="18" charset="0"/>
              </a:rPr>
              <a:t>laser spot diameter - 100 micron</a:t>
            </a:r>
          </a:p>
          <a:p>
            <a:pPr marL="342900" lvl="1" indent="-342900" algn="just">
              <a:lnSpc>
                <a:spcPct val="140000"/>
              </a:lnSpc>
              <a:buFont typeface="Wingdings" panose="05000000000000000000" pitchFamily="2" charset="2"/>
              <a:buChar char="Ø"/>
              <a:tabLst>
                <a:tab pos="234950" algn="l"/>
              </a:tabLst>
            </a:pPr>
            <a:endParaRPr lang="en-US" sz="2400" b="1" dirty="0">
              <a:solidFill>
                <a:schemeClr val="accent5">
                  <a:lumMod val="75000"/>
                </a:schemeClr>
              </a:solidFill>
              <a:latin typeface="Cambria" pitchFamily="18" charset="0"/>
            </a:endParaRPr>
          </a:p>
          <a:p>
            <a:pPr marL="287338" indent="-287338" defTabSz="282575">
              <a:lnSpc>
                <a:spcPct val="125000"/>
              </a:lnSpc>
            </a:pPr>
            <a:endParaRPr lang="en-US" dirty="0">
              <a:latin typeface="Cambria" pitchFamily="18" charset="0"/>
            </a:endParaRPr>
          </a:p>
        </p:txBody>
      </p:sp>
      <p:sp>
        <p:nvSpPr>
          <p:cNvPr id="10" name="Footer Placeholder 9">
            <a:extLst>
              <a:ext uri="{FF2B5EF4-FFF2-40B4-BE49-F238E27FC236}">
                <a16:creationId xmlns:a16="http://schemas.microsoft.com/office/drawing/2014/main" id="{1D383C95-DAE9-8196-3F78-3B9000463AFC}"/>
              </a:ext>
            </a:extLst>
          </p:cNvPr>
          <p:cNvSpPr>
            <a:spLocks noGrp="1"/>
          </p:cNvSpPr>
          <p:nvPr>
            <p:ph type="ftr" sz="quarter" idx="11"/>
          </p:nvPr>
        </p:nvSpPr>
        <p:spPr/>
        <p:txBody>
          <a:bodyPr/>
          <a:lstStyle/>
          <a:p>
            <a:r>
              <a:rPr lang="en-US"/>
              <a:t>Project Viva-Voce, DoME, Panimalar Engineering College`</a:t>
            </a:r>
            <a:endParaRPr lang="en-US" dirty="0"/>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6441440" y="1295401"/>
            <a:ext cx="2362200" cy="3145155"/>
          </a:xfrm>
          <a:prstGeom prst="rect">
            <a:avLst/>
          </a:prstGeom>
        </p:spPr>
      </p:pic>
      <p:pic>
        <p:nvPicPr>
          <p:cNvPr id="11" name="Picture 10"/>
          <p:cNvPicPr/>
          <p:nvPr/>
        </p:nvPicPr>
        <p:blipFill>
          <a:blip r:embed="rId3" cstate="print">
            <a:extLst>
              <a:ext uri="{28A0092B-C50C-407E-A947-70E740481C1C}">
                <a14:useLocalDpi xmlns:a14="http://schemas.microsoft.com/office/drawing/2010/main" val="0"/>
              </a:ext>
            </a:extLst>
          </a:blip>
          <a:stretch>
            <a:fillRect/>
          </a:stretch>
        </p:blipFill>
        <p:spPr>
          <a:xfrm>
            <a:off x="9194666" y="1297941"/>
            <a:ext cx="2359660" cy="3142615"/>
          </a:xfrm>
          <a:prstGeom prst="rect">
            <a:avLst/>
          </a:prstGeom>
        </p:spPr>
      </p:pic>
      <p:cxnSp>
        <p:nvCxnSpPr>
          <p:cNvPr id="19" name="Straight Arrow Connector 18"/>
          <p:cNvCxnSpPr/>
          <p:nvPr/>
        </p:nvCxnSpPr>
        <p:spPr>
          <a:xfrm>
            <a:off x="7010400" y="1855747"/>
            <a:ext cx="6121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a:off x="7010400" y="3737197"/>
            <a:ext cx="6121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7010400" y="1855747"/>
            <a:ext cx="0" cy="188145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flipH="1">
            <a:off x="5867400" y="2743200"/>
            <a:ext cx="1143000" cy="0"/>
          </a:xfrm>
          <a:prstGeom prst="line">
            <a:avLst/>
          </a:prstGeom>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5029200" y="2522294"/>
            <a:ext cx="914400" cy="369332"/>
          </a:xfrm>
          <a:prstGeom prst="rect">
            <a:avLst/>
          </a:prstGeom>
          <a:noFill/>
        </p:spPr>
        <p:txBody>
          <a:bodyPr wrap="square" rtlCol="0">
            <a:spAutoFit/>
          </a:bodyPr>
          <a:lstStyle/>
          <a:p>
            <a:r>
              <a:rPr lang="en-IN" dirty="0" smtClean="0"/>
              <a:t>100mm</a:t>
            </a:r>
            <a:endParaRPr lang="en-IN" dirty="0"/>
          </a:p>
        </p:txBody>
      </p:sp>
      <p:cxnSp>
        <p:nvCxnSpPr>
          <p:cNvPr id="27" name="Straight Arrow Connector 26"/>
          <p:cNvCxnSpPr/>
          <p:nvPr/>
        </p:nvCxnSpPr>
        <p:spPr>
          <a:xfrm>
            <a:off x="9982200" y="2891626"/>
            <a:ext cx="8382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a:off x="10374496" y="2891626"/>
            <a:ext cx="141104" cy="1756574"/>
          </a:xfrm>
          <a:prstGeom prst="line">
            <a:avLst/>
          </a:prstGeom>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10160000" y="4648200"/>
            <a:ext cx="1041400" cy="369332"/>
          </a:xfrm>
          <a:prstGeom prst="rect">
            <a:avLst/>
          </a:prstGeom>
          <a:noFill/>
        </p:spPr>
        <p:txBody>
          <a:bodyPr wrap="square" rtlCol="0">
            <a:spAutoFit/>
          </a:bodyPr>
          <a:lstStyle/>
          <a:p>
            <a:r>
              <a:rPr lang="en-IN" dirty="0" smtClean="0"/>
              <a:t>30mm</a:t>
            </a:r>
            <a:endParaRPr lang="en-IN" dirty="0"/>
          </a:p>
        </p:txBody>
      </p:sp>
    </p:spTree>
    <p:extLst>
      <p:ext uri="{BB962C8B-B14F-4D97-AF65-F5344CB8AC3E}">
        <p14:creationId xmlns:p14="http://schemas.microsoft.com/office/powerpoint/2010/main" val="24504847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0161" y="300293"/>
            <a:ext cx="11198726" cy="715962"/>
          </a:xfrm>
          <a:prstGeom prst="rect">
            <a:avLst/>
          </a:prstGeom>
        </p:spPr>
        <p:txBody>
          <a:bodyPr/>
          <a:lstStyle/>
          <a:p>
            <a:pPr>
              <a:spcBef>
                <a:spcPct val="0"/>
              </a:spcBef>
            </a:pPr>
            <a:r>
              <a:rPr lang="en-US" sz="4000" dirty="0">
                <a:solidFill>
                  <a:srgbClr val="0000FF"/>
                </a:solidFill>
                <a:latin typeface="Cambria" pitchFamily="18" charset="0"/>
              </a:rPr>
              <a:t>Experimental Work (</a:t>
            </a:r>
            <a:r>
              <a:rPr lang="en-US" sz="4000" dirty="0" smtClean="0">
                <a:solidFill>
                  <a:srgbClr val="0000FF"/>
                </a:solidFill>
                <a:latin typeface="Cambria" pitchFamily="18" charset="0"/>
              </a:rPr>
              <a:t>Testing)				Cont.</a:t>
            </a:r>
            <a:endParaRPr lang="en-US" sz="4000" dirty="0">
              <a:solidFill>
                <a:srgbClr val="0000FF"/>
              </a:solidFill>
              <a:latin typeface="Cambria" pitchFamily="18" charset="0"/>
              <a:ea typeface="+mj-ea"/>
              <a:cs typeface="+mj-cs"/>
            </a:endParaRPr>
          </a:p>
        </p:txBody>
      </p:sp>
      <p:sp>
        <p:nvSpPr>
          <p:cNvPr id="3" name="TextBox 2"/>
          <p:cNvSpPr txBox="1"/>
          <p:nvPr/>
        </p:nvSpPr>
        <p:spPr>
          <a:xfrm>
            <a:off x="1905000" y="1295401"/>
            <a:ext cx="8077200" cy="560346"/>
          </a:xfrm>
          <a:prstGeom prst="rect">
            <a:avLst/>
          </a:prstGeom>
          <a:noFill/>
        </p:spPr>
        <p:txBody>
          <a:bodyPr wrap="square" rtlCol="0">
            <a:spAutoFit/>
          </a:bodyPr>
          <a:lstStyle/>
          <a:p>
            <a:pPr lvl="0">
              <a:lnSpc>
                <a:spcPct val="200000"/>
              </a:lnSpc>
            </a:pPr>
            <a:r>
              <a:rPr lang="en-US" i="1" dirty="0">
                <a:latin typeface="Cambria" pitchFamily="18" charset="0"/>
              </a:rPr>
              <a:t>      </a:t>
            </a:r>
          </a:p>
        </p:txBody>
      </p:sp>
      <p:sp>
        <p:nvSpPr>
          <p:cNvPr id="4" name="Date Placeholder 3"/>
          <p:cNvSpPr>
            <a:spLocks noGrp="1"/>
          </p:cNvSpPr>
          <p:nvPr>
            <p:ph type="dt" sz="half" idx="10"/>
          </p:nvPr>
        </p:nvSpPr>
        <p:spPr/>
        <p:txBody>
          <a:bodyPr/>
          <a:lstStyle/>
          <a:p>
            <a:fld id="{096A22C7-681C-42C5-AE4E-D535F58A192B}" type="datetime3">
              <a:rPr lang="en-US" smtClean="0"/>
              <a:t>9 April 2023</a:t>
            </a:fld>
            <a:endParaRPr lang="en-US"/>
          </a:p>
        </p:txBody>
      </p:sp>
      <p:sp>
        <p:nvSpPr>
          <p:cNvPr id="5" name="Slide Number Placeholder 4"/>
          <p:cNvSpPr>
            <a:spLocks noGrp="1"/>
          </p:cNvSpPr>
          <p:nvPr>
            <p:ph type="sldNum" sz="quarter" idx="12"/>
          </p:nvPr>
        </p:nvSpPr>
        <p:spPr/>
        <p:txBody>
          <a:bodyPr/>
          <a:lstStyle/>
          <a:p>
            <a:fld id="{EFF334C8-E93F-428C-81A4-D691A24BB71A}" type="slidenum">
              <a:rPr lang="en-US" smtClean="0"/>
              <a:pPr/>
              <a:t>23</a:t>
            </a:fld>
            <a:endParaRPr lang="en-US"/>
          </a:p>
        </p:txBody>
      </p:sp>
      <p:sp>
        <p:nvSpPr>
          <p:cNvPr id="8" name="TextBox 7"/>
          <p:cNvSpPr txBox="1"/>
          <p:nvPr/>
        </p:nvSpPr>
        <p:spPr>
          <a:xfrm>
            <a:off x="609599" y="1219200"/>
            <a:ext cx="11119287" cy="3379387"/>
          </a:xfrm>
          <a:prstGeom prst="rect">
            <a:avLst/>
          </a:prstGeom>
          <a:noFill/>
        </p:spPr>
        <p:txBody>
          <a:bodyPr wrap="square" rtlCol="0">
            <a:spAutoFit/>
          </a:bodyPr>
          <a:lstStyle/>
          <a:p>
            <a:pPr marL="0" lvl="1" algn="just">
              <a:lnSpc>
                <a:spcPct val="140000"/>
              </a:lnSpc>
              <a:tabLst>
                <a:tab pos="234950" algn="l"/>
              </a:tabLst>
            </a:pPr>
            <a:r>
              <a:rPr lang="en-IN" sz="2400" b="1" dirty="0" smtClean="0">
                <a:solidFill>
                  <a:schemeClr val="accent5">
                    <a:lumMod val="75000"/>
                  </a:schemeClr>
                </a:solidFill>
                <a:latin typeface="Cambria" pitchFamily="18" charset="0"/>
              </a:rPr>
              <a:t>Tensile Testing</a:t>
            </a:r>
            <a:endParaRPr lang="en-IN" sz="2400" b="1" dirty="0">
              <a:solidFill>
                <a:schemeClr val="accent5">
                  <a:lumMod val="75000"/>
                </a:schemeClr>
              </a:solidFill>
              <a:latin typeface="Cambria" pitchFamily="18" charset="0"/>
            </a:endParaRPr>
          </a:p>
          <a:p>
            <a:pPr marL="342900" indent="-342900">
              <a:lnSpc>
                <a:spcPct val="150000"/>
              </a:lnSpc>
              <a:buFont typeface="Courier New" panose="02070309020205020404" pitchFamily="49" charset="0"/>
              <a:buChar char="o"/>
            </a:pPr>
            <a:r>
              <a:rPr lang="en-IN" sz="2000" dirty="0">
                <a:latin typeface="Cambria" panose="02040503050406030204" pitchFamily="18" charset="0"/>
                <a:ea typeface="Cambria" panose="02040503050406030204" pitchFamily="18" charset="0"/>
              </a:rPr>
              <a:t>This test method is used to determine yield strength, ultimate tensile strength, ductility, strain hardening characteristics, Young’s modulus and Poisson’s ratio</a:t>
            </a:r>
            <a:r>
              <a:rPr lang="en-IN" sz="2000" dirty="0" smtClean="0">
                <a:latin typeface="Cambria" panose="02040503050406030204" pitchFamily="18" charset="0"/>
                <a:ea typeface="Cambria" panose="02040503050406030204" pitchFamily="18" charset="0"/>
              </a:rPr>
              <a:t>.</a:t>
            </a:r>
          </a:p>
          <a:p>
            <a:pPr marL="342900" indent="-342900">
              <a:lnSpc>
                <a:spcPct val="150000"/>
              </a:lnSpc>
              <a:buFont typeface="Courier New" panose="02070309020205020404" pitchFamily="49" charset="0"/>
              <a:buChar char="o"/>
            </a:pPr>
            <a:r>
              <a:rPr lang="en-IN" sz="2000" dirty="0" smtClean="0">
                <a:latin typeface="Cambria" panose="02040503050406030204" pitchFamily="18" charset="0"/>
                <a:ea typeface="Cambria" panose="02040503050406030204" pitchFamily="18" charset="0"/>
              </a:rPr>
              <a:t>Tensile </a:t>
            </a:r>
            <a:r>
              <a:rPr lang="en-IN" sz="2000" dirty="0">
                <a:latin typeface="Cambria" panose="02040503050406030204" pitchFamily="18" charset="0"/>
                <a:ea typeface="Cambria" panose="02040503050406030204" pitchFamily="18" charset="0"/>
              </a:rPr>
              <a:t>test dog-bone specimens of 20 mm gauge length and narrow section diameter of 5 mm of tensile tests according to ASTM </a:t>
            </a:r>
            <a:r>
              <a:rPr lang="en-IN" sz="2000" dirty="0" smtClean="0">
                <a:latin typeface="Cambria" panose="02040503050406030204" pitchFamily="18" charset="0"/>
                <a:ea typeface="Cambria" panose="02040503050406030204" pitchFamily="18" charset="0"/>
              </a:rPr>
              <a:t>E8 was machined.</a:t>
            </a:r>
          </a:p>
          <a:p>
            <a:pPr marL="342900" indent="-342900">
              <a:lnSpc>
                <a:spcPct val="150000"/>
              </a:lnSpc>
              <a:buFont typeface="Courier New" panose="02070309020205020404" pitchFamily="49" charset="0"/>
              <a:buChar char="o"/>
            </a:pPr>
            <a:r>
              <a:rPr lang="en-IN" sz="2000" dirty="0" smtClean="0">
                <a:latin typeface="Cambria" panose="02040503050406030204" pitchFamily="18" charset="0"/>
                <a:ea typeface="Cambria" panose="02040503050406030204" pitchFamily="18" charset="0"/>
              </a:rPr>
              <a:t>The results of  PBF SS316L specimen and Conventionally made specimens were compared.</a:t>
            </a:r>
          </a:p>
          <a:p>
            <a:pPr marL="342900" indent="-342900">
              <a:lnSpc>
                <a:spcPct val="150000"/>
              </a:lnSpc>
              <a:buFont typeface="Courier New" panose="02070309020205020404" pitchFamily="49" charset="0"/>
              <a:buChar char="o"/>
            </a:pPr>
            <a:endParaRPr lang="en-IN" sz="2000" dirty="0">
              <a:latin typeface="Cambria" panose="02040503050406030204" pitchFamily="18" charset="0"/>
              <a:ea typeface="Cambria" panose="02040503050406030204" pitchFamily="18" charset="0"/>
            </a:endParaRPr>
          </a:p>
        </p:txBody>
      </p:sp>
      <p:sp>
        <p:nvSpPr>
          <p:cNvPr id="9" name="Footer Placeholder 8">
            <a:extLst>
              <a:ext uri="{FF2B5EF4-FFF2-40B4-BE49-F238E27FC236}">
                <a16:creationId xmlns:a16="http://schemas.microsoft.com/office/drawing/2014/main" id="{8A2AD1AA-F962-6490-46D9-6A5F29B36F1B}"/>
              </a:ext>
            </a:extLst>
          </p:cNvPr>
          <p:cNvSpPr>
            <a:spLocks noGrp="1"/>
          </p:cNvSpPr>
          <p:nvPr>
            <p:ph type="ftr" sz="quarter" idx="11"/>
          </p:nvPr>
        </p:nvSpPr>
        <p:spPr/>
        <p:txBody>
          <a:bodyPr/>
          <a:lstStyle/>
          <a:p>
            <a:r>
              <a:rPr lang="en-US"/>
              <a:t>Project Viva-Voce, DoME, Panimalar Engineering College`</a:t>
            </a:r>
            <a:endParaRPr lang="en-US" dirty="0"/>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191000"/>
            <a:ext cx="6934200" cy="190500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0161" y="300293"/>
            <a:ext cx="11198726" cy="715962"/>
          </a:xfrm>
          <a:prstGeom prst="rect">
            <a:avLst/>
          </a:prstGeom>
        </p:spPr>
        <p:txBody>
          <a:bodyPr/>
          <a:lstStyle/>
          <a:p>
            <a:pPr>
              <a:spcBef>
                <a:spcPct val="0"/>
              </a:spcBef>
            </a:pPr>
            <a:r>
              <a:rPr lang="en-US" sz="4000" dirty="0">
                <a:solidFill>
                  <a:srgbClr val="0000FF"/>
                </a:solidFill>
                <a:latin typeface="Cambria" pitchFamily="18" charset="0"/>
              </a:rPr>
              <a:t>Experimental Work (</a:t>
            </a:r>
            <a:r>
              <a:rPr lang="en-US" sz="4000" dirty="0" smtClean="0">
                <a:solidFill>
                  <a:srgbClr val="0000FF"/>
                </a:solidFill>
                <a:latin typeface="Cambria" pitchFamily="18" charset="0"/>
              </a:rPr>
              <a:t>Testing)				Cont.</a:t>
            </a:r>
            <a:endParaRPr lang="en-US" sz="4000" dirty="0">
              <a:solidFill>
                <a:srgbClr val="0000FF"/>
              </a:solidFill>
              <a:latin typeface="Cambria" pitchFamily="18" charset="0"/>
              <a:ea typeface="+mj-ea"/>
              <a:cs typeface="+mj-cs"/>
            </a:endParaRPr>
          </a:p>
        </p:txBody>
      </p:sp>
      <p:sp>
        <p:nvSpPr>
          <p:cNvPr id="3" name="TextBox 2"/>
          <p:cNvSpPr txBox="1"/>
          <p:nvPr/>
        </p:nvSpPr>
        <p:spPr>
          <a:xfrm>
            <a:off x="1905000" y="1295401"/>
            <a:ext cx="8077200" cy="560346"/>
          </a:xfrm>
          <a:prstGeom prst="rect">
            <a:avLst/>
          </a:prstGeom>
          <a:noFill/>
        </p:spPr>
        <p:txBody>
          <a:bodyPr wrap="square" rtlCol="0">
            <a:spAutoFit/>
          </a:bodyPr>
          <a:lstStyle/>
          <a:p>
            <a:pPr lvl="0">
              <a:lnSpc>
                <a:spcPct val="200000"/>
              </a:lnSpc>
            </a:pPr>
            <a:r>
              <a:rPr lang="en-US" i="1" dirty="0">
                <a:latin typeface="Cambria" pitchFamily="18" charset="0"/>
              </a:rPr>
              <a:t>      </a:t>
            </a:r>
          </a:p>
        </p:txBody>
      </p:sp>
      <p:sp>
        <p:nvSpPr>
          <p:cNvPr id="4" name="Date Placeholder 3"/>
          <p:cNvSpPr>
            <a:spLocks noGrp="1"/>
          </p:cNvSpPr>
          <p:nvPr>
            <p:ph type="dt" sz="half" idx="10"/>
          </p:nvPr>
        </p:nvSpPr>
        <p:spPr/>
        <p:txBody>
          <a:bodyPr/>
          <a:lstStyle/>
          <a:p>
            <a:fld id="{096A22C7-681C-42C5-AE4E-D535F58A192B}" type="datetime3">
              <a:rPr lang="en-US" smtClean="0"/>
              <a:t>9 April 2023</a:t>
            </a:fld>
            <a:endParaRPr lang="en-US"/>
          </a:p>
        </p:txBody>
      </p:sp>
      <p:sp>
        <p:nvSpPr>
          <p:cNvPr id="5" name="Slide Number Placeholder 4"/>
          <p:cNvSpPr>
            <a:spLocks noGrp="1"/>
          </p:cNvSpPr>
          <p:nvPr>
            <p:ph type="sldNum" sz="quarter" idx="12"/>
          </p:nvPr>
        </p:nvSpPr>
        <p:spPr/>
        <p:txBody>
          <a:bodyPr/>
          <a:lstStyle/>
          <a:p>
            <a:fld id="{EFF334C8-E93F-428C-81A4-D691A24BB71A}" type="slidenum">
              <a:rPr lang="en-US" smtClean="0"/>
              <a:pPr/>
              <a:t>24</a:t>
            </a:fld>
            <a:endParaRPr lang="en-US"/>
          </a:p>
        </p:txBody>
      </p:sp>
      <p:sp>
        <p:nvSpPr>
          <p:cNvPr id="8" name="TextBox 7"/>
          <p:cNvSpPr txBox="1"/>
          <p:nvPr/>
        </p:nvSpPr>
        <p:spPr>
          <a:xfrm>
            <a:off x="609599" y="1219200"/>
            <a:ext cx="11119287" cy="4718215"/>
          </a:xfrm>
          <a:prstGeom prst="rect">
            <a:avLst/>
          </a:prstGeom>
          <a:noFill/>
        </p:spPr>
        <p:txBody>
          <a:bodyPr wrap="square" rtlCol="0">
            <a:spAutoFit/>
          </a:bodyPr>
          <a:lstStyle/>
          <a:p>
            <a:pPr marL="0" lvl="1" algn="just">
              <a:lnSpc>
                <a:spcPct val="140000"/>
              </a:lnSpc>
              <a:tabLst>
                <a:tab pos="234950" algn="l"/>
              </a:tabLst>
            </a:pPr>
            <a:r>
              <a:rPr lang="en-IN" sz="2400" b="1" dirty="0" err="1" smtClean="0">
                <a:solidFill>
                  <a:schemeClr val="accent5">
                    <a:lumMod val="75000"/>
                  </a:schemeClr>
                </a:solidFill>
                <a:latin typeface="Cambria" pitchFamily="18" charset="0"/>
              </a:rPr>
              <a:t>Charpy</a:t>
            </a:r>
            <a:r>
              <a:rPr lang="en-IN" sz="2400" b="1" dirty="0" smtClean="0">
                <a:solidFill>
                  <a:schemeClr val="accent5">
                    <a:lumMod val="75000"/>
                  </a:schemeClr>
                </a:solidFill>
                <a:latin typeface="Cambria" pitchFamily="18" charset="0"/>
              </a:rPr>
              <a:t> Impact Testing</a:t>
            </a:r>
            <a:endParaRPr lang="en-IN" sz="2400" b="1" dirty="0">
              <a:solidFill>
                <a:schemeClr val="accent5">
                  <a:lumMod val="75000"/>
                </a:schemeClr>
              </a:solidFill>
              <a:latin typeface="Cambria" pitchFamily="18" charset="0"/>
            </a:endParaRPr>
          </a:p>
          <a:p>
            <a:pPr marL="342900" indent="-342900">
              <a:lnSpc>
                <a:spcPct val="150000"/>
              </a:lnSpc>
              <a:buFont typeface="Courier New" panose="02070309020205020404" pitchFamily="49" charset="0"/>
              <a:buChar char="o"/>
            </a:pPr>
            <a:r>
              <a:rPr lang="en-IN" sz="2000" dirty="0">
                <a:latin typeface="Cambria" panose="02040503050406030204" pitchFamily="18" charset="0"/>
                <a:ea typeface="Cambria" panose="02040503050406030204" pitchFamily="18" charset="0"/>
              </a:rPr>
              <a:t>The </a:t>
            </a:r>
            <a:r>
              <a:rPr lang="en-IN" sz="2000" dirty="0" err="1">
                <a:latin typeface="Cambria" panose="02040503050406030204" pitchFamily="18" charset="0"/>
                <a:ea typeface="Cambria" panose="02040503050406030204" pitchFamily="18" charset="0"/>
              </a:rPr>
              <a:t>Charpy</a:t>
            </a:r>
            <a:r>
              <a:rPr lang="en-IN" sz="2000" dirty="0">
                <a:latin typeface="Cambria" panose="02040503050406030204" pitchFamily="18" charset="0"/>
                <a:ea typeface="Cambria" panose="02040503050406030204" pitchFamily="18" charset="0"/>
              </a:rPr>
              <a:t> V-notch test, is a standardized high strain-rate test which determines the amount of energy absorbed by a material during </a:t>
            </a:r>
            <a:r>
              <a:rPr lang="en-IN" sz="2000" dirty="0" smtClean="0">
                <a:latin typeface="Cambria" panose="02040503050406030204" pitchFamily="18" charset="0"/>
                <a:ea typeface="Cambria" panose="02040503050406030204" pitchFamily="18" charset="0"/>
              </a:rPr>
              <a:t>fracture</a:t>
            </a:r>
          </a:p>
          <a:p>
            <a:pPr marL="342900" indent="-342900">
              <a:lnSpc>
                <a:spcPct val="150000"/>
              </a:lnSpc>
              <a:buFont typeface="Courier New" panose="02070309020205020404" pitchFamily="49" charset="0"/>
              <a:buChar char="o"/>
            </a:pPr>
            <a:r>
              <a:rPr lang="en-IN" sz="2000" dirty="0">
                <a:latin typeface="Cambria" panose="02040503050406030204" pitchFamily="18" charset="0"/>
                <a:ea typeface="Cambria" panose="02040503050406030204" pitchFamily="18" charset="0"/>
              </a:rPr>
              <a:t>The V-notch rod specimen cut-off had the dimensions 10 mm x 10 mm x 55 mm which were prepared as per the ASTM E23-72 standard</a:t>
            </a:r>
            <a:r>
              <a:rPr lang="en-IN" sz="2000" dirty="0" smtClean="0">
                <a:latin typeface="Cambria" panose="02040503050406030204" pitchFamily="18" charset="0"/>
                <a:ea typeface="Cambria" panose="02040503050406030204" pitchFamily="18" charset="0"/>
              </a:rPr>
              <a:t>.</a:t>
            </a:r>
          </a:p>
          <a:p>
            <a:pPr marL="342900" indent="-342900">
              <a:lnSpc>
                <a:spcPct val="150000"/>
              </a:lnSpc>
              <a:buFont typeface="Courier New" panose="02070309020205020404" pitchFamily="49" charset="0"/>
              <a:buChar char="o"/>
            </a:pPr>
            <a:r>
              <a:rPr lang="en-IN" sz="2000" dirty="0">
                <a:latin typeface="Cambria" panose="02040503050406030204" pitchFamily="18" charset="0"/>
                <a:ea typeface="Cambria" panose="02040503050406030204" pitchFamily="18" charset="0"/>
              </a:rPr>
              <a:t>The Impact test on the samples were carried under room temperature and under sub-zero conditions. To perform the impact test under sub-zero conditions, the specimens were immersed in dry ice until the required temperatures are achieved.</a:t>
            </a:r>
          </a:p>
          <a:p>
            <a:pPr marL="342900" indent="-342900">
              <a:lnSpc>
                <a:spcPct val="150000"/>
              </a:lnSpc>
              <a:buFont typeface="Courier New" panose="02070309020205020404" pitchFamily="49" charset="0"/>
              <a:buChar char="o"/>
            </a:pPr>
            <a:endParaRPr lang="en-IN" dirty="0"/>
          </a:p>
          <a:p>
            <a:pPr marL="342900" indent="-342900">
              <a:lnSpc>
                <a:spcPct val="150000"/>
              </a:lnSpc>
              <a:buFont typeface="Courier New" panose="02070309020205020404" pitchFamily="49" charset="0"/>
              <a:buChar char="o"/>
            </a:pPr>
            <a:endParaRPr lang="en-IN" sz="2000" dirty="0">
              <a:latin typeface="Cambria" panose="02040503050406030204" pitchFamily="18" charset="0"/>
              <a:ea typeface="Cambria" panose="02040503050406030204" pitchFamily="18" charset="0"/>
            </a:endParaRPr>
          </a:p>
        </p:txBody>
      </p:sp>
      <p:sp>
        <p:nvSpPr>
          <p:cNvPr id="9" name="Footer Placeholder 8">
            <a:extLst>
              <a:ext uri="{FF2B5EF4-FFF2-40B4-BE49-F238E27FC236}">
                <a16:creationId xmlns:a16="http://schemas.microsoft.com/office/drawing/2014/main" id="{8A2AD1AA-F962-6490-46D9-6A5F29B36F1B}"/>
              </a:ext>
            </a:extLst>
          </p:cNvPr>
          <p:cNvSpPr>
            <a:spLocks noGrp="1"/>
          </p:cNvSpPr>
          <p:nvPr>
            <p:ph type="ftr" sz="quarter" idx="11"/>
          </p:nvPr>
        </p:nvSpPr>
        <p:spPr/>
        <p:txBody>
          <a:bodyPr/>
          <a:lstStyle/>
          <a:p>
            <a:r>
              <a:rPr lang="en-US"/>
              <a:t>Project Viva-Voce, DoME, Panimalar Engineering College`</a:t>
            </a:r>
            <a:endParaRPr lang="en-US" dirty="0"/>
          </a:p>
        </p:txBody>
      </p:sp>
    </p:spTree>
    <p:extLst>
      <p:ext uri="{BB962C8B-B14F-4D97-AF65-F5344CB8AC3E}">
        <p14:creationId xmlns:p14="http://schemas.microsoft.com/office/powerpoint/2010/main" val="9365212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0161" y="300293"/>
            <a:ext cx="11198726" cy="715962"/>
          </a:xfrm>
          <a:prstGeom prst="rect">
            <a:avLst/>
          </a:prstGeom>
        </p:spPr>
        <p:txBody>
          <a:bodyPr/>
          <a:lstStyle/>
          <a:p>
            <a:pPr>
              <a:spcBef>
                <a:spcPct val="0"/>
              </a:spcBef>
            </a:pPr>
            <a:r>
              <a:rPr lang="en-US" sz="4000" dirty="0">
                <a:solidFill>
                  <a:srgbClr val="0000FF"/>
                </a:solidFill>
                <a:latin typeface="Cambria" pitchFamily="18" charset="0"/>
              </a:rPr>
              <a:t>Experimental Work (</a:t>
            </a:r>
            <a:r>
              <a:rPr lang="en-US" sz="4000" dirty="0" smtClean="0">
                <a:solidFill>
                  <a:srgbClr val="0000FF"/>
                </a:solidFill>
                <a:latin typeface="Cambria" pitchFamily="18" charset="0"/>
              </a:rPr>
              <a:t>Testing)				Cont.</a:t>
            </a:r>
            <a:endParaRPr lang="en-US" sz="4000" dirty="0">
              <a:solidFill>
                <a:srgbClr val="0000FF"/>
              </a:solidFill>
              <a:latin typeface="Cambria" pitchFamily="18" charset="0"/>
              <a:ea typeface="+mj-ea"/>
              <a:cs typeface="+mj-cs"/>
            </a:endParaRPr>
          </a:p>
        </p:txBody>
      </p:sp>
      <p:sp>
        <p:nvSpPr>
          <p:cNvPr id="3" name="TextBox 2"/>
          <p:cNvSpPr txBox="1"/>
          <p:nvPr/>
        </p:nvSpPr>
        <p:spPr>
          <a:xfrm>
            <a:off x="1905000" y="1295401"/>
            <a:ext cx="8077200" cy="560346"/>
          </a:xfrm>
          <a:prstGeom prst="rect">
            <a:avLst/>
          </a:prstGeom>
          <a:noFill/>
        </p:spPr>
        <p:txBody>
          <a:bodyPr wrap="square" rtlCol="0">
            <a:spAutoFit/>
          </a:bodyPr>
          <a:lstStyle/>
          <a:p>
            <a:pPr lvl="0">
              <a:lnSpc>
                <a:spcPct val="200000"/>
              </a:lnSpc>
            </a:pPr>
            <a:r>
              <a:rPr lang="en-US" i="1" dirty="0">
                <a:latin typeface="Cambria" pitchFamily="18" charset="0"/>
              </a:rPr>
              <a:t>      </a:t>
            </a:r>
          </a:p>
        </p:txBody>
      </p:sp>
      <p:sp>
        <p:nvSpPr>
          <p:cNvPr id="4" name="Date Placeholder 3"/>
          <p:cNvSpPr>
            <a:spLocks noGrp="1"/>
          </p:cNvSpPr>
          <p:nvPr>
            <p:ph type="dt" sz="half" idx="10"/>
          </p:nvPr>
        </p:nvSpPr>
        <p:spPr/>
        <p:txBody>
          <a:bodyPr/>
          <a:lstStyle/>
          <a:p>
            <a:fld id="{096A22C7-681C-42C5-AE4E-D535F58A192B}" type="datetime3">
              <a:rPr lang="en-US" smtClean="0"/>
              <a:t>9 April 2023</a:t>
            </a:fld>
            <a:endParaRPr lang="en-US"/>
          </a:p>
        </p:txBody>
      </p:sp>
      <p:sp>
        <p:nvSpPr>
          <p:cNvPr id="5" name="Slide Number Placeholder 4"/>
          <p:cNvSpPr>
            <a:spLocks noGrp="1"/>
          </p:cNvSpPr>
          <p:nvPr>
            <p:ph type="sldNum" sz="quarter" idx="12"/>
          </p:nvPr>
        </p:nvSpPr>
        <p:spPr/>
        <p:txBody>
          <a:bodyPr/>
          <a:lstStyle/>
          <a:p>
            <a:fld id="{EFF334C8-E93F-428C-81A4-D691A24BB71A}" type="slidenum">
              <a:rPr lang="en-US" smtClean="0"/>
              <a:pPr/>
              <a:t>25</a:t>
            </a:fld>
            <a:endParaRPr lang="en-US"/>
          </a:p>
        </p:txBody>
      </p:sp>
      <p:sp>
        <p:nvSpPr>
          <p:cNvPr id="8" name="TextBox 7"/>
          <p:cNvSpPr txBox="1"/>
          <p:nvPr/>
        </p:nvSpPr>
        <p:spPr>
          <a:xfrm>
            <a:off x="609599" y="1219200"/>
            <a:ext cx="11119287" cy="2917722"/>
          </a:xfrm>
          <a:prstGeom prst="rect">
            <a:avLst/>
          </a:prstGeom>
          <a:noFill/>
        </p:spPr>
        <p:txBody>
          <a:bodyPr wrap="square" rtlCol="0">
            <a:spAutoFit/>
          </a:bodyPr>
          <a:lstStyle/>
          <a:p>
            <a:pPr marL="0" lvl="1" algn="just">
              <a:lnSpc>
                <a:spcPct val="140000"/>
              </a:lnSpc>
              <a:tabLst>
                <a:tab pos="234950" algn="l"/>
              </a:tabLst>
            </a:pPr>
            <a:r>
              <a:rPr lang="en-IN" sz="2400" b="1" dirty="0" smtClean="0">
                <a:solidFill>
                  <a:schemeClr val="accent5">
                    <a:lumMod val="75000"/>
                  </a:schemeClr>
                </a:solidFill>
                <a:latin typeface="Cambria" pitchFamily="18" charset="0"/>
              </a:rPr>
              <a:t>Optical Microscopic Analysis</a:t>
            </a:r>
            <a:endParaRPr lang="en-IN" sz="2400" b="1" dirty="0">
              <a:solidFill>
                <a:schemeClr val="accent5">
                  <a:lumMod val="75000"/>
                </a:schemeClr>
              </a:solidFill>
              <a:latin typeface="Cambria" pitchFamily="18" charset="0"/>
            </a:endParaRPr>
          </a:p>
          <a:p>
            <a:pPr marL="342900" indent="-342900">
              <a:lnSpc>
                <a:spcPct val="150000"/>
              </a:lnSpc>
              <a:buFont typeface="Courier New" panose="02070309020205020404" pitchFamily="49" charset="0"/>
              <a:buChar char="o"/>
            </a:pPr>
            <a:r>
              <a:rPr lang="en-IN" sz="2000" dirty="0">
                <a:latin typeface="Cambria" panose="02040503050406030204" pitchFamily="18" charset="0"/>
                <a:ea typeface="Cambria" panose="02040503050406030204" pitchFamily="18" charset="0"/>
              </a:rPr>
              <a:t>For microscopic analysis, the sample of size 10 x 10x 4 mm</a:t>
            </a:r>
            <a:r>
              <a:rPr lang="en-IN" sz="2000" baseline="30000" dirty="0">
                <a:latin typeface="Cambria" panose="02040503050406030204" pitchFamily="18" charset="0"/>
                <a:ea typeface="Cambria" panose="02040503050406030204" pitchFamily="18" charset="0"/>
              </a:rPr>
              <a:t>3 </a:t>
            </a:r>
            <a:r>
              <a:rPr lang="en-IN" sz="2000" dirty="0">
                <a:latin typeface="Cambria" panose="02040503050406030204" pitchFamily="18" charset="0"/>
                <a:ea typeface="Cambria" panose="02040503050406030204" pitchFamily="18" charset="0"/>
              </a:rPr>
              <a:t>were cut using Wire Cut Electric Discharge Machine (WEDM). </a:t>
            </a:r>
            <a:endParaRPr lang="en-IN" sz="2000" dirty="0" smtClean="0">
              <a:latin typeface="Cambria" panose="02040503050406030204" pitchFamily="18" charset="0"/>
              <a:ea typeface="Cambria" panose="02040503050406030204" pitchFamily="18" charset="0"/>
            </a:endParaRPr>
          </a:p>
          <a:p>
            <a:pPr marL="342900" indent="-342900">
              <a:lnSpc>
                <a:spcPct val="150000"/>
              </a:lnSpc>
              <a:buFont typeface="Courier New" panose="02070309020205020404" pitchFamily="49" charset="0"/>
              <a:buChar char="o"/>
            </a:pPr>
            <a:r>
              <a:rPr lang="en-IN" sz="2000" dirty="0" smtClean="0">
                <a:latin typeface="Cambria" panose="02040503050406030204" pitchFamily="18" charset="0"/>
                <a:ea typeface="Cambria" panose="02040503050406030204" pitchFamily="18" charset="0"/>
              </a:rPr>
              <a:t>The </a:t>
            </a:r>
            <a:r>
              <a:rPr lang="en-IN" sz="2000" dirty="0">
                <a:latin typeface="Cambria" panose="02040503050406030204" pitchFamily="18" charset="0"/>
                <a:ea typeface="Cambria" panose="02040503050406030204" pitchFamily="18" charset="0"/>
              </a:rPr>
              <a:t>specimens were prepared as per ASTM E3 standard and necessary enchant was used. </a:t>
            </a:r>
          </a:p>
          <a:p>
            <a:pPr marL="342900" indent="-342900">
              <a:lnSpc>
                <a:spcPct val="150000"/>
              </a:lnSpc>
              <a:buFont typeface="Courier New" panose="02070309020205020404" pitchFamily="49" charset="0"/>
              <a:buChar char="o"/>
            </a:pPr>
            <a:endParaRPr lang="en-IN" sz="2000" dirty="0">
              <a:latin typeface="Cambria" panose="02040503050406030204" pitchFamily="18" charset="0"/>
              <a:ea typeface="Cambria" panose="02040503050406030204" pitchFamily="18" charset="0"/>
            </a:endParaRPr>
          </a:p>
          <a:p>
            <a:pPr marL="342900" indent="-342900">
              <a:lnSpc>
                <a:spcPct val="150000"/>
              </a:lnSpc>
              <a:buFont typeface="Courier New" panose="02070309020205020404" pitchFamily="49" charset="0"/>
              <a:buChar char="o"/>
            </a:pPr>
            <a:endParaRPr lang="en-IN" sz="2000" dirty="0">
              <a:latin typeface="Cambria" panose="02040503050406030204" pitchFamily="18" charset="0"/>
              <a:ea typeface="Cambria" panose="02040503050406030204" pitchFamily="18" charset="0"/>
            </a:endParaRPr>
          </a:p>
        </p:txBody>
      </p:sp>
      <p:sp>
        <p:nvSpPr>
          <p:cNvPr id="9" name="Footer Placeholder 8">
            <a:extLst>
              <a:ext uri="{FF2B5EF4-FFF2-40B4-BE49-F238E27FC236}">
                <a16:creationId xmlns:a16="http://schemas.microsoft.com/office/drawing/2014/main" id="{8A2AD1AA-F962-6490-46D9-6A5F29B36F1B}"/>
              </a:ext>
            </a:extLst>
          </p:cNvPr>
          <p:cNvSpPr>
            <a:spLocks noGrp="1"/>
          </p:cNvSpPr>
          <p:nvPr>
            <p:ph type="ftr" sz="quarter" idx="11"/>
          </p:nvPr>
        </p:nvSpPr>
        <p:spPr/>
        <p:txBody>
          <a:bodyPr/>
          <a:lstStyle/>
          <a:p>
            <a:r>
              <a:rPr lang="en-US"/>
              <a:t>Project Viva-Voce, DoME, Panimalar Engineering College`</a:t>
            </a:r>
            <a:endParaRPr lang="en-US" dirty="0"/>
          </a:p>
        </p:txBody>
      </p:sp>
    </p:spTree>
    <p:extLst>
      <p:ext uri="{BB962C8B-B14F-4D97-AF65-F5344CB8AC3E}">
        <p14:creationId xmlns:p14="http://schemas.microsoft.com/office/powerpoint/2010/main" val="192409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04800"/>
            <a:ext cx="11198726" cy="646001"/>
          </a:xfrm>
          <a:prstGeom prst="rect">
            <a:avLst/>
          </a:prstGeom>
        </p:spPr>
        <p:txBody>
          <a:bodyPr/>
          <a:lstStyle/>
          <a:p>
            <a:pPr>
              <a:spcBef>
                <a:spcPct val="0"/>
              </a:spcBef>
            </a:pPr>
            <a:r>
              <a:rPr lang="en-US" sz="3600" dirty="0">
                <a:solidFill>
                  <a:srgbClr val="0000FF"/>
                </a:solidFill>
                <a:latin typeface="Cambria" pitchFamily="18" charset="0"/>
                <a:ea typeface="+mj-ea"/>
                <a:cs typeface="+mj-cs"/>
              </a:rPr>
              <a:t>Results and Discussion – </a:t>
            </a:r>
            <a:r>
              <a:rPr lang="en-US" sz="3600" dirty="0" smtClean="0">
                <a:solidFill>
                  <a:srgbClr val="0000FF"/>
                </a:solidFill>
                <a:latin typeface="Cambria" pitchFamily="18" charset="0"/>
                <a:ea typeface="+mj-ea"/>
                <a:cs typeface="+mj-cs"/>
              </a:rPr>
              <a:t>Microstructure LPBF SS316L</a:t>
            </a:r>
            <a:r>
              <a:rPr lang="en-US" sz="3600" dirty="0">
                <a:solidFill>
                  <a:srgbClr val="0000FF"/>
                </a:solidFill>
                <a:latin typeface="Cambria" pitchFamily="18" charset="0"/>
                <a:ea typeface="+mj-ea"/>
                <a:cs typeface="+mj-cs"/>
              </a:rPr>
              <a:t>		</a:t>
            </a:r>
          </a:p>
        </p:txBody>
      </p:sp>
      <p:sp>
        <p:nvSpPr>
          <p:cNvPr id="4" name="Date Placeholder 3"/>
          <p:cNvSpPr>
            <a:spLocks noGrp="1"/>
          </p:cNvSpPr>
          <p:nvPr>
            <p:ph type="dt" sz="half" idx="10"/>
          </p:nvPr>
        </p:nvSpPr>
        <p:spPr/>
        <p:txBody>
          <a:bodyPr/>
          <a:lstStyle/>
          <a:p>
            <a:fld id="{184E9472-75CA-4534-8B4D-5D4C0A7B20C5}" type="datetime3">
              <a:rPr lang="en-US" smtClean="0"/>
              <a:t>9 April 2023</a:t>
            </a:fld>
            <a:endParaRPr lang="en-US"/>
          </a:p>
        </p:txBody>
      </p:sp>
      <p:sp>
        <p:nvSpPr>
          <p:cNvPr id="5" name="Slide Number Placeholder 4"/>
          <p:cNvSpPr>
            <a:spLocks noGrp="1"/>
          </p:cNvSpPr>
          <p:nvPr>
            <p:ph type="sldNum" sz="quarter" idx="12"/>
          </p:nvPr>
        </p:nvSpPr>
        <p:spPr/>
        <p:txBody>
          <a:bodyPr/>
          <a:lstStyle/>
          <a:p>
            <a:fld id="{EFF334C8-E93F-428C-81A4-D691A24BB71A}" type="slidenum">
              <a:rPr lang="en-US" smtClean="0"/>
              <a:pPr/>
              <a:t>26</a:t>
            </a:fld>
            <a:endParaRPr lang="en-US"/>
          </a:p>
        </p:txBody>
      </p:sp>
      <p:sp>
        <p:nvSpPr>
          <p:cNvPr id="10" name="Rectangle 13"/>
          <p:cNvSpPr>
            <a:spLocks noChangeArrowheads="1"/>
          </p:cNvSpPr>
          <p:nvPr/>
        </p:nvSpPr>
        <p:spPr bwMode="auto">
          <a:xfrm>
            <a:off x="1600201" y="4092090"/>
            <a:ext cx="923386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nSpc>
                <a:spcPct val="150000"/>
              </a:lnSpc>
              <a:buFont typeface="Wingdings" panose="05000000000000000000" pitchFamily="2" charset="2"/>
              <a:buChar char="q"/>
            </a:pPr>
            <a:r>
              <a:rPr lang="en-IN" sz="2000" dirty="0" smtClean="0">
                <a:latin typeface="Cambria" panose="02040503050406030204" pitchFamily="18" charset="0"/>
                <a:ea typeface="Cambria" panose="02040503050406030204" pitchFamily="18" charset="0"/>
              </a:rPr>
              <a:t>The </a:t>
            </a:r>
            <a:r>
              <a:rPr lang="en-IN" sz="2000" dirty="0">
                <a:latin typeface="Cambria" panose="02040503050406030204" pitchFamily="18" charset="0"/>
                <a:ea typeface="Cambria" panose="02040503050406030204" pitchFamily="18" charset="0"/>
              </a:rPr>
              <a:t>images of PBF SS316L shows segregated melt pools with discrete boundaries, a few small voids and a fine crystalline microstructure. </a:t>
            </a:r>
            <a:endParaRPr lang="en-IN" sz="2000" dirty="0" smtClean="0">
              <a:latin typeface="Cambria" panose="02040503050406030204" pitchFamily="18" charset="0"/>
              <a:ea typeface="Cambria" panose="02040503050406030204" pitchFamily="18" charset="0"/>
            </a:endParaRPr>
          </a:p>
          <a:p>
            <a:pPr marL="342900" indent="-342900">
              <a:lnSpc>
                <a:spcPct val="150000"/>
              </a:lnSpc>
              <a:buFont typeface="Wingdings" panose="05000000000000000000" pitchFamily="2" charset="2"/>
              <a:buChar char="q"/>
            </a:pPr>
            <a:r>
              <a:rPr lang="en-IN" sz="2000" dirty="0" smtClean="0">
                <a:latin typeface="Cambria" panose="02040503050406030204" pitchFamily="18" charset="0"/>
                <a:ea typeface="Cambria" panose="02040503050406030204" pitchFamily="18" charset="0"/>
              </a:rPr>
              <a:t>The </a:t>
            </a:r>
            <a:r>
              <a:rPr lang="en-IN" sz="2000" dirty="0">
                <a:latin typeface="Cambria" panose="02040503050406030204" pitchFamily="18" charset="0"/>
                <a:ea typeface="Cambria" panose="02040503050406030204" pitchFamily="18" charset="0"/>
              </a:rPr>
              <a:t>grains were not confined to their first deposited layers during solidification and growth, and they grew </a:t>
            </a:r>
            <a:r>
              <a:rPr lang="en-IN" sz="2000" dirty="0" err="1" smtClean="0">
                <a:latin typeface="Cambria" panose="02040503050406030204" pitchFamily="18" charset="0"/>
                <a:ea typeface="Cambria" panose="02040503050406030204" pitchFamily="18" charset="0"/>
              </a:rPr>
              <a:t>epiaxially</a:t>
            </a:r>
            <a:r>
              <a:rPr lang="en-IN" sz="2000" dirty="0" smtClean="0">
                <a:latin typeface="Cambria" panose="02040503050406030204" pitchFamily="18" charset="0"/>
                <a:ea typeface="Cambria" panose="02040503050406030204" pitchFamily="18" charset="0"/>
              </a:rPr>
              <a:t> </a:t>
            </a:r>
            <a:r>
              <a:rPr lang="en-IN" sz="2000" dirty="0">
                <a:latin typeface="Cambria" panose="02040503050406030204" pitchFamily="18" charset="0"/>
                <a:ea typeface="Cambria" panose="02040503050406030204" pitchFamily="18" charset="0"/>
              </a:rPr>
              <a:t>beyond several layers to obtain their coarse and elongated appearance.</a:t>
            </a:r>
          </a:p>
          <a:p>
            <a:pPr eaLnBrk="0" fontAlgn="base" hangingPunct="0">
              <a:spcBef>
                <a:spcPct val="0"/>
              </a:spcBef>
              <a:spcAft>
                <a:spcPct val="0"/>
              </a:spcAft>
            </a:pPr>
            <a:endParaRPr lang="en-US" dirty="0">
              <a:latin typeface="Arial" pitchFamily="34" charset="0"/>
              <a:cs typeface="Arial" pitchFamily="34" charset="0"/>
            </a:endParaRPr>
          </a:p>
        </p:txBody>
      </p:sp>
      <p:sp>
        <p:nvSpPr>
          <p:cNvPr id="11" name="Rectangle 14"/>
          <p:cNvSpPr>
            <a:spLocks noChangeArrowheads="1"/>
          </p:cNvSpPr>
          <p:nvPr/>
        </p:nvSpPr>
        <p:spPr bwMode="auto">
          <a:xfrm>
            <a:off x="5978820" y="2398812"/>
            <a:ext cx="2343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r>
              <a:rPr lang="en-US" sz="1400" b="1">
                <a:latin typeface="Arial" pitchFamily="34" charset="0"/>
                <a:ea typeface="Times New Roman" pitchFamily="18" charset="0"/>
                <a:cs typeface="Arial" pitchFamily="34" charset="0"/>
              </a:rPr>
              <a:t> </a:t>
            </a:r>
            <a:endParaRPr lang="en-US">
              <a:latin typeface="Arial" pitchFamily="34" charset="0"/>
              <a:cs typeface="Arial" pitchFamily="34" charset="0"/>
            </a:endParaRPr>
          </a:p>
        </p:txBody>
      </p:sp>
      <p:sp>
        <p:nvSpPr>
          <p:cNvPr id="3" name="Footer Placeholder 2">
            <a:extLst>
              <a:ext uri="{FF2B5EF4-FFF2-40B4-BE49-F238E27FC236}">
                <a16:creationId xmlns:a16="http://schemas.microsoft.com/office/drawing/2014/main" id="{BDD0E456-B539-61A7-7197-B9E8303FCE03}"/>
              </a:ext>
            </a:extLst>
          </p:cNvPr>
          <p:cNvSpPr>
            <a:spLocks noGrp="1"/>
          </p:cNvSpPr>
          <p:nvPr>
            <p:ph type="ftr" sz="quarter" idx="11"/>
          </p:nvPr>
        </p:nvSpPr>
        <p:spPr/>
        <p:txBody>
          <a:bodyPr/>
          <a:lstStyle/>
          <a:p>
            <a:r>
              <a:rPr lang="en-US"/>
              <a:t>Project Viva-Voce, DoME, Panimalar Engineering College`</a:t>
            </a:r>
            <a:endParaRPr lang="en-US" dirty="0"/>
          </a:p>
        </p:txBody>
      </p:sp>
      <p:pic>
        <p:nvPicPr>
          <p:cNvPr id="13" name="Picture 12"/>
          <p:cNvPicPr/>
          <p:nvPr/>
        </p:nvPicPr>
        <p:blipFill>
          <a:blip r:embed="rId2" cstate="print">
            <a:extLst>
              <a:ext uri="{28A0092B-C50C-407E-A947-70E740481C1C}">
                <a14:useLocalDpi xmlns:a14="http://schemas.microsoft.com/office/drawing/2010/main" val="0"/>
              </a:ext>
            </a:extLst>
          </a:blip>
          <a:stretch>
            <a:fillRect/>
          </a:stretch>
        </p:blipFill>
        <p:spPr>
          <a:xfrm>
            <a:off x="1703552" y="1089529"/>
            <a:ext cx="4008832" cy="3002561"/>
          </a:xfrm>
          <a:prstGeom prst="rect">
            <a:avLst/>
          </a:prstGeom>
        </p:spPr>
      </p:pic>
      <p:pic>
        <p:nvPicPr>
          <p:cNvPr id="16" name="Picture 15"/>
          <p:cNvPicPr/>
          <p:nvPr/>
        </p:nvPicPr>
        <p:blipFill>
          <a:blip r:embed="rId3" cstate="print">
            <a:extLst>
              <a:ext uri="{28A0092B-C50C-407E-A947-70E740481C1C}">
                <a14:useLocalDpi xmlns:a14="http://schemas.microsoft.com/office/drawing/2010/main" val="0"/>
              </a:ext>
            </a:extLst>
          </a:blip>
          <a:stretch>
            <a:fillRect/>
          </a:stretch>
        </p:blipFill>
        <p:spPr>
          <a:xfrm>
            <a:off x="6795463" y="1086989"/>
            <a:ext cx="4038600" cy="3005101"/>
          </a:xfrm>
          <a:prstGeom prst="rect">
            <a:avLst/>
          </a:prstGeom>
        </p:spPr>
      </p:pic>
    </p:spTree>
    <p:extLst>
      <p:ext uri="{BB962C8B-B14F-4D97-AF65-F5344CB8AC3E}">
        <p14:creationId xmlns:p14="http://schemas.microsoft.com/office/powerpoint/2010/main" val="20177218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07680" y="-55525"/>
            <a:ext cx="11811000" cy="646001"/>
          </a:xfrm>
          <a:prstGeom prst="rect">
            <a:avLst/>
          </a:prstGeom>
        </p:spPr>
        <p:txBody>
          <a:bodyPr/>
          <a:lstStyle/>
          <a:p>
            <a:pPr>
              <a:spcBef>
                <a:spcPct val="0"/>
              </a:spcBef>
            </a:pPr>
            <a:r>
              <a:rPr lang="en-US" sz="3600" dirty="0">
                <a:solidFill>
                  <a:srgbClr val="0000FF"/>
                </a:solidFill>
                <a:latin typeface="Cambria" pitchFamily="18" charset="0"/>
                <a:ea typeface="+mj-ea"/>
                <a:cs typeface="+mj-cs"/>
              </a:rPr>
              <a:t>Results and Discussion – </a:t>
            </a:r>
            <a:r>
              <a:rPr lang="en-US" sz="3600" dirty="0" smtClean="0">
                <a:solidFill>
                  <a:srgbClr val="0000FF"/>
                </a:solidFill>
                <a:latin typeface="Cambria" pitchFamily="18" charset="0"/>
                <a:ea typeface="+mj-ea"/>
                <a:cs typeface="+mj-cs"/>
              </a:rPr>
              <a:t>Microstructure Conventionally made SS316L</a:t>
            </a:r>
            <a:r>
              <a:rPr lang="en-US" sz="3600" dirty="0">
                <a:solidFill>
                  <a:srgbClr val="0000FF"/>
                </a:solidFill>
                <a:latin typeface="Cambria" pitchFamily="18" charset="0"/>
                <a:ea typeface="+mj-ea"/>
                <a:cs typeface="+mj-cs"/>
              </a:rPr>
              <a:t>		</a:t>
            </a:r>
          </a:p>
        </p:txBody>
      </p:sp>
      <p:sp>
        <p:nvSpPr>
          <p:cNvPr id="4" name="Date Placeholder 3"/>
          <p:cNvSpPr>
            <a:spLocks noGrp="1"/>
          </p:cNvSpPr>
          <p:nvPr>
            <p:ph type="dt" sz="half" idx="10"/>
          </p:nvPr>
        </p:nvSpPr>
        <p:spPr/>
        <p:txBody>
          <a:bodyPr/>
          <a:lstStyle/>
          <a:p>
            <a:fld id="{184E9472-75CA-4534-8B4D-5D4C0A7B20C5}" type="datetime3">
              <a:rPr lang="en-US" smtClean="0"/>
              <a:t>9 April 2023</a:t>
            </a:fld>
            <a:endParaRPr lang="en-US"/>
          </a:p>
        </p:txBody>
      </p:sp>
      <p:sp>
        <p:nvSpPr>
          <p:cNvPr id="5" name="Slide Number Placeholder 4"/>
          <p:cNvSpPr>
            <a:spLocks noGrp="1"/>
          </p:cNvSpPr>
          <p:nvPr>
            <p:ph type="sldNum" sz="quarter" idx="12"/>
          </p:nvPr>
        </p:nvSpPr>
        <p:spPr/>
        <p:txBody>
          <a:bodyPr/>
          <a:lstStyle/>
          <a:p>
            <a:fld id="{EFF334C8-E93F-428C-81A4-D691A24BB71A}" type="slidenum">
              <a:rPr lang="en-US" smtClean="0"/>
              <a:pPr/>
              <a:t>27</a:t>
            </a:fld>
            <a:endParaRPr lang="en-US"/>
          </a:p>
        </p:txBody>
      </p:sp>
      <p:sp>
        <p:nvSpPr>
          <p:cNvPr id="10" name="Rectangle 13"/>
          <p:cNvSpPr>
            <a:spLocks noChangeArrowheads="1"/>
          </p:cNvSpPr>
          <p:nvPr/>
        </p:nvSpPr>
        <p:spPr bwMode="auto">
          <a:xfrm>
            <a:off x="1524000" y="4622932"/>
            <a:ext cx="9310063" cy="958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lnSpc>
                <a:spcPct val="150000"/>
              </a:lnSpc>
              <a:spcBef>
                <a:spcPct val="0"/>
              </a:spcBef>
              <a:spcAft>
                <a:spcPct val="0"/>
              </a:spcAft>
              <a:buFont typeface="Wingdings" panose="05000000000000000000" pitchFamily="2" charset="2"/>
              <a:buChar char="q"/>
            </a:pPr>
            <a:r>
              <a:rPr lang="en-IN" sz="2000" dirty="0">
                <a:latin typeface="Cambria" panose="02040503050406030204" pitchFamily="18" charset="0"/>
                <a:ea typeface="Cambria" panose="02040503050406030204" pitchFamily="18" charset="0"/>
              </a:rPr>
              <a:t>T</a:t>
            </a:r>
            <a:r>
              <a:rPr lang="en-IN" sz="2000" dirty="0" smtClean="0">
                <a:latin typeface="Cambria" panose="02040503050406030204" pitchFamily="18" charset="0"/>
                <a:ea typeface="Cambria" panose="02040503050406030204" pitchFamily="18" charset="0"/>
              </a:rPr>
              <a:t>he </a:t>
            </a:r>
            <a:r>
              <a:rPr lang="en-IN" sz="2000" dirty="0">
                <a:latin typeface="Cambria" panose="02040503050406030204" pitchFamily="18" charset="0"/>
                <a:ea typeface="Cambria" panose="02040503050406030204" pitchFamily="18" charset="0"/>
              </a:rPr>
              <a:t>grain boundaries are clearly indicated </a:t>
            </a:r>
            <a:r>
              <a:rPr lang="en-IN" sz="2000" dirty="0" smtClean="0">
                <a:latin typeface="Cambria" panose="02040503050406030204" pitchFamily="18" charset="0"/>
                <a:ea typeface="Cambria" panose="02040503050406030204" pitchFamily="18" charset="0"/>
              </a:rPr>
              <a:t>N</a:t>
            </a:r>
          </a:p>
          <a:p>
            <a:pPr marL="342900" indent="-342900" eaLnBrk="0" fontAlgn="base" hangingPunct="0">
              <a:lnSpc>
                <a:spcPct val="150000"/>
              </a:lnSpc>
              <a:spcBef>
                <a:spcPct val="0"/>
              </a:spcBef>
              <a:spcAft>
                <a:spcPct val="0"/>
              </a:spcAft>
              <a:buFont typeface="Wingdings" panose="05000000000000000000" pitchFamily="2" charset="2"/>
              <a:buChar char="q"/>
            </a:pPr>
            <a:r>
              <a:rPr lang="en-IN" sz="2000" dirty="0" smtClean="0">
                <a:latin typeface="Cambria" panose="02040503050406030204" pitchFamily="18" charset="0"/>
                <a:ea typeface="Cambria" panose="02040503050406030204" pitchFamily="18" charset="0"/>
              </a:rPr>
              <a:t>o </a:t>
            </a:r>
            <a:r>
              <a:rPr lang="en-IN" sz="2000" dirty="0">
                <a:latin typeface="Cambria" panose="02040503050406030204" pitchFamily="18" charset="0"/>
                <a:ea typeface="Cambria" panose="02040503050406030204" pitchFamily="18" charset="0"/>
              </a:rPr>
              <a:t>defects such as pores or pits are visible</a:t>
            </a:r>
            <a:endParaRPr lang="en-US" sz="2000" dirty="0">
              <a:latin typeface="Cambria" panose="02040503050406030204" pitchFamily="18" charset="0"/>
              <a:ea typeface="Cambria" panose="02040503050406030204" pitchFamily="18" charset="0"/>
              <a:cs typeface="Arial" pitchFamily="34" charset="0"/>
            </a:endParaRPr>
          </a:p>
        </p:txBody>
      </p:sp>
      <p:sp>
        <p:nvSpPr>
          <p:cNvPr id="11" name="Rectangle 14"/>
          <p:cNvSpPr>
            <a:spLocks noChangeArrowheads="1"/>
          </p:cNvSpPr>
          <p:nvPr/>
        </p:nvSpPr>
        <p:spPr bwMode="auto">
          <a:xfrm>
            <a:off x="5978820" y="2398812"/>
            <a:ext cx="2343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r>
              <a:rPr lang="en-US" sz="1400" b="1">
                <a:latin typeface="Arial" pitchFamily="34" charset="0"/>
                <a:ea typeface="Times New Roman" pitchFamily="18" charset="0"/>
                <a:cs typeface="Arial" pitchFamily="34" charset="0"/>
              </a:rPr>
              <a:t> </a:t>
            </a:r>
            <a:endParaRPr lang="en-US">
              <a:latin typeface="Arial" pitchFamily="34" charset="0"/>
              <a:cs typeface="Arial" pitchFamily="34" charset="0"/>
            </a:endParaRPr>
          </a:p>
        </p:txBody>
      </p:sp>
      <p:sp>
        <p:nvSpPr>
          <p:cNvPr id="3" name="Footer Placeholder 2">
            <a:extLst>
              <a:ext uri="{FF2B5EF4-FFF2-40B4-BE49-F238E27FC236}">
                <a16:creationId xmlns:a16="http://schemas.microsoft.com/office/drawing/2014/main" id="{BDD0E456-B539-61A7-7197-B9E8303FCE03}"/>
              </a:ext>
            </a:extLst>
          </p:cNvPr>
          <p:cNvSpPr>
            <a:spLocks noGrp="1"/>
          </p:cNvSpPr>
          <p:nvPr>
            <p:ph type="ftr" sz="quarter" idx="11"/>
          </p:nvPr>
        </p:nvSpPr>
        <p:spPr/>
        <p:txBody>
          <a:bodyPr/>
          <a:lstStyle/>
          <a:p>
            <a:r>
              <a:rPr lang="en-US"/>
              <a:t>Project Viva-Voce, DoME, Panimalar Engineering College`</a:t>
            </a:r>
            <a:endParaRPr lang="en-US" dirty="0"/>
          </a:p>
        </p:txBody>
      </p:sp>
      <p:pic>
        <p:nvPicPr>
          <p:cNvPr id="12" name="Picture 11"/>
          <p:cNvPicPr/>
          <p:nvPr/>
        </p:nvPicPr>
        <p:blipFill>
          <a:blip r:embed="rId2" cstate="print">
            <a:extLst>
              <a:ext uri="{28A0092B-C50C-407E-A947-70E740481C1C}">
                <a14:useLocalDpi xmlns:a14="http://schemas.microsoft.com/office/drawing/2010/main" val="0"/>
              </a:ext>
            </a:extLst>
          </a:blip>
          <a:stretch>
            <a:fillRect/>
          </a:stretch>
        </p:blipFill>
        <p:spPr>
          <a:xfrm>
            <a:off x="1371600" y="1258972"/>
            <a:ext cx="4114800" cy="3084428"/>
          </a:xfrm>
          <a:prstGeom prst="rect">
            <a:avLst/>
          </a:prstGeom>
        </p:spPr>
      </p:pic>
      <p:pic>
        <p:nvPicPr>
          <p:cNvPr id="14" name="Picture 13"/>
          <p:cNvPicPr/>
          <p:nvPr/>
        </p:nvPicPr>
        <p:blipFill>
          <a:blip r:embed="rId3" cstate="print">
            <a:extLst>
              <a:ext uri="{28A0092B-C50C-407E-A947-70E740481C1C}">
                <a14:useLocalDpi xmlns:a14="http://schemas.microsoft.com/office/drawing/2010/main" val="0"/>
              </a:ext>
            </a:extLst>
          </a:blip>
          <a:stretch>
            <a:fillRect/>
          </a:stretch>
        </p:blipFill>
        <p:spPr>
          <a:xfrm>
            <a:off x="6492374" y="1251089"/>
            <a:ext cx="4191000" cy="3100194"/>
          </a:xfrm>
          <a:prstGeom prst="rect">
            <a:avLst/>
          </a:prstGeom>
        </p:spPr>
      </p:pic>
    </p:spTree>
    <p:extLst>
      <p:ext uri="{BB962C8B-B14F-4D97-AF65-F5344CB8AC3E}">
        <p14:creationId xmlns:p14="http://schemas.microsoft.com/office/powerpoint/2010/main" val="14900104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04800"/>
            <a:ext cx="11198726" cy="646001"/>
          </a:xfrm>
          <a:prstGeom prst="rect">
            <a:avLst/>
          </a:prstGeom>
        </p:spPr>
        <p:txBody>
          <a:bodyPr/>
          <a:lstStyle/>
          <a:p>
            <a:pPr>
              <a:spcBef>
                <a:spcPct val="0"/>
              </a:spcBef>
            </a:pPr>
            <a:r>
              <a:rPr lang="en-US" sz="3600" dirty="0">
                <a:solidFill>
                  <a:srgbClr val="0000FF"/>
                </a:solidFill>
                <a:latin typeface="Cambria" pitchFamily="18" charset="0"/>
                <a:ea typeface="+mj-ea"/>
                <a:cs typeface="+mj-cs"/>
              </a:rPr>
              <a:t>Results and Discussion – </a:t>
            </a:r>
            <a:r>
              <a:rPr lang="en-US" sz="3600" dirty="0" smtClean="0">
                <a:solidFill>
                  <a:srgbClr val="0000FF"/>
                </a:solidFill>
                <a:latin typeface="Cambria" pitchFamily="18" charset="0"/>
                <a:ea typeface="+mj-ea"/>
                <a:cs typeface="+mj-cs"/>
              </a:rPr>
              <a:t>Tensile Test</a:t>
            </a:r>
            <a:r>
              <a:rPr lang="en-US" sz="3600" dirty="0">
                <a:solidFill>
                  <a:srgbClr val="0000FF"/>
                </a:solidFill>
                <a:latin typeface="Cambria" pitchFamily="18" charset="0"/>
                <a:ea typeface="+mj-ea"/>
                <a:cs typeface="+mj-cs"/>
              </a:rPr>
              <a:t>		</a:t>
            </a:r>
          </a:p>
        </p:txBody>
      </p:sp>
      <p:sp>
        <p:nvSpPr>
          <p:cNvPr id="4" name="Date Placeholder 3"/>
          <p:cNvSpPr>
            <a:spLocks noGrp="1"/>
          </p:cNvSpPr>
          <p:nvPr>
            <p:ph type="dt" sz="half" idx="10"/>
          </p:nvPr>
        </p:nvSpPr>
        <p:spPr/>
        <p:txBody>
          <a:bodyPr/>
          <a:lstStyle/>
          <a:p>
            <a:fld id="{184E9472-75CA-4534-8B4D-5D4C0A7B20C5}" type="datetime3">
              <a:rPr lang="en-US" smtClean="0"/>
              <a:t>9 April 2023</a:t>
            </a:fld>
            <a:endParaRPr lang="en-US"/>
          </a:p>
        </p:txBody>
      </p:sp>
      <p:sp>
        <p:nvSpPr>
          <p:cNvPr id="5" name="Slide Number Placeholder 4"/>
          <p:cNvSpPr>
            <a:spLocks noGrp="1"/>
          </p:cNvSpPr>
          <p:nvPr>
            <p:ph type="sldNum" sz="quarter" idx="12"/>
          </p:nvPr>
        </p:nvSpPr>
        <p:spPr/>
        <p:txBody>
          <a:bodyPr/>
          <a:lstStyle/>
          <a:p>
            <a:fld id="{EFF334C8-E93F-428C-81A4-D691A24BB71A}" type="slidenum">
              <a:rPr lang="en-US" smtClean="0"/>
              <a:pPr/>
              <a:t>28</a:t>
            </a:fld>
            <a:endParaRPr lang="en-US"/>
          </a:p>
        </p:txBody>
      </p:sp>
      <p:sp>
        <p:nvSpPr>
          <p:cNvPr id="10" name="Rectangle 13"/>
          <p:cNvSpPr>
            <a:spLocks noChangeArrowheads="1"/>
          </p:cNvSpPr>
          <p:nvPr/>
        </p:nvSpPr>
        <p:spPr bwMode="auto">
          <a:xfrm>
            <a:off x="1104899" y="4813261"/>
            <a:ext cx="10665325"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Wingdings" panose="05000000000000000000" pitchFamily="2" charset="2"/>
              <a:buChar char="q"/>
            </a:pPr>
            <a:r>
              <a:rPr lang="en-IN" sz="2000" dirty="0" smtClean="0">
                <a:latin typeface="Cambria" panose="02040503050406030204" pitchFamily="18" charset="0"/>
                <a:ea typeface="Cambria" panose="02040503050406030204" pitchFamily="18" charset="0"/>
              </a:rPr>
              <a:t>Tensile properties of PBF SS316L specimens are good compared to Conventionally fabricated SS3316L specimen</a:t>
            </a:r>
          </a:p>
          <a:p>
            <a:pPr marL="342900" indent="-342900">
              <a:buFont typeface="Wingdings" panose="05000000000000000000" pitchFamily="2" charset="2"/>
              <a:buChar char="q"/>
            </a:pPr>
            <a:r>
              <a:rPr lang="en-IN" sz="2000" dirty="0" smtClean="0">
                <a:latin typeface="Cambria" panose="02040503050406030204" pitchFamily="18" charset="0"/>
                <a:ea typeface="Cambria" panose="02040503050406030204" pitchFamily="18" charset="0"/>
              </a:rPr>
              <a:t>The tensile properties of PBF SS316L sample is better when it is fabricated in the horizontal direction than in vertical direction which is due to the stair stepping effect of additive manufacturing. </a:t>
            </a:r>
            <a:r>
              <a:rPr lang="en-IN" sz="2000" dirty="0">
                <a:latin typeface="Cambria" panose="02040503050406030204" pitchFamily="18" charset="0"/>
                <a:ea typeface="Cambria" panose="02040503050406030204" pitchFamily="18" charset="0"/>
              </a:rPr>
              <a:t> </a:t>
            </a:r>
          </a:p>
          <a:p>
            <a:pPr eaLnBrk="0" fontAlgn="base" hangingPunct="0">
              <a:spcBef>
                <a:spcPct val="0"/>
              </a:spcBef>
              <a:spcAft>
                <a:spcPct val="0"/>
              </a:spcAft>
            </a:pPr>
            <a:endParaRPr lang="en-US" dirty="0">
              <a:latin typeface="Arial" pitchFamily="34" charset="0"/>
              <a:cs typeface="Arial" pitchFamily="34" charset="0"/>
            </a:endParaRPr>
          </a:p>
        </p:txBody>
      </p:sp>
      <p:sp>
        <p:nvSpPr>
          <p:cNvPr id="11" name="Rectangle 14"/>
          <p:cNvSpPr>
            <a:spLocks noChangeArrowheads="1"/>
          </p:cNvSpPr>
          <p:nvPr/>
        </p:nvSpPr>
        <p:spPr bwMode="auto">
          <a:xfrm>
            <a:off x="5978820" y="2398812"/>
            <a:ext cx="2343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r>
              <a:rPr lang="en-US" sz="1400" b="1">
                <a:latin typeface="Arial" pitchFamily="34" charset="0"/>
                <a:ea typeface="Times New Roman" pitchFamily="18" charset="0"/>
                <a:cs typeface="Arial" pitchFamily="34" charset="0"/>
              </a:rPr>
              <a:t> </a:t>
            </a:r>
            <a:endParaRPr lang="en-US">
              <a:latin typeface="Arial" pitchFamily="34" charset="0"/>
              <a:cs typeface="Arial" pitchFamily="34" charset="0"/>
            </a:endParaRPr>
          </a:p>
        </p:txBody>
      </p:sp>
      <p:sp>
        <p:nvSpPr>
          <p:cNvPr id="3" name="Footer Placeholder 2">
            <a:extLst>
              <a:ext uri="{FF2B5EF4-FFF2-40B4-BE49-F238E27FC236}">
                <a16:creationId xmlns:a16="http://schemas.microsoft.com/office/drawing/2014/main" id="{BDD0E456-B539-61A7-7197-B9E8303FCE03}"/>
              </a:ext>
            </a:extLst>
          </p:cNvPr>
          <p:cNvSpPr>
            <a:spLocks noGrp="1"/>
          </p:cNvSpPr>
          <p:nvPr>
            <p:ph type="ftr" sz="quarter" idx="11"/>
          </p:nvPr>
        </p:nvSpPr>
        <p:spPr/>
        <p:txBody>
          <a:bodyPr/>
          <a:lstStyle/>
          <a:p>
            <a:r>
              <a:rPr lang="en-US"/>
              <a:t>Project Viva-Voce, DoME, Panimalar Engineering College`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71264422"/>
              </p:ext>
            </p:extLst>
          </p:nvPr>
        </p:nvGraphicFramePr>
        <p:xfrm>
          <a:off x="1143000" y="1029254"/>
          <a:ext cx="10589125" cy="3794954"/>
        </p:xfrm>
        <a:graphic>
          <a:graphicData uri="http://schemas.openxmlformats.org/drawingml/2006/table">
            <a:tbl>
              <a:tblPr firstRow="1" firstCol="1" bandRow="1">
                <a:tableStyleId>{5940675A-B579-460E-94D1-54222C63F5DA}</a:tableStyleId>
              </a:tblPr>
              <a:tblGrid>
                <a:gridCol w="2286000">
                  <a:extLst>
                    <a:ext uri="{9D8B030D-6E8A-4147-A177-3AD203B41FA5}">
                      <a16:colId xmlns:a16="http://schemas.microsoft.com/office/drawing/2014/main" val="394650591"/>
                    </a:ext>
                  </a:extLst>
                </a:gridCol>
                <a:gridCol w="2667000">
                  <a:extLst>
                    <a:ext uri="{9D8B030D-6E8A-4147-A177-3AD203B41FA5}">
                      <a16:colId xmlns:a16="http://schemas.microsoft.com/office/drawing/2014/main" val="2059962557"/>
                    </a:ext>
                  </a:extLst>
                </a:gridCol>
                <a:gridCol w="3200400">
                  <a:extLst>
                    <a:ext uri="{9D8B030D-6E8A-4147-A177-3AD203B41FA5}">
                      <a16:colId xmlns:a16="http://schemas.microsoft.com/office/drawing/2014/main" val="1942953819"/>
                    </a:ext>
                  </a:extLst>
                </a:gridCol>
                <a:gridCol w="2435725">
                  <a:extLst>
                    <a:ext uri="{9D8B030D-6E8A-4147-A177-3AD203B41FA5}">
                      <a16:colId xmlns:a16="http://schemas.microsoft.com/office/drawing/2014/main" val="4087181117"/>
                    </a:ext>
                  </a:extLst>
                </a:gridCol>
              </a:tblGrid>
              <a:tr h="1595604">
                <a:tc>
                  <a:txBody>
                    <a:bodyPr/>
                    <a:lstStyle/>
                    <a:p>
                      <a:pPr marL="529590" indent="-6350" algn="just">
                        <a:lnSpc>
                          <a:spcPct val="150000"/>
                        </a:lnSpc>
                        <a:spcAft>
                          <a:spcPts val="0"/>
                        </a:spcAft>
                      </a:pPr>
                      <a:r>
                        <a:rPr lang="en-IN" sz="2400" b="1">
                          <a:effectLst/>
                          <a:latin typeface="Cambria" panose="02040503050406030204" pitchFamily="18" charset="0"/>
                          <a:ea typeface="Cambria" panose="02040503050406030204" pitchFamily="18" charset="0"/>
                        </a:rPr>
                        <a:t>Specimens</a:t>
                      </a:r>
                      <a:endParaRPr lang="en-IN" sz="24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529590" indent="-6350" algn="just">
                        <a:lnSpc>
                          <a:spcPct val="150000"/>
                        </a:lnSpc>
                        <a:spcAft>
                          <a:spcPts val="0"/>
                        </a:spcAft>
                      </a:pPr>
                      <a:r>
                        <a:rPr lang="en-IN" sz="2400" b="1">
                          <a:effectLst/>
                          <a:latin typeface="Cambria" panose="02040503050406030204" pitchFamily="18" charset="0"/>
                          <a:ea typeface="Cambria" panose="02040503050406030204" pitchFamily="18" charset="0"/>
                        </a:rPr>
                        <a:t>Yield Strength</a:t>
                      </a:r>
                    </a:p>
                    <a:p>
                      <a:pPr marL="529590" indent="-6350" algn="just">
                        <a:lnSpc>
                          <a:spcPct val="150000"/>
                        </a:lnSpc>
                        <a:spcAft>
                          <a:spcPts val="0"/>
                        </a:spcAft>
                      </a:pPr>
                      <a:r>
                        <a:rPr lang="en-IN" sz="2400" b="1">
                          <a:effectLst/>
                          <a:latin typeface="Cambria" panose="02040503050406030204" pitchFamily="18" charset="0"/>
                          <a:ea typeface="Cambria" panose="02040503050406030204" pitchFamily="18" charset="0"/>
                        </a:rPr>
                        <a:t>(MPa)</a:t>
                      </a:r>
                      <a:endParaRPr lang="en-IN" sz="24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529590" indent="-6350" algn="just">
                        <a:lnSpc>
                          <a:spcPct val="150000"/>
                        </a:lnSpc>
                        <a:spcAft>
                          <a:spcPts val="0"/>
                        </a:spcAft>
                      </a:pPr>
                      <a:r>
                        <a:rPr lang="en-IN" sz="2400" b="1">
                          <a:effectLst/>
                          <a:latin typeface="Cambria" panose="02040503050406030204" pitchFamily="18" charset="0"/>
                          <a:ea typeface="Cambria" panose="02040503050406030204" pitchFamily="18" charset="0"/>
                        </a:rPr>
                        <a:t>Ultimate tensile strength</a:t>
                      </a:r>
                    </a:p>
                    <a:p>
                      <a:pPr marL="529590" indent="-6350" algn="just">
                        <a:lnSpc>
                          <a:spcPct val="150000"/>
                        </a:lnSpc>
                        <a:spcAft>
                          <a:spcPts val="0"/>
                        </a:spcAft>
                      </a:pPr>
                      <a:r>
                        <a:rPr lang="en-IN" sz="2400" b="1">
                          <a:effectLst/>
                          <a:latin typeface="Cambria" panose="02040503050406030204" pitchFamily="18" charset="0"/>
                          <a:ea typeface="Cambria" panose="02040503050406030204" pitchFamily="18" charset="0"/>
                        </a:rPr>
                        <a:t>(MPa)</a:t>
                      </a:r>
                      <a:endParaRPr lang="en-IN" sz="24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529590" indent="-6350" algn="just">
                        <a:lnSpc>
                          <a:spcPct val="150000"/>
                        </a:lnSpc>
                        <a:spcAft>
                          <a:spcPts val="0"/>
                        </a:spcAft>
                      </a:pPr>
                      <a:r>
                        <a:rPr lang="en-IN" sz="2400" b="1" dirty="0">
                          <a:effectLst/>
                          <a:latin typeface="Cambria" panose="02040503050406030204" pitchFamily="18" charset="0"/>
                          <a:ea typeface="Cambria" panose="02040503050406030204" pitchFamily="18" charset="0"/>
                        </a:rPr>
                        <a:t>Fracture elongation</a:t>
                      </a:r>
                    </a:p>
                    <a:p>
                      <a:pPr marL="529590" indent="-6350" algn="just">
                        <a:lnSpc>
                          <a:spcPct val="150000"/>
                        </a:lnSpc>
                        <a:spcAft>
                          <a:spcPts val="0"/>
                        </a:spcAft>
                      </a:pPr>
                      <a:r>
                        <a:rPr lang="en-IN" sz="2400" b="1" dirty="0">
                          <a:effectLst/>
                          <a:latin typeface="Cambria" panose="02040503050406030204" pitchFamily="18" charset="0"/>
                          <a:ea typeface="Cambria" panose="02040503050406030204" pitchFamily="18" charset="0"/>
                        </a:rPr>
                        <a:t>(%)</a:t>
                      </a:r>
                      <a:endParaRPr lang="en-IN" sz="2400" b="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78076185"/>
                  </a:ext>
                </a:extLst>
              </a:tr>
              <a:tr h="617317">
                <a:tc>
                  <a:txBody>
                    <a:bodyPr/>
                    <a:lstStyle/>
                    <a:p>
                      <a:pPr marL="529590" indent="-6350" algn="just">
                        <a:lnSpc>
                          <a:spcPct val="150000"/>
                        </a:lnSpc>
                        <a:spcAft>
                          <a:spcPts val="0"/>
                        </a:spcAft>
                      </a:pPr>
                      <a:r>
                        <a:rPr lang="en-IN" sz="2000">
                          <a:effectLst/>
                          <a:latin typeface="Cambria" panose="02040503050406030204" pitchFamily="18" charset="0"/>
                          <a:ea typeface="Cambria" panose="02040503050406030204" pitchFamily="18" charset="0"/>
                        </a:rPr>
                        <a:t>PBF-Horizontal</a:t>
                      </a:r>
                      <a:endParaRPr lang="en-IN" sz="20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529590" indent="-6350" algn="just">
                        <a:lnSpc>
                          <a:spcPct val="150000"/>
                        </a:lnSpc>
                        <a:spcAft>
                          <a:spcPts val="0"/>
                        </a:spcAft>
                      </a:pPr>
                      <a:r>
                        <a:rPr lang="en-IN" sz="2000">
                          <a:effectLst/>
                          <a:latin typeface="Cambria" panose="02040503050406030204" pitchFamily="18" charset="0"/>
                          <a:ea typeface="Cambria" panose="02040503050406030204" pitchFamily="18" charset="0"/>
                        </a:rPr>
                        <a:t>530 </a:t>
                      </a:r>
                      <a:endParaRPr lang="en-IN" sz="20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529590" indent="-6350" algn="just">
                        <a:lnSpc>
                          <a:spcPct val="150000"/>
                        </a:lnSpc>
                        <a:spcAft>
                          <a:spcPts val="0"/>
                        </a:spcAft>
                      </a:pPr>
                      <a:r>
                        <a:rPr lang="en-IN" sz="2000" dirty="0">
                          <a:effectLst/>
                          <a:latin typeface="Cambria" panose="02040503050406030204" pitchFamily="18" charset="0"/>
                          <a:ea typeface="Cambria" panose="02040503050406030204" pitchFamily="18" charset="0"/>
                        </a:rPr>
                        <a:t>640 </a:t>
                      </a:r>
                      <a:endParaRPr lang="en-IN" sz="20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529590" indent="-6350" algn="just">
                        <a:lnSpc>
                          <a:spcPct val="150000"/>
                        </a:lnSpc>
                        <a:spcAft>
                          <a:spcPts val="0"/>
                        </a:spcAft>
                      </a:pPr>
                      <a:r>
                        <a:rPr lang="en-IN" sz="2000">
                          <a:effectLst/>
                          <a:latin typeface="Cambria" panose="02040503050406030204" pitchFamily="18" charset="0"/>
                          <a:ea typeface="Cambria" panose="02040503050406030204" pitchFamily="18" charset="0"/>
                        </a:rPr>
                        <a:t>40</a:t>
                      </a:r>
                      <a:endParaRPr lang="en-IN" sz="20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18352350"/>
                  </a:ext>
                </a:extLst>
              </a:tr>
              <a:tr h="617317">
                <a:tc>
                  <a:txBody>
                    <a:bodyPr/>
                    <a:lstStyle/>
                    <a:p>
                      <a:pPr marL="529590" indent="-6350" algn="just">
                        <a:lnSpc>
                          <a:spcPct val="150000"/>
                        </a:lnSpc>
                        <a:spcAft>
                          <a:spcPts val="0"/>
                        </a:spcAft>
                      </a:pPr>
                      <a:r>
                        <a:rPr lang="en-IN" sz="2000">
                          <a:effectLst/>
                          <a:latin typeface="Cambria" panose="02040503050406030204" pitchFamily="18" charset="0"/>
                          <a:ea typeface="Cambria" panose="02040503050406030204" pitchFamily="18" charset="0"/>
                        </a:rPr>
                        <a:t>PBF-Vertical</a:t>
                      </a:r>
                      <a:endParaRPr lang="en-IN" sz="20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529590" indent="-6350" algn="just">
                        <a:lnSpc>
                          <a:spcPct val="150000"/>
                        </a:lnSpc>
                        <a:spcAft>
                          <a:spcPts val="0"/>
                        </a:spcAft>
                      </a:pPr>
                      <a:r>
                        <a:rPr lang="en-IN" sz="2000">
                          <a:effectLst/>
                          <a:latin typeface="Cambria" panose="02040503050406030204" pitchFamily="18" charset="0"/>
                          <a:ea typeface="Cambria" panose="02040503050406030204" pitchFamily="18" charset="0"/>
                        </a:rPr>
                        <a:t>470 </a:t>
                      </a:r>
                      <a:endParaRPr lang="en-IN" sz="20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529590" indent="-6350" algn="just">
                        <a:lnSpc>
                          <a:spcPct val="150000"/>
                        </a:lnSpc>
                        <a:spcAft>
                          <a:spcPts val="0"/>
                        </a:spcAft>
                      </a:pPr>
                      <a:r>
                        <a:rPr lang="en-IN" sz="2000">
                          <a:effectLst/>
                          <a:latin typeface="Cambria" panose="02040503050406030204" pitchFamily="18" charset="0"/>
                          <a:ea typeface="Cambria" panose="02040503050406030204" pitchFamily="18" charset="0"/>
                        </a:rPr>
                        <a:t>540 </a:t>
                      </a:r>
                      <a:endParaRPr lang="en-IN" sz="20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529590" indent="-6350" algn="just">
                        <a:lnSpc>
                          <a:spcPct val="150000"/>
                        </a:lnSpc>
                        <a:spcAft>
                          <a:spcPts val="0"/>
                        </a:spcAft>
                      </a:pPr>
                      <a:r>
                        <a:rPr lang="en-IN" sz="2000">
                          <a:effectLst/>
                          <a:latin typeface="Cambria" panose="02040503050406030204" pitchFamily="18" charset="0"/>
                          <a:ea typeface="Cambria" panose="02040503050406030204" pitchFamily="18" charset="0"/>
                        </a:rPr>
                        <a:t>50</a:t>
                      </a:r>
                      <a:endParaRPr lang="en-IN" sz="20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99568940"/>
                  </a:ext>
                </a:extLst>
              </a:tr>
              <a:tr h="617317">
                <a:tc>
                  <a:txBody>
                    <a:bodyPr/>
                    <a:lstStyle/>
                    <a:p>
                      <a:pPr marL="529590" indent="-6350" algn="just">
                        <a:lnSpc>
                          <a:spcPct val="150000"/>
                        </a:lnSpc>
                        <a:spcAft>
                          <a:spcPts val="0"/>
                        </a:spcAft>
                      </a:pPr>
                      <a:r>
                        <a:rPr lang="en-IN" sz="2000">
                          <a:effectLst/>
                          <a:latin typeface="Cambria" panose="02040503050406030204" pitchFamily="18" charset="0"/>
                          <a:ea typeface="Cambria" panose="02040503050406030204" pitchFamily="18" charset="0"/>
                        </a:rPr>
                        <a:t>Commercial</a:t>
                      </a:r>
                      <a:endParaRPr lang="en-IN" sz="20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529590" indent="-6350" algn="just">
                        <a:lnSpc>
                          <a:spcPct val="150000"/>
                        </a:lnSpc>
                        <a:spcAft>
                          <a:spcPts val="0"/>
                        </a:spcAft>
                      </a:pPr>
                      <a:r>
                        <a:rPr lang="en-IN" sz="2000">
                          <a:effectLst/>
                          <a:latin typeface="Cambria" panose="02040503050406030204" pitchFamily="18" charset="0"/>
                          <a:ea typeface="Cambria" panose="02040503050406030204" pitchFamily="18" charset="0"/>
                        </a:rPr>
                        <a:t>170 </a:t>
                      </a:r>
                      <a:endParaRPr lang="en-IN" sz="20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529590" indent="-6350" algn="just">
                        <a:lnSpc>
                          <a:spcPct val="150000"/>
                        </a:lnSpc>
                        <a:spcAft>
                          <a:spcPts val="0"/>
                        </a:spcAft>
                      </a:pPr>
                      <a:r>
                        <a:rPr lang="en-IN" sz="2000">
                          <a:effectLst/>
                          <a:latin typeface="Cambria" panose="02040503050406030204" pitchFamily="18" charset="0"/>
                          <a:ea typeface="Cambria" panose="02040503050406030204" pitchFamily="18" charset="0"/>
                        </a:rPr>
                        <a:t>485 </a:t>
                      </a:r>
                      <a:endParaRPr lang="en-IN" sz="200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marL="529590" indent="-6350" algn="just">
                        <a:lnSpc>
                          <a:spcPct val="150000"/>
                        </a:lnSpc>
                        <a:spcAft>
                          <a:spcPts val="0"/>
                        </a:spcAft>
                      </a:pPr>
                      <a:r>
                        <a:rPr lang="en-IN" sz="2000" dirty="0">
                          <a:effectLst/>
                          <a:latin typeface="Cambria" panose="02040503050406030204" pitchFamily="18" charset="0"/>
                          <a:ea typeface="Cambria" panose="02040503050406030204" pitchFamily="18" charset="0"/>
                        </a:rPr>
                        <a:t>30</a:t>
                      </a:r>
                      <a:endParaRPr lang="en-IN" sz="20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3324572"/>
                  </a:ext>
                </a:extLst>
              </a:tr>
            </a:tbl>
          </a:graphicData>
        </a:graphic>
      </p:graphicFrame>
    </p:spTree>
    <p:extLst>
      <p:ext uri="{BB962C8B-B14F-4D97-AF65-F5344CB8AC3E}">
        <p14:creationId xmlns:p14="http://schemas.microsoft.com/office/powerpoint/2010/main" val="13940957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274638"/>
            <a:ext cx="11277600" cy="1143000"/>
          </a:xfrm>
          <a:prstGeom prst="rect">
            <a:avLst/>
          </a:prstGeom>
        </p:spPr>
        <p:txBody>
          <a:bodyPr/>
          <a:lstStyle/>
          <a:p>
            <a:pPr>
              <a:spcBef>
                <a:spcPct val="0"/>
              </a:spcBef>
            </a:pPr>
            <a:r>
              <a:rPr lang="en-US" sz="3600" dirty="0">
                <a:solidFill>
                  <a:srgbClr val="0000FF"/>
                </a:solidFill>
                <a:latin typeface="Cambria" pitchFamily="18" charset="0"/>
              </a:rPr>
              <a:t>Results and Discussion- </a:t>
            </a:r>
            <a:r>
              <a:rPr lang="en-US" sz="3600" dirty="0" smtClean="0">
                <a:solidFill>
                  <a:srgbClr val="0000FF"/>
                </a:solidFill>
                <a:latin typeface="Cambria" pitchFamily="18" charset="0"/>
              </a:rPr>
              <a:t>Impact at sub-zero</a:t>
            </a:r>
            <a:r>
              <a:rPr lang="en-US" sz="3600" dirty="0" smtClean="0">
                <a:solidFill>
                  <a:srgbClr val="0000FF"/>
                </a:solidFill>
                <a:latin typeface="Cambria" pitchFamily="18" charset="0"/>
              </a:rPr>
              <a:t> </a:t>
            </a:r>
            <a:r>
              <a:rPr lang="en-US" sz="3600" dirty="0">
                <a:solidFill>
                  <a:srgbClr val="0000FF"/>
                </a:solidFill>
                <a:latin typeface="Cambria" pitchFamily="18" charset="0"/>
              </a:rPr>
              <a:t>survey</a:t>
            </a:r>
          </a:p>
        </p:txBody>
      </p:sp>
      <p:sp>
        <p:nvSpPr>
          <p:cNvPr id="3" name="TextBox 2"/>
          <p:cNvSpPr txBox="1"/>
          <p:nvPr/>
        </p:nvSpPr>
        <p:spPr>
          <a:xfrm>
            <a:off x="1905000" y="1295401"/>
            <a:ext cx="8077200" cy="560346"/>
          </a:xfrm>
          <a:prstGeom prst="rect">
            <a:avLst/>
          </a:prstGeom>
          <a:noFill/>
        </p:spPr>
        <p:txBody>
          <a:bodyPr wrap="square" rtlCol="0">
            <a:spAutoFit/>
          </a:bodyPr>
          <a:lstStyle/>
          <a:p>
            <a:pPr lvl="0">
              <a:lnSpc>
                <a:spcPct val="200000"/>
              </a:lnSpc>
            </a:pPr>
            <a:r>
              <a:rPr lang="en-US" i="1" dirty="0">
                <a:latin typeface="Cambria" pitchFamily="18" charset="0"/>
              </a:rPr>
              <a:t>      - </a:t>
            </a:r>
          </a:p>
        </p:txBody>
      </p:sp>
      <p:sp>
        <p:nvSpPr>
          <p:cNvPr id="4" name="Date Placeholder 3"/>
          <p:cNvSpPr>
            <a:spLocks noGrp="1"/>
          </p:cNvSpPr>
          <p:nvPr>
            <p:ph type="dt" sz="half" idx="10"/>
          </p:nvPr>
        </p:nvSpPr>
        <p:spPr/>
        <p:txBody>
          <a:bodyPr/>
          <a:lstStyle/>
          <a:p>
            <a:fld id="{17D240AF-2D58-43F9-874A-FDB9830F6B90}" type="datetime3">
              <a:rPr lang="en-US" smtClean="0"/>
              <a:t>9 April 2023</a:t>
            </a:fld>
            <a:endParaRPr lang="en-US"/>
          </a:p>
        </p:txBody>
      </p:sp>
      <p:sp>
        <p:nvSpPr>
          <p:cNvPr id="5" name="Slide Number Placeholder 4"/>
          <p:cNvSpPr>
            <a:spLocks noGrp="1"/>
          </p:cNvSpPr>
          <p:nvPr>
            <p:ph type="sldNum" sz="quarter" idx="12"/>
          </p:nvPr>
        </p:nvSpPr>
        <p:spPr/>
        <p:txBody>
          <a:bodyPr/>
          <a:lstStyle/>
          <a:p>
            <a:fld id="{EFF334C8-E93F-428C-81A4-D691A24BB71A}" type="slidenum">
              <a:rPr lang="en-US" smtClean="0"/>
              <a:pPr/>
              <a:t>29</a:t>
            </a:fld>
            <a:endParaRPr lang="en-US" dirty="0"/>
          </a:p>
        </p:txBody>
      </p:sp>
      <p:sp>
        <p:nvSpPr>
          <p:cNvPr id="6" name="Rectangle 3"/>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4"/>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Footer Placeholder 12">
            <a:extLst>
              <a:ext uri="{FF2B5EF4-FFF2-40B4-BE49-F238E27FC236}">
                <a16:creationId xmlns:a16="http://schemas.microsoft.com/office/drawing/2014/main" id="{E60F060B-B869-DCAB-C80F-D84F5D0D6654}"/>
              </a:ext>
            </a:extLst>
          </p:cNvPr>
          <p:cNvSpPr>
            <a:spLocks noGrp="1"/>
          </p:cNvSpPr>
          <p:nvPr>
            <p:ph type="ftr" sz="quarter" idx="11"/>
          </p:nvPr>
        </p:nvSpPr>
        <p:spPr/>
        <p:txBody>
          <a:bodyPr/>
          <a:lstStyle/>
          <a:p>
            <a:r>
              <a:rPr lang="en-US"/>
              <a:t>Project Viva-Voce, DoME, Panimalar Engineering College`</a:t>
            </a:r>
            <a:endParaRPr lang="en-US" dirty="0"/>
          </a:p>
        </p:txBody>
      </p:sp>
      <p:graphicFrame>
        <p:nvGraphicFramePr>
          <p:cNvPr id="14" name="Chart 13"/>
          <p:cNvGraphicFramePr/>
          <p:nvPr>
            <p:extLst>
              <p:ext uri="{D42A27DB-BD31-4B8C-83A1-F6EECF244321}">
                <p14:modId xmlns:p14="http://schemas.microsoft.com/office/powerpoint/2010/main" val="1459362645"/>
              </p:ext>
            </p:extLst>
          </p:nvPr>
        </p:nvGraphicFramePr>
        <p:xfrm>
          <a:off x="687571" y="1168400"/>
          <a:ext cx="5223510" cy="42164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5539874" y="882924"/>
            <a:ext cx="6096000" cy="4708981"/>
          </a:xfrm>
          <a:prstGeom prst="rect">
            <a:avLst/>
          </a:prstGeom>
        </p:spPr>
        <p:txBody>
          <a:bodyPr>
            <a:spAutoFit/>
          </a:bodyPr>
          <a:lstStyle/>
          <a:p>
            <a:pPr marL="872490" indent="-342900" algn="just">
              <a:lnSpc>
                <a:spcPct val="150000"/>
              </a:lnSpc>
              <a:spcAft>
                <a:spcPts val="0"/>
              </a:spcAft>
              <a:buFont typeface="Courier New" panose="02070309020205020404" pitchFamily="49" charset="0"/>
              <a:buChar char="o"/>
            </a:pPr>
            <a:r>
              <a:rPr lang="en-IN" sz="2000" dirty="0">
                <a:solidFill>
                  <a:srgbClr val="000000"/>
                </a:solidFill>
                <a:latin typeface="Cambria" panose="02040503050406030204" pitchFamily="18" charset="0"/>
                <a:ea typeface="Cambria" panose="02040503050406030204" pitchFamily="18" charset="0"/>
              </a:rPr>
              <a:t>It is evident from the graph that the impact energy slightly decreases in PBF SS316L when compared to conventionally fabricated SS316L as the temperature decreases and at -50</a:t>
            </a:r>
            <a:r>
              <a:rPr lang="en-IN" sz="2000" baseline="30000" dirty="0">
                <a:solidFill>
                  <a:srgbClr val="000000"/>
                </a:solidFill>
                <a:latin typeface="Cambria" panose="02040503050406030204" pitchFamily="18" charset="0"/>
                <a:ea typeface="Cambria" panose="02040503050406030204" pitchFamily="18" charset="0"/>
              </a:rPr>
              <a:t>o </a:t>
            </a:r>
            <a:r>
              <a:rPr lang="en-IN" sz="2000" dirty="0">
                <a:solidFill>
                  <a:srgbClr val="000000"/>
                </a:solidFill>
                <a:latin typeface="Cambria" panose="02040503050406030204" pitchFamily="18" charset="0"/>
                <a:ea typeface="Cambria" panose="02040503050406030204" pitchFamily="18" charset="0"/>
              </a:rPr>
              <a:t>C, the PBF SS316L impact energy absorbed very much less compared to conventionally fabricated SS316L. </a:t>
            </a:r>
            <a:endParaRPr lang="en-IN" sz="2000" dirty="0" smtClean="0">
              <a:solidFill>
                <a:srgbClr val="000000"/>
              </a:solidFill>
              <a:latin typeface="Cambria" panose="02040503050406030204" pitchFamily="18" charset="0"/>
              <a:ea typeface="Cambria" panose="02040503050406030204" pitchFamily="18" charset="0"/>
            </a:endParaRPr>
          </a:p>
          <a:p>
            <a:pPr marL="872490" indent="-342900" algn="just">
              <a:lnSpc>
                <a:spcPct val="150000"/>
              </a:lnSpc>
              <a:spcAft>
                <a:spcPts val="0"/>
              </a:spcAft>
              <a:buFont typeface="Courier New" panose="02070309020205020404" pitchFamily="49" charset="0"/>
              <a:buChar char="o"/>
            </a:pPr>
            <a:r>
              <a:rPr lang="en-IN" sz="2000" dirty="0" smtClean="0">
                <a:solidFill>
                  <a:srgbClr val="000000"/>
                </a:solidFill>
                <a:latin typeface="Cambria" panose="02040503050406030204" pitchFamily="18" charset="0"/>
                <a:ea typeface="Cambria" panose="02040503050406030204" pitchFamily="18" charset="0"/>
              </a:rPr>
              <a:t>It </a:t>
            </a:r>
            <a:r>
              <a:rPr lang="en-IN" sz="2000" dirty="0">
                <a:solidFill>
                  <a:srgbClr val="000000"/>
                </a:solidFill>
                <a:latin typeface="Cambria" panose="02040503050406030204" pitchFamily="18" charset="0"/>
                <a:ea typeface="Cambria" panose="02040503050406030204" pitchFamily="18" charset="0"/>
              </a:rPr>
              <a:t>can be concluded that under Sub-zero </a:t>
            </a:r>
            <a:r>
              <a:rPr lang="en-IN" sz="2000" dirty="0" smtClean="0">
                <a:solidFill>
                  <a:srgbClr val="000000"/>
                </a:solidFill>
                <a:latin typeface="Cambria" panose="02040503050406030204" pitchFamily="18" charset="0"/>
                <a:ea typeface="Cambria" panose="02040503050406030204" pitchFamily="18" charset="0"/>
              </a:rPr>
              <a:t>condition PBF SS316L slightly less tougher than conventionally made SS316L.</a:t>
            </a:r>
            <a:endParaRPr lang="en-IN" dirty="0">
              <a:solidFill>
                <a:srgbClr val="000000"/>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8259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11274926" cy="666794"/>
          </a:xfrm>
          <a:prstGeom prst="rect">
            <a:avLst/>
          </a:prstGeom>
        </p:spPr>
        <p:txBody>
          <a:bodyPr/>
          <a:lstStyle>
            <a:defPPr>
              <a:defRPr lang="en-US"/>
            </a:defPPr>
            <a:lvl1pPr>
              <a:spcBef>
                <a:spcPct val="0"/>
              </a:spcBef>
              <a:defRPr sz="4000">
                <a:solidFill>
                  <a:srgbClr val="0000FF"/>
                </a:solidFill>
                <a:latin typeface="Cambria" pitchFamily="18" charset="0"/>
                <a:ea typeface="+mj-ea"/>
                <a:cs typeface="+mj-cs"/>
              </a:defRPr>
            </a:lvl1pPr>
          </a:lstStyle>
          <a:p>
            <a:r>
              <a:rPr lang="en-US"/>
              <a:t>INTRODUCTION</a:t>
            </a:r>
            <a:endParaRPr lang="en-US" dirty="0"/>
          </a:p>
        </p:txBody>
      </p:sp>
      <p:sp>
        <p:nvSpPr>
          <p:cNvPr id="3" name="TextBox 2"/>
          <p:cNvSpPr txBox="1"/>
          <p:nvPr/>
        </p:nvSpPr>
        <p:spPr>
          <a:xfrm>
            <a:off x="457200" y="914400"/>
            <a:ext cx="11274926" cy="5576911"/>
          </a:xfrm>
          <a:prstGeom prst="rect">
            <a:avLst/>
          </a:prstGeom>
          <a:noFill/>
        </p:spPr>
        <p:txBody>
          <a:bodyPr wrap="square" rtlCol="0">
            <a:spAutoFit/>
          </a:bodyPr>
          <a:lstStyle/>
          <a:p>
            <a:pPr algn="just">
              <a:lnSpc>
                <a:spcPct val="140000"/>
              </a:lnSpc>
              <a:tabLst>
                <a:tab pos="234950" algn="l"/>
              </a:tabLst>
            </a:pPr>
            <a:r>
              <a:rPr lang="en-US" sz="2800" b="1" dirty="0" smtClean="0">
                <a:solidFill>
                  <a:schemeClr val="accent5">
                    <a:lumMod val="75000"/>
                  </a:schemeClr>
                </a:solidFill>
                <a:latin typeface="Cambria" pitchFamily="18" charset="0"/>
              </a:rPr>
              <a:t>Additive Manufacturing</a:t>
            </a:r>
            <a:endParaRPr lang="en-US" sz="2800" b="1" dirty="0">
              <a:solidFill>
                <a:schemeClr val="accent5">
                  <a:lumMod val="75000"/>
                </a:schemeClr>
              </a:solidFill>
              <a:latin typeface="Cambria" pitchFamily="18" charset="0"/>
            </a:endParaRPr>
          </a:p>
          <a:p>
            <a:pPr marL="1835150" lvl="4" indent="-342900" algn="just">
              <a:lnSpc>
                <a:spcPct val="200000"/>
              </a:lnSpc>
              <a:spcBef>
                <a:spcPts val="1200"/>
              </a:spcBef>
              <a:buClr>
                <a:schemeClr val="dk1"/>
              </a:buClr>
              <a:buSzPts val="1700"/>
              <a:buFont typeface="Courier New" panose="02070309020205020404" pitchFamily="49" charset="0"/>
              <a:buChar char="o"/>
            </a:pPr>
            <a:r>
              <a:rPr lang="en-US" sz="2400" b="1" dirty="0">
                <a:highlight>
                  <a:srgbClr val="FFFFFF"/>
                </a:highlight>
                <a:latin typeface="Cambria" panose="02040503050406030204" pitchFamily="18" charset="0"/>
                <a:ea typeface="Cambria" panose="02040503050406030204" pitchFamily="18" charset="0"/>
              </a:rPr>
              <a:t>Additive manufacturing </a:t>
            </a:r>
            <a:r>
              <a:rPr lang="en-US" sz="2400" dirty="0">
                <a:highlight>
                  <a:srgbClr val="FFFFFF"/>
                </a:highlight>
                <a:latin typeface="Cambria" panose="02040503050406030204" pitchFamily="18" charset="0"/>
                <a:ea typeface="Cambria" panose="02040503050406030204" pitchFamily="18" charset="0"/>
              </a:rPr>
              <a:t>is the </a:t>
            </a:r>
            <a:r>
              <a:rPr lang="en-US" sz="2400" dirty="0">
                <a:solidFill>
                  <a:srgbClr val="FF0000"/>
                </a:solidFill>
                <a:highlight>
                  <a:srgbClr val="FFFFFF"/>
                </a:highlight>
                <a:latin typeface="Cambria" panose="02040503050406030204" pitchFamily="18" charset="0"/>
                <a:ea typeface="Cambria" panose="02040503050406030204" pitchFamily="18" charset="0"/>
              </a:rPr>
              <a:t>construction of a three-dimensional object from a CAD model or a digital 3D model.</a:t>
            </a:r>
          </a:p>
          <a:p>
            <a:pPr marL="1835150" lvl="4" indent="-342900" algn="just">
              <a:lnSpc>
                <a:spcPct val="200000"/>
              </a:lnSpc>
              <a:buClr>
                <a:schemeClr val="dk1"/>
              </a:buClr>
              <a:buSzPts val="1700"/>
              <a:buFont typeface="Courier New" panose="02070309020205020404" pitchFamily="49" charset="0"/>
              <a:buChar char="o"/>
            </a:pPr>
            <a:r>
              <a:rPr lang="en-US" sz="2400" dirty="0">
                <a:highlight>
                  <a:srgbClr val="FFFFFF"/>
                </a:highlight>
                <a:latin typeface="Cambria" panose="02040503050406030204" pitchFamily="18" charset="0"/>
                <a:ea typeface="Cambria" panose="02040503050406030204" pitchFamily="18" charset="0"/>
              </a:rPr>
              <a:t>I</a:t>
            </a:r>
            <a:r>
              <a:rPr lang="en-US" sz="2400" dirty="0" smtClean="0">
                <a:highlight>
                  <a:srgbClr val="FFFFFF"/>
                </a:highlight>
                <a:latin typeface="Cambria" panose="02040503050406030204" pitchFamily="18" charset="0"/>
                <a:ea typeface="Cambria" panose="02040503050406030204" pitchFamily="18" charset="0"/>
              </a:rPr>
              <a:t>t </a:t>
            </a:r>
            <a:r>
              <a:rPr lang="en-US" sz="2400" dirty="0">
                <a:highlight>
                  <a:srgbClr val="FFFFFF"/>
                </a:highlight>
                <a:latin typeface="Cambria" panose="02040503050406030204" pitchFamily="18" charset="0"/>
                <a:ea typeface="Cambria" panose="02040503050406030204" pitchFamily="18" charset="0"/>
              </a:rPr>
              <a:t>can be done in a variety of processes in which material is deposited, joined or solidified under computer control, with material being added together typically layer by layer.</a:t>
            </a:r>
          </a:p>
          <a:p>
            <a:pPr marL="796925" lvl="2" algn="just">
              <a:lnSpc>
                <a:spcPct val="140000"/>
              </a:lnSpc>
            </a:pPr>
            <a:endParaRPr lang="en-US" sz="2400" dirty="0" smtClean="0">
              <a:latin typeface="Cambria" pitchFamily="18" charset="0"/>
            </a:endParaRPr>
          </a:p>
          <a:p>
            <a:pPr algn="just">
              <a:lnSpc>
                <a:spcPct val="140000"/>
              </a:lnSpc>
              <a:tabLst>
                <a:tab pos="234950" algn="l"/>
              </a:tabLst>
            </a:pPr>
            <a:r>
              <a:rPr lang="en-US" sz="2400" dirty="0" smtClean="0">
                <a:solidFill>
                  <a:schemeClr val="accent5"/>
                </a:solidFill>
                <a:latin typeface="Cambria" pitchFamily="18" charset="0"/>
              </a:rPr>
              <a:t> </a:t>
            </a:r>
            <a:endParaRPr lang="en-US" sz="2400" dirty="0">
              <a:latin typeface="Cambria" pitchFamily="18" charset="0"/>
            </a:endParaRPr>
          </a:p>
        </p:txBody>
      </p:sp>
      <p:sp>
        <p:nvSpPr>
          <p:cNvPr id="4" name="Date Placeholder 3"/>
          <p:cNvSpPr>
            <a:spLocks noGrp="1"/>
          </p:cNvSpPr>
          <p:nvPr>
            <p:ph type="dt" sz="half" idx="10"/>
          </p:nvPr>
        </p:nvSpPr>
        <p:spPr/>
        <p:txBody>
          <a:bodyPr/>
          <a:lstStyle/>
          <a:p>
            <a:fld id="{AB0CBFCD-3AB5-4642-A2AD-A77A7113013E}" type="datetime3">
              <a:rPr lang="en-US" smtClean="0"/>
              <a:t>9 April 2023</a:t>
            </a:fld>
            <a:endParaRPr lang="en-US"/>
          </a:p>
        </p:txBody>
      </p:sp>
      <p:sp>
        <p:nvSpPr>
          <p:cNvPr id="5" name="Slide Number Placeholder 4"/>
          <p:cNvSpPr>
            <a:spLocks noGrp="1"/>
          </p:cNvSpPr>
          <p:nvPr>
            <p:ph type="sldNum" sz="quarter" idx="12"/>
          </p:nvPr>
        </p:nvSpPr>
        <p:spPr/>
        <p:txBody>
          <a:bodyPr/>
          <a:lstStyle/>
          <a:p>
            <a:fld id="{EFF334C8-E93F-428C-81A4-D691A24BB71A}" type="slidenum">
              <a:rPr lang="en-US" smtClean="0"/>
              <a:pPr/>
              <a:t>3</a:t>
            </a:fld>
            <a:endParaRPr lang="en-US"/>
          </a:p>
        </p:txBody>
      </p:sp>
      <p:sp>
        <p:nvSpPr>
          <p:cNvPr id="8" name="Footer Placeholder 7">
            <a:extLst>
              <a:ext uri="{FF2B5EF4-FFF2-40B4-BE49-F238E27FC236}">
                <a16:creationId xmlns:a16="http://schemas.microsoft.com/office/drawing/2014/main" id="{9CA16408-1A78-4D8D-5FEB-DF0254DDFF61}"/>
              </a:ext>
            </a:extLst>
          </p:cNvPr>
          <p:cNvSpPr>
            <a:spLocks noGrp="1"/>
          </p:cNvSpPr>
          <p:nvPr>
            <p:ph type="ftr" sz="quarter" idx="11"/>
          </p:nvPr>
        </p:nvSpPr>
        <p:spPr/>
        <p:txBody>
          <a:bodyPr/>
          <a:lstStyle/>
          <a:p>
            <a:r>
              <a:rPr lang="en-US"/>
              <a:t>Project Viva-Voce, DoME, Panimalar Engineering College`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228600"/>
            <a:ext cx="11198726" cy="824301"/>
          </a:xfrm>
          <a:prstGeom prst="rect">
            <a:avLst/>
          </a:prstGeom>
        </p:spPr>
        <p:txBody>
          <a:bodyPr/>
          <a:lstStyle/>
          <a:p>
            <a:pPr>
              <a:spcBef>
                <a:spcPct val="0"/>
              </a:spcBef>
            </a:pPr>
            <a:r>
              <a:rPr lang="en-US" sz="3600" dirty="0">
                <a:solidFill>
                  <a:srgbClr val="0000FF"/>
                </a:solidFill>
                <a:latin typeface="Cambria" pitchFamily="18" charset="0"/>
              </a:rPr>
              <a:t>Results and Discussion </a:t>
            </a:r>
            <a:r>
              <a:rPr lang="en-US" sz="3600" dirty="0" smtClean="0">
                <a:solidFill>
                  <a:srgbClr val="0000FF"/>
                </a:solidFill>
                <a:latin typeface="Cambria" pitchFamily="18" charset="0"/>
              </a:rPr>
              <a:t>– </a:t>
            </a:r>
            <a:r>
              <a:rPr lang="en-US" sz="3600" dirty="0" smtClean="0">
                <a:solidFill>
                  <a:srgbClr val="0000FF"/>
                </a:solidFill>
                <a:latin typeface="Cambria" pitchFamily="18" charset="0"/>
              </a:rPr>
              <a:t>Sub-Zero Impact test</a:t>
            </a:r>
            <a:endParaRPr lang="en-US" sz="3600" dirty="0">
              <a:solidFill>
                <a:srgbClr val="0000FF"/>
              </a:solidFill>
              <a:latin typeface="Cambria" pitchFamily="18" charset="0"/>
            </a:endParaRPr>
          </a:p>
        </p:txBody>
      </p:sp>
      <p:sp>
        <p:nvSpPr>
          <p:cNvPr id="3" name="TextBox 2"/>
          <p:cNvSpPr txBox="1"/>
          <p:nvPr/>
        </p:nvSpPr>
        <p:spPr>
          <a:xfrm>
            <a:off x="1905000" y="1295401"/>
            <a:ext cx="8077200" cy="560346"/>
          </a:xfrm>
          <a:prstGeom prst="rect">
            <a:avLst/>
          </a:prstGeom>
          <a:noFill/>
        </p:spPr>
        <p:txBody>
          <a:bodyPr wrap="square" rtlCol="0">
            <a:spAutoFit/>
          </a:bodyPr>
          <a:lstStyle/>
          <a:p>
            <a:pPr lvl="0">
              <a:lnSpc>
                <a:spcPct val="200000"/>
              </a:lnSpc>
            </a:pPr>
            <a:r>
              <a:rPr lang="en-US" i="1" dirty="0">
                <a:latin typeface="Cambria" pitchFamily="18" charset="0"/>
              </a:rPr>
              <a:t>      </a:t>
            </a:r>
          </a:p>
        </p:txBody>
      </p:sp>
      <p:sp>
        <p:nvSpPr>
          <p:cNvPr id="4" name="Date Placeholder 3"/>
          <p:cNvSpPr>
            <a:spLocks noGrp="1"/>
          </p:cNvSpPr>
          <p:nvPr>
            <p:ph type="dt" sz="half" idx="10"/>
          </p:nvPr>
        </p:nvSpPr>
        <p:spPr/>
        <p:txBody>
          <a:bodyPr/>
          <a:lstStyle/>
          <a:p>
            <a:fld id="{620BE2FA-DD70-492F-8D95-09E7B2BF86EF}" type="datetime3">
              <a:rPr lang="en-US" smtClean="0"/>
              <a:t>9 April 2023</a:t>
            </a:fld>
            <a:endParaRPr lang="en-US" dirty="0"/>
          </a:p>
        </p:txBody>
      </p:sp>
      <p:sp>
        <p:nvSpPr>
          <p:cNvPr id="5" name="Slide Number Placeholder 4"/>
          <p:cNvSpPr>
            <a:spLocks noGrp="1"/>
          </p:cNvSpPr>
          <p:nvPr>
            <p:ph type="sldNum" sz="quarter" idx="12"/>
          </p:nvPr>
        </p:nvSpPr>
        <p:spPr/>
        <p:txBody>
          <a:bodyPr/>
          <a:lstStyle/>
          <a:p>
            <a:fld id="{EFF334C8-E93F-428C-81A4-D691A24BB71A}" type="slidenum">
              <a:rPr lang="en-US" smtClean="0"/>
              <a:pPr/>
              <a:t>30</a:t>
            </a:fld>
            <a:endParaRPr lang="en-US"/>
          </a:p>
        </p:txBody>
      </p:sp>
      <p:sp>
        <p:nvSpPr>
          <p:cNvPr id="6" name="Rectangle 5"/>
          <p:cNvSpPr>
            <a:spLocks noChangeArrowheads="1"/>
          </p:cNvSpPr>
          <p:nvPr/>
        </p:nvSpPr>
        <p:spPr bwMode="auto">
          <a:xfrm>
            <a:off x="1524001" y="90101"/>
            <a:ext cx="53091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a:latin typeface="Arial" pitchFamily="34" charset="0"/>
                <a:ea typeface="Times New Roman" pitchFamily="18" charset="0"/>
                <a:cs typeface="Arial" pitchFamily="34" charset="0"/>
              </a:rPr>
              <a:t>        </a:t>
            </a:r>
            <a:endParaRPr lang="en-US">
              <a:latin typeface="Arial" pitchFamily="34" charset="0"/>
              <a:cs typeface="Arial" pitchFamily="34" charset="0"/>
            </a:endParaRPr>
          </a:p>
        </p:txBody>
      </p:sp>
      <p:sp>
        <p:nvSpPr>
          <p:cNvPr id="7" name="Rectangle 6"/>
          <p:cNvSpPr>
            <a:spLocks noChangeArrowheads="1"/>
          </p:cNvSpPr>
          <p:nvPr/>
        </p:nvSpPr>
        <p:spPr bwMode="auto">
          <a:xfrm>
            <a:off x="1238251" y="2547552"/>
            <a:ext cx="8771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a:latin typeface="Arial" pitchFamily="34" charset="0"/>
                <a:ea typeface="Times New Roman" pitchFamily="18" charset="0"/>
                <a:cs typeface="Arial" pitchFamily="34" charset="0"/>
              </a:rPr>
              <a:t>                </a:t>
            </a:r>
            <a:endParaRPr lang="en-US">
              <a:latin typeface="Arial" pitchFamily="34" charset="0"/>
              <a:cs typeface="Arial" pitchFamily="34" charset="0"/>
            </a:endParaRPr>
          </a:p>
        </p:txBody>
      </p:sp>
      <p:sp>
        <p:nvSpPr>
          <p:cNvPr id="9" name="Rectangle 8"/>
          <p:cNvSpPr>
            <a:spLocks noChangeArrowheads="1"/>
          </p:cNvSpPr>
          <p:nvPr/>
        </p:nvSpPr>
        <p:spPr bwMode="auto">
          <a:xfrm>
            <a:off x="5235728" y="7281476"/>
            <a:ext cx="92044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r>
              <a:rPr lang="en-US" sz="1200">
                <a:latin typeface="Arial" pitchFamily="34" charset="0"/>
                <a:ea typeface="Times New Roman" pitchFamily="18" charset="0"/>
                <a:cs typeface="Arial" pitchFamily="34" charset="0"/>
              </a:rPr>
              <a:t>                 </a:t>
            </a:r>
            <a:endParaRPr lang="en-US">
              <a:latin typeface="Arial" pitchFamily="34" charset="0"/>
              <a:cs typeface="Arial" pitchFamily="34" charset="0"/>
            </a:endParaRPr>
          </a:p>
        </p:txBody>
      </p:sp>
      <p:sp>
        <p:nvSpPr>
          <p:cNvPr id="11" name="Rectangle 10"/>
          <p:cNvSpPr/>
          <p:nvPr/>
        </p:nvSpPr>
        <p:spPr>
          <a:xfrm>
            <a:off x="2049661" y="5246542"/>
            <a:ext cx="7714386" cy="400110"/>
          </a:xfrm>
          <a:prstGeom prst="rect">
            <a:avLst/>
          </a:prstGeom>
        </p:spPr>
        <p:txBody>
          <a:bodyPr wrap="square">
            <a:spAutoFit/>
          </a:bodyPr>
          <a:lstStyle/>
          <a:p>
            <a:pPr algn="ctr"/>
            <a:r>
              <a:rPr lang="en-US" sz="2000" dirty="0" smtClean="0">
                <a:latin typeface="Cambria" pitchFamily="18" charset="0"/>
                <a:ea typeface="Times New Roman" pitchFamily="18" charset="0"/>
                <a:cs typeface="Arial" pitchFamily="34" charset="0"/>
              </a:rPr>
              <a:t>Specimens after sub-zero impact testing.</a:t>
            </a:r>
            <a:endParaRPr lang="en-IN" sz="2000" dirty="0">
              <a:latin typeface="Cambria" pitchFamily="18" charset="0"/>
              <a:ea typeface="Times New Roman" pitchFamily="18" charset="0"/>
              <a:cs typeface="Arial" pitchFamily="34" charset="0"/>
            </a:endParaRPr>
          </a:p>
        </p:txBody>
      </p:sp>
      <p:sp>
        <p:nvSpPr>
          <p:cNvPr id="15" name="Footer Placeholder 14">
            <a:extLst>
              <a:ext uri="{FF2B5EF4-FFF2-40B4-BE49-F238E27FC236}">
                <a16:creationId xmlns:a16="http://schemas.microsoft.com/office/drawing/2014/main" id="{4F8025E0-D6A1-29FD-F59C-F1558B1A80CC}"/>
              </a:ext>
            </a:extLst>
          </p:cNvPr>
          <p:cNvSpPr>
            <a:spLocks noGrp="1"/>
          </p:cNvSpPr>
          <p:nvPr>
            <p:ph type="ftr" sz="quarter" idx="11"/>
          </p:nvPr>
        </p:nvSpPr>
        <p:spPr/>
        <p:txBody>
          <a:bodyPr/>
          <a:lstStyle/>
          <a:p>
            <a:r>
              <a:rPr lang="en-US"/>
              <a:t>Project Viva-Voce, DoME, Panimalar Engineering College`</a:t>
            </a:r>
            <a:endParaRPr lang="en-US" dirty="0"/>
          </a:p>
        </p:txBody>
      </p:sp>
      <p:pic>
        <p:nvPicPr>
          <p:cNvPr id="13" name="Picture 12"/>
          <p:cNvPicPr/>
          <p:nvPr/>
        </p:nvPicPr>
        <p:blipFill>
          <a:blip r:embed="rId2" cstate="print">
            <a:extLst>
              <a:ext uri="{28A0092B-C50C-407E-A947-70E740481C1C}">
                <a14:useLocalDpi xmlns:a14="http://schemas.microsoft.com/office/drawing/2010/main" val="0"/>
              </a:ext>
            </a:extLst>
          </a:blip>
          <a:stretch>
            <a:fillRect/>
          </a:stretch>
        </p:blipFill>
        <p:spPr>
          <a:xfrm>
            <a:off x="790168" y="1326103"/>
            <a:ext cx="4445559" cy="3474497"/>
          </a:xfrm>
          <a:prstGeom prst="rect">
            <a:avLst/>
          </a:prstGeom>
        </p:spPr>
      </p:pic>
      <p:pic>
        <p:nvPicPr>
          <p:cNvPr id="14" name="Picture 1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1350" y="1295400"/>
            <a:ext cx="4931849" cy="3505199"/>
          </a:xfrm>
          <a:prstGeom prst="rect">
            <a:avLst/>
          </a:prstGeom>
          <a:noFill/>
        </p:spPr>
      </p:pic>
    </p:spTree>
    <p:extLst>
      <p:ext uri="{BB962C8B-B14F-4D97-AF65-F5344CB8AC3E}">
        <p14:creationId xmlns:p14="http://schemas.microsoft.com/office/powerpoint/2010/main" val="11244691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274638"/>
            <a:ext cx="9677400" cy="715962"/>
          </a:xfrm>
          <a:prstGeom prst="rect">
            <a:avLst/>
          </a:prstGeom>
        </p:spPr>
        <p:txBody>
          <a:bodyPr/>
          <a:lstStyle/>
          <a:p>
            <a:pPr>
              <a:spcBef>
                <a:spcPct val="0"/>
              </a:spcBef>
            </a:pPr>
            <a:r>
              <a:rPr lang="en-US" sz="4000" dirty="0">
                <a:solidFill>
                  <a:srgbClr val="0000FF"/>
                </a:solidFill>
                <a:latin typeface="Cambria" pitchFamily="18" charset="0"/>
                <a:ea typeface="+mj-ea"/>
                <a:cs typeface="+mj-cs"/>
              </a:rPr>
              <a:t>Conclusion</a:t>
            </a:r>
          </a:p>
        </p:txBody>
      </p:sp>
      <p:sp>
        <p:nvSpPr>
          <p:cNvPr id="3" name="TextBox 2"/>
          <p:cNvSpPr txBox="1"/>
          <p:nvPr/>
        </p:nvSpPr>
        <p:spPr>
          <a:xfrm>
            <a:off x="1905000" y="1295401"/>
            <a:ext cx="8077200" cy="560346"/>
          </a:xfrm>
          <a:prstGeom prst="rect">
            <a:avLst/>
          </a:prstGeom>
          <a:noFill/>
        </p:spPr>
        <p:txBody>
          <a:bodyPr wrap="square" rtlCol="0">
            <a:spAutoFit/>
          </a:bodyPr>
          <a:lstStyle/>
          <a:p>
            <a:pPr lvl="0">
              <a:lnSpc>
                <a:spcPct val="200000"/>
              </a:lnSpc>
            </a:pPr>
            <a:r>
              <a:rPr lang="en-US" i="1" dirty="0">
                <a:latin typeface="Cambria" pitchFamily="18" charset="0"/>
              </a:rPr>
              <a:t>      </a:t>
            </a:r>
          </a:p>
        </p:txBody>
      </p:sp>
      <p:sp>
        <p:nvSpPr>
          <p:cNvPr id="4" name="Date Placeholder 3"/>
          <p:cNvSpPr>
            <a:spLocks noGrp="1"/>
          </p:cNvSpPr>
          <p:nvPr>
            <p:ph type="dt" sz="half" idx="10"/>
          </p:nvPr>
        </p:nvSpPr>
        <p:spPr/>
        <p:txBody>
          <a:bodyPr/>
          <a:lstStyle/>
          <a:p>
            <a:fld id="{A34BAFC7-66C4-4C3F-8156-5224C8B1FFF6}" type="datetime3">
              <a:rPr lang="en-US" smtClean="0"/>
              <a:t>9 April 2023</a:t>
            </a:fld>
            <a:endParaRPr lang="en-US"/>
          </a:p>
        </p:txBody>
      </p:sp>
      <p:sp>
        <p:nvSpPr>
          <p:cNvPr id="5" name="Slide Number Placeholder 4"/>
          <p:cNvSpPr>
            <a:spLocks noGrp="1"/>
          </p:cNvSpPr>
          <p:nvPr>
            <p:ph type="sldNum" sz="quarter" idx="12"/>
          </p:nvPr>
        </p:nvSpPr>
        <p:spPr/>
        <p:txBody>
          <a:bodyPr/>
          <a:lstStyle/>
          <a:p>
            <a:fld id="{EFF334C8-E93F-428C-81A4-D691A24BB71A}" type="slidenum">
              <a:rPr lang="en-US" smtClean="0"/>
              <a:pPr/>
              <a:t>31</a:t>
            </a:fld>
            <a:endParaRPr lang="en-US"/>
          </a:p>
        </p:txBody>
      </p:sp>
      <p:sp>
        <p:nvSpPr>
          <p:cNvPr id="10" name="TextBox 9"/>
          <p:cNvSpPr txBox="1"/>
          <p:nvPr/>
        </p:nvSpPr>
        <p:spPr>
          <a:xfrm>
            <a:off x="533400" y="1066800"/>
            <a:ext cx="11198726" cy="4708981"/>
          </a:xfrm>
          <a:prstGeom prst="rect">
            <a:avLst/>
          </a:prstGeom>
          <a:noFill/>
        </p:spPr>
        <p:txBody>
          <a:bodyPr wrap="square" rtlCol="0">
            <a:spAutoFit/>
          </a:bodyPr>
          <a:lstStyle/>
          <a:p>
            <a:pPr marL="342900" lvl="0" indent="-342900">
              <a:lnSpc>
                <a:spcPct val="150000"/>
              </a:lnSpc>
              <a:buFont typeface="Courier New" panose="02070309020205020404" pitchFamily="49" charset="0"/>
              <a:buChar char="o"/>
            </a:pPr>
            <a:r>
              <a:rPr lang="en-IN" sz="2000" dirty="0" smtClean="0">
                <a:latin typeface="Cambria" panose="02040503050406030204" pitchFamily="18" charset="0"/>
                <a:ea typeface="Cambria" panose="02040503050406030204" pitchFamily="18" charset="0"/>
              </a:rPr>
              <a:t>The </a:t>
            </a:r>
            <a:r>
              <a:rPr lang="en-IN" sz="2000" dirty="0" err="1" smtClean="0">
                <a:latin typeface="Cambria" panose="02040503050406030204" pitchFamily="18" charset="0"/>
                <a:ea typeface="Cambria" panose="02040503050406030204" pitchFamily="18" charset="0"/>
              </a:rPr>
              <a:t>microsccopic</a:t>
            </a:r>
            <a:r>
              <a:rPr lang="en-IN" sz="2000" dirty="0" smtClean="0">
                <a:latin typeface="Cambria" panose="02040503050406030204" pitchFamily="18" charset="0"/>
                <a:ea typeface="Cambria" panose="02040503050406030204" pitchFamily="18" charset="0"/>
              </a:rPr>
              <a:t> </a:t>
            </a:r>
            <a:r>
              <a:rPr lang="en-IN" sz="2000" dirty="0">
                <a:latin typeface="Cambria" panose="02040503050406030204" pitchFamily="18" charset="0"/>
                <a:ea typeface="Cambria" panose="02040503050406030204" pitchFamily="18" charset="0"/>
              </a:rPr>
              <a:t>images of PBF SS316L shows segregated melt pools with discrete boundaries, a few small voids and a fine crystalline microstructure. </a:t>
            </a:r>
          </a:p>
          <a:p>
            <a:pPr marL="342900" lvl="0" indent="-342900">
              <a:lnSpc>
                <a:spcPct val="150000"/>
              </a:lnSpc>
              <a:buFont typeface="Courier New" panose="02070309020205020404" pitchFamily="49" charset="0"/>
              <a:buChar char="o"/>
            </a:pPr>
            <a:r>
              <a:rPr lang="en-IN" sz="2000" dirty="0">
                <a:latin typeface="Cambria" panose="02040503050406030204" pitchFamily="18" charset="0"/>
                <a:ea typeface="Cambria" panose="02040503050406030204" pitchFamily="18" charset="0"/>
              </a:rPr>
              <a:t>The microstructures of the PBF manufactured SS316L and conventionally machined SS316L does not match. </a:t>
            </a:r>
          </a:p>
          <a:p>
            <a:pPr marL="342900" lvl="0" indent="-342900">
              <a:lnSpc>
                <a:spcPct val="150000"/>
              </a:lnSpc>
              <a:buFont typeface="Courier New" panose="02070309020205020404" pitchFamily="49" charset="0"/>
              <a:buChar char="o"/>
            </a:pPr>
            <a:r>
              <a:rPr lang="en-IN" sz="2000" dirty="0">
                <a:latin typeface="Cambria" panose="02040503050406030204" pitchFamily="18" charset="0"/>
                <a:ea typeface="Cambria" panose="02040503050406030204" pitchFamily="18" charset="0"/>
              </a:rPr>
              <a:t>Tensile properties of the SS316L fabricated via PBF is higher when compare to the tensile properties exhibited by conventionally fabricated SS316L. In PBF SS316L the maximum ultimate tensile strength was observed to be 640MPa with an elongation of 40%.</a:t>
            </a:r>
          </a:p>
          <a:p>
            <a:pPr marL="342900" lvl="0" indent="-342900">
              <a:lnSpc>
                <a:spcPct val="150000"/>
              </a:lnSpc>
              <a:buFont typeface="Courier New" panose="02070309020205020404" pitchFamily="49" charset="0"/>
              <a:buChar char="o"/>
            </a:pPr>
            <a:r>
              <a:rPr lang="en-IN" sz="2000" dirty="0">
                <a:latin typeface="Cambria" panose="02040503050406030204" pitchFamily="18" charset="0"/>
                <a:ea typeface="Cambria" panose="02040503050406030204" pitchFamily="18" charset="0"/>
              </a:rPr>
              <a:t>The tensile properties of PBF SS316L is very good in the horizontal direction than in the vertical direction which is due to the stair stepping effect of the additive manufacturing being exhibited.</a:t>
            </a:r>
          </a:p>
          <a:p>
            <a:pPr lvl="0">
              <a:lnSpc>
                <a:spcPct val="150000"/>
              </a:lnSpc>
            </a:pPr>
            <a:endParaRPr lang="en-IN" sz="2000" dirty="0">
              <a:latin typeface="Cambria" panose="02040503050406030204" pitchFamily="18" charset="0"/>
              <a:ea typeface="Cambria" panose="02040503050406030204" pitchFamily="18" charset="0"/>
            </a:endParaRPr>
          </a:p>
        </p:txBody>
      </p:sp>
      <p:sp>
        <p:nvSpPr>
          <p:cNvPr id="8" name="Footer Placeholder 7">
            <a:extLst>
              <a:ext uri="{FF2B5EF4-FFF2-40B4-BE49-F238E27FC236}">
                <a16:creationId xmlns:a16="http://schemas.microsoft.com/office/drawing/2014/main" id="{E544AD86-777C-5943-8B0C-BEE630460624}"/>
              </a:ext>
            </a:extLst>
          </p:cNvPr>
          <p:cNvSpPr>
            <a:spLocks noGrp="1"/>
          </p:cNvSpPr>
          <p:nvPr>
            <p:ph type="ftr" sz="quarter" idx="11"/>
          </p:nvPr>
        </p:nvSpPr>
        <p:spPr/>
        <p:txBody>
          <a:bodyPr/>
          <a:lstStyle/>
          <a:p>
            <a:r>
              <a:rPr lang="en-US"/>
              <a:t>Project Viva-Voce, DoME, Panimalar Engineering College`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274638"/>
            <a:ext cx="9677400" cy="715962"/>
          </a:xfrm>
          <a:prstGeom prst="rect">
            <a:avLst/>
          </a:prstGeom>
        </p:spPr>
        <p:txBody>
          <a:bodyPr/>
          <a:lstStyle/>
          <a:p>
            <a:pPr>
              <a:spcBef>
                <a:spcPct val="0"/>
              </a:spcBef>
            </a:pPr>
            <a:r>
              <a:rPr lang="en-US" sz="4000" dirty="0">
                <a:solidFill>
                  <a:srgbClr val="0000FF"/>
                </a:solidFill>
                <a:latin typeface="Cambria" pitchFamily="18" charset="0"/>
                <a:ea typeface="+mj-ea"/>
                <a:cs typeface="+mj-cs"/>
              </a:rPr>
              <a:t>Conclusion</a:t>
            </a:r>
          </a:p>
        </p:txBody>
      </p:sp>
      <p:sp>
        <p:nvSpPr>
          <p:cNvPr id="3" name="TextBox 2"/>
          <p:cNvSpPr txBox="1"/>
          <p:nvPr/>
        </p:nvSpPr>
        <p:spPr>
          <a:xfrm>
            <a:off x="1905000" y="1295401"/>
            <a:ext cx="8077200" cy="560346"/>
          </a:xfrm>
          <a:prstGeom prst="rect">
            <a:avLst/>
          </a:prstGeom>
          <a:noFill/>
        </p:spPr>
        <p:txBody>
          <a:bodyPr wrap="square" rtlCol="0">
            <a:spAutoFit/>
          </a:bodyPr>
          <a:lstStyle/>
          <a:p>
            <a:pPr lvl="0">
              <a:lnSpc>
                <a:spcPct val="200000"/>
              </a:lnSpc>
            </a:pPr>
            <a:r>
              <a:rPr lang="en-US" i="1" dirty="0">
                <a:latin typeface="Cambria" pitchFamily="18" charset="0"/>
              </a:rPr>
              <a:t>      </a:t>
            </a:r>
          </a:p>
        </p:txBody>
      </p:sp>
      <p:sp>
        <p:nvSpPr>
          <p:cNvPr id="4" name="Date Placeholder 3"/>
          <p:cNvSpPr>
            <a:spLocks noGrp="1"/>
          </p:cNvSpPr>
          <p:nvPr>
            <p:ph type="dt" sz="half" idx="10"/>
          </p:nvPr>
        </p:nvSpPr>
        <p:spPr/>
        <p:txBody>
          <a:bodyPr/>
          <a:lstStyle/>
          <a:p>
            <a:fld id="{A34BAFC7-66C4-4C3F-8156-5224C8B1FFF6}" type="datetime3">
              <a:rPr lang="en-US" smtClean="0"/>
              <a:t>9 April 2023</a:t>
            </a:fld>
            <a:endParaRPr lang="en-US"/>
          </a:p>
        </p:txBody>
      </p:sp>
      <p:sp>
        <p:nvSpPr>
          <p:cNvPr id="5" name="Slide Number Placeholder 4"/>
          <p:cNvSpPr>
            <a:spLocks noGrp="1"/>
          </p:cNvSpPr>
          <p:nvPr>
            <p:ph type="sldNum" sz="quarter" idx="12"/>
          </p:nvPr>
        </p:nvSpPr>
        <p:spPr/>
        <p:txBody>
          <a:bodyPr/>
          <a:lstStyle/>
          <a:p>
            <a:fld id="{EFF334C8-E93F-428C-81A4-D691A24BB71A}" type="slidenum">
              <a:rPr lang="en-US" smtClean="0"/>
              <a:pPr/>
              <a:t>32</a:t>
            </a:fld>
            <a:endParaRPr lang="en-US"/>
          </a:p>
        </p:txBody>
      </p:sp>
      <p:sp>
        <p:nvSpPr>
          <p:cNvPr id="10" name="TextBox 9"/>
          <p:cNvSpPr txBox="1"/>
          <p:nvPr/>
        </p:nvSpPr>
        <p:spPr>
          <a:xfrm>
            <a:off x="533400" y="1066800"/>
            <a:ext cx="11198726" cy="5170646"/>
          </a:xfrm>
          <a:prstGeom prst="rect">
            <a:avLst/>
          </a:prstGeom>
          <a:noFill/>
        </p:spPr>
        <p:txBody>
          <a:bodyPr wrap="square" rtlCol="0">
            <a:spAutoFit/>
          </a:bodyPr>
          <a:lstStyle/>
          <a:p>
            <a:pPr marL="342900" lvl="0" indent="-342900">
              <a:lnSpc>
                <a:spcPct val="150000"/>
              </a:lnSpc>
              <a:buFont typeface="Courier New" panose="02070309020205020404" pitchFamily="49" charset="0"/>
              <a:buChar char="o"/>
            </a:pPr>
            <a:r>
              <a:rPr lang="en-IN" sz="2000" dirty="0" smtClean="0">
                <a:latin typeface="Cambria" panose="02040503050406030204" pitchFamily="18" charset="0"/>
                <a:ea typeface="Cambria" panose="02040503050406030204" pitchFamily="18" charset="0"/>
              </a:rPr>
              <a:t>Under </a:t>
            </a:r>
            <a:r>
              <a:rPr lang="en-IN" sz="2000" dirty="0">
                <a:latin typeface="Cambria" panose="02040503050406030204" pitchFamily="18" charset="0"/>
                <a:ea typeface="Cambria" panose="02040503050406030204" pitchFamily="18" charset="0"/>
              </a:rPr>
              <a:t>sub-zero conditions, the impact energy absorbed by PBF SS316l is less compared to the impact energy absorbed by conventionally fabricated SS316L which indicates that the latter is much tough as the temperature decreases and the PBF SS316L transforms from ductile to brittle under sub-zero conditions before conventionally machined SS316L. </a:t>
            </a:r>
          </a:p>
          <a:p>
            <a:pPr marL="342900" lvl="0" indent="-342900">
              <a:lnSpc>
                <a:spcPct val="150000"/>
              </a:lnSpc>
              <a:buFont typeface="Courier New" panose="02070309020205020404" pitchFamily="49" charset="0"/>
              <a:buChar char="o"/>
            </a:pPr>
            <a:r>
              <a:rPr lang="en-IN" sz="2000" dirty="0">
                <a:latin typeface="Cambria" panose="02040503050406030204" pitchFamily="18" charset="0"/>
                <a:ea typeface="Cambria" panose="02040503050406030204" pitchFamily="18" charset="0"/>
              </a:rPr>
              <a:t>The mechanical properties of PBF SS316L are good under room temperature when compared to that of conventional made SS316L and under sub-zero conditions, The additively manufactured components matches exhibits mechanical properties which are does not deviates much from the properties of conventionally made SS316L in sub-zero conditions and the results obtained confirms that.</a:t>
            </a:r>
          </a:p>
          <a:p>
            <a:pPr marL="342900" lvl="0" indent="-342900">
              <a:lnSpc>
                <a:spcPct val="150000"/>
              </a:lnSpc>
              <a:buFont typeface="Courier New" panose="02070309020205020404" pitchFamily="49" charset="0"/>
              <a:buChar char="o"/>
            </a:pPr>
            <a:r>
              <a:rPr lang="en-IN" sz="2000" dirty="0">
                <a:latin typeface="Cambria" panose="02040503050406030204" pitchFamily="18" charset="0"/>
                <a:ea typeface="Cambria" panose="02040503050406030204" pitchFamily="18" charset="0"/>
              </a:rPr>
              <a:t>Under sub-zero conditions, there is a 91% match in the mechanical properties of PBF SS316L to that of conventionally made SS316L.</a:t>
            </a:r>
          </a:p>
        </p:txBody>
      </p:sp>
      <p:sp>
        <p:nvSpPr>
          <p:cNvPr id="8" name="Footer Placeholder 7">
            <a:extLst>
              <a:ext uri="{FF2B5EF4-FFF2-40B4-BE49-F238E27FC236}">
                <a16:creationId xmlns:a16="http://schemas.microsoft.com/office/drawing/2014/main" id="{E544AD86-777C-5943-8B0C-BEE630460624}"/>
              </a:ext>
            </a:extLst>
          </p:cNvPr>
          <p:cNvSpPr>
            <a:spLocks noGrp="1"/>
          </p:cNvSpPr>
          <p:nvPr>
            <p:ph type="ftr" sz="quarter" idx="11"/>
          </p:nvPr>
        </p:nvSpPr>
        <p:spPr/>
        <p:txBody>
          <a:bodyPr/>
          <a:lstStyle/>
          <a:p>
            <a:r>
              <a:rPr lang="en-US"/>
              <a:t>Project Viva-Voce, DoME, Panimalar Engineering College`</a:t>
            </a:r>
            <a:endParaRPr lang="en-US" dirty="0"/>
          </a:p>
        </p:txBody>
      </p:sp>
    </p:spTree>
    <p:extLst>
      <p:ext uri="{BB962C8B-B14F-4D97-AF65-F5344CB8AC3E}">
        <p14:creationId xmlns:p14="http://schemas.microsoft.com/office/powerpoint/2010/main" val="3141536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274638"/>
            <a:ext cx="9677400" cy="715962"/>
          </a:xfrm>
          <a:prstGeom prst="rect">
            <a:avLst/>
          </a:prstGeom>
        </p:spPr>
        <p:txBody>
          <a:bodyPr/>
          <a:lstStyle/>
          <a:p>
            <a:pPr>
              <a:spcBef>
                <a:spcPct val="0"/>
              </a:spcBef>
            </a:pPr>
            <a:r>
              <a:rPr lang="en-US" sz="4000" dirty="0" smtClean="0">
                <a:solidFill>
                  <a:srgbClr val="0000FF"/>
                </a:solidFill>
                <a:latin typeface="Cambria" pitchFamily="18" charset="0"/>
                <a:ea typeface="+mj-ea"/>
                <a:cs typeface="+mj-cs"/>
              </a:rPr>
              <a:t>Conclusion- Key Takeaways</a:t>
            </a:r>
            <a:endParaRPr lang="en-US" sz="4000" dirty="0">
              <a:solidFill>
                <a:srgbClr val="0000FF"/>
              </a:solidFill>
              <a:latin typeface="Cambria" pitchFamily="18" charset="0"/>
              <a:ea typeface="+mj-ea"/>
              <a:cs typeface="+mj-cs"/>
            </a:endParaRPr>
          </a:p>
        </p:txBody>
      </p:sp>
      <p:sp>
        <p:nvSpPr>
          <p:cNvPr id="3" name="TextBox 2"/>
          <p:cNvSpPr txBox="1"/>
          <p:nvPr/>
        </p:nvSpPr>
        <p:spPr>
          <a:xfrm>
            <a:off x="1905000" y="1295401"/>
            <a:ext cx="8077200" cy="560346"/>
          </a:xfrm>
          <a:prstGeom prst="rect">
            <a:avLst/>
          </a:prstGeom>
          <a:noFill/>
        </p:spPr>
        <p:txBody>
          <a:bodyPr wrap="square" rtlCol="0">
            <a:spAutoFit/>
          </a:bodyPr>
          <a:lstStyle/>
          <a:p>
            <a:pPr lvl="0">
              <a:lnSpc>
                <a:spcPct val="200000"/>
              </a:lnSpc>
            </a:pPr>
            <a:r>
              <a:rPr lang="en-US" i="1" dirty="0">
                <a:latin typeface="Cambria" pitchFamily="18" charset="0"/>
              </a:rPr>
              <a:t>      </a:t>
            </a:r>
          </a:p>
        </p:txBody>
      </p:sp>
      <p:sp>
        <p:nvSpPr>
          <p:cNvPr id="4" name="Date Placeholder 3"/>
          <p:cNvSpPr>
            <a:spLocks noGrp="1"/>
          </p:cNvSpPr>
          <p:nvPr>
            <p:ph type="dt" sz="half" idx="10"/>
          </p:nvPr>
        </p:nvSpPr>
        <p:spPr/>
        <p:txBody>
          <a:bodyPr/>
          <a:lstStyle/>
          <a:p>
            <a:fld id="{A34BAFC7-66C4-4C3F-8156-5224C8B1FFF6}" type="datetime3">
              <a:rPr lang="en-US" smtClean="0"/>
              <a:t>9 April 2023</a:t>
            </a:fld>
            <a:endParaRPr lang="en-US"/>
          </a:p>
        </p:txBody>
      </p:sp>
      <p:sp>
        <p:nvSpPr>
          <p:cNvPr id="5" name="Slide Number Placeholder 4"/>
          <p:cNvSpPr>
            <a:spLocks noGrp="1"/>
          </p:cNvSpPr>
          <p:nvPr>
            <p:ph type="sldNum" sz="quarter" idx="12"/>
          </p:nvPr>
        </p:nvSpPr>
        <p:spPr/>
        <p:txBody>
          <a:bodyPr/>
          <a:lstStyle/>
          <a:p>
            <a:fld id="{EFF334C8-E93F-428C-81A4-D691A24BB71A}" type="slidenum">
              <a:rPr lang="en-US" smtClean="0"/>
              <a:pPr/>
              <a:t>33</a:t>
            </a:fld>
            <a:endParaRPr lang="en-US"/>
          </a:p>
        </p:txBody>
      </p:sp>
      <p:sp>
        <p:nvSpPr>
          <p:cNvPr id="10" name="TextBox 9"/>
          <p:cNvSpPr txBox="1"/>
          <p:nvPr/>
        </p:nvSpPr>
        <p:spPr>
          <a:xfrm>
            <a:off x="533400" y="1066800"/>
            <a:ext cx="11125200" cy="3323987"/>
          </a:xfrm>
          <a:prstGeom prst="rect">
            <a:avLst/>
          </a:prstGeom>
          <a:noFill/>
        </p:spPr>
        <p:txBody>
          <a:bodyPr wrap="square" rtlCol="0">
            <a:spAutoFit/>
          </a:bodyPr>
          <a:lstStyle/>
          <a:p>
            <a:pPr marL="342900" lvl="0" indent="-342900">
              <a:lnSpc>
                <a:spcPct val="150000"/>
              </a:lnSpc>
              <a:buFont typeface="Courier New" panose="02070309020205020404" pitchFamily="49" charset="0"/>
              <a:buChar char="o"/>
            </a:pPr>
            <a:r>
              <a:rPr lang="en-IN" sz="2000" dirty="0" smtClean="0">
                <a:latin typeface="Cambria" panose="02040503050406030204" pitchFamily="18" charset="0"/>
                <a:ea typeface="Cambria" panose="02040503050406030204" pitchFamily="18" charset="0"/>
              </a:rPr>
              <a:t>Components of SS316L fabricated via PBF exhibit good tensile properties and can be utilized in applications where high strength and ductility is required.</a:t>
            </a:r>
          </a:p>
          <a:p>
            <a:pPr marL="342900" lvl="0" indent="-342900">
              <a:lnSpc>
                <a:spcPct val="150000"/>
              </a:lnSpc>
              <a:buFont typeface="Courier New" panose="02070309020205020404" pitchFamily="49" charset="0"/>
              <a:buChar char="o"/>
            </a:pPr>
            <a:r>
              <a:rPr lang="en-IN" sz="2000" dirty="0" smtClean="0">
                <a:latin typeface="Cambria" panose="02040503050406030204" pitchFamily="18" charset="0"/>
                <a:ea typeface="Cambria" panose="02040503050406030204" pitchFamily="18" charset="0"/>
              </a:rPr>
              <a:t>The impact energy absorbed by PBF SS316L are within the acceptable range, to be used under sub-zero conditions in applications such as aerospace industries etc.,</a:t>
            </a:r>
          </a:p>
          <a:p>
            <a:pPr marL="342900" lvl="0" indent="-342900">
              <a:lnSpc>
                <a:spcPct val="150000"/>
              </a:lnSpc>
              <a:buFont typeface="Courier New" panose="02070309020205020404" pitchFamily="49" charset="0"/>
              <a:buChar char="o"/>
            </a:pPr>
            <a:r>
              <a:rPr lang="en-IN" sz="2000" dirty="0" smtClean="0">
                <a:latin typeface="Cambria" panose="02040503050406030204" pitchFamily="18" charset="0"/>
                <a:ea typeface="Cambria" panose="02040503050406030204" pitchFamily="18" charset="0"/>
              </a:rPr>
              <a:t> Under Sub-zero conditions almost all the properties of the PBF SS316L are maintained.</a:t>
            </a:r>
          </a:p>
          <a:p>
            <a:pPr marL="342900" lvl="0" indent="-342900">
              <a:lnSpc>
                <a:spcPct val="150000"/>
              </a:lnSpc>
              <a:buFont typeface="Courier New" panose="02070309020205020404" pitchFamily="49" charset="0"/>
              <a:buChar char="o"/>
            </a:pPr>
            <a:r>
              <a:rPr lang="en-IN" sz="2000" dirty="0" smtClean="0">
                <a:latin typeface="Cambria" panose="02040503050406030204" pitchFamily="18" charset="0"/>
                <a:ea typeface="Cambria" panose="02040503050406030204" pitchFamily="18" charset="0"/>
              </a:rPr>
              <a:t>The impact properties of PBF SS316L are slightly less when compared to conventionally fabricated SS316L under sub-zero conditions. </a:t>
            </a:r>
            <a:endParaRPr lang="en-IN" sz="2000" dirty="0">
              <a:latin typeface="Cambria" panose="02040503050406030204" pitchFamily="18" charset="0"/>
              <a:ea typeface="Cambria" panose="02040503050406030204" pitchFamily="18" charset="0"/>
            </a:endParaRPr>
          </a:p>
        </p:txBody>
      </p:sp>
      <p:sp>
        <p:nvSpPr>
          <p:cNvPr id="8" name="Footer Placeholder 7">
            <a:extLst>
              <a:ext uri="{FF2B5EF4-FFF2-40B4-BE49-F238E27FC236}">
                <a16:creationId xmlns:a16="http://schemas.microsoft.com/office/drawing/2014/main" id="{E544AD86-777C-5943-8B0C-BEE630460624}"/>
              </a:ext>
            </a:extLst>
          </p:cNvPr>
          <p:cNvSpPr>
            <a:spLocks noGrp="1"/>
          </p:cNvSpPr>
          <p:nvPr>
            <p:ph type="ftr" sz="quarter" idx="11"/>
          </p:nvPr>
        </p:nvSpPr>
        <p:spPr/>
        <p:txBody>
          <a:bodyPr/>
          <a:lstStyle/>
          <a:p>
            <a:r>
              <a:rPr lang="en-US"/>
              <a:t>Project Viva-Voce, DoME, Panimalar Engineering College`</a:t>
            </a:r>
            <a:endParaRPr lang="en-US" dirty="0"/>
          </a:p>
        </p:txBody>
      </p:sp>
    </p:spTree>
    <p:extLst>
      <p:ext uri="{BB962C8B-B14F-4D97-AF65-F5344CB8AC3E}">
        <p14:creationId xmlns:p14="http://schemas.microsoft.com/office/powerpoint/2010/main" val="5866355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274638"/>
            <a:ext cx="9677400" cy="1143000"/>
          </a:xfrm>
          <a:prstGeom prst="rect">
            <a:avLst/>
          </a:prstGeom>
        </p:spPr>
        <p:txBody>
          <a:bodyPr/>
          <a:lstStyle/>
          <a:p>
            <a:pPr>
              <a:spcBef>
                <a:spcPct val="0"/>
              </a:spcBef>
            </a:pPr>
            <a:r>
              <a:rPr lang="en-US" sz="4000" dirty="0">
                <a:solidFill>
                  <a:srgbClr val="0000FF"/>
                </a:solidFill>
                <a:latin typeface="Cambria" pitchFamily="18" charset="0"/>
                <a:ea typeface="+mj-ea"/>
                <a:cs typeface="+mj-cs"/>
              </a:rPr>
              <a:t>References</a:t>
            </a:r>
          </a:p>
        </p:txBody>
      </p:sp>
      <p:sp>
        <p:nvSpPr>
          <p:cNvPr id="3" name="TextBox 2"/>
          <p:cNvSpPr txBox="1"/>
          <p:nvPr/>
        </p:nvSpPr>
        <p:spPr>
          <a:xfrm>
            <a:off x="1905000" y="1295401"/>
            <a:ext cx="8077200" cy="560346"/>
          </a:xfrm>
          <a:prstGeom prst="rect">
            <a:avLst/>
          </a:prstGeom>
          <a:noFill/>
        </p:spPr>
        <p:txBody>
          <a:bodyPr wrap="square" rtlCol="0">
            <a:spAutoFit/>
          </a:bodyPr>
          <a:lstStyle/>
          <a:p>
            <a:pPr lvl="0">
              <a:lnSpc>
                <a:spcPct val="200000"/>
              </a:lnSpc>
            </a:pPr>
            <a:r>
              <a:rPr lang="en-US" i="1" dirty="0">
                <a:latin typeface="Cambria" pitchFamily="18" charset="0"/>
              </a:rPr>
              <a:t>      </a:t>
            </a:r>
          </a:p>
        </p:txBody>
      </p:sp>
      <p:sp>
        <p:nvSpPr>
          <p:cNvPr id="4" name="Date Placeholder 3"/>
          <p:cNvSpPr>
            <a:spLocks noGrp="1"/>
          </p:cNvSpPr>
          <p:nvPr>
            <p:ph type="dt" sz="half" idx="10"/>
          </p:nvPr>
        </p:nvSpPr>
        <p:spPr/>
        <p:txBody>
          <a:bodyPr/>
          <a:lstStyle/>
          <a:p>
            <a:fld id="{510E68DA-3AF8-4AF0-9D69-7C26E3CD7392}" type="datetime3">
              <a:rPr lang="en-US" smtClean="0"/>
              <a:t>9 April 2023</a:t>
            </a:fld>
            <a:endParaRPr lang="en-US"/>
          </a:p>
        </p:txBody>
      </p:sp>
      <p:sp>
        <p:nvSpPr>
          <p:cNvPr id="5" name="Slide Number Placeholder 4"/>
          <p:cNvSpPr>
            <a:spLocks noGrp="1"/>
          </p:cNvSpPr>
          <p:nvPr>
            <p:ph type="sldNum" sz="quarter" idx="12"/>
          </p:nvPr>
        </p:nvSpPr>
        <p:spPr/>
        <p:txBody>
          <a:bodyPr/>
          <a:lstStyle/>
          <a:p>
            <a:fld id="{EFF334C8-E93F-428C-81A4-D691A24BB71A}" type="slidenum">
              <a:rPr lang="en-US" smtClean="0"/>
              <a:pPr/>
              <a:t>34</a:t>
            </a:fld>
            <a:endParaRPr lang="en-US"/>
          </a:p>
        </p:txBody>
      </p:sp>
      <p:sp>
        <p:nvSpPr>
          <p:cNvPr id="10" name="TextBox 9"/>
          <p:cNvSpPr txBox="1"/>
          <p:nvPr/>
        </p:nvSpPr>
        <p:spPr>
          <a:xfrm>
            <a:off x="702176" y="477819"/>
            <a:ext cx="11049000" cy="6017032"/>
          </a:xfrm>
          <a:prstGeom prst="rect">
            <a:avLst/>
          </a:prstGeom>
          <a:noFill/>
        </p:spPr>
        <p:txBody>
          <a:bodyPr wrap="square" rtlCol="0">
            <a:spAutoFit/>
          </a:bodyPr>
          <a:lstStyle/>
          <a:p>
            <a:pPr marL="342900" indent="-342900"/>
            <a:r>
              <a:rPr lang="en-US" sz="1600" b="1" dirty="0"/>
              <a:t> </a:t>
            </a:r>
            <a:endParaRPr lang="en-US" sz="1600" dirty="0"/>
          </a:p>
          <a:p>
            <a:r>
              <a:rPr lang="en-US" b="1" dirty="0"/>
              <a:t> </a:t>
            </a:r>
            <a:endParaRPr lang="en-IN" dirty="0"/>
          </a:p>
          <a:p>
            <a:pPr>
              <a:lnSpc>
                <a:spcPct val="150000"/>
              </a:lnSpc>
            </a:pPr>
            <a:r>
              <a:rPr lang="en-US" dirty="0">
                <a:latin typeface="Cambria" panose="02040503050406030204" pitchFamily="18" charset="0"/>
                <a:ea typeface="Cambria" panose="02040503050406030204" pitchFamily="18" charset="0"/>
              </a:rPr>
              <a:t>[1] Todd M. Mower, Michael J. Long, “Mechanical behavior of additive manufactured, powder-bed laser-fused materials” Materials Science and Engineering A, 2016.</a:t>
            </a:r>
            <a:endParaRPr lang="en-IN" dirty="0">
              <a:latin typeface="Cambria" panose="02040503050406030204" pitchFamily="18" charset="0"/>
              <a:ea typeface="Cambria" panose="02040503050406030204" pitchFamily="18" charset="0"/>
            </a:endParaRPr>
          </a:p>
          <a:p>
            <a:pPr>
              <a:lnSpc>
                <a:spcPct val="150000"/>
              </a:lnSpc>
            </a:pPr>
            <a:r>
              <a:rPr lang="en-IN" dirty="0">
                <a:latin typeface="Cambria" panose="02040503050406030204" pitchFamily="18" charset="0"/>
                <a:ea typeface="Cambria" panose="02040503050406030204" pitchFamily="18" charset="0"/>
              </a:rPr>
              <a:t>[2] </a:t>
            </a:r>
            <a:r>
              <a:rPr lang="en-IN" dirty="0" err="1">
                <a:latin typeface="Cambria" panose="02040503050406030204" pitchFamily="18" charset="0"/>
                <a:ea typeface="Cambria" panose="02040503050406030204" pitchFamily="18" charset="0"/>
              </a:rPr>
              <a:t>Abhi</a:t>
            </a:r>
            <a:r>
              <a:rPr lang="en-IN" dirty="0">
                <a:latin typeface="Cambria" panose="02040503050406030204" pitchFamily="18" charset="0"/>
                <a:ea typeface="Cambria" panose="02040503050406030204" pitchFamily="18" charset="0"/>
              </a:rPr>
              <a:t> Ghosh , </a:t>
            </a:r>
            <a:r>
              <a:rPr lang="en-IN" dirty="0" err="1">
                <a:latin typeface="Cambria" panose="02040503050406030204" pitchFamily="18" charset="0"/>
                <a:ea typeface="Cambria" panose="02040503050406030204" pitchFamily="18" charset="0"/>
              </a:rPr>
              <a:t>Sanchari</a:t>
            </a:r>
            <a:r>
              <a:rPr lang="en-IN" dirty="0">
                <a:latin typeface="Cambria" panose="02040503050406030204" pitchFamily="18" charset="0"/>
                <a:ea typeface="Cambria" panose="02040503050406030204" pitchFamily="18" charset="0"/>
              </a:rPr>
              <a:t> Biswas , Tiffany Turner , Anne-Marie </a:t>
            </a:r>
            <a:r>
              <a:rPr lang="en-IN" dirty="0" err="1">
                <a:latin typeface="Cambria" panose="02040503050406030204" pitchFamily="18" charset="0"/>
                <a:ea typeface="Cambria" panose="02040503050406030204" pitchFamily="18" charset="0"/>
              </a:rPr>
              <a:t>Kietzig</a:t>
            </a:r>
            <a:r>
              <a:rPr lang="en-IN" dirty="0">
                <a:latin typeface="Cambria" panose="02040503050406030204" pitchFamily="18" charset="0"/>
                <a:ea typeface="Cambria" panose="02040503050406030204" pitchFamily="18" charset="0"/>
              </a:rPr>
              <a:t> , Mathieu </a:t>
            </a:r>
            <a:r>
              <a:rPr lang="en-IN" dirty="0" err="1">
                <a:latin typeface="Cambria" panose="02040503050406030204" pitchFamily="18" charset="0"/>
                <a:ea typeface="Cambria" panose="02040503050406030204" pitchFamily="18" charset="0"/>
              </a:rPr>
              <a:t>Brochu</a:t>
            </a:r>
            <a:r>
              <a:rPr lang="en-IN"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Surface, microstructure, and tensile deformation characterization </a:t>
            </a:r>
            <a:r>
              <a:rPr lang="en-US" dirty="0" err="1">
                <a:latin typeface="Cambria" panose="02040503050406030204" pitchFamily="18" charset="0"/>
                <a:ea typeface="Cambria" panose="02040503050406030204" pitchFamily="18" charset="0"/>
              </a:rPr>
              <a:t>ofLPBF</a:t>
            </a:r>
            <a:r>
              <a:rPr lang="en-US" dirty="0">
                <a:latin typeface="Cambria" panose="02040503050406030204" pitchFamily="18" charset="0"/>
                <a:ea typeface="Cambria" panose="02040503050406030204" pitchFamily="18" charset="0"/>
              </a:rPr>
              <a:t> SS316L </a:t>
            </a:r>
            <a:r>
              <a:rPr lang="en-US" dirty="0" err="1">
                <a:latin typeface="Cambria" panose="02040503050406030204" pitchFamily="18" charset="0"/>
                <a:ea typeface="Cambria" panose="02040503050406030204" pitchFamily="18" charset="0"/>
              </a:rPr>
              <a:t>microstruts</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micromachined</a:t>
            </a:r>
            <a:r>
              <a:rPr lang="en-US" dirty="0">
                <a:latin typeface="Cambria" panose="02040503050406030204" pitchFamily="18" charset="0"/>
                <a:ea typeface="Cambria" panose="02040503050406030204" pitchFamily="18" charset="0"/>
              </a:rPr>
              <a:t> with femtosecond laser” , Material and Design, 2021. </a:t>
            </a:r>
            <a:endParaRPr lang="en-IN" dirty="0">
              <a:latin typeface="Cambria" panose="02040503050406030204" pitchFamily="18" charset="0"/>
              <a:ea typeface="Cambria" panose="02040503050406030204" pitchFamily="18" charset="0"/>
            </a:endParaRPr>
          </a:p>
          <a:p>
            <a:pPr>
              <a:lnSpc>
                <a:spcPct val="150000"/>
              </a:lnSpc>
            </a:pPr>
            <a:r>
              <a:rPr lang="en-IN" dirty="0">
                <a:latin typeface="Cambria" panose="02040503050406030204" pitchFamily="18" charset="0"/>
                <a:ea typeface="Cambria" panose="02040503050406030204" pitchFamily="18" charset="0"/>
              </a:rPr>
              <a:t>[3] </a:t>
            </a:r>
            <a:r>
              <a:rPr lang="en-IN" dirty="0" err="1">
                <a:latin typeface="Cambria" panose="02040503050406030204" pitchFamily="18" charset="0"/>
                <a:ea typeface="Cambria" panose="02040503050406030204" pitchFamily="18" charset="0"/>
              </a:rPr>
              <a:t>Recep</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Demirs¨oz</a:t>
            </a:r>
            <a:r>
              <a:rPr lang="en-IN" dirty="0">
                <a:latin typeface="Cambria" panose="02040503050406030204" pitchFamily="18" charset="0"/>
                <a:ea typeface="Cambria" panose="02040503050406030204" pitchFamily="18" charset="0"/>
              </a:rPr>
              <a:t> , Mehmet </a:t>
            </a:r>
            <a:r>
              <a:rPr lang="en-IN" dirty="0" err="1">
                <a:latin typeface="Cambria" panose="02040503050406030204" pitchFamily="18" charset="0"/>
                <a:ea typeface="Cambria" panose="02040503050406030204" pitchFamily="18" charset="0"/>
              </a:rPr>
              <a:t>Erdi</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Korkmaz</a:t>
            </a:r>
            <a:r>
              <a:rPr lang="en-IN" dirty="0">
                <a:latin typeface="Cambria" panose="02040503050406030204" pitchFamily="18" charset="0"/>
                <a:ea typeface="Cambria" panose="02040503050406030204" pitchFamily="18" charset="0"/>
              </a:rPr>
              <a:t> , </a:t>
            </a:r>
            <a:r>
              <a:rPr lang="en-IN" dirty="0" err="1">
                <a:latin typeface="Cambria" panose="02040503050406030204" pitchFamily="18" charset="0"/>
                <a:ea typeface="Cambria" panose="02040503050406030204" pitchFamily="18" charset="0"/>
              </a:rPr>
              <a:t>Munish</a:t>
            </a:r>
            <a:r>
              <a:rPr lang="en-IN" dirty="0">
                <a:latin typeface="Cambria" panose="02040503050406030204" pitchFamily="18" charset="0"/>
                <a:ea typeface="Cambria" panose="02040503050406030204" pitchFamily="18" charset="0"/>
              </a:rPr>
              <a:t> Kumar Gupta </a:t>
            </a:r>
          </a:p>
          <a:p>
            <a:pPr>
              <a:lnSpc>
                <a:spcPct val="150000"/>
              </a:lnSpc>
            </a:pPr>
            <a:r>
              <a:rPr lang="en-IN" dirty="0">
                <a:latin typeface="Cambria" panose="02040503050406030204" pitchFamily="18" charset="0"/>
                <a:ea typeface="Cambria" panose="02040503050406030204" pitchFamily="18" charset="0"/>
              </a:rPr>
              <a:t>“A novel use of hybrid </a:t>
            </a:r>
            <a:r>
              <a:rPr lang="en-IN" dirty="0" err="1">
                <a:latin typeface="Cambria" panose="02040503050406030204" pitchFamily="18" charset="0"/>
                <a:ea typeface="Cambria" panose="02040503050406030204" pitchFamily="18" charset="0"/>
              </a:rPr>
              <a:t>Cryo</a:t>
            </a:r>
            <a:r>
              <a:rPr lang="en-IN" dirty="0">
                <a:latin typeface="Cambria" panose="02040503050406030204" pitchFamily="18" charset="0"/>
                <a:ea typeface="Cambria" panose="02040503050406030204" pitchFamily="18" charset="0"/>
              </a:rPr>
              <a:t>-MQL system in improving the </a:t>
            </a:r>
            <a:r>
              <a:rPr lang="en-IN" dirty="0" err="1">
                <a:latin typeface="Cambria" panose="02040503050406030204" pitchFamily="18" charset="0"/>
                <a:ea typeface="Cambria" panose="02040503050406030204" pitchFamily="18" charset="0"/>
              </a:rPr>
              <a:t>tribological</a:t>
            </a:r>
            <a:r>
              <a:rPr lang="en-IN" dirty="0">
                <a:latin typeface="Cambria" panose="02040503050406030204" pitchFamily="18" charset="0"/>
                <a:ea typeface="Cambria" panose="02040503050406030204" pitchFamily="18" charset="0"/>
              </a:rPr>
              <a:t> characteristics of additively manufactured 316 stainless steel against 100 Cr6 alloy”, Tribology International, 2022.</a:t>
            </a:r>
          </a:p>
          <a:p>
            <a:pPr>
              <a:lnSpc>
                <a:spcPct val="150000"/>
              </a:lnSpc>
            </a:pPr>
            <a:r>
              <a:rPr lang="en-IN" dirty="0">
                <a:latin typeface="Cambria" panose="02040503050406030204" pitchFamily="18" charset="0"/>
                <a:ea typeface="Cambria" panose="02040503050406030204" pitchFamily="18" charset="0"/>
              </a:rPr>
              <a:t>[4] </a:t>
            </a:r>
            <a:r>
              <a:rPr lang="en-US" dirty="0">
                <a:latin typeface="Cambria" panose="02040503050406030204" pitchFamily="18" charset="0"/>
                <a:ea typeface="Cambria" panose="02040503050406030204" pitchFamily="18" charset="0"/>
              </a:rPr>
              <a:t>Won-Sang Shin ,  </a:t>
            </a:r>
            <a:r>
              <a:rPr lang="en-US" dirty="0" err="1">
                <a:latin typeface="Cambria" panose="02040503050406030204" pitchFamily="18" charset="0"/>
                <a:ea typeface="Cambria" panose="02040503050406030204" pitchFamily="18" charset="0"/>
              </a:rPr>
              <a:t>Bongkuk</a:t>
            </a:r>
            <a:r>
              <a:rPr lang="en-US" dirty="0">
                <a:latin typeface="Cambria" panose="02040503050406030204" pitchFamily="18" charset="0"/>
                <a:ea typeface="Cambria" panose="02040503050406030204" pitchFamily="18" charset="0"/>
              </a:rPr>
              <a:t> Son ,  </a:t>
            </a:r>
            <a:r>
              <a:rPr lang="en-US" dirty="0" err="1">
                <a:latin typeface="Cambria" panose="02040503050406030204" pitchFamily="18" charset="0"/>
                <a:ea typeface="Cambria" panose="02040503050406030204" pitchFamily="18" charset="0"/>
              </a:rPr>
              <a:t>Wansu</a:t>
            </a:r>
            <a:r>
              <a:rPr lang="en-US" dirty="0">
                <a:latin typeface="Cambria" panose="02040503050406030204" pitchFamily="18" charset="0"/>
                <a:ea typeface="Cambria" panose="02040503050406030204" pitchFamily="18" charset="0"/>
              </a:rPr>
              <a:t> Song d, </a:t>
            </a:r>
            <a:r>
              <a:rPr lang="en-US" dirty="0" err="1">
                <a:latin typeface="Cambria" panose="02040503050406030204" pitchFamily="18" charset="0"/>
                <a:ea typeface="Cambria" panose="02040503050406030204" pitchFamily="18" charset="0"/>
              </a:rPr>
              <a:t>Hyonkee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Sohn</a:t>
            </a:r>
            <a:r>
              <a:rPr lang="en-US" dirty="0">
                <a:latin typeface="Cambria" panose="02040503050406030204" pitchFamily="18" charset="0"/>
                <a:ea typeface="Cambria" panose="02040503050406030204" pitchFamily="18" charset="0"/>
              </a:rPr>
              <a:t> , Ho Jang , Yoon-Jun Kim ,  </a:t>
            </a:r>
            <a:r>
              <a:rPr lang="en-US" dirty="0" err="1">
                <a:latin typeface="Cambria" panose="02040503050406030204" pitchFamily="18" charset="0"/>
                <a:ea typeface="Cambria" panose="02040503050406030204" pitchFamily="18" charset="0"/>
              </a:rPr>
              <a:t>Changkyoo</a:t>
            </a:r>
            <a:r>
              <a:rPr lang="en-US" dirty="0">
                <a:latin typeface="Cambria" panose="02040503050406030204" pitchFamily="18" charset="0"/>
                <a:ea typeface="Cambria" panose="02040503050406030204" pitchFamily="18" charset="0"/>
              </a:rPr>
              <a:t> Park , “ Heat treatment effect on the microstructure, mechanical properties, and wear behaviors of stainless steel 316L prepared via selective laser melting”, Materials Science and Engineering A, 2021. </a:t>
            </a:r>
            <a:endParaRPr lang="en-IN" dirty="0">
              <a:latin typeface="Cambria" panose="02040503050406030204" pitchFamily="18" charset="0"/>
              <a:ea typeface="Cambria" panose="02040503050406030204" pitchFamily="18" charset="0"/>
            </a:endParaRPr>
          </a:p>
          <a:p>
            <a:pPr>
              <a:lnSpc>
                <a:spcPct val="150000"/>
              </a:lnSpc>
            </a:pPr>
            <a:r>
              <a:rPr lang="en-IN" dirty="0">
                <a:latin typeface="Cambria" panose="02040503050406030204" pitchFamily="18" charset="0"/>
                <a:ea typeface="Cambria" panose="02040503050406030204" pitchFamily="18" charset="0"/>
              </a:rPr>
              <a:t>[5] Cheng-Han Yu, </a:t>
            </a:r>
            <a:r>
              <a:rPr lang="en-IN" dirty="0" err="1">
                <a:latin typeface="Cambria" panose="02040503050406030204" pitchFamily="18" charset="0"/>
                <a:ea typeface="Cambria" panose="02040503050406030204" pitchFamily="18" charset="0"/>
              </a:rPr>
              <a:t>lexander</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Leicht</a:t>
            </a:r>
            <a:r>
              <a:rPr lang="en-IN" dirty="0">
                <a:latin typeface="Cambria" panose="02040503050406030204" pitchFamily="18" charset="0"/>
                <a:ea typeface="Cambria" panose="02040503050406030204" pitchFamily="18" charset="0"/>
              </a:rPr>
              <a:t>, Ru Lin Peng, Johan </a:t>
            </a:r>
            <a:r>
              <a:rPr lang="en-IN" dirty="0" err="1">
                <a:latin typeface="Cambria" panose="02040503050406030204" pitchFamily="18" charset="0"/>
                <a:ea typeface="Cambria" panose="02040503050406030204" pitchFamily="18" charset="0"/>
              </a:rPr>
              <a:t>Moverare</a:t>
            </a:r>
            <a:r>
              <a:rPr lang="en-IN" dirty="0">
                <a:latin typeface="Cambria" panose="02040503050406030204" pitchFamily="18" charset="0"/>
                <a:ea typeface="Cambria" panose="02040503050406030204" pitchFamily="18" charset="0"/>
              </a:rPr>
              <a:t> “</a:t>
            </a:r>
            <a:r>
              <a:rPr lang="en-US">
                <a:latin typeface="Cambria" panose="02040503050406030204" pitchFamily="18" charset="0"/>
                <a:ea typeface="Cambria" panose="02040503050406030204" pitchFamily="18" charset="0"/>
              </a:rPr>
              <a:t>Low cycle fatigue of additively manufactured thin-walled stainless</a:t>
            </a:r>
            <a:r>
              <a:rPr lang="en-IN">
                <a:latin typeface="Cambria" panose="02040503050406030204" pitchFamily="18" charset="0"/>
                <a:ea typeface="Cambria" panose="02040503050406030204" pitchFamily="18" charset="0"/>
              </a:rPr>
              <a:t>steel 316L” Material Science and Engineering, 2021</a:t>
            </a:r>
            <a:r>
              <a:rPr lang="en-IN">
                <a:latin typeface="Cambria" panose="02040503050406030204" pitchFamily="18" charset="0"/>
                <a:ea typeface="Cambria" panose="02040503050406030204" pitchFamily="18" charset="0"/>
              </a:rPr>
              <a:t>.</a:t>
            </a:r>
            <a:r>
              <a:rPr lang="en-IN" b="1">
                <a:latin typeface="Cambria" panose="02040503050406030204" pitchFamily="18" charset="0"/>
                <a:ea typeface="Cambria" panose="02040503050406030204" pitchFamily="18" charset="0"/>
              </a:rPr>
              <a:t> </a:t>
            </a:r>
            <a:endParaRPr lang="en-IN">
              <a:latin typeface="Cambria" panose="02040503050406030204" pitchFamily="18" charset="0"/>
              <a:ea typeface="Cambria" panose="02040503050406030204" pitchFamily="18" charset="0"/>
            </a:endParaRPr>
          </a:p>
        </p:txBody>
      </p:sp>
      <p:sp>
        <p:nvSpPr>
          <p:cNvPr id="8" name="Footer Placeholder 7">
            <a:extLst>
              <a:ext uri="{FF2B5EF4-FFF2-40B4-BE49-F238E27FC236}">
                <a16:creationId xmlns:a16="http://schemas.microsoft.com/office/drawing/2014/main" id="{C34BC246-76A3-DDB6-5709-BA49C34BAC77}"/>
              </a:ext>
            </a:extLst>
          </p:cNvPr>
          <p:cNvSpPr>
            <a:spLocks noGrp="1"/>
          </p:cNvSpPr>
          <p:nvPr>
            <p:ph type="ftr" sz="quarter" idx="11"/>
          </p:nvPr>
        </p:nvSpPr>
        <p:spPr/>
        <p:txBody>
          <a:bodyPr/>
          <a:lstStyle/>
          <a:p>
            <a:r>
              <a:rPr lang="en-US"/>
              <a:t>Project Viva-Voce, DoME, Panimalar Engineering College`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274638"/>
            <a:ext cx="11277600" cy="792162"/>
          </a:xfrm>
          <a:prstGeom prst="rect">
            <a:avLst/>
          </a:prstGeom>
        </p:spPr>
        <p:txBody>
          <a:bodyPr/>
          <a:lstStyle/>
          <a:p>
            <a:pPr>
              <a:spcBef>
                <a:spcPct val="0"/>
              </a:spcBef>
            </a:pPr>
            <a:r>
              <a:rPr lang="en-US" sz="4000" dirty="0">
                <a:solidFill>
                  <a:srgbClr val="0000FF"/>
                </a:solidFill>
                <a:latin typeface="Cambria" pitchFamily="18" charset="0"/>
                <a:ea typeface="+mj-ea"/>
                <a:cs typeface="+mj-cs"/>
              </a:rPr>
              <a:t>References								Cont.</a:t>
            </a:r>
          </a:p>
        </p:txBody>
      </p:sp>
      <p:sp>
        <p:nvSpPr>
          <p:cNvPr id="3" name="TextBox 2"/>
          <p:cNvSpPr txBox="1"/>
          <p:nvPr/>
        </p:nvSpPr>
        <p:spPr>
          <a:xfrm>
            <a:off x="1905000" y="1295401"/>
            <a:ext cx="8077200" cy="560346"/>
          </a:xfrm>
          <a:prstGeom prst="rect">
            <a:avLst/>
          </a:prstGeom>
          <a:noFill/>
        </p:spPr>
        <p:txBody>
          <a:bodyPr wrap="square" rtlCol="0">
            <a:spAutoFit/>
          </a:bodyPr>
          <a:lstStyle/>
          <a:p>
            <a:pPr lvl="0">
              <a:lnSpc>
                <a:spcPct val="200000"/>
              </a:lnSpc>
            </a:pPr>
            <a:r>
              <a:rPr lang="en-US" i="1" dirty="0">
                <a:latin typeface="Cambria" pitchFamily="18" charset="0"/>
              </a:rPr>
              <a:t>      </a:t>
            </a:r>
          </a:p>
        </p:txBody>
      </p:sp>
      <p:sp>
        <p:nvSpPr>
          <p:cNvPr id="4" name="Date Placeholder 3"/>
          <p:cNvSpPr>
            <a:spLocks noGrp="1"/>
          </p:cNvSpPr>
          <p:nvPr>
            <p:ph type="dt" sz="half" idx="10"/>
          </p:nvPr>
        </p:nvSpPr>
        <p:spPr/>
        <p:txBody>
          <a:bodyPr/>
          <a:lstStyle/>
          <a:p>
            <a:fld id="{F08AFB58-64FB-41C8-86FE-15B0D2913729}" type="datetime3">
              <a:rPr lang="en-US" smtClean="0"/>
              <a:t>9 April 2023</a:t>
            </a:fld>
            <a:endParaRPr lang="en-US"/>
          </a:p>
        </p:txBody>
      </p:sp>
      <p:sp>
        <p:nvSpPr>
          <p:cNvPr id="5" name="Slide Number Placeholder 4"/>
          <p:cNvSpPr>
            <a:spLocks noGrp="1"/>
          </p:cNvSpPr>
          <p:nvPr>
            <p:ph type="sldNum" sz="quarter" idx="12"/>
          </p:nvPr>
        </p:nvSpPr>
        <p:spPr/>
        <p:txBody>
          <a:bodyPr/>
          <a:lstStyle/>
          <a:p>
            <a:fld id="{EFF334C8-E93F-428C-81A4-D691A24BB71A}" type="slidenum">
              <a:rPr lang="en-US" smtClean="0"/>
              <a:pPr/>
              <a:t>35</a:t>
            </a:fld>
            <a:endParaRPr lang="en-US"/>
          </a:p>
        </p:txBody>
      </p:sp>
      <p:sp>
        <p:nvSpPr>
          <p:cNvPr id="10" name="TextBox 9"/>
          <p:cNvSpPr txBox="1"/>
          <p:nvPr/>
        </p:nvSpPr>
        <p:spPr>
          <a:xfrm>
            <a:off x="533400" y="762000"/>
            <a:ext cx="11198726" cy="5693866"/>
          </a:xfrm>
          <a:prstGeom prst="rect">
            <a:avLst/>
          </a:prstGeom>
          <a:noFill/>
        </p:spPr>
        <p:txBody>
          <a:bodyPr wrap="square" rtlCol="0">
            <a:spAutoFit/>
          </a:bodyPr>
          <a:lstStyle/>
          <a:p>
            <a:pPr marL="342900" indent="-342900"/>
            <a:r>
              <a:rPr lang="en-US" sz="1600" b="1" dirty="0"/>
              <a:t> </a:t>
            </a:r>
            <a:endParaRPr lang="en-US" sz="1600" dirty="0"/>
          </a:p>
          <a:p>
            <a:pPr>
              <a:lnSpc>
                <a:spcPct val="150000"/>
              </a:lnSpc>
            </a:pPr>
            <a:r>
              <a:rPr lang="en-IN" dirty="0">
                <a:latin typeface="Cambria" panose="02040503050406030204" pitchFamily="18" charset="0"/>
                <a:ea typeface="Cambria" panose="02040503050406030204" pitchFamily="18" charset="0"/>
              </a:rPr>
              <a:t>[6] Didier </a:t>
            </a:r>
            <a:r>
              <a:rPr lang="en-IN" dirty="0" err="1">
                <a:latin typeface="Cambria" panose="02040503050406030204" pitchFamily="18" charset="0"/>
                <a:ea typeface="Cambria" panose="02040503050406030204" pitchFamily="18" charset="0"/>
              </a:rPr>
              <a:t>Boisselier</a:t>
            </a:r>
            <a:r>
              <a:rPr lang="en-IN" dirty="0">
                <a:latin typeface="Cambria" panose="02040503050406030204" pitchFamily="18" charset="0"/>
                <a:ea typeface="Cambria" panose="02040503050406030204" pitchFamily="18" charset="0"/>
              </a:rPr>
              <a:t> , Simon </a:t>
            </a:r>
            <a:r>
              <a:rPr lang="en-IN" dirty="0" err="1">
                <a:latin typeface="Cambria" panose="02040503050406030204" pitchFamily="18" charset="0"/>
                <a:ea typeface="Cambria" panose="02040503050406030204" pitchFamily="18" charset="0"/>
              </a:rPr>
              <a:t>Sankaré</a:t>
            </a:r>
            <a:r>
              <a:rPr lang="en-IN" dirty="0">
                <a:latin typeface="Cambria" panose="02040503050406030204" pitchFamily="18" charset="0"/>
                <a:ea typeface="Cambria" panose="02040503050406030204" pitchFamily="18" charset="0"/>
              </a:rPr>
              <a:t> , “</a:t>
            </a:r>
            <a:r>
              <a:rPr lang="en-US" dirty="0">
                <a:latin typeface="Cambria" panose="02040503050406030204" pitchFamily="18" charset="0"/>
                <a:ea typeface="Cambria" panose="02040503050406030204" pitchFamily="18" charset="0"/>
              </a:rPr>
              <a:t>Influence of powder characteristics in laser direct metal deposition of SS316L for metallic parts manufacturing”, Physics Procedia, 2012.</a:t>
            </a:r>
            <a:endParaRPr lang="en-IN" dirty="0">
              <a:latin typeface="Cambria" panose="02040503050406030204" pitchFamily="18" charset="0"/>
              <a:ea typeface="Cambria" panose="02040503050406030204" pitchFamily="18" charset="0"/>
            </a:endParaRPr>
          </a:p>
          <a:p>
            <a:pPr>
              <a:lnSpc>
                <a:spcPct val="150000"/>
              </a:lnSpc>
            </a:pPr>
            <a:r>
              <a:rPr lang="en-US" dirty="0">
                <a:latin typeface="Cambria" panose="02040503050406030204" pitchFamily="18" charset="0"/>
                <a:ea typeface="Cambria" panose="02040503050406030204" pitchFamily="18" charset="0"/>
              </a:rPr>
              <a:t> [7] Umar Hossain, </a:t>
            </a:r>
            <a:r>
              <a:rPr lang="en-US" dirty="0" err="1">
                <a:latin typeface="Cambria" panose="02040503050406030204" pitchFamily="18" charset="0"/>
                <a:ea typeface="Cambria" panose="02040503050406030204" pitchFamily="18" charset="0"/>
              </a:rPr>
              <a:t>Shaaz</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Ghouse</a:t>
            </a:r>
            <a:r>
              <a:rPr lang="en-US" dirty="0">
                <a:latin typeface="Cambria" panose="02040503050406030204" pitchFamily="18" charset="0"/>
                <a:ea typeface="Cambria" panose="02040503050406030204" pitchFamily="18" charset="0"/>
              </a:rPr>
              <a:t> , Kenneth </a:t>
            </a:r>
            <a:r>
              <a:rPr lang="en-US" dirty="0" err="1">
                <a:latin typeface="Cambria" panose="02040503050406030204" pitchFamily="18" charset="0"/>
                <a:ea typeface="Cambria" panose="02040503050406030204" pitchFamily="18" charset="0"/>
              </a:rPr>
              <a:t>Nai</a:t>
            </a:r>
            <a:r>
              <a:rPr lang="en-US" dirty="0">
                <a:latin typeface="Cambria" panose="02040503050406030204" pitchFamily="18" charset="0"/>
                <a:ea typeface="Cambria" panose="02040503050406030204" pitchFamily="18" charset="0"/>
              </a:rPr>
              <a:t> , Jonathan R.T. Jeffers, “Mechanical and morphological properties of additively manufactured SS316L and Ti6Al4V micro-struts as a function of build angle”, Additive Manufacturing, 2021.</a:t>
            </a:r>
            <a:r>
              <a:rPr lang="en-US" b="1" dirty="0">
                <a:latin typeface="Cambria" panose="02040503050406030204" pitchFamily="18" charset="0"/>
                <a:ea typeface="Cambria" panose="02040503050406030204" pitchFamily="18" charset="0"/>
              </a:rPr>
              <a:t> </a:t>
            </a:r>
            <a:endParaRPr lang="en-IN">
              <a:latin typeface="Cambria" panose="02040503050406030204" pitchFamily="18" charset="0"/>
              <a:ea typeface="Cambria" panose="02040503050406030204" pitchFamily="18" charset="0"/>
            </a:endParaRPr>
          </a:p>
          <a:p>
            <a:pPr>
              <a:lnSpc>
                <a:spcPct val="150000"/>
              </a:lnSpc>
            </a:pPr>
            <a:r>
              <a:rPr lang="en-US">
                <a:latin typeface="Cambria" panose="02040503050406030204" pitchFamily="18" charset="0"/>
                <a:ea typeface="Cambria" panose="02040503050406030204" pitchFamily="18" charset="0"/>
              </a:rPr>
              <a:t>  </a:t>
            </a:r>
            <a:r>
              <a:rPr lang="en-IN" smtClean="0">
                <a:latin typeface="Cambria" panose="02040503050406030204" pitchFamily="18" charset="0"/>
                <a:ea typeface="Cambria" panose="02040503050406030204" pitchFamily="18" charset="0"/>
              </a:rPr>
              <a:t>[</a:t>
            </a:r>
            <a:r>
              <a:rPr lang="en-IN" dirty="0">
                <a:latin typeface="Cambria" panose="02040503050406030204" pitchFamily="18" charset="0"/>
                <a:ea typeface="Cambria" panose="02040503050406030204" pitchFamily="18" charset="0"/>
              </a:rPr>
              <a:t>8] H. </a:t>
            </a:r>
            <a:r>
              <a:rPr lang="en-IN" dirty="0" err="1">
                <a:latin typeface="Cambria" panose="02040503050406030204" pitchFamily="18" charset="0"/>
                <a:ea typeface="Cambria" panose="02040503050406030204" pitchFamily="18" charset="0"/>
              </a:rPr>
              <a:t>Sohrabpoor</a:t>
            </a:r>
            <a:r>
              <a:rPr lang="en-IN" dirty="0">
                <a:latin typeface="Cambria" panose="02040503050406030204" pitchFamily="18" charset="0"/>
                <a:ea typeface="Cambria" panose="02040503050406030204" pitchFamily="18" charset="0"/>
              </a:rPr>
              <a:t> , V. </a:t>
            </a:r>
            <a:r>
              <a:rPr lang="en-IN" dirty="0" err="1">
                <a:latin typeface="Cambria" panose="02040503050406030204" pitchFamily="18" charset="0"/>
                <a:ea typeface="Cambria" panose="02040503050406030204" pitchFamily="18" charset="0"/>
              </a:rPr>
              <a:t>Salarvand</a:t>
            </a:r>
            <a:r>
              <a:rPr lang="en-IN" dirty="0">
                <a:latin typeface="Cambria" panose="02040503050406030204" pitchFamily="18" charset="0"/>
                <a:ea typeface="Cambria" panose="02040503050406030204" pitchFamily="18" charset="0"/>
              </a:rPr>
              <a:t> , R. </a:t>
            </a:r>
            <a:r>
              <a:rPr lang="en-IN" dirty="0" err="1">
                <a:latin typeface="Cambria" panose="02040503050406030204" pitchFamily="18" charset="0"/>
                <a:ea typeface="Cambria" panose="02040503050406030204" pitchFamily="18" charset="0"/>
              </a:rPr>
              <a:t>Lupoi</a:t>
            </a:r>
            <a:r>
              <a:rPr lang="en-IN" dirty="0">
                <a:latin typeface="Cambria" panose="02040503050406030204" pitchFamily="18" charset="0"/>
                <a:ea typeface="Cambria" panose="02040503050406030204" pitchFamily="18" charset="0"/>
              </a:rPr>
              <a:t> , Q. Chu , W. Li , B. </a:t>
            </a:r>
            <a:r>
              <a:rPr lang="en-IN" dirty="0" err="1">
                <a:latin typeface="Cambria" panose="02040503050406030204" pitchFamily="18" charset="0"/>
                <a:ea typeface="Cambria" panose="02040503050406030204" pitchFamily="18" charset="0"/>
              </a:rPr>
              <a:t>Aldwell</a:t>
            </a:r>
            <a:r>
              <a:rPr lang="en-IN" dirty="0">
                <a:latin typeface="Cambria" panose="02040503050406030204" pitchFamily="18" charset="0"/>
                <a:ea typeface="Cambria" panose="02040503050406030204" pitchFamily="18" charset="0"/>
              </a:rPr>
              <a:t> , W. Stanley , S. O’Halloran , R. </a:t>
            </a:r>
            <a:r>
              <a:rPr lang="en-IN" dirty="0" err="1">
                <a:latin typeface="Cambria" panose="02040503050406030204" pitchFamily="18" charset="0"/>
                <a:ea typeface="Cambria" panose="02040503050406030204" pitchFamily="18" charset="0"/>
              </a:rPr>
              <a:t>Raghavendra</a:t>
            </a:r>
            <a:r>
              <a:rPr lang="en-IN" dirty="0">
                <a:latin typeface="Cambria" panose="02040503050406030204" pitchFamily="18" charset="0"/>
                <a:ea typeface="Cambria" panose="02040503050406030204" pitchFamily="18" charset="0"/>
              </a:rPr>
              <a:t> , C.-H. Choi , D. </a:t>
            </a:r>
            <a:r>
              <a:rPr lang="en-IN" dirty="0" err="1">
                <a:latin typeface="Cambria" panose="02040503050406030204" pitchFamily="18" charset="0"/>
                <a:ea typeface="Cambria" panose="02040503050406030204" pitchFamily="18" charset="0"/>
              </a:rPr>
              <a:t>Brabazon</a:t>
            </a:r>
            <a:r>
              <a:rPr lang="en-IN" dirty="0">
                <a:latin typeface="Cambria" panose="02040503050406030204" pitchFamily="18" charset="0"/>
                <a:ea typeface="Cambria" panose="02040503050406030204" pitchFamily="18" charset="0"/>
              </a:rPr>
              <a:t>, “ </a:t>
            </a:r>
            <a:r>
              <a:rPr lang="en-US" dirty="0">
                <a:latin typeface="Cambria" panose="02040503050406030204" pitchFamily="18" charset="0"/>
                <a:ea typeface="Cambria" panose="02040503050406030204" pitchFamily="18" charset="0"/>
              </a:rPr>
              <a:t>Microstructural and mechanical evaluation of post-processed SS 316L manufactured by laser-based </a:t>
            </a:r>
            <a:r>
              <a:rPr lang="en-IN" dirty="0">
                <a:latin typeface="Cambria" panose="02040503050406030204" pitchFamily="18" charset="0"/>
                <a:ea typeface="Cambria" panose="02040503050406030204" pitchFamily="18" charset="0"/>
              </a:rPr>
              <a:t>powder bed fusion”, Journal of Materials Research and Technology, 2021</a:t>
            </a:r>
            <a:r>
              <a:rPr lang="en-IN" b="1" dirty="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a:p>
            <a:pPr>
              <a:lnSpc>
                <a:spcPct val="150000"/>
              </a:lnSpc>
            </a:pPr>
            <a:r>
              <a:rPr lang="en-US">
                <a:latin typeface="Cambria" panose="02040503050406030204" pitchFamily="18" charset="0"/>
                <a:ea typeface="Cambria" panose="02040503050406030204" pitchFamily="18" charset="0"/>
              </a:rPr>
              <a:t>[9] </a:t>
            </a:r>
            <a:r>
              <a:rPr lang="en-IN">
                <a:latin typeface="Cambria" panose="02040503050406030204" pitchFamily="18" charset="0"/>
                <a:ea typeface="Cambria" panose="02040503050406030204" pitchFamily="18" charset="0"/>
              </a:rPr>
              <a:t>Jingjing Niea, Liang Weib, Dong-ling Lic, Lei Zhaoc, Ying Jianga, Qian Lia, “</a:t>
            </a:r>
            <a:r>
              <a:rPr lang="en-US">
                <a:latin typeface="Cambria" panose="02040503050406030204" pitchFamily="18" charset="0"/>
                <a:ea typeface="Cambria" panose="02040503050406030204" pitchFamily="18" charset="0"/>
              </a:rPr>
              <a:t>High-throughput characterization of microstructure and corrosion behavior of additively manufactured SS316L-SS431 graded material”, Additive Manufacturing, 2020.</a:t>
            </a:r>
            <a:endParaRPr lang="en-IN">
              <a:latin typeface="Cambria" panose="02040503050406030204" pitchFamily="18" charset="0"/>
              <a:ea typeface="Cambria" panose="02040503050406030204" pitchFamily="18" charset="0"/>
            </a:endParaRPr>
          </a:p>
          <a:p>
            <a:pPr>
              <a:lnSpc>
                <a:spcPct val="150000"/>
              </a:lnSpc>
            </a:pPr>
            <a:r>
              <a:rPr lang="en-US">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a:p>
            <a:pPr>
              <a:lnSpc>
                <a:spcPct val="150000"/>
              </a:lnSpc>
            </a:pPr>
            <a:r>
              <a:rPr lang="en-IN" sz="1600" dirty="0">
                <a:latin typeface="Cambria" panose="02040503050406030204" pitchFamily="18" charset="0"/>
                <a:ea typeface="Cambria" panose="02040503050406030204" pitchFamily="18" charset="0"/>
              </a:rPr>
              <a:t> </a:t>
            </a:r>
            <a:endParaRPr lang="en-US" sz="1600" dirty="0">
              <a:latin typeface="Cambria" panose="02040503050406030204" pitchFamily="18" charset="0"/>
              <a:ea typeface="Cambria" panose="02040503050406030204" pitchFamily="18" charset="0"/>
            </a:endParaRPr>
          </a:p>
        </p:txBody>
      </p:sp>
      <p:sp>
        <p:nvSpPr>
          <p:cNvPr id="8" name="Footer Placeholder 7">
            <a:extLst>
              <a:ext uri="{FF2B5EF4-FFF2-40B4-BE49-F238E27FC236}">
                <a16:creationId xmlns:a16="http://schemas.microsoft.com/office/drawing/2014/main" id="{965873A8-E9E9-1AED-3A96-53B7F22AA1D7}"/>
              </a:ext>
            </a:extLst>
          </p:cNvPr>
          <p:cNvSpPr>
            <a:spLocks noGrp="1"/>
          </p:cNvSpPr>
          <p:nvPr>
            <p:ph type="ftr" sz="quarter" idx="11"/>
          </p:nvPr>
        </p:nvSpPr>
        <p:spPr/>
        <p:txBody>
          <a:bodyPr/>
          <a:lstStyle/>
          <a:p>
            <a:r>
              <a:rPr lang="en-US"/>
              <a:t>Project Viva-Voce, DoME, Panimalar Engineering College`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274638"/>
            <a:ext cx="11198726" cy="715962"/>
          </a:xfrm>
          <a:prstGeom prst="rect">
            <a:avLst/>
          </a:prstGeom>
        </p:spPr>
        <p:txBody>
          <a:bodyPr/>
          <a:lstStyle/>
          <a:p>
            <a:pPr>
              <a:spcBef>
                <a:spcPct val="0"/>
              </a:spcBef>
            </a:pPr>
            <a:r>
              <a:rPr lang="en-US" sz="4000" dirty="0">
                <a:solidFill>
                  <a:srgbClr val="0000FF"/>
                </a:solidFill>
                <a:latin typeface="Cambria" pitchFamily="18" charset="0"/>
                <a:ea typeface="+mj-ea"/>
                <a:cs typeface="+mj-cs"/>
              </a:rPr>
              <a:t>References								Cont.</a:t>
            </a:r>
          </a:p>
        </p:txBody>
      </p:sp>
      <p:sp>
        <p:nvSpPr>
          <p:cNvPr id="3" name="TextBox 2"/>
          <p:cNvSpPr txBox="1"/>
          <p:nvPr/>
        </p:nvSpPr>
        <p:spPr>
          <a:xfrm>
            <a:off x="1905000" y="1295401"/>
            <a:ext cx="8077200" cy="560346"/>
          </a:xfrm>
          <a:prstGeom prst="rect">
            <a:avLst/>
          </a:prstGeom>
          <a:noFill/>
        </p:spPr>
        <p:txBody>
          <a:bodyPr wrap="square" rtlCol="0">
            <a:spAutoFit/>
          </a:bodyPr>
          <a:lstStyle/>
          <a:p>
            <a:pPr lvl="0">
              <a:lnSpc>
                <a:spcPct val="200000"/>
              </a:lnSpc>
            </a:pPr>
            <a:r>
              <a:rPr lang="en-US" i="1" dirty="0">
                <a:latin typeface="Cambria" pitchFamily="18" charset="0"/>
              </a:rPr>
              <a:t>      </a:t>
            </a:r>
          </a:p>
        </p:txBody>
      </p:sp>
      <p:sp>
        <p:nvSpPr>
          <p:cNvPr id="4" name="Date Placeholder 3"/>
          <p:cNvSpPr>
            <a:spLocks noGrp="1"/>
          </p:cNvSpPr>
          <p:nvPr>
            <p:ph type="dt" sz="half" idx="10"/>
          </p:nvPr>
        </p:nvSpPr>
        <p:spPr/>
        <p:txBody>
          <a:bodyPr/>
          <a:lstStyle/>
          <a:p>
            <a:fld id="{5DF7920A-67C7-48AA-B633-43556901658C}" type="datetime3">
              <a:rPr lang="en-US" smtClean="0"/>
              <a:t>9 April 2023</a:t>
            </a:fld>
            <a:endParaRPr lang="en-US"/>
          </a:p>
        </p:txBody>
      </p:sp>
      <p:sp>
        <p:nvSpPr>
          <p:cNvPr id="5" name="Slide Number Placeholder 4"/>
          <p:cNvSpPr>
            <a:spLocks noGrp="1"/>
          </p:cNvSpPr>
          <p:nvPr>
            <p:ph type="sldNum" sz="quarter" idx="12"/>
          </p:nvPr>
        </p:nvSpPr>
        <p:spPr/>
        <p:txBody>
          <a:bodyPr/>
          <a:lstStyle/>
          <a:p>
            <a:fld id="{EFF334C8-E93F-428C-81A4-D691A24BB71A}" type="slidenum">
              <a:rPr lang="en-US" smtClean="0"/>
              <a:pPr/>
              <a:t>36</a:t>
            </a:fld>
            <a:endParaRPr lang="en-US"/>
          </a:p>
        </p:txBody>
      </p:sp>
      <p:sp>
        <p:nvSpPr>
          <p:cNvPr id="10" name="TextBox 9"/>
          <p:cNvSpPr txBox="1"/>
          <p:nvPr/>
        </p:nvSpPr>
        <p:spPr>
          <a:xfrm>
            <a:off x="533400" y="762000"/>
            <a:ext cx="11198726" cy="5019836"/>
          </a:xfrm>
          <a:prstGeom prst="rect">
            <a:avLst/>
          </a:prstGeom>
          <a:noFill/>
        </p:spPr>
        <p:txBody>
          <a:bodyPr wrap="square" rtlCol="0">
            <a:spAutoFit/>
          </a:bodyPr>
          <a:lstStyle/>
          <a:p>
            <a:pPr marL="342900" indent="-342900">
              <a:lnSpc>
                <a:spcPct val="145000"/>
              </a:lnSpc>
            </a:pPr>
            <a:r>
              <a:rPr lang="en-US" sz="1600" b="1" dirty="0"/>
              <a:t> </a:t>
            </a:r>
            <a:endParaRPr lang="en-US" sz="1600" dirty="0"/>
          </a:p>
          <a:p>
            <a:pPr>
              <a:lnSpc>
                <a:spcPct val="150000"/>
              </a:lnSpc>
            </a:pPr>
            <a:r>
              <a:rPr lang="en-US" dirty="0">
                <a:latin typeface="Cambria" panose="02040503050406030204" pitchFamily="18" charset="0"/>
                <a:ea typeface="Cambria" panose="02040503050406030204" pitchFamily="18" charset="0"/>
              </a:rPr>
              <a:t>[10] </a:t>
            </a:r>
            <a:r>
              <a:rPr lang="en-IN" dirty="0">
                <a:latin typeface="Cambria" panose="02040503050406030204" pitchFamily="18" charset="0"/>
                <a:ea typeface="Cambria" panose="02040503050406030204" pitchFamily="18" charset="0"/>
              </a:rPr>
              <a:t>B. </a:t>
            </a:r>
            <a:r>
              <a:rPr lang="en-IN" dirty="0" err="1">
                <a:latin typeface="Cambria" panose="02040503050406030204" pitchFamily="18" charset="0"/>
                <a:ea typeface="Cambria" panose="02040503050406030204" pitchFamily="18" charset="0"/>
              </a:rPr>
              <a:t>Rankouhi</a:t>
            </a:r>
            <a:r>
              <a:rPr lang="en-IN" dirty="0">
                <a:latin typeface="Cambria" panose="02040503050406030204" pitchFamily="18" charset="0"/>
                <a:ea typeface="Cambria" panose="02040503050406030204" pitchFamily="18" charset="0"/>
              </a:rPr>
              <a:t> , K.M. </a:t>
            </a:r>
            <a:r>
              <a:rPr lang="en-IN" dirty="0" err="1">
                <a:latin typeface="Cambria" panose="02040503050406030204" pitchFamily="18" charset="0"/>
                <a:ea typeface="Cambria" panose="02040503050406030204" pitchFamily="18" charset="0"/>
              </a:rPr>
              <a:t>Bertsch</a:t>
            </a:r>
            <a:r>
              <a:rPr lang="en-IN" dirty="0">
                <a:latin typeface="Cambria" panose="02040503050406030204" pitchFamily="18" charset="0"/>
                <a:ea typeface="Cambria" panose="02040503050406030204" pitchFamily="18" charset="0"/>
              </a:rPr>
              <a:t> , G. </a:t>
            </a:r>
            <a:r>
              <a:rPr lang="en-IN" dirty="0" err="1">
                <a:latin typeface="Cambria" panose="02040503050406030204" pitchFamily="18" charset="0"/>
                <a:ea typeface="Cambria" panose="02040503050406030204" pitchFamily="18" charset="0"/>
              </a:rPr>
              <a:t>Meric</a:t>
            </a:r>
            <a:r>
              <a:rPr lang="en-IN" dirty="0">
                <a:latin typeface="Cambria" panose="02040503050406030204" pitchFamily="18" charset="0"/>
                <a:ea typeface="Cambria" panose="02040503050406030204" pitchFamily="18" charset="0"/>
              </a:rPr>
              <a:t> de </a:t>
            </a:r>
            <a:r>
              <a:rPr lang="en-IN" dirty="0" err="1">
                <a:latin typeface="Cambria" panose="02040503050406030204" pitchFamily="18" charset="0"/>
                <a:ea typeface="Cambria" panose="02040503050406030204" pitchFamily="18" charset="0"/>
              </a:rPr>
              <a:t>Bellefon</a:t>
            </a:r>
            <a:r>
              <a:rPr lang="en-IN" dirty="0">
                <a:latin typeface="Cambria" panose="02040503050406030204" pitchFamily="18" charset="0"/>
                <a:ea typeface="Cambria" panose="02040503050406030204" pitchFamily="18" charset="0"/>
              </a:rPr>
              <a:t> , M. </a:t>
            </a:r>
            <a:r>
              <a:rPr lang="en-IN" dirty="0" err="1">
                <a:latin typeface="Cambria" panose="02040503050406030204" pitchFamily="18" charset="0"/>
                <a:ea typeface="Cambria" panose="02040503050406030204" pitchFamily="18" charset="0"/>
              </a:rPr>
              <a:t>Thevamaran</a:t>
            </a:r>
            <a:r>
              <a:rPr lang="en-IN" dirty="0">
                <a:latin typeface="Cambria" panose="02040503050406030204" pitchFamily="18" charset="0"/>
                <a:ea typeface="Cambria" panose="02040503050406030204" pitchFamily="18" charset="0"/>
              </a:rPr>
              <a:t> , D.J. </a:t>
            </a:r>
            <a:r>
              <a:rPr lang="en-IN" dirty="0" err="1">
                <a:latin typeface="Cambria" panose="02040503050406030204" pitchFamily="18" charset="0"/>
                <a:ea typeface="Cambria" panose="02040503050406030204" pitchFamily="18" charset="0"/>
              </a:rPr>
              <a:t>Thoma</a:t>
            </a:r>
            <a:r>
              <a:rPr lang="en-IN" dirty="0">
                <a:latin typeface="Cambria" panose="02040503050406030204" pitchFamily="18" charset="0"/>
                <a:ea typeface="Cambria" panose="02040503050406030204" pitchFamily="18" charset="0"/>
              </a:rPr>
              <a:t> , K. Suresh , “Experimental validation and microstructure characterization of topology optimized, additively manufactured SS316L components”, Material Science and Engineering A, 2020.</a:t>
            </a:r>
            <a:endParaRPr lang="en-IN" dirty="0" smtClean="0">
              <a:latin typeface="Cambria" panose="02040503050406030204" pitchFamily="18" charset="0"/>
              <a:ea typeface="Cambria" panose="02040503050406030204" pitchFamily="18" charset="0"/>
            </a:endParaRPr>
          </a:p>
          <a:p>
            <a:pPr>
              <a:lnSpc>
                <a:spcPct val="150000"/>
              </a:lnSpc>
            </a:pPr>
            <a:r>
              <a:rPr lang="en-IN" dirty="0" smtClean="0">
                <a:latin typeface="Cambria" panose="02040503050406030204" pitchFamily="18" charset="0"/>
                <a:ea typeface="Cambria" panose="02040503050406030204" pitchFamily="18" charset="0"/>
              </a:rPr>
              <a:t>[</a:t>
            </a:r>
            <a:r>
              <a:rPr lang="en-IN" dirty="0">
                <a:latin typeface="Cambria" panose="02040503050406030204" pitchFamily="18" charset="0"/>
                <a:ea typeface="Cambria" panose="02040503050406030204" pitchFamily="18" charset="0"/>
              </a:rPr>
              <a:t>11] </a:t>
            </a:r>
            <a:r>
              <a:rPr lang="en-IN" dirty="0" err="1">
                <a:latin typeface="Cambria" panose="02040503050406030204" pitchFamily="18" charset="0"/>
                <a:ea typeface="Cambria" panose="02040503050406030204" pitchFamily="18" charset="0"/>
              </a:rPr>
              <a:t>Sajid</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Alvi</a:t>
            </a:r>
            <a:r>
              <a:rPr lang="en-IN" dirty="0">
                <a:latin typeface="Cambria" panose="02040503050406030204" pitchFamily="18" charset="0"/>
                <a:ea typeface="Cambria" panose="02040503050406030204" pitchFamily="18" charset="0"/>
              </a:rPr>
              <a:t> , Kamran </a:t>
            </a:r>
            <a:r>
              <a:rPr lang="en-IN" dirty="0" err="1">
                <a:latin typeface="Cambria" panose="02040503050406030204" pitchFamily="18" charset="0"/>
                <a:ea typeface="Cambria" panose="02040503050406030204" pitchFamily="18" charset="0"/>
              </a:rPr>
              <a:t>Saeidi</a:t>
            </a:r>
            <a:r>
              <a:rPr lang="en-IN" dirty="0">
                <a:latin typeface="Cambria" panose="02040503050406030204" pitchFamily="18" charset="0"/>
                <a:ea typeface="Cambria" panose="02040503050406030204" pitchFamily="18" charset="0"/>
              </a:rPr>
              <a:t> , </a:t>
            </a:r>
            <a:r>
              <a:rPr lang="en-IN" dirty="0" err="1">
                <a:latin typeface="Cambria" panose="02040503050406030204" pitchFamily="18" charset="0"/>
                <a:ea typeface="Cambria" panose="02040503050406030204" pitchFamily="18" charset="0"/>
              </a:rPr>
              <a:t>Farid</a:t>
            </a:r>
            <a:r>
              <a:rPr lang="en-IN" dirty="0">
                <a:latin typeface="Cambria" panose="02040503050406030204" pitchFamily="18" charset="0"/>
                <a:ea typeface="Cambria" panose="02040503050406030204" pitchFamily="18" charset="0"/>
              </a:rPr>
              <a:t> Akhtar, “High temperature tribology and wear of selective laser melted (SLM) 316L stainless </a:t>
            </a:r>
            <a:r>
              <a:rPr lang="en-IN" dirty="0" err="1">
                <a:latin typeface="Cambria" panose="02040503050406030204" pitchFamily="18" charset="0"/>
                <a:ea typeface="Cambria" panose="02040503050406030204" pitchFamily="18" charset="0"/>
              </a:rPr>
              <a:t>steel”,Wear</a:t>
            </a:r>
            <a:r>
              <a:rPr lang="en-IN" dirty="0">
                <a:latin typeface="Cambria" panose="02040503050406030204" pitchFamily="18" charset="0"/>
                <a:ea typeface="Cambria" panose="02040503050406030204" pitchFamily="18" charset="0"/>
              </a:rPr>
              <a:t>, 2020.</a:t>
            </a:r>
          </a:p>
          <a:p>
            <a:pPr>
              <a:lnSpc>
                <a:spcPct val="150000"/>
              </a:lnSpc>
            </a:pPr>
            <a:r>
              <a:rPr lang="en-IN" dirty="0">
                <a:latin typeface="Cambria" panose="02040503050406030204" pitchFamily="18" charset="0"/>
                <a:ea typeface="Cambria" panose="02040503050406030204" pitchFamily="18" charset="0"/>
              </a:rPr>
              <a:t> [12] S.</a:t>
            </a:r>
            <a:r>
              <a:rPr lang="en-US" dirty="0" err="1">
                <a:latin typeface="Cambria" panose="02040503050406030204" pitchFamily="18" charset="0"/>
                <a:ea typeface="Cambria" panose="02040503050406030204" pitchFamily="18" charset="0"/>
              </a:rPr>
              <a:t>Choudhary</a:t>
            </a:r>
            <a:r>
              <a:rPr lang="en-US" dirty="0">
                <a:latin typeface="Cambria" panose="02040503050406030204" pitchFamily="18" charset="0"/>
                <a:ea typeface="Cambria" panose="02040503050406030204" pitchFamily="18" charset="0"/>
              </a:rPr>
              <a:t> , V. Cruz , A. Pandey , S. Thomas , N. </a:t>
            </a:r>
            <a:r>
              <a:rPr lang="en-US" dirty="0" err="1">
                <a:latin typeface="Cambria" panose="02040503050406030204" pitchFamily="18" charset="0"/>
                <a:ea typeface="Cambria" panose="02040503050406030204" pitchFamily="18" charset="0"/>
              </a:rPr>
              <a:t>Birbilis</a:t>
            </a:r>
            <a:r>
              <a:rPr lang="en-US" dirty="0">
                <a:latin typeface="Cambria" panose="02040503050406030204" pitchFamily="18" charset="0"/>
                <a:ea typeface="Cambria" panose="02040503050406030204" pitchFamily="18" charset="0"/>
              </a:rPr>
              <a:t> , “Element-resolved electrochemical analysis of the passivity of additively manufactured stainless steel 316L”,Corrosion Science, 2021.</a:t>
            </a:r>
            <a:r>
              <a:rPr lang="en-US" b="1" dirty="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a:p>
            <a:pPr>
              <a:lnSpc>
                <a:spcPct val="150000"/>
              </a:lnSpc>
            </a:pPr>
            <a:r>
              <a:rPr lang="en-IN" dirty="0">
                <a:latin typeface="Cambria" panose="02040503050406030204" pitchFamily="18" charset="0"/>
                <a:ea typeface="Cambria" panose="02040503050406030204" pitchFamily="18" charset="0"/>
              </a:rPr>
              <a:t>[13]</a:t>
            </a:r>
            <a:r>
              <a:rPr lang="en-IN" dirty="0" err="1">
                <a:latin typeface="Cambria" panose="02040503050406030204" pitchFamily="18" charset="0"/>
                <a:ea typeface="Cambria" panose="02040503050406030204" pitchFamily="18" charset="0"/>
              </a:rPr>
              <a:t>Kartikeya</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Sarma</a:t>
            </a:r>
            <a:r>
              <a:rPr lang="en-IN" dirty="0">
                <a:latin typeface="Cambria" panose="02040503050406030204" pitchFamily="18" charset="0"/>
                <a:ea typeface="Cambria" panose="02040503050406030204" pitchFamily="18" charset="0"/>
              </a:rPr>
              <a:t> , V. Srinivas , S. </a:t>
            </a:r>
            <a:r>
              <a:rPr lang="en-IN" dirty="0" err="1">
                <a:latin typeface="Cambria" panose="02040503050406030204" pitchFamily="18" charset="0"/>
                <a:ea typeface="Cambria" panose="02040503050406030204" pitchFamily="18" charset="0"/>
              </a:rPr>
              <a:t>Kanmani</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Subbu</a:t>
            </a:r>
            <a:r>
              <a:rPr lang="en-IN" dirty="0">
                <a:latin typeface="Cambria" panose="02040503050406030204" pitchFamily="18" charset="0"/>
                <a:ea typeface="Cambria" panose="02040503050406030204" pitchFamily="18" charset="0"/>
              </a:rPr>
              <a:t>, “</a:t>
            </a:r>
            <a:r>
              <a:rPr lang="en-US">
                <a:latin typeface="Cambria" panose="02040503050406030204" pitchFamily="18" charset="0"/>
                <a:ea typeface="Cambria" panose="02040503050406030204" pitchFamily="18" charset="0"/>
              </a:rPr>
              <a:t>Comparison of wear and corrosion resistance behaviour of LENS  deposited SS 316L alloy and wrought alloy”, Materials Today: Proceedings , 2020.</a:t>
            </a:r>
            <a:endParaRPr lang="en-IN">
              <a:latin typeface="Cambria" panose="02040503050406030204" pitchFamily="18" charset="0"/>
              <a:ea typeface="Cambria" panose="02040503050406030204" pitchFamily="18" charset="0"/>
            </a:endParaRPr>
          </a:p>
          <a:p>
            <a:pPr>
              <a:lnSpc>
                <a:spcPct val="150000"/>
              </a:lnSpc>
            </a:pPr>
            <a:r>
              <a:rPr lang="en-US">
                <a:latin typeface="Cambria" panose="02040503050406030204" pitchFamily="18" charset="0"/>
                <a:ea typeface="Cambria" panose="02040503050406030204" pitchFamily="18" charset="0"/>
              </a:rPr>
              <a:t>[14] </a:t>
            </a:r>
            <a:r>
              <a:rPr lang="en-IN">
                <a:latin typeface="Cambria" panose="02040503050406030204" pitchFamily="18" charset="0"/>
                <a:ea typeface="Cambria" panose="02040503050406030204" pitchFamily="18" charset="0"/>
              </a:rPr>
              <a:t>Kyu-Tae Kim,</a:t>
            </a:r>
            <a:r>
              <a:rPr lang="en-US">
                <a:latin typeface="Cambria" panose="02040503050406030204" pitchFamily="18" charset="0"/>
                <a:ea typeface="Cambria" panose="02040503050406030204" pitchFamily="18" charset="0"/>
              </a:rPr>
              <a:t> “Mechanical performance of additively manufactured austenitic 316L </a:t>
            </a:r>
            <a:r>
              <a:rPr lang="en-IN">
                <a:latin typeface="Cambria" panose="02040503050406030204" pitchFamily="18" charset="0"/>
                <a:ea typeface="Cambria" panose="02040503050406030204" pitchFamily="18" charset="0"/>
              </a:rPr>
              <a:t>stainless steel”, Nuclear Engineering and Technology, 2021</a:t>
            </a:r>
            <a:r>
              <a:rPr lang="en-IN">
                <a:latin typeface="Cambria" panose="02040503050406030204" pitchFamily="18" charset="0"/>
                <a:ea typeface="Cambria" panose="02040503050406030204" pitchFamily="18" charset="0"/>
              </a:rPr>
              <a:t>.</a:t>
            </a:r>
            <a:r>
              <a:rPr lang="en-IN" b="1">
                <a:latin typeface="Cambria" panose="02040503050406030204" pitchFamily="18" charset="0"/>
                <a:ea typeface="Cambria" panose="02040503050406030204" pitchFamily="18" charset="0"/>
              </a:rPr>
              <a:t> </a:t>
            </a:r>
            <a:endParaRPr lang="en-IN">
              <a:latin typeface="Cambria" panose="02040503050406030204" pitchFamily="18" charset="0"/>
              <a:ea typeface="Cambria" panose="02040503050406030204" pitchFamily="18" charset="0"/>
            </a:endParaRPr>
          </a:p>
        </p:txBody>
      </p:sp>
      <p:sp>
        <p:nvSpPr>
          <p:cNvPr id="8" name="Footer Placeholder 7">
            <a:extLst>
              <a:ext uri="{FF2B5EF4-FFF2-40B4-BE49-F238E27FC236}">
                <a16:creationId xmlns:a16="http://schemas.microsoft.com/office/drawing/2014/main" id="{91494049-CBB4-C5E7-504D-11C348FA1277}"/>
              </a:ext>
            </a:extLst>
          </p:cNvPr>
          <p:cNvSpPr>
            <a:spLocks noGrp="1"/>
          </p:cNvSpPr>
          <p:nvPr>
            <p:ph type="ftr" sz="quarter" idx="11"/>
          </p:nvPr>
        </p:nvSpPr>
        <p:spPr/>
        <p:txBody>
          <a:bodyPr/>
          <a:lstStyle/>
          <a:p>
            <a:r>
              <a:rPr lang="en-US"/>
              <a:t>Project Viva-Voce, DoME, Panimalar Engineering College`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2001E0-06B5-41BA-91ED-599393969BF7}" type="datetime3">
              <a:rPr lang="en-US" smtClean="0"/>
              <a:pPr/>
              <a:t>9 April 2023</a:t>
            </a:fld>
            <a:endParaRPr lang="en-US" dirty="0"/>
          </a:p>
        </p:txBody>
      </p:sp>
      <p:sp>
        <p:nvSpPr>
          <p:cNvPr id="3" name="Footer Placeholder 2"/>
          <p:cNvSpPr>
            <a:spLocks noGrp="1"/>
          </p:cNvSpPr>
          <p:nvPr>
            <p:ph type="ftr" sz="quarter" idx="11"/>
          </p:nvPr>
        </p:nvSpPr>
        <p:spPr/>
        <p:txBody>
          <a:bodyPr/>
          <a:lstStyle/>
          <a:p>
            <a:r>
              <a:rPr lang="en-US" smtClean="0"/>
              <a:t>Project Viva-Voce, DoME, Panimalar Engineering College`</a:t>
            </a:r>
            <a:endParaRPr lang="en-US" dirty="0"/>
          </a:p>
        </p:txBody>
      </p:sp>
      <p:sp>
        <p:nvSpPr>
          <p:cNvPr id="4" name="Slide Number Placeholder 3"/>
          <p:cNvSpPr>
            <a:spLocks noGrp="1"/>
          </p:cNvSpPr>
          <p:nvPr>
            <p:ph type="sldNum" sz="quarter" idx="12"/>
          </p:nvPr>
        </p:nvSpPr>
        <p:spPr/>
        <p:txBody>
          <a:bodyPr/>
          <a:lstStyle/>
          <a:p>
            <a:fld id="{EFF334C8-E93F-428C-81A4-D691A24BB71A}" type="slidenum">
              <a:rPr lang="en-US" smtClean="0"/>
              <a:pPr/>
              <a:t>37</a:t>
            </a:fld>
            <a:endParaRPr lang="en-US" dirty="0"/>
          </a:p>
        </p:txBody>
      </p:sp>
      <p:sp>
        <p:nvSpPr>
          <p:cNvPr id="5" name="Title 4"/>
          <p:cNvSpPr>
            <a:spLocks noGrp="1"/>
          </p:cNvSpPr>
          <p:nvPr>
            <p:ph type="title"/>
          </p:nvPr>
        </p:nvSpPr>
        <p:spPr>
          <a:xfrm>
            <a:off x="533400" y="533400"/>
            <a:ext cx="10972800" cy="914400"/>
          </a:xfrm>
        </p:spPr>
        <p:txBody>
          <a:bodyPr>
            <a:normAutofit fontScale="90000"/>
          </a:bodyPr>
          <a:lstStyle/>
          <a:p>
            <a:r>
              <a:rPr lang="en-US" sz="4400" dirty="0">
                <a:solidFill>
                  <a:srgbClr val="0000FF"/>
                </a:solidFill>
              </a:rPr>
              <a:t>References</a:t>
            </a:r>
            <a:r>
              <a:rPr lang="en-US" sz="3600" dirty="0">
                <a:solidFill>
                  <a:srgbClr val="0000FF"/>
                </a:solidFill>
              </a:rPr>
              <a:t>							</a:t>
            </a:r>
            <a:r>
              <a:rPr lang="en-US" sz="4400" dirty="0">
                <a:solidFill>
                  <a:srgbClr val="0000FF"/>
                </a:solidFill>
              </a:rPr>
              <a:t>	Cont.</a:t>
            </a:r>
            <a:r>
              <a:rPr lang="en-US" sz="3600" dirty="0">
                <a:solidFill>
                  <a:srgbClr val="0000FF"/>
                </a:solidFill>
              </a:rPr>
              <a:t/>
            </a:r>
            <a:br>
              <a:rPr lang="en-US" sz="3600" dirty="0">
                <a:solidFill>
                  <a:srgbClr val="0000FF"/>
                </a:solidFill>
              </a:rPr>
            </a:br>
            <a:endParaRPr lang="en-IN" dirty="0"/>
          </a:p>
        </p:txBody>
      </p:sp>
      <p:sp>
        <p:nvSpPr>
          <p:cNvPr id="6" name="TextBox 5"/>
          <p:cNvSpPr txBox="1"/>
          <p:nvPr/>
        </p:nvSpPr>
        <p:spPr>
          <a:xfrm>
            <a:off x="702176" y="477819"/>
            <a:ext cx="11049000" cy="5601533"/>
          </a:xfrm>
          <a:prstGeom prst="rect">
            <a:avLst/>
          </a:prstGeom>
          <a:noFill/>
        </p:spPr>
        <p:txBody>
          <a:bodyPr wrap="square" rtlCol="0">
            <a:spAutoFit/>
          </a:bodyPr>
          <a:lstStyle/>
          <a:p>
            <a:pPr marL="342900" indent="-342900"/>
            <a:r>
              <a:rPr lang="en-US" sz="1600" b="1" dirty="0"/>
              <a:t> </a:t>
            </a:r>
            <a:endParaRPr lang="en-US" sz="1600" dirty="0"/>
          </a:p>
          <a:p>
            <a:r>
              <a:rPr lang="en-US" b="1" dirty="0"/>
              <a:t> </a:t>
            </a:r>
          </a:p>
          <a:p>
            <a:pPr>
              <a:lnSpc>
                <a:spcPct val="150000"/>
              </a:lnSpc>
            </a:pPr>
            <a:r>
              <a:rPr lang="en-IN" dirty="0" smtClean="0">
                <a:latin typeface="Cambria" panose="02040503050406030204" pitchFamily="18" charset="0"/>
                <a:ea typeface="Cambria" panose="02040503050406030204" pitchFamily="18" charset="0"/>
              </a:rPr>
              <a:t>[15] </a:t>
            </a:r>
            <a:r>
              <a:rPr lang="en-US" smtClean="0">
                <a:latin typeface="Cambria" panose="02040503050406030204" pitchFamily="18" charset="0"/>
                <a:ea typeface="Cambria" panose="02040503050406030204" pitchFamily="18" charset="0"/>
              </a:rPr>
              <a:t>M. </a:t>
            </a:r>
            <a:r>
              <a:rPr lang="en-US" dirty="0" err="1" smtClean="0">
                <a:latin typeface="Cambria" panose="02040503050406030204" pitchFamily="18" charset="0"/>
                <a:ea typeface="Cambria" panose="02040503050406030204" pitchFamily="18" charset="0"/>
              </a:rPr>
              <a:t>Kumaran</a:t>
            </a:r>
            <a:r>
              <a:rPr lang="en-US" dirty="0" smtClean="0">
                <a:latin typeface="Cambria" panose="02040503050406030204" pitchFamily="18" charset="0"/>
                <a:ea typeface="Cambria" panose="02040503050406030204" pitchFamily="18" charset="0"/>
              </a:rPr>
              <a:t> , V. </a:t>
            </a:r>
            <a:r>
              <a:rPr lang="en-US" dirty="0" err="1" smtClean="0">
                <a:latin typeface="Cambria" panose="02040503050406030204" pitchFamily="18" charset="0"/>
                <a:ea typeface="Cambria" panose="02040503050406030204" pitchFamily="18" charset="0"/>
              </a:rPr>
              <a:t>Senthilkumar</a:t>
            </a:r>
            <a:r>
              <a:rPr lang="en-US" dirty="0" smtClean="0">
                <a:latin typeface="Cambria" panose="02040503050406030204" pitchFamily="18" charset="0"/>
                <a:ea typeface="Cambria" panose="02040503050406030204" pitchFamily="18" charset="0"/>
              </a:rPr>
              <a:t> , C.T. Justus </a:t>
            </a:r>
            <a:r>
              <a:rPr lang="en-US" dirty="0" err="1" smtClean="0">
                <a:latin typeface="Cambria" panose="02040503050406030204" pitchFamily="18" charset="0"/>
                <a:ea typeface="Cambria" panose="02040503050406030204" pitchFamily="18" charset="0"/>
              </a:rPr>
              <a:t>Panicke</a:t>
            </a:r>
            <a:r>
              <a:rPr lang="en-US" dirty="0" smtClean="0">
                <a:latin typeface="Cambria" panose="02040503050406030204" pitchFamily="18" charset="0"/>
                <a:ea typeface="Cambria" panose="02040503050406030204" pitchFamily="18" charset="0"/>
              </a:rPr>
              <a:t> , R. </a:t>
            </a:r>
            <a:r>
              <a:rPr lang="en-US" dirty="0" err="1" smtClean="0">
                <a:latin typeface="Cambria" panose="02040503050406030204" pitchFamily="18" charset="0"/>
                <a:ea typeface="Cambria" panose="02040503050406030204" pitchFamily="18" charset="0"/>
              </a:rPr>
              <a:t>Shishir</a:t>
            </a:r>
            <a:r>
              <a:rPr lang="en-US" dirty="0" smtClean="0">
                <a:latin typeface="Cambria" panose="02040503050406030204" pitchFamily="18" charset="0"/>
                <a:ea typeface="Cambria" panose="02040503050406030204" pitchFamily="18" charset="0"/>
              </a:rPr>
              <a:t> , “Investigating the residual stress in additive manufacturing of repair work by directed energy deposition process on SS316L hot rolled steel </a:t>
            </a:r>
            <a:r>
              <a:rPr lang="en-IN" smtClean="0">
                <a:latin typeface="Cambria" panose="02040503050406030204" pitchFamily="18" charset="0"/>
                <a:ea typeface="Cambria" panose="02040503050406030204" pitchFamily="18" charset="0"/>
              </a:rPr>
              <a:t>Substrate”, Materials Today: proceedings, 2021. </a:t>
            </a:r>
          </a:p>
          <a:p>
            <a:pPr>
              <a:lnSpc>
                <a:spcPct val="150000"/>
              </a:lnSpc>
            </a:pPr>
            <a:r>
              <a:rPr lang="en-US" smtClean="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16] </a:t>
            </a:r>
            <a:r>
              <a:rPr lang="en-IN">
                <a:latin typeface="Cambria" panose="02040503050406030204" pitchFamily="18" charset="0"/>
                <a:ea typeface="Cambria" panose="02040503050406030204" pitchFamily="18" charset="0"/>
              </a:rPr>
              <a:t>Hua Lia, Maziar Ramezania, Ming Lib, Chao Mab, Jyhwen Wang,</a:t>
            </a:r>
            <a:r>
              <a:rPr lang="en-US">
                <a:latin typeface="Cambria" panose="02040503050406030204" pitchFamily="18" charset="0"/>
                <a:ea typeface="Cambria" panose="02040503050406030204" pitchFamily="18" charset="0"/>
              </a:rPr>
              <a:t> “Tribological performance of selective laser melted 316L stainless steel”, Tribology International, 2018.</a:t>
            </a:r>
            <a:r>
              <a:rPr lang="en-US" b="1">
                <a:latin typeface="Cambria" panose="02040503050406030204" pitchFamily="18" charset="0"/>
                <a:ea typeface="Cambria" panose="02040503050406030204" pitchFamily="18" charset="0"/>
              </a:rPr>
              <a:t> </a:t>
            </a:r>
            <a:endParaRPr lang="en-IN">
              <a:latin typeface="Cambria" panose="02040503050406030204" pitchFamily="18" charset="0"/>
              <a:ea typeface="Cambria" panose="02040503050406030204" pitchFamily="18" charset="0"/>
            </a:endParaRPr>
          </a:p>
          <a:p>
            <a:pPr>
              <a:lnSpc>
                <a:spcPct val="150000"/>
              </a:lnSpc>
            </a:pPr>
            <a:r>
              <a:rPr lang="en-IN" dirty="0">
                <a:latin typeface="Cambria" panose="02040503050406030204" pitchFamily="18" charset="0"/>
                <a:ea typeface="Cambria" panose="02040503050406030204" pitchFamily="18" charset="0"/>
              </a:rPr>
              <a:t>[17] </a:t>
            </a:r>
            <a:r>
              <a:rPr lang="en-US">
                <a:latin typeface="Cambria" panose="02040503050406030204" pitchFamily="18" charset="0"/>
                <a:ea typeface="Cambria" panose="02040503050406030204" pitchFamily="18" charset="0"/>
              </a:rPr>
              <a:t>Ram Krishna Upadhyay, Arvind Kumar, “Scratch and wear resistance of additive manufactured 316L stainless steel sample fabricated by laser powder bed fusion technique”, Wear, 2020.  </a:t>
            </a:r>
            <a:endParaRPr lang="en-IN">
              <a:latin typeface="Cambria" panose="02040503050406030204" pitchFamily="18" charset="0"/>
              <a:ea typeface="Cambria" panose="02040503050406030204" pitchFamily="18" charset="0"/>
            </a:endParaRPr>
          </a:p>
          <a:p>
            <a:pPr>
              <a:lnSpc>
                <a:spcPct val="150000"/>
              </a:lnSpc>
            </a:pPr>
            <a:r>
              <a:rPr lang="en-IN" dirty="0">
                <a:latin typeface="Cambria" panose="02040503050406030204" pitchFamily="18" charset="0"/>
                <a:ea typeface="Cambria" panose="02040503050406030204" pitchFamily="18" charset="0"/>
              </a:rPr>
              <a:t>[18] </a:t>
            </a:r>
            <a:r>
              <a:rPr lang="en-IN" dirty="0" err="1">
                <a:latin typeface="Cambria" panose="02040503050406030204" pitchFamily="18" charset="0"/>
                <a:ea typeface="Cambria" panose="02040503050406030204" pitchFamily="18" charset="0"/>
              </a:rPr>
              <a:t>Xue</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Wanga</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Liping</a:t>
            </a:r>
            <a:r>
              <a:rPr lang="en-IN" dirty="0">
                <a:latin typeface="Cambria" panose="02040503050406030204" pitchFamily="18" charset="0"/>
                <a:ea typeface="Cambria" panose="02040503050406030204" pitchFamily="18" charset="0"/>
              </a:rPr>
              <a:t> Zhao, Jerry Ying </a:t>
            </a:r>
            <a:r>
              <a:rPr lang="en-IN" dirty="0" err="1">
                <a:latin typeface="Cambria" panose="02040503050406030204" pitchFamily="18" charset="0"/>
                <a:ea typeface="Cambria" panose="02040503050406030204" pitchFamily="18" charset="0"/>
              </a:rPr>
              <a:t>Hsi</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Fuh</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Heow</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Pueh</a:t>
            </a:r>
            <a:r>
              <a:rPr lang="en-IN" dirty="0">
                <a:latin typeface="Cambria" panose="02040503050406030204" pitchFamily="18" charset="0"/>
                <a:ea typeface="Cambria" panose="02040503050406030204" pitchFamily="18" charset="0"/>
              </a:rPr>
              <a:t> Lee,</a:t>
            </a:r>
          </a:p>
          <a:p>
            <a:pPr>
              <a:lnSpc>
                <a:spcPct val="150000"/>
              </a:lnSpc>
            </a:pPr>
            <a:r>
              <a:rPr lang="en-IN" dirty="0">
                <a:latin typeface="Cambria" panose="02040503050406030204" pitchFamily="18" charset="0"/>
                <a:ea typeface="Cambria" panose="02040503050406030204" pitchFamily="18" charset="0"/>
              </a:rPr>
              <a:t>“</a:t>
            </a:r>
            <a:r>
              <a:rPr lang="en-US">
                <a:latin typeface="Cambria" panose="02040503050406030204" pitchFamily="18" charset="0"/>
                <a:ea typeface="Cambria" panose="02040503050406030204" pitchFamily="18" charset="0"/>
              </a:rPr>
              <a:t>Experimental characterization and micromechanical-statistical modeling of 316L stainless steel processed by selective laser melting</a:t>
            </a:r>
            <a:r>
              <a:rPr lang="en-IN">
                <a:latin typeface="Cambria" panose="02040503050406030204" pitchFamily="18" charset="0"/>
                <a:ea typeface="Cambria" panose="02040503050406030204" pitchFamily="18" charset="0"/>
              </a:rPr>
              <a:t>”, Computational Materials Sciences, 2020.</a:t>
            </a:r>
          </a:p>
          <a:p>
            <a:pPr>
              <a:lnSpc>
                <a:spcPct val="150000"/>
              </a:lnSpc>
            </a:pPr>
            <a:r>
              <a:rPr lang="en-US">
                <a:latin typeface="Cambria" panose="02040503050406030204" pitchFamily="18" charset="0"/>
                <a:ea typeface="Cambria" panose="02040503050406030204" pitchFamily="18" charset="0"/>
              </a:rPr>
              <a:t> [19] </a:t>
            </a:r>
            <a:r>
              <a:rPr lang="en-IN">
                <a:latin typeface="Cambria" panose="02040503050406030204" pitchFamily="18" charset="0"/>
                <a:ea typeface="Cambria" panose="02040503050406030204" pitchFamily="18" charset="0"/>
              </a:rPr>
              <a:t>Y. </a:t>
            </a:r>
            <a:r>
              <a:rPr lang="en-IN" dirty="0">
                <a:latin typeface="Cambria" panose="02040503050406030204" pitchFamily="18" charset="0"/>
                <a:ea typeface="Cambria" panose="02040503050406030204" pitchFamily="18" charset="0"/>
              </a:rPr>
              <a:t>Yanga, Y. </a:t>
            </a:r>
            <a:r>
              <a:rPr lang="en-IN" dirty="0" err="1">
                <a:latin typeface="Cambria" panose="02040503050406030204" pitchFamily="18" charset="0"/>
                <a:ea typeface="Cambria" panose="02040503050406030204" pitchFamily="18" charset="0"/>
              </a:rPr>
              <a:t>Zhua</a:t>
            </a:r>
            <a:r>
              <a:rPr lang="en-IN" dirty="0">
                <a:latin typeface="Cambria" panose="02040503050406030204" pitchFamily="18" charset="0"/>
                <a:ea typeface="Cambria" panose="02040503050406030204" pitchFamily="18" charset="0"/>
              </a:rPr>
              <a:t>, M.M. </a:t>
            </a:r>
            <a:r>
              <a:rPr lang="en-IN" dirty="0" err="1">
                <a:latin typeface="Cambria" panose="02040503050406030204" pitchFamily="18" charset="0"/>
                <a:ea typeface="Cambria" panose="02040503050406030204" pitchFamily="18" charset="0"/>
              </a:rPr>
              <a:t>Khonsaric</a:t>
            </a:r>
            <a:r>
              <a:rPr lang="en-IN" dirty="0">
                <a:latin typeface="Cambria" panose="02040503050406030204" pitchFamily="18" charset="0"/>
                <a:ea typeface="Cambria" panose="02040503050406030204" pitchFamily="18" charset="0"/>
              </a:rPr>
              <a:t>, H. Yanga, “</a:t>
            </a:r>
            <a:r>
              <a:rPr lang="en-US">
                <a:latin typeface="Cambria" panose="02040503050406030204" pitchFamily="18" charset="0"/>
                <a:ea typeface="Cambria" panose="02040503050406030204" pitchFamily="18" charset="0"/>
              </a:rPr>
              <a:t>Wear anisotropy of selective laser melted 316L stainless steel”, Wear, </a:t>
            </a:r>
            <a:r>
              <a:rPr lang="en-US">
                <a:latin typeface="Cambria" panose="02040503050406030204" pitchFamily="18" charset="0"/>
                <a:ea typeface="Cambria" panose="02040503050406030204" pitchFamily="18" charset="0"/>
              </a:rPr>
              <a:t>2020</a:t>
            </a:r>
            <a:r>
              <a:rPr lang="en-US" smtClean="0">
                <a:latin typeface="Cambria" panose="02040503050406030204" pitchFamily="18" charset="0"/>
                <a:ea typeface="Cambria" panose="02040503050406030204" pitchFamily="18" charset="0"/>
              </a:rPr>
              <a:t>.</a:t>
            </a:r>
            <a:endParaRPr lang="en-IN">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886224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2001E0-06B5-41BA-91ED-599393969BF7}" type="datetime3">
              <a:rPr lang="en-US" smtClean="0"/>
              <a:pPr/>
              <a:t>9 April 2023</a:t>
            </a:fld>
            <a:endParaRPr lang="en-US" dirty="0"/>
          </a:p>
        </p:txBody>
      </p:sp>
      <p:sp>
        <p:nvSpPr>
          <p:cNvPr id="3" name="Footer Placeholder 2"/>
          <p:cNvSpPr>
            <a:spLocks noGrp="1"/>
          </p:cNvSpPr>
          <p:nvPr>
            <p:ph type="ftr" sz="quarter" idx="11"/>
          </p:nvPr>
        </p:nvSpPr>
        <p:spPr/>
        <p:txBody>
          <a:bodyPr/>
          <a:lstStyle/>
          <a:p>
            <a:r>
              <a:rPr lang="en-US" smtClean="0"/>
              <a:t>Project Viva-Voce, DoME, Panimalar Engineering College`</a:t>
            </a:r>
            <a:endParaRPr lang="en-US" dirty="0"/>
          </a:p>
        </p:txBody>
      </p:sp>
      <p:sp>
        <p:nvSpPr>
          <p:cNvPr id="4" name="Slide Number Placeholder 3"/>
          <p:cNvSpPr>
            <a:spLocks noGrp="1"/>
          </p:cNvSpPr>
          <p:nvPr>
            <p:ph type="sldNum" sz="quarter" idx="12"/>
          </p:nvPr>
        </p:nvSpPr>
        <p:spPr/>
        <p:txBody>
          <a:bodyPr/>
          <a:lstStyle/>
          <a:p>
            <a:fld id="{EFF334C8-E93F-428C-81A4-D691A24BB71A}" type="slidenum">
              <a:rPr lang="en-US" smtClean="0"/>
              <a:pPr/>
              <a:t>38</a:t>
            </a:fld>
            <a:endParaRPr lang="en-US" dirty="0"/>
          </a:p>
        </p:txBody>
      </p:sp>
      <p:sp>
        <p:nvSpPr>
          <p:cNvPr id="5" name="Title 4"/>
          <p:cNvSpPr>
            <a:spLocks noGrp="1"/>
          </p:cNvSpPr>
          <p:nvPr>
            <p:ph type="title"/>
          </p:nvPr>
        </p:nvSpPr>
        <p:spPr/>
        <p:txBody>
          <a:bodyPr>
            <a:noAutofit/>
          </a:bodyPr>
          <a:lstStyle/>
          <a:p>
            <a:r>
              <a:rPr lang="en-US" sz="4000" dirty="0" smtClean="0">
                <a:solidFill>
                  <a:srgbClr val="0000FF"/>
                </a:solidFill>
              </a:rPr>
              <a:t/>
            </a:r>
            <a:br>
              <a:rPr lang="en-US" sz="4000" dirty="0" smtClean="0">
                <a:solidFill>
                  <a:srgbClr val="0000FF"/>
                </a:solidFill>
              </a:rPr>
            </a:br>
            <a:r>
              <a:rPr lang="en-US" sz="4000" dirty="0" smtClean="0">
                <a:solidFill>
                  <a:srgbClr val="0000FF"/>
                </a:solidFill>
              </a:rPr>
              <a:t>References</a:t>
            </a:r>
            <a:r>
              <a:rPr lang="en-US" sz="4000" dirty="0">
                <a:solidFill>
                  <a:srgbClr val="0000FF"/>
                </a:solidFill>
              </a:rPr>
              <a:t>								Cont.</a:t>
            </a:r>
            <a:br>
              <a:rPr lang="en-US" sz="4000" dirty="0">
                <a:solidFill>
                  <a:srgbClr val="0000FF"/>
                </a:solidFill>
              </a:rPr>
            </a:br>
            <a:endParaRPr lang="en-IN" sz="4000" dirty="0"/>
          </a:p>
        </p:txBody>
      </p:sp>
      <p:sp>
        <p:nvSpPr>
          <p:cNvPr id="6" name="Rectangle 5"/>
          <p:cNvSpPr/>
          <p:nvPr/>
        </p:nvSpPr>
        <p:spPr>
          <a:xfrm>
            <a:off x="762000" y="1066799"/>
            <a:ext cx="10668000" cy="3416320"/>
          </a:xfrm>
          <a:prstGeom prst="rect">
            <a:avLst/>
          </a:prstGeom>
        </p:spPr>
        <p:txBody>
          <a:bodyPr wrap="square">
            <a:spAutoFit/>
          </a:bodyPr>
          <a:lstStyle/>
          <a:p>
            <a:pPr>
              <a:lnSpc>
                <a:spcPct val="150000"/>
              </a:lnSpc>
            </a:pPr>
            <a:r>
              <a:rPr lang="en-US">
                <a:latin typeface="Cambria" panose="02040503050406030204" pitchFamily="18" charset="0"/>
                <a:ea typeface="Cambria" panose="02040503050406030204" pitchFamily="18" charset="0"/>
              </a:rPr>
              <a:t>[20] Mohd Touseef Nauman, S. </a:t>
            </a:r>
            <a:r>
              <a:rPr lang="en-US" dirty="0" err="1">
                <a:latin typeface="Cambria" panose="02040503050406030204" pitchFamily="18" charset="0"/>
                <a:ea typeface="Cambria" panose="02040503050406030204" pitchFamily="18" charset="0"/>
              </a:rPr>
              <a:t>Rasool</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Mohideen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Nasreen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Kaleem</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Materia</a:t>
            </a:r>
            <a:r>
              <a:rPr lang="en-US" dirty="0">
                <a:latin typeface="Cambria" panose="02040503050406030204" pitchFamily="18" charset="0"/>
                <a:ea typeface="Cambria" panose="02040503050406030204" pitchFamily="18" charset="0"/>
              </a:rPr>
              <a:t> Characterization of 316L Stainless Steel After Being Subjected To Cryogenic Treatment”, International journal Of Mechanical And Industrial Engineering, 2013.</a:t>
            </a:r>
            <a:endParaRPr lang="en-IN">
              <a:latin typeface="Cambria" panose="02040503050406030204" pitchFamily="18" charset="0"/>
              <a:ea typeface="Cambria" panose="02040503050406030204" pitchFamily="18" charset="0"/>
            </a:endParaRPr>
          </a:p>
          <a:p>
            <a:pPr>
              <a:lnSpc>
                <a:spcPct val="150000"/>
              </a:lnSpc>
            </a:pPr>
            <a:r>
              <a:rPr lang="en-US">
                <a:latin typeface="Cambria" panose="02040503050406030204" pitchFamily="18" charset="0"/>
                <a:ea typeface="Cambria" panose="02040503050406030204" pitchFamily="18" charset="0"/>
              </a:rPr>
              <a:t>[21] Xianglong Wang, Oscar Sanchez-Mata, Sula Ecw Atabay, Jose Alberto Muniz-Lerma, Mohammad Attarain Shandiz, Mathieu Brochu, “Crystallograpic orientation dependence of Charpy Impact Behaviours in Stainless Steel 316l Fabricated By Laser Powder Bed Fusion”, Additive Manufacturing, 2021.</a:t>
            </a:r>
            <a:endParaRPr lang="en-IN">
              <a:latin typeface="Cambria" panose="02040503050406030204" pitchFamily="18" charset="0"/>
              <a:ea typeface="Cambria" panose="02040503050406030204" pitchFamily="18" charset="0"/>
            </a:endParaRPr>
          </a:p>
          <a:p>
            <a:pPr>
              <a:lnSpc>
                <a:spcPct val="150000"/>
              </a:lnSpc>
            </a:pPr>
            <a:r>
              <a:rPr lang="en-US">
                <a:latin typeface="Cambria" panose="02040503050406030204" pitchFamily="18" charset="0"/>
                <a:ea typeface="Cambria" panose="02040503050406030204" pitchFamily="18" charset="0"/>
              </a:rPr>
              <a:t>[22] T. </a:t>
            </a:r>
            <a:r>
              <a:rPr lang="en-US" dirty="0" err="1">
                <a:latin typeface="Cambria" panose="02040503050406030204" pitchFamily="18" charset="0"/>
                <a:ea typeface="Cambria" panose="02040503050406030204" pitchFamily="18" charset="0"/>
              </a:rPr>
              <a:t>Sathies</a:t>
            </a:r>
            <a:r>
              <a:rPr lang="en-US" dirty="0">
                <a:latin typeface="Cambria" panose="02040503050406030204" pitchFamily="18" charset="0"/>
                <a:ea typeface="Cambria" panose="02040503050406030204" pitchFamily="18" charset="0"/>
              </a:rPr>
              <a:t>, M. </a:t>
            </a:r>
            <a:r>
              <a:rPr lang="en-US" dirty="0" err="1">
                <a:latin typeface="Cambria" panose="02040503050406030204" pitchFamily="18" charset="0"/>
                <a:ea typeface="Cambria" panose="02040503050406030204" pitchFamily="18" charset="0"/>
              </a:rPr>
              <a:t>Kumaran</a:t>
            </a:r>
            <a:r>
              <a:rPr lang="en-US" dirty="0">
                <a:latin typeface="Cambria" panose="02040503050406030204" pitchFamily="18" charset="0"/>
                <a:ea typeface="Cambria" panose="02040503050406030204" pitchFamily="18" charset="0"/>
              </a:rPr>
              <a:t>, G. </a:t>
            </a:r>
            <a:r>
              <a:rPr lang="en-US" dirty="0" err="1">
                <a:latin typeface="Cambria" panose="02040503050406030204" pitchFamily="18" charset="0"/>
                <a:ea typeface="Cambria" panose="02040503050406030204" pitchFamily="18" charset="0"/>
              </a:rPr>
              <a:t>Bharathiraja</a:t>
            </a:r>
            <a:r>
              <a:rPr lang="en-US" dirty="0">
                <a:latin typeface="Cambria" panose="02040503050406030204" pitchFamily="18" charset="0"/>
                <a:ea typeface="Cambria" panose="02040503050406030204" pitchFamily="18" charset="0"/>
              </a:rPr>
              <a:t>, N.S </a:t>
            </a:r>
            <a:r>
              <a:rPr lang="en-US" dirty="0" err="1">
                <a:latin typeface="Cambria" panose="02040503050406030204" pitchFamily="18" charset="0"/>
                <a:ea typeface="Cambria" panose="02040503050406030204" pitchFamily="18" charset="0"/>
              </a:rPr>
              <a:t>Balaji</a:t>
            </a:r>
            <a:r>
              <a:rPr lang="en-US" dirty="0">
                <a:latin typeface="Cambria" panose="02040503050406030204" pitchFamily="18" charset="0"/>
                <a:ea typeface="Cambria" panose="02040503050406030204" pitchFamily="18" charset="0"/>
              </a:rPr>
              <a:t>, T.G. </a:t>
            </a:r>
            <a:r>
              <a:rPr lang="en-US" dirty="0" err="1">
                <a:latin typeface="Cambria" panose="02040503050406030204" pitchFamily="18" charset="0"/>
                <a:ea typeface="Cambria" panose="02040503050406030204" pitchFamily="18" charset="0"/>
              </a:rPr>
              <a:t>Unnikrishnan</a:t>
            </a:r>
            <a:r>
              <a:rPr lang="en-US" dirty="0">
                <a:latin typeface="Cambria" panose="02040503050406030204" pitchFamily="18" charset="0"/>
                <a:ea typeface="Cambria" panose="02040503050406030204" pitchFamily="18" charset="0"/>
              </a:rPr>
              <a:t>, V. </a:t>
            </a:r>
            <a:r>
              <a:rPr lang="en-US" dirty="0" err="1">
                <a:latin typeface="Cambria" panose="02040503050406030204" pitchFamily="18" charset="0"/>
                <a:ea typeface="Cambria" panose="02040503050406030204" pitchFamily="18" charset="0"/>
              </a:rPr>
              <a:t>Senthil</a:t>
            </a:r>
            <a:r>
              <a:rPr lang="en-US" dirty="0">
                <a:latin typeface="Cambria" panose="02040503050406030204" pitchFamily="18" charset="0"/>
                <a:ea typeface="Cambria" panose="02040503050406030204" pitchFamily="18" charset="0"/>
              </a:rPr>
              <a:t> Kumar, “ Investigations on the Effect of Heat Treatment on Laser </a:t>
            </a:r>
            <a:r>
              <a:rPr lang="en-US" dirty="0" err="1">
                <a:latin typeface="Cambria" panose="02040503050406030204" pitchFamily="18" charset="0"/>
                <a:ea typeface="Cambria" panose="02040503050406030204" pitchFamily="18" charset="0"/>
              </a:rPr>
              <a:t>Poeder</a:t>
            </a:r>
            <a:r>
              <a:rPr lang="en-US" dirty="0">
                <a:latin typeface="Cambria" panose="02040503050406030204" pitchFamily="18" charset="0"/>
                <a:ea typeface="Cambria" panose="02040503050406030204" pitchFamily="18" charset="0"/>
              </a:rPr>
              <a:t> Bed Fusion Built SS326L alloy.</a:t>
            </a:r>
            <a:endParaRPr lang="en-IN">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921970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IN" sz="8800" dirty="0" smtClean="0">
                <a:latin typeface="Cambria" panose="02040503050406030204" pitchFamily="18" charset="0"/>
                <a:ea typeface="Cambria" panose="02040503050406030204" pitchFamily="18" charset="0"/>
              </a:rPr>
              <a:t>Thank You</a:t>
            </a:r>
            <a:endParaRPr lang="en-IN" sz="8800" dirty="0">
              <a:latin typeface="Cambria" panose="02040503050406030204" pitchFamily="18" charset="0"/>
              <a:ea typeface="Cambria" panose="02040503050406030204" pitchFamily="18" charset="0"/>
            </a:endParaRPr>
          </a:p>
        </p:txBody>
      </p:sp>
      <p:sp>
        <p:nvSpPr>
          <p:cNvPr id="2" name="Date Placeholder 1"/>
          <p:cNvSpPr>
            <a:spLocks noGrp="1"/>
          </p:cNvSpPr>
          <p:nvPr>
            <p:ph type="dt" sz="half" idx="10"/>
          </p:nvPr>
        </p:nvSpPr>
        <p:spPr/>
        <p:txBody>
          <a:bodyPr/>
          <a:lstStyle/>
          <a:p>
            <a:fld id="{E12001E0-06B5-41BA-91ED-599393969BF7}" type="datetime3">
              <a:rPr lang="en-US" smtClean="0"/>
              <a:pPr/>
              <a:t>9 April 2023</a:t>
            </a:fld>
            <a:endParaRPr lang="en-US" dirty="0"/>
          </a:p>
        </p:txBody>
      </p:sp>
      <p:sp>
        <p:nvSpPr>
          <p:cNvPr id="3" name="Footer Placeholder 2"/>
          <p:cNvSpPr>
            <a:spLocks noGrp="1"/>
          </p:cNvSpPr>
          <p:nvPr>
            <p:ph type="ftr" sz="quarter" idx="11"/>
          </p:nvPr>
        </p:nvSpPr>
        <p:spPr/>
        <p:txBody>
          <a:bodyPr/>
          <a:lstStyle/>
          <a:p>
            <a:r>
              <a:rPr lang="en-US" smtClean="0"/>
              <a:t>Project Viva-Voce, DoME, Panimalar Engineering College`</a:t>
            </a:r>
            <a:endParaRPr lang="en-US" dirty="0"/>
          </a:p>
        </p:txBody>
      </p:sp>
      <p:sp>
        <p:nvSpPr>
          <p:cNvPr id="4" name="Slide Number Placeholder 3"/>
          <p:cNvSpPr>
            <a:spLocks noGrp="1"/>
          </p:cNvSpPr>
          <p:nvPr>
            <p:ph type="sldNum" sz="quarter" idx="12"/>
          </p:nvPr>
        </p:nvSpPr>
        <p:spPr/>
        <p:txBody>
          <a:bodyPr/>
          <a:lstStyle/>
          <a:p>
            <a:fld id="{EFF334C8-E93F-428C-81A4-D691A24BB71A}" type="slidenum">
              <a:rPr lang="en-US" smtClean="0"/>
              <a:pPr/>
              <a:t>39</a:t>
            </a:fld>
            <a:endParaRPr lang="en-US" dirty="0"/>
          </a:p>
        </p:txBody>
      </p:sp>
    </p:spTree>
    <p:extLst>
      <p:ext uri="{BB962C8B-B14F-4D97-AF65-F5344CB8AC3E}">
        <p14:creationId xmlns:p14="http://schemas.microsoft.com/office/powerpoint/2010/main" val="2984695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9874" y="274638"/>
            <a:ext cx="11272252" cy="715962"/>
          </a:xfrm>
          <a:prstGeom prst="rect">
            <a:avLst/>
          </a:prstGeom>
        </p:spPr>
        <p:txBody>
          <a:bodyPr/>
          <a:lstStyle/>
          <a:p>
            <a:pPr>
              <a:spcBef>
                <a:spcPct val="0"/>
              </a:spcBef>
              <a:defRPr/>
            </a:pPr>
            <a:r>
              <a:rPr lang="en-US" sz="4000" dirty="0">
                <a:solidFill>
                  <a:srgbClr val="0000FF"/>
                </a:solidFill>
                <a:latin typeface="Cambria" pitchFamily="18" charset="0"/>
                <a:ea typeface="+mj-ea"/>
                <a:cs typeface="+mj-cs"/>
              </a:rPr>
              <a:t>INTRODUCTION							Cont.</a:t>
            </a:r>
          </a:p>
        </p:txBody>
      </p:sp>
      <p:sp>
        <p:nvSpPr>
          <p:cNvPr id="3" name="TextBox 2"/>
          <p:cNvSpPr txBox="1"/>
          <p:nvPr/>
        </p:nvSpPr>
        <p:spPr>
          <a:xfrm>
            <a:off x="533400" y="956274"/>
            <a:ext cx="11125200" cy="4081117"/>
          </a:xfrm>
          <a:prstGeom prst="rect">
            <a:avLst/>
          </a:prstGeom>
          <a:noFill/>
        </p:spPr>
        <p:txBody>
          <a:bodyPr wrap="square" rtlCol="0">
            <a:spAutoFit/>
          </a:bodyPr>
          <a:lstStyle/>
          <a:p>
            <a:pPr algn="just">
              <a:lnSpc>
                <a:spcPct val="135000"/>
              </a:lnSpc>
            </a:pPr>
            <a:r>
              <a:rPr lang="en-US" sz="2400" dirty="0">
                <a:latin typeface="Cambria" pitchFamily="18" charset="0"/>
              </a:rPr>
              <a:t>There are </a:t>
            </a:r>
            <a:r>
              <a:rPr lang="en-US" sz="2400" dirty="0" smtClean="0">
                <a:latin typeface="Cambria" pitchFamily="18" charset="0"/>
              </a:rPr>
              <a:t>seven </a:t>
            </a:r>
            <a:r>
              <a:rPr lang="en-US" sz="2400" dirty="0" smtClean="0">
                <a:latin typeface="Cambria" pitchFamily="18" charset="0"/>
              </a:rPr>
              <a:t>main </a:t>
            </a:r>
            <a:r>
              <a:rPr lang="en-US" sz="2400" dirty="0">
                <a:latin typeface="Cambria" pitchFamily="18" charset="0"/>
              </a:rPr>
              <a:t>categories of </a:t>
            </a:r>
            <a:r>
              <a:rPr lang="en-US" sz="2400" dirty="0" smtClean="0">
                <a:latin typeface="Cambria" pitchFamily="18" charset="0"/>
              </a:rPr>
              <a:t>Additive Manufacturing processes which are</a:t>
            </a:r>
          </a:p>
          <a:p>
            <a:pPr marL="1428750" lvl="2" indent="-514350" algn="just">
              <a:lnSpc>
                <a:spcPct val="135000"/>
              </a:lnSpc>
              <a:buFont typeface="+mj-lt"/>
              <a:buAutoNum type="romanUcPeriod"/>
            </a:pPr>
            <a:r>
              <a:rPr lang="en-US" sz="2400" dirty="0" smtClean="0">
                <a:latin typeface="Cambria" pitchFamily="18" charset="0"/>
              </a:rPr>
              <a:t>Material Extrusion</a:t>
            </a:r>
          </a:p>
          <a:p>
            <a:pPr marL="1428750" lvl="2" indent="-514350" algn="just">
              <a:lnSpc>
                <a:spcPct val="135000"/>
              </a:lnSpc>
              <a:buFont typeface="+mj-lt"/>
              <a:buAutoNum type="romanUcPeriod"/>
            </a:pPr>
            <a:r>
              <a:rPr lang="en-US" sz="2400" dirty="0" smtClean="0">
                <a:latin typeface="Cambria" pitchFamily="18" charset="0"/>
              </a:rPr>
              <a:t>Sheet Lamination</a:t>
            </a:r>
          </a:p>
          <a:p>
            <a:pPr marL="1428750" lvl="2" indent="-514350" algn="just">
              <a:lnSpc>
                <a:spcPct val="135000"/>
              </a:lnSpc>
              <a:buFont typeface="+mj-lt"/>
              <a:buAutoNum type="romanUcPeriod"/>
            </a:pPr>
            <a:r>
              <a:rPr lang="en-US" sz="2400" dirty="0" smtClean="0">
                <a:latin typeface="Cambria" pitchFamily="18" charset="0"/>
              </a:rPr>
              <a:t>Binder jetting </a:t>
            </a:r>
          </a:p>
          <a:p>
            <a:pPr marL="1428750" lvl="2" indent="-514350" algn="just">
              <a:lnSpc>
                <a:spcPct val="135000"/>
              </a:lnSpc>
              <a:buFont typeface="+mj-lt"/>
              <a:buAutoNum type="romanUcPeriod"/>
            </a:pPr>
            <a:r>
              <a:rPr lang="en-US" sz="2400" dirty="0" smtClean="0">
                <a:latin typeface="Cambria" pitchFamily="18" charset="0"/>
              </a:rPr>
              <a:t>Material jetting</a:t>
            </a:r>
          </a:p>
          <a:p>
            <a:pPr marL="1428750" lvl="2" indent="-514350" algn="just">
              <a:lnSpc>
                <a:spcPct val="135000"/>
              </a:lnSpc>
              <a:buFont typeface="+mj-lt"/>
              <a:buAutoNum type="romanUcPeriod"/>
            </a:pPr>
            <a:r>
              <a:rPr lang="en-US" sz="2400" dirty="0" smtClean="0">
                <a:latin typeface="Cambria" pitchFamily="18" charset="0"/>
              </a:rPr>
              <a:t>Vat </a:t>
            </a:r>
            <a:r>
              <a:rPr lang="en-US" sz="2400" dirty="0" err="1" smtClean="0">
                <a:latin typeface="Cambria" pitchFamily="18" charset="0"/>
              </a:rPr>
              <a:t>Photolopymerization</a:t>
            </a:r>
            <a:endParaRPr lang="en-US" sz="2400" dirty="0" smtClean="0">
              <a:latin typeface="Cambria" pitchFamily="18" charset="0"/>
            </a:endParaRPr>
          </a:p>
          <a:p>
            <a:pPr marL="1428750" lvl="2" indent="-514350" algn="just">
              <a:lnSpc>
                <a:spcPct val="135000"/>
              </a:lnSpc>
              <a:buFont typeface="+mj-lt"/>
              <a:buAutoNum type="romanUcPeriod"/>
            </a:pPr>
            <a:r>
              <a:rPr lang="en-US" sz="2400" dirty="0" smtClean="0">
                <a:latin typeface="Cambria" pitchFamily="18" charset="0"/>
              </a:rPr>
              <a:t>Directed Energy Deposition</a:t>
            </a:r>
          </a:p>
          <a:p>
            <a:pPr marL="1428750" lvl="2" indent="-514350" algn="just">
              <a:lnSpc>
                <a:spcPct val="135000"/>
              </a:lnSpc>
              <a:buFont typeface="+mj-lt"/>
              <a:buAutoNum type="romanUcPeriod"/>
            </a:pPr>
            <a:r>
              <a:rPr lang="en-US" sz="2400" dirty="0" smtClean="0">
                <a:solidFill>
                  <a:srgbClr val="FF0000"/>
                </a:solidFill>
                <a:latin typeface="Cambria" pitchFamily="18" charset="0"/>
              </a:rPr>
              <a:t>Powder Bed Fusion</a:t>
            </a:r>
            <a:endParaRPr lang="en-US" sz="2400" dirty="0">
              <a:solidFill>
                <a:srgbClr val="FF0000"/>
              </a:solidFill>
              <a:latin typeface="Cambria" pitchFamily="18" charset="0"/>
            </a:endParaRPr>
          </a:p>
        </p:txBody>
      </p:sp>
      <p:sp>
        <p:nvSpPr>
          <p:cNvPr id="4" name="Date Placeholder 3"/>
          <p:cNvSpPr>
            <a:spLocks noGrp="1"/>
          </p:cNvSpPr>
          <p:nvPr>
            <p:ph type="dt" sz="half" idx="10"/>
          </p:nvPr>
        </p:nvSpPr>
        <p:spPr/>
        <p:txBody>
          <a:bodyPr/>
          <a:lstStyle/>
          <a:p>
            <a:fld id="{8B0C8872-5CCA-4F67-A6DD-2663E6B78258}" type="datetime3">
              <a:rPr lang="en-US" smtClean="0"/>
              <a:t>9 April 2023</a:t>
            </a:fld>
            <a:endParaRPr lang="en-US"/>
          </a:p>
        </p:txBody>
      </p:sp>
      <p:sp>
        <p:nvSpPr>
          <p:cNvPr id="5" name="Slide Number Placeholder 4"/>
          <p:cNvSpPr>
            <a:spLocks noGrp="1"/>
          </p:cNvSpPr>
          <p:nvPr>
            <p:ph type="sldNum" sz="quarter" idx="12"/>
          </p:nvPr>
        </p:nvSpPr>
        <p:spPr/>
        <p:txBody>
          <a:bodyPr/>
          <a:lstStyle/>
          <a:p>
            <a:fld id="{EFF334C8-E93F-428C-81A4-D691A24BB71A}" type="slidenum">
              <a:rPr lang="en-US" smtClean="0"/>
              <a:pPr/>
              <a:t>4</a:t>
            </a:fld>
            <a:endParaRPr lang="en-US"/>
          </a:p>
        </p:txBody>
      </p:sp>
      <p:sp>
        <p:nvSpPr>
          <p:cNvPr id="8" name="Footer Placeholder 7">
            <a:extLst>
              <a:ext uri="{FF2B5EF4-FFF2-40B4-BE49-F238E27FC236}">
                <a16:creationId xmlns:a16="http://schemas.microsoft.com/office/drawing/2014/main" id="{2B332E3B-6768-45E4-2EC2-E6DA1CFB886D}"/>
              </a:ext>
            </a:extLst>
          </p:cNvPr>
          <p:cNvSpPr>
            <a:spLocks noGrp="1"/>
          </p:cNvSpPr>
          <p:nvPr>
            <p:ph type="ftr" sz="quarter" idx="11"/>
          </p:nvPr>
        </p:nvSpPr>
        <p:spPr/>
        <p:txBody>
          <a:bodyPr/>
          <a:lstStyle/>
          <a:p>
            <a:r>
              <a:rPr lang="en-US"/>
              <a:t>Project Viva-Voce, DoME, Panimalar Engineering College`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11274926" cy="719580"/>
          </a:xfrm>
          <a:prstGeom prst="rect">
            <a:avLst/>
          </a:prstGeom>
        </p:spPr>
        <p:txBody>
          <a:bodyPr/>
          <a:lstStyle/>
          <a:p>
            <a:pPr>
              <a:spcBef>
                <a:spcPct val="0"/>
              </a:spcBef>
              <a:defRPr/>
            </a:pPr>
            <a:r>
              <a:rPr lang="en-US" sz="4000" dirty="0">
                <a:solidFill>
                  <a:srgbClr val="0000FF"/>
                </a:solidFill>
                <a:latin typeface="Cambria" pitchFamily="18" charset="0"/>
                <a:ea typeface="+mj-ea"/>
                <a:cs typeface="+mj-cs"/>
              </a:rPr>
              <a:t>INTRODUCTION							Cont.</a:t>
            </a:r>
          </a:p>
        </p:txBody>
      </p:sp>
      <p:sp>
        <p:nvSpPr>
          <p:cNvPr id="3" name="TextBox 2"/>
          <p:cNvSpPr txBox="1"/>
          <p:nvPr/>
        </p:nvSpPr>
        <p:spPr>
          <a:xfrm>
            <a:off x="457200" y="914400"/>
            <a:ext cx="11274926" cy="6517169"/>
          </a:xfrm>
          <a:prstGeom prst="rect">
            <a:avLst/>
          </a:prstGeom>
          <a:noFill/>
        </p:spPr>
        <p:txBody>
          <a:bodyPr wrap="square" rtlCol="0">
            <a:spAutoFit/>
          </a:bodyPr>
          <a:lstStyle/>
          <a:p>
            <a:pPr marL="0" lvl="1" algn="just">
              <a:lnSpc>
                <a:spcPct val="140000"/>
              </a:lnSpc>
              <a:tabLst>
                <a:tab pos="234950" algn="l"/>
              </a:tabLst>
            </a:pPr>
            <a:r>
              <a:rPr lang="en-US" sz="2400" b="1" dirty="0" smtClean="0">
                <a:solidFill>
                  <a:schemeClr val="accent5">
                    <a:lumMod val="75000"/>
                  </a:schemeClr>
                </a:solidFill>
                <a:latin typeface="Cambria" pitchFamily="18" charset="0"/>
              </a:rPr>
              <a:t>LASER POWDER BED FUSION:</a:t>
            </a:r>
            <a:endParaRPr lang="en-US" sz="2400" b="1" dirty="0">
              <a:solidFill>
                <a:schemeClr val="accent5">
                  <a:lumMod val="75000"/>
                </a:schemeClr>
              </a:solidFill>
              <a:latin typeface="Cambria" pitchFamily="18" charset="0"/>
            </a:endParaRPr>
          </a:p>
          <a:p>
            <a:pPr marL="742950" lvl="2" indent="-285750" algn="just">
              <a:lnSpc>
                <a:spcPct val="200000"/>
              </a:lnSpc>
              <a:buFont typeface="Wingdings" panose="05000000000000000000" pitchFamily="2" charset="2"/>
              <a:buChar char="Ø"/>
              <a:tabLst>
                <a:tab pos="234950" algn="l"/>
              </a:tabLst>
            </a:pPr>
            <a:r>
              <a:rPr lang="en-IN" sz="2000" dirty="0" smtClean="0">
                <a:latin typeface="Cambria" panose="02040503050406030204" pitchFamily="18" charset="0"/>
                <a:ea typeface="Cambria" panose="02040503050406030204" pitchFamily="18" charset="0"/>
              </a:rPr>
              <a:t>In this project work, The component fabrication is done by implementing the additive manufacturing technique Laser Powder Bed Fusion </a:t>
            </a:r>
          </a:p>
          <a:p>
            <a:pPr marL="742950" lvl="2" indent="-285750" algn="just">
              <a:lnSpc>
                <a:spcPct val="200000"/>
              </a:lnSpc>
              <a:buFont typeface="Wingdings" panose="05000000000000000000" pitchFamily="2" charset="2"/>
              <a:buChar char="Ø"/>
              <a:tabLst>
                <a:tab pos="234950" algn="l"/>
              </a:tabLst>
            </a:pPr>
            <a:r>
              <a:rPr lang="en-IN" sz="2000" dirty="0" smtClean="0">
                <a:latin typeface="Cambria" panose="02040503050406030204" pitchFamily="18" charset="0"/>
                <a:ea typeface="Cambria" panose="02040503050406030204" pitchFamily="18" charset="0"/>
              </a:rPr>
              <a:t>Main source of heat – Laser</a:t>
            </a:r>
          </a:p>
          <a:p>
            <a:pPr marL="742950" lvl="2" indent="-285750" algn="just">
              <a:lnSpc>
                <a:spcPct val="200000"/>
              </a:lnSpc>
              <a:buFont typeface="Wingdings" panose="05000000000000000000" pitchFamily="2" charset="2"/>
              <a:buChar char="Ø"/>
              <a:tabLst>
                <a:tab pos="234950" algn="l"/>
              </a:tabLst>
            </a:pPr>
            <a:r>
              <a:rPr lang="en-IN" sz="2000" dirty="0" smtClean="0">
                <a:latin typeface="Cambria" panose="02040503050406030204" pitchFamily="18" charset="0"/>
                <a:ea typeface="Cambria" panose="02040503050406030204" pitchFamily="18" charset="0"/>
              </a:rPr>
              <a:t>LPBF enables </a:t>
            </a:r>
            <a:r>
              <a:rPr lang="en-IN" sz="2000" dirty="0">
                <a:latin typeface="Cambria" panose="02040503050406030204" pitchFamily="18" charset="0"/>
                <a:ea typeface="Cambria" panose="02040503050406030204" pitchFamily="18" charset="0"/>
              </a:rPr>
              <a:t>manufacturing complex shapes without tooling, castings, or conventional manufacturing methods</a:t>
            </a:r>
            <a:r>
              <a:rPr lang="en-IN" sz="2000" dirty="0" smtClean="0">
                <a:latin typeface="Cambria" panose="02040503050406030204" pitchFamily="18" charset="0"/>
                <a:ea typeface="Cambria" panose="02040503050406030204" pitchFamily="18" charset="0"/>
              </a:rPr>
              <a:t>.</a:t>
            </a:r>
          </a:p>
          <a:p>
            <a:pPr marL="742950" lvl="2" indent="-285750" algn="just">
              <a:lnSpc>
                <a:spcPct val="200000"/>
              </a:lnSpc>
              <a:buFont typeface="Wingdings" panose="05000000000000000000" pitchFamily="2" charset="2"/>
              <a:buChar char="Ø"/>
              <a:tabLst>
                <a:tab pos="234950" algn="l"/>
              </a:tabLst>
            </a:pPr>
            <a:r>
              <a:rPr lang="en-IN" sz="2000" dirty="0" smtClean="0">
                <a:latin typeface="Cambria" panose="02040503050406030204" pitchFamily="18" charset="0"/>
                <a:ea typeface="Cambria" panose="02040503050406030204" pitchFamily="18" charset="0"/>
              </a:rPr>
              <a:t>Different types of LPBF techniques are</a:t>
            </a:r>
          </a:p>
          <a:p>
            <a:pPr marL="1657350" lvl="4" indent="-285750" algn="just">
              <a:lnSpc>
                <a:spcPct val="200000"/>
              </a:lnSpc>
              <a:buFont typeface="Wingdings" panose="05000000000000000000" pitchFamily="2" charset="2"/>
              <a:buChar char="v"/>
              <a:tabLst>
                <a:tab pos="234950" algn="l"/>
              </a:tabLst>
            </a:pPr>
            <a:r>
              <a:rPr lang="en-IN" sz="2000" dirty="0" smtClean="0">
                <a:solidFill>
                  <a:srgbClr val="002060"/>
                </a:solidFill>
                <a:latin typeface="Cambria" panose="02040503050406030204" pitchFamily="18" charset="0"/>
                <a:ea typeface="Cambria" panose="02040503050406030204" pitchFamily="18" charset="0"/>
              </a:rPr>
              <a:t>Selective laser Melting</a:t>
            </a:r>
          </a:p>
          <a:p>
            <a:pPr marL="1657350" lvl="4" indent="-285750" algn="just">
              <a:lnSpc>
                <a:spcPct val="200000"/>
              </a:lnSpc>
              <a:buFont typeface="Wingdings" panose="05000000000000000000" pitchFamily="2" charset="2"/>
              <a:buChar char="v"/>
              <a:tabLst>
                <a:tab pos="234950" algn="l"/>
              </a:tabLst>
            </a:pPr>
            <a:r>
              <a:rPr lang="en-IN" sz="2000" dirty="0" smtClean="0">
                <a:latin typeface="Cambria" panose="02040503050406030204" pitchFamily="18" charset="0"/>
                <a:ea typeface="Cambria" panose="02040503050406030204" pitchFamily="18" charset="0"/>
              </a:rPr>
              <a:t>Direct metal laser sintering</a:t>
            </a:r>
          </a:p>
          <a:p>
            <a:pPr marL="457200" lvl="2" indent="117475" algn="just">
              <a:lnSpc>
                <a:spcPct val="200000"/>
              </a:lnSpc>
              <a:buFont typeface="Wingdings" pitchFamily="2" charset="2"/>
              <a:buChar char="§"/>
              <a:tabLst>
                <a:tab pos="234950" algn="l"/>
              </a:tabLst>
            </a:pPr>
            <a:endParaRPr lang="en-IN" dirty="0" smtClean="0">
              <a:latin typeface="Cambria" panose="02040503050406030204" pitchFamily="18" charset="0"/>
              <a:ea typeface="Cambria" panose="02040503050406030204" pitchFamily="18" charset="0"/>
            </a:endParaRPr>
          </a:p>
          <a:p>
            <a:pPr marL="457200" lvl="2" algn="just">
              <a:lnSpc>
                <a:spcPct val="145000"/>
              </a:lnSpc>
              <a:tabLst>
                <a:tab pos="234950" algn="l"/>
              </a:tabLst>
            </a:pPr>
            <a:endParaRPr lang="en-US" sz="2200" dirty="0">
              <a:latin typeface="Cambria" pitchFamily="18" charset="0"/>
            </a:endParaRPr>
          </a:p>
        </p:txBody>
      </p:sp>
      <p:sp>
        <p:nvSpPr>
          <p:cNvPr id="4" name="Date Placeholder 3"/>
          <p:cNvSpPr>
            <a:spLocks noGrp="1"/>
          </p:cNvSpPr>
          <p:nvPr>
            <p:ph type="dt" sz="half" idx="10"/>
          </p:nvPr>
        </p:nvSpPr>
        <p:spPr/>
        <p:txBody>
          <a:bodyPr/>
          <a:lstStyle/>
          <a:p>
            <a:fld id="{2A40A8CD-77C1-4653-8BD5-A56FF40C1467}" type="datetime3">
              <a:rPr lang="en-US" smtClean="0"/>
              <a:t>9 April 2023</a:t>
            </a:fld>
            <a:endParaRPr lang="en-US"/>
          </a:p>
        </p:txBody>
      </p:sp>
      <p:sp>
        <p:nvSpPr>
          <p:cNvPr id="5" name="Slide Number Placeholder 4"/>
          <p:cNvSpPr>
            <a:spLocks noGrp="1"/>
          </p:cNvSpPr>
          <p:nvPr>
            <p:ph type="sldNum" sz="quarter" idx="12"/>
          </p:nvPr>
        </p:nvSpPr>
        <p:spPr/>
        <p:txBody>
          <a:bodyPr/>
          <a:lstStyle/>
          <a:p>
            <a:fld id="{EFF334C8-E93F-428C-81A4-D691A24BB71A}" type="slidenum">
              <a:rPr lang="en-US" smtClean="0"/>
              <a:pPr/>
              <a:t>5</a:t>
            </a:fld>
            <a:endParaRPr lang="en-US"/>
          </a:p>
        </p:txBody>
      </p:sp>
      <p:sp>
        <p:nvSpPr>
          <p:cNvPr id="8" name="Footer Placeholder 7">
            <a:extLst>
              <a:ext uri="{FF2B5EF4-FFF2-40B4-BE49-F238E27FC236}">
                <a16:creationId xmlns:a16="http://schemas.microsoft.com/office/drawing/2014/main" id="{C8F27351-C0CD-A6BE-0F86-0A08A7EE8E59}"/>
              </a:ext>
            </a:extLst>
          </p:cNvPr>
          <p:cNvSpPr>
            <a:spLocks noGrp="1"/>
          </p:cNvSpPr>
          <p:nvPr>
            <p:ph type="ftr" sz="quarter" idx="11"/>
          </p:nvPr>
        </p:nvSpPr>
        <p:spPr/>
        <p:txBody>
          <a:bodyPr/>
          <a:lstStyle/>
          <a:p>
            <a:r>
              <a:rPr lang="en-US"/>
              <a:t>Project Viva-Voce, DoME, Panimalar Engineering College`</a:t>
            </a:r>
            <a:endParaRPr lang="en-US" dirty="0"/>
          </a:p>
        </p:txBody>
      </p:sp>
      <p:pic>
        <p:nvPicPr>
          <p:cNvPr id="9" name="Picture 8" descr="C:\Users\aniruddhan\AppData\Local\Microsoft\Windows\INetCache\Content.MSO\FEC45B69.tmp"/>
          <p:cNvPicPr/>
          <p:nvPr/>
        </p:nvPicPr>
        <p:blipFill>
          <a:blip r:embed="rId3">
            <a:extLst>
              <a:ext uri="{28A0092B-C50C-407E-A947-70E740481C1C}">
                <a14:useLocalDpi xmlns:a14="http://schemas.microsoft.com/office/drawing/2010/main" val="0"/>
              </a:ext>
            </a:extLst>
          </a:blip>
          <a:srcRect/>
          <a:stretch>
            <a:fillRect/>
          </a:stretch>
        </p:blipFill>
        <p:spPr bwMode="auto">
          <a:xfrm>
            <a:off x="7076987" y="3912236"/>
            <a:ext cx="4502785" cy="244411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274638"/>
            <a:ext cx="11198726" cy="715962"/>
          </a:xfrm>
          <a:prstGeom prst="rect">
            <a:avLst/>
          </a:prstGeom>
        </p:spPr>
        <p:txBody>
          <a:bodyPr/>
          <a:lstStyle/>
          <a:p>
            <a:pPr>
              <a:spcBef>
                <a:spcPct val="0"/>
              </a:spcBef>
              <a:defRPr/>
            </a:pPr>
            <a:r>
              <a:rPr lang="en-US" sz="4000" dirty="0">
                <a:solidFill>
                  <a:srgbClr val="0000FF"/>
                </a:solidFill>
                <a:latin typeface="Cambria" pitchFamily="18" charset="0"/>
                <a:ea typeface="+mj-ea"/>
                <a:cs typeface="+mj-cs"/>
              </a:rPr>
              <a:t>INTRODUCTION							Cont.</a:t>
            </a:r>
          </a:p>
        </p:txBody>
      </p:sp>
      <p:sp>
        <p:nvSpPr>
          <p:cNvPr id="4" name="Date Placeholder 3"/>
          <p:cNvSpPr>
            <a:spLocks noGrp="1"/>
          </p:cNvSpPr>
          <p:nvPr>
            <p:ph type="dt" sz="half" idx="10"/>
          </p:nvPr>
        </p:nvSpPr>
        <p:spPr/>
        <p:txBody>
          <a:bodyPr/>
          <a:lstStyle/>
          <a:p>
            <a:fld id="{23189A36-7774-4CAB-BFBB-AF178D20EC93}" type="datetime3">
              <a:rPr lang="en-US" smtClean="0"/>
              <a:t>9 April 2023</a:t>
            </a:fld>
            <a:endParaRPr lang="en-US"/>
          </a:p>
        </p:txBody>
      </p:sp>
      <p:sp>
        <p:nvSpPr>
          <p:cNvPr id="5" name="Slide Number Placeholder 4"/>
          <p:cNvSpPr>
            <a:spLocks noGrp="1"/>
          </p:cNvSpPr>
          <p:nvPr>
            <p:ph type="sldNum" sz="quarter" idx="12"/>
          </p:nvPr>
        </p:nvSpPr>
        <p:spPr/>
        <p:txBody>
          <a:bodyPr/>
          <a:lstStyle/>
          <a:p>
            <a:fld id="{EFF334C8-E93F-428C-81A4-D691A24BB71A}" type="slidenum">
              <a:rPr lang="en-US" smtClean="0"/>
              <a:pPr/>
              <a:t>6</a:t>
            </a:fld>
            <a:endParaRPr lang="en-US"/>
          </a:p>
        </p:txBody>
      </p:sp>
      <p:sp>
        <p:nvSpPr>
          <p:cNvPr id="8" name="Footer Placeholder 7">
            <a:extLst>
              <a:ext uri="{FF2B5EF4-FFF2-40B4-BE49-F238E27FC236}">
                <a16:creationId xmlns:a16="http://schemas.microsoft.com/office/drawing/2014/main" id="{A5EEAA79-F18C-E226-4453-0E7019886AC4}"/>
              </a:ext>
            </a:extLst>
          </p:cNvPr>
          <p:cNvSpPr>
            <a:spLocks noGrp="1"/>
          </p:cNvSpPr>
          <p:nvPr>
            <p:ph type="ftr" sz="quarter" idx="11"/>
          </p:nvPr>
        </p:nvSpPr>
        <p:spPr/>
        <p:txBody>
          <a:bodyPr/>
          <a:lstStyle/>
          <a:p>
            <a:r>
              <a:rPr lang="en-US"/>
              <a:t>Project Viva-Voce, DoME, Panimalar Engineering College`</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04800" y="1512332"/>
            <a:ext cx="5715000" cy="4038600"/>
          </a:xfrm>
          <a:prstGeom prst="rect">
            <a:avLst/>
          </a:prstGeom>
        </p:spPr>
      </p:pic>
      <p:sp>
        <p:nvSpPr>
          <p:cNvPr id="6" name="Rectangle 5"/>
          <p:cNvSpPr/>
          <p:nvPr/>
        </p:nvSpPr>
        <p:spPr>
          <a:xfrm>
            <a:off x="6134445" y="1555037"/>
            <a:ext cx="6096000" cy="4801314"/>
          </a:xfrm>
          <a:prstGeom prst="rect">
            <a:avLst/>
          </a:prstGeom>
        </p:spPr>
        <p:txBody>
          <a:bodyPr>
            <a:spAutoFit/>
          </a:bodyPr>
          <a:lstStyle/>
          <a:p>
            <a:r>
              <a:rPr lang="en-IN" dirty="0">
                <a:solidFill>
                  <a:srgbClr val="002060"/>
                </a:solidFill>
                <a:latin typeface="Cambria" panose="02040503050406030204" pitchFamily="18" charset="0"/>
                <a:ea typeface="Cambria" panose="02040503050406030204" pitchFamily="18" charset="0"/>
              </a:rPr>
              <a:t>(</a:t>
            </a:r>
            <a:r>
              <a:rPr lang="en-IN" dirty="0" err="1">
                <a:solidFill>
                  <a:srgbClr val="002060"/>
                </a:solidFill>
                <a:latin typeface="Cambria" panose="02040503050406030204" pitchFamily="18" charset="0"/>
                <a:ea typeface="Cambria" panose="02040503050406030204" pitchFamily="18" charset="0"/>
              </a:rPr>
              <a:t>i</a:t>
            </a:r>
            <a:r>
              <a:rPr lang="en-IN" dirty="0">
                <a:solidFill>
                  <a:srgbClr val="002060"/>
                </a:solidFill>
                <a:latin typeface="Cambria" panose="02040503050406030204" pitchFamily="18" charset="0"/>
                <a:ea typeface="Cambria" panose="02040503050406030204" pitchFamily="18" charset="0"/>
              </a:rPr>
              <a:t>)Designing and modelling of the 3D </a:t>
            </a:r>
            <a:r>
              <a:rPr lang="en-IN" dirty="0" smtClean="0">
                <a:solidFill>
                  <a:srgbClr val="002060"/>
                </a:solidFill>
                <a:latin typeface="Cambria" panose="02040503050406030204" pitchFamily="18" charset="0"/>
                <a:ea typeface="Cambria" panose="02040503050406030204" pitchFamily="18" charset="0"/>
              </a:rPr>
              <a:t>part. </a:t>
            </a:r>
            <a:r>
              <a:rPr lang="en-IN" dirty="0">
                <a:solidFill>
                  <a:srgbClr val="002060"/>
                </a:solidFill>
                <a:latin typeface="Cambria" panose="02040503050406030204" pitchFamily="18" charset="0"/>
                <a:ea typeface="Cambria" panose="02040503050406030204" pitchFamily="18" charset="0"/>
              </a:rPr>
              <a:t>Slicing the model in the required number of layers with a defined layer thickness; </a:t>
            </a:r>
          </a:p>
          <a:p>
            <a:r>
              <a:rPr lang="en-IN" dirty="0">
                <a:solidFill>
                  <a:srgbClr val="002060"/>
                </a:solidFill>
                <a:latin typeface="Cambria" panose="02040503050406030204" pitchFamily="18" charset="0"/>
                <a:ea typeface="Cambria" panose="02040503050406030204" pitchFamily="18" charset="0"/>
              </a:rPr>
              <a:t>(ii) For the fabrication, a substrate is fixed on the build platform. This is the base level upon which layers will be deposited;</a:t>
            </a:r>
          </a:p>
          <a:p>
            <a:r>
              <a:rPr lang="en-IN" dirty="0">
                <a:solidFill>
                  <a:srgbClr val="002060"/>
                </a:solidFill>
                <a:latin typeface="Cambria" panose="02040503050406030204" pitchFamily="18" charset="0"/>
                <a:ea typeface="Cambria" panose="02040503050406030204" pitchFamily="18" charset="0"/>
              </a:rPr>
              <a:t> (iii) The build chamber is moved into a protective atmosphere, mostly of nitrogen and argon, to minimize the risk of surface oxidation;</a:t>
            </a:r>
          </a:p>
          <a:p>
            <a:r>
              <a:rPr lang="en-IN" dirty="0">
                <a:solidFill>
                  <a:srgbClr val="002060"/>
                </a:solidFill>
                <a:latin typeface="Cambria" panose="02040503050406030204" pitchFamily="18" charset="0"/>
                <a:ea typeface="Cambria" panose="02040503050406030204" pitchFamily="18" charset="0"/>
              </a:rPr>
              <a:t> (iv) According to the pre-defined layer thickness, the first layer is spread on the build platform; </a:t>
            </a:r>
          </a:p>
          <a:p>
            <a:r>
              <a:rPr lang="en-IN" dirty="0">
                <a:solidFill>
                  <a:srgbClr val="002060"/>
                </a:solidFill>
                <a:latin typeface="Cambria" panose="02040503050406030204" pitchFamily="18" charset="0"/>
                <a:ea typeface="Cambria" panose="02040503050406030204" pitchFamily="18" charset="0"/>
              </a:rPr>
              <a:t>(v) The laser then scans the powder bed in the pre-defined path to fabricate the layer wise shape as commanded by the CAD software and the model designed;</a:t>
            </a:r>
          </a:p>
          <a:p>
            <a:r>
              <a:rPr lang="en-IN" dirty="0">
                <a:solidFill>
                  <a:srgbClr val="002060"/>
                </a:solidFill>
                <a:latin typeface="Cambria" panose="02040503050406030204" pitchFamily="18" charset="0"/>
                <a:ea typeface="Cambria" panose="02040503050406030204" pitchFamily="18" charset="0"/>
              </a:rPr>
              <a:t> (vi) Lowering of the building platform and repeating the last two steps of spreading the powder bed and scanning it multiple times until the finished part is produced.</a:t>
            </a:r>
            <a:endParaRPr lang="en-IN" dirty="0">
              <a:solidFill>
                <a:srgbClr val="002060"/>
              </a:solidFill>
              <a:latin typeface="Cambria" panose="02040503050406030204" pitchFamily="18" charset="0"/>
              <a:ea typeface="Cambria" panose="02040503050406030204" pitchFamily="18" charset="0"/>
            </a:endParaRPr>
          </a:p>
        </p:txBody>
      </p:sp>
      <p:sp>
        <p:nvSpPr>
          <p:cNvPr id="9" name="TextBox 8"/>
          <p:cNvSpPr txBox="1"/>
          <p:nvPr/>
        </p:nvSpPr>
        <p:spPr>
          <a:xfrm>
            <a:off x="5715001" y="1143000"/>
            <a:ext cx="6477000" cy="369332"/>
          </a:xfrm>
          <a:prstGeom prst="rect">
            <a:avLst/>
          </a:prstGeom>
          <a:noFill/>
        </p:spPr>
        <p:txBody>
          <a:bodyPr wrap="square" rtlCol="0">
            <a:spAutoFit/>
          </a:bodyPr>
          <a:lstStyle/>
          <a:p>
            <a:r>
              <a:rPr lang="en-IN" b="1" dirty="0" smtClean="0">
                <a:latin typeface="Cambria" panose="02040503050406030204" pitchFamily="18" charset="0"/>
                <a:ea typeface="Cambria" panose="02040503050406030204" pitchFamily="18" charset="0"/>
              </a:rPr>
              <a:t>STEPS INVOLVED IN FABRICATING COMOPONENT VIA L-PBF:</a:t>
            </a:r>
            <a:endParaRPr lang="en-IN" b="1"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9874" y="274638"/>
            <a:ext cx="11272252" cy="715962"/>
          </a:xfrm>
          <a:prstGeom prst="rect">
            <a:avLst/>
          </a:prstGeom>
        </p:spPr>
        <p:txBody>
          <a:bodyPr/>
          <a:lstStyle/>
          <a:p>
            <a:pPr>
              <a:spcBef>
                <a:spcPct val="0"/>
              </a:spcBef>
              <a:defRPr/>
            </a:pPr>
            <a:r>
              <a:rPr lang="en-US" sz="4000" dirty="0">
                <a:solidFill>
                  <a:srgbClr val="0000FF"/>
                </a:solidFill>
                <a:latin typeface="Cambria" pitchFamily="18" charset="0"/>
                <a:ea typeface="+mj-ea"/>
                <a:cs typeface="+mj-cs"/>
              </a:rPr>
              <a:t>INTRODUCTION							Cont.</a:t>
            </a:r>
          </a:p>
        </p:txBody>
      </p:sp>
      <p:sp>
        <p:nvSpPr>
          <p:cNvPr id="3" name="TextBox 2"/>
          <p:cNvSpPr txBox="1"/>
          <p:nvPr/>
        </p:nvSpPr>
        <p:spPr>
          <a:xfrm>
            <a:off x="459874" y="884057"/>
            <a:ext cx="11503526" cy="5776966"/>
          </a:xfrm>
          <a:prstGeom prst="rect">
            <a:avLst/>
          </a:prstGeom>
          <a:noFill/>
        </p:spPr>
        <p:txBody>
          <a:bodyPr wrap="square" rtlCol="0">
            <a:spAutoFit/>
          </a:bodyPr>
          <a:lstStyle/>
          <a:p>
            <a:pPr marL="0" lvl="1" algn="just">
              <a:lnSpc>
                <a:spcPct val="140000"/>
              </a:lnSpc>
              <a:tabLst>
                <a:tab pos="234950" algn="l"/>
              </a:tabLst>
            </a:pPr>
            <a:r>
              <a:rPr lang="en-US" sz="2400" b="1" dirty="0" smtClean="0">
                <a:solidFill>
                  <a:schemeClr val="accent5">
                    <a:lumMod val="75000"/>
                  </a:schemeClr>
                </a:solidFill>
                <a:latin typeface="Cambria" pitchFamily="18" charset="0"/>
              </a:rPr>
              <a:t>Merits of Additive Manufacturing:</a:t>
            </a:r>
          </a:p>
          <a:p>
            <a:pPr marL="742950" lvl="1" indent="-285750" fontAlgn="base">
              <a:lnSpc>
                <a:spcPct val="150000"/>
              </a:lnSpc>
              <a:buFont typeface="Courier New" panose="02070309020205020404" pitchFamily="49" charset="0"/>
              <a:buChar char="o"/>
            </a:pPr>
            <a:r>
              <a:rPr lang="en-IN" sz="2000" dirty="0">
                <a:latin typeface="Cambria" panose="02040503050406030204" pitchFamily="18" charset="0"/>
                <a:ea typeface="Cambria" panose="02040503050406030204" pitchFamily="18" charset="0"/>
              </a:rPr>
              <a:t>C</a:t>
            </a:r>
            <a:r>
              <a:rPr lang="en-IN" sz="2000" dirty="0" smtClean="0">
                <a:latin typeface="Cambria" panose="02040503050406030204" pitchFamily="18" charset="0"/>
                <a:ea typeface="Cambria" panose="02040503050406030204" pitchFamily="18" charset="0"/>
              </a:rPr>
              <a:t>reate functionally-graded </a:t>
            </a:r>
            <a:r>
              <a:rPr lang="en-IN" sz="2000" dirty="0">
                <a:latin typeface="Cambria" panose="02040503050406030204" pitchFamily="18" charset="0"/>
                <a:ea typeface="Cambria" panose="02040503050406030204" pitchFamily="18" charset="0"/>
              </a:rPr>
              <a:t>materials — meaning they can have different materials on the inside and </a:t>
            </a:r>
            <a:r>
              <a:rPr lang="en-IN" sz="2000" dirty="0" smtClean="0">
                <a:latin typeface="Cambria" panose="02040503050406030204" pitchFamily="18" charset="0"/>
                <a:ea typeface="Cambria" panose="02040503050406030204" pitchFamily="18" charset="0"/>
              </a:rPr>
              <a:t>outside.</a:t>
            </a:r>
          </a:p>
          <a:p>
            <a:pPr marL="742950" lvl="1" indent="-285750" fontAlgn="base">
              <a:lnSpc>
                <a:spcPct val="150000"/>
              </a:lnSpc>
              <a:buFont typeface="Courier New" panose="02070309020205020404" pitchFamily="49" charset="0"/>
              <a:buChar char="o"/>
            </a:pPr>
            <a:r>
              <a:rPr lang="en-IN" sz="2000" dirty="0" smtClean="0">
                <a:latin typeface="Cambria" panose="02040503050406030204" pitchFamily="18" charset="0"/>
                <a:ea typeface="Cambria" panose="02040503050406030204" pitchFamily="18" charset="0"/>
              </a:rPr>
              <a:t>With </a:t>
            </a:r>
            <a:r>
              <a:rPr lang="en-IN" sz="2000" dirty="0">
                <a:latin typeface="Cambria" panose="02040503050406030204" pitchFamily="18" charset="0"/>
                <a:ea typeface="Cambria" panose="02040503050406030204" pitchFamily="18" charset="0"/>
              </a:rPr>
              <a:t>subtractive manufacturing, some objects are too small or have too awkward an angle to subtract materials in the desired way. Additive manufacturing eliminates that </a:t>
            </a:r>
            <a:r>
              <a:rPr lang="en-IN" sz="2000" dirty="0" smtClean="0">
                <a:latin typeface="Cambria" panose="02040503050406030204" pitchFamily="18" charset="0"/>
                <a:ea typeface="Cambria" panose="02040503050406030204" pitchFamily="18" charset="0"/>
              </a:rPr>
              <a:t>barrier.</a:t>
            </a:r>
          </a:p>
          <a:p>
            <a:pPr marL="742950" lvl="1" indent="-285750" fontAlgn="base">
              <a:lnSpc>
                <a:spcPct val="150000"/>
              </a:lnSpc>
              <a:buFont typeface="Courier New" panose="02070309020205020404" pitchFamily="49" charset="0"/>
              <a:buChar char="o"/>
            </a:pPr>
            <a:r>
              <a:rPr lang="en-IN" sz="2000" dirty="0">
                <a:latin typeface="Cambria" panose="02040503050406030204" pitchFamily="18" charset="0"/>
                <a:ea typeface="Cambria" panose="02040503050406030204" pitchFamily="18" charset="0"/>
              </a:rPr>
              <a:t>E</a:t>
            </a:r>
            <a:r>
              <a:rPr lang="en-IN" sz="2000" dirty="0" smtClean="0">
                <a:latin typeface="Cambria" panose="02040503050406030204" pitchFamily="18" charset="0"/>
                <a:ea typeface="Cambria" panose="02040503050406030204" pitchFamily="18" charset="0"/>
              </a:rPr>
              <a:t>liminate </a:t>
            </a:r>
            <a:r>
              <a:rPr lang="en-IN" sz="2000" dirty="0">
                <a:latin typeface="Cambria" panose="02040503050406030204" pitchFamily="18" charset="0"/>
                <a:ea typeface="Cambria" panose="02040503050406030204" pitchFamily="18" charset="0"/>
              </a:rPr>
              <a:t>weight from an object. This is particular important in the aerospace and automobile industries, where weight can affect the functionality of a final product</a:t>
            </a:r>
            <a:r>
              <a:rPr lang="en-IN" sz="2000" dirty="0" smtClean="0">
                <a:latin typeface="Cambria" panose="02040503050406030204" pitchFamily="18" charset="0"/>
                <a:ea typeface="Cambria" panose="02040503050406030204" pitchFamily="18" charset="0"/>
              </a:rPr>
              <a:t>.</a:t>
            </a:r>
          </a:p>
          <a:p>
            <a:pPr marL="742950" lvl="1" indent="-285750" fontAlgn="base">
              <a:lnSpc>
                <a:spcPct val="150000"/>
              </a:lnSpc>
              <a:buFont typeface="Courier New" panose="02070309020205020404" pitchFamily="49" charset="0"/>
              <a:buChar char="o"/>
            </a:pPr>
            <a:r>
              <a:rPr lang="en-IN" sz="2000" dirty="0" smtClean="0">
                <a:latin typeface="Cambria" panose="02040503050406030204" pitchFamily="18" charset="0"/>
                <a:ea typeface="Cambria" panose="02040503050406030204" pitchFamily="18" charset="0"/>
              </a:rPr>
              <a:t> Setup costs are mostly eliminated, so creating just a handful of objects becomes more reasonable.</a:t>
            </a:r>
          </a:p>
          <a:p>
            <a:pPr marL="742950" lvl="1" indent="-285750" fontAlgn="base">
              <a:lnSpc>
                <a:spcPct val="150000"/>
              </a:lnSpc>
              <a:buFont typeface="Courier New" panose="02070309020205020404" pitchFamily="49" charset="0"/>
              <a:buChar char="o"/>
            </a:pPr>
            <a:r>
              <a:rPr lang="en-IN" sz="2000" dirty="0" smtClean="0">
                <a:latin typeface="Cambria" panose="02040503050406030204" pitchFamily="18" charset="0"/>
                <a:ea typeface="Cambria" panose="02040503050406030204" pitchFamily="18" charset="0"/>
              </a:rPr>
              <a:t>Customizing </a:t>
            </a:r>
            <a:r>
              <a:rPr lang="en-IN" sz="2000" dirty="0">
                <a:latin typeface="Cambria" panose="02040503050406030204" pitchFamily="18" charset="0"/>
                <a:ea typeface="Cambria" panose="02040503050406030204" pitchFamily="18" charset="0"/>
              </a:rPr>
              <a:t>products, like prosthetics or implants are easier, and could result in better outcomes for patients by using Additive Manufacturing techniques. </a:t>
            </a:r>
          </a:p>
          <a:p>
            <a:pPr marL="0" lvl="1" algn="just">
              <a:lnSpc>
                <a:spcPct val="140000"/>
              </a:lnSpc>
              <a:tabLst>
                <a:tab pos="234950" algn="l"/>
              </a:tabLst>
            </a:pPr>
            <a:endParaRPr lang="en-US" sz="2400" b="1" dirty="0">
              <a:solidFill>
                <a:schemeClr val="accent5">
                  <a:lumMod val="75000"/>
                </a:schemeClr>
              </a:solidFill>
              <a:latin typeface="Cambria" pitchFamily="18" charset="0"/>
            </a:endParaRPr>
          </a:p>
          <a:p>
            <a:pPr marL="457200" lvl="2" indent="117475" algn="just">
              <a:lnSpc>
                <a:spcPct val="140000"/>
              </a:lnSpc>
              <a:buFont typeface="Wingdings" pitchFamily="2" charset="2"/>
              <a:buChar char="§"/>
              <a:tabLst>
                <a:tab pos="234950" algn="l"/>
              </a:tabLst>
            </a:pPr>
            <a:endParaRPr lang="en-US" sz="2300" dirty="0">
              <a:solidFill>
                <a:srgbClr val="450698"/>
              </a:solidFill>
              <a:latin typeface="Cambria" pitchFamily="18" charset="0"/>
            </a:endParaRPr>
          </a:p>
        </p:txBody>
      </p:sp>
      <p:sp>
        <p:nvSpPr>
          <p:cNvPr id="4" name="Date Placeholder 3"/>
          <p:cNvSpPr>
            <a:spLocks noGrp="1"/>
          </p:cNvSpPr>
          <p:nvPr>
            <p:ph type="dt" sz="half" idx="10"/>
          </p:nvPr>
        </p:nvSpPr>
        <p:spPr/>
        <p:txBody>
          <a:bodyPr/>
          <a:lstStyle/>
          <a:p>
            <a:fld id="{A7BF689D-9385-43A1-A02D-73373BEB4046}" type="datetime3">
              <a:rPr lang="en-US" smtClean="0"/>
              <a:t>9 April 2023</a:t>
            </a:fld>
            <a:endParaRPr lang="en-US" dirty="0"/>
          </a:p>
        </p:txBody>
      </p:sp>
      <p:sp>
        <p:nvSpPr>
          <p:cNvPr id="5" name="Slide Number Placeholder 4"/>
          <p:cNvSpPr>
            <a:spLocks noGrp="1"/>
          </p:cNvSpPr>
          <p:nvPr>
            <p:ph type="sldNum" sz="quarter" idx="12"/>
          </p:nvPr>
        </p:nvSpPr>
        <p:spPr/>
        <p:txBody>
          <a:bodyPr/>
          <a:lstStyle/>
          <a:p>
            <a:fld id="{EFF334C8-E93F-428C-81A4-D691A24BB71A}" type="slidenum">
              <a:rPr lang="en-US" smtClean="0"/>
              <a:pPr/>
              <a:t>7</a:t>
            </a:fld>
            <a:endParaRPr lang="en-US" dirty="0"/>
          </a:p>
        </p:txBody>
      </p:sp>
      <p:sp>
        <p:nvSpPr>
          <p:cNvPr id="8" name="Footer Placeholder 7">
            <a:extLst>
              <a:ext uri="{FF2B5EF4-FFF2-40B4-BE49-F238E27FC236}">
                <a16:creationId xmlns:a16="http://schemas.microsoft.com/office/drawing/2014/main" id="{0795F953-50E8-EC95-4CCD-6D0916C1DA83}"/>
              </a:ext>
            </a:extLst>
          </p:cNvPr>
          <p:cNvSpPr>
            <a:spLocks noGrp="1"/>
          </p:cNvSpPr>
          <p:nvPr>
            <p:ph type="ftr" sz="quarter" idx="11"/>
          </p:nvPr>
        </p:nvSpPr>
        <p:spPr/>
        <p:txBody>
          <a:bodyPr/>
          <a:lstStyle/>
          <a:p>
            <a:r>
              <a:rPr lang="en-US"/>
              <a:t>Project Viva-Voce, DoME, Panimalar Engineering College`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9874" y="274638"/>
            <a:ext cx="11272252" cy="715962"/>
          </a:xfrm>
          <a:prstGeom prst="rect">
            <a:avLst/>
          </a:prstGeom>
        </p:spPr>
        <p:txBody>
          <a:bodyPr/>
          <a:lstStyle/>
          <a:p>
            <a:pPr>
              <a:spcBef>
                <a:spcPct val="0"/>
              </a:spcBef>
              <a:defRPr/>
            </a:pPr>
            <a:r>
              <a:rPr lang="en-US" sz="4000" dirty="0">
                <a:solidFill>
                  <a:srgbClr val="0000FF"/>
                </a:solidFill>
                <a:latin typeface="Cambria" pitchFamily="18" charset="0"/>
                <a:ea typeface="+mj-ea"/>
                <a:cs typeface="+mj-cs"/>
              </a:rPr>
              <a:t>INTRODUCTION							Cont.</a:t>
            </a:r>
          </a:p>
        </p:txBody>
      </p:sp>
      <p:sp>
        <p:nvSpPr>
          <p:cNvPr id="3" name="TextBox 2"/>
          <p:cNvSpPr txBox="1"/>
          <p:nvPr/>
        </p:nvSpPr>
        <p:spPr>
          <a:xfrm>
            <a:off x="459874" y="884057"/>
            <a:ext cx="11503526" cy="3290131"/>
          </a:xfrm>
          <a:prstGeom prst="rect">
            <a:avLst/>
          </a:prstGeom>
          <a:noFill/>
        </p:spPr>
        <p:txBody>
          <a:bodyPr wrap="square" rtlCol="0">
            <a:spAutoFit/>
          </a:bodyPr>
          <a:lstStyle/>
          <a:p>
            <a:pPr marL="0" lvl="1" algn="just">
              <a:lnSpc>
                <a:spcPct val="140000"/>
              </a:lnSpc>
              <a:tabLst>
                <a:tab pos="234950" algn="l"/>
              </a:tabLst>
            </a:pPr>
            <a:r>
              <a:rPr lang="en-US" sz="2400" b="1" smtClean="0">
                <a:solidFill>
                  <a:schemeClr val="accent5">
                    <a:lumMod val="75000"/>
                  </a:schemeClr>
                </a:solidFill>
                <a:latin typeface="Cambria" pitchFamily="18" charset="0"/>
              </a:rPr>
              <a:t>Demerits </a:t>
            </a:r>
            <a:r>
              <a:rPr lang="en-US" sz="2400" b="1" dirty="0" smtClean="0">
                <a:solidFill>
                  <a:schemeClr val="accent5">
                    <a:lumMod val="75000"/>
                  </a:schemeClr>
                </a:solidFill>
                <a:latin typeface="Cambria" pitchFamily="18" charset="0"/>
              </a:rPr>
              <a:t>of </a:t>
            </a:r>
            <a:r>
              <a:rPr lang="en-US" sz="2400" b="1" smtClean="0">
                <a:solidFill>
                  <a:schemeClr val="accent5">
                    <a:lumMod val="75000"/>
                  </a:schemeClr>
                </a:solidFill>
                <a:latin typeface="Cambria" pitchFamily="18" charset="0"/>
              </a:rPr>
              <a:t>Additive Manufacturing:</a:t>
            </a:r>
          </a:p>
          <a:p>
            <a:pPr marL="800100" lvl="2" indent="-342900" algn="just">
              <a:lnSpc>
                <a:spcPct val="140000"/>
              </a:lnSpc>
              <a:buFont typeface="Courier New" panose="02070309020205020404" pitchFamily="49" charset="0"/>
              <a:buChar char="o"/>
              <a:tabLst>
                <a:tab pos="234950" algn="l"/>
              </a:tabLst>
            </a:pPr>
            <a:r>
              <a:rPr lang="en-IN" sz="2000" smtClean="0">
                <a:latin typeface="Cambria" panose="02040503050406030204" pitchFamily="18" charset="0"/>
                <a:ea typeface="Cambria" panose="02040503050406030204" pitchFamily="18" charset="0"/>
              </a:rPr>
              <a:t>Additive </a:t>
            </a:r>
            <a:r>
              <a:rPr lang="en-IN" sz="2000" dirty="0">
                <a:latin typeface="Cambria" panose="02040503050406030204" pitchFamily="18" charset="0"/>
                <a:ea typeface="Cambria" panose="02040503050406030204" pitchFamily="18" charset="0"/>
              </a:rPr>
              <a:t>manufacturing machines </a:t>
            </a:r>
            <a:r>
              <a:rPr lang="en-IN" sz="2000">
                <a:latin typeface="Cambria" panose="02040503050406030204" pitchFamily="18" charset="0"/>
                <a:ea typeface="Cambria" panose="02040503050406030204" pitchFamily="18" charset="0"/>
              </a:rPr>
              <a:t>are </a:t>
            </a:r>
            <a:r>
              <a:rPr lang="en-IN" sz="2000" smtClean="0">
                <a:latin typeface="Cambria" panose="02040503050406030204" pitchFamily="18" charset="0"/>
                <a:ea typeface="Cambria" panose="02040503050406030204" pitchFamily="18" charset="0"/>
              </a:rPr>
              <a:t>expensive.</a:t>
            </a:r>
          </a:p>
          <a:p>
            <a:pPr marL="800100" lvl="2" indent="-342900" algn="just">
              <a:lnSpc>
                <a:spcPct val="140000"/>
              </a:lnSpc>
              <a:buFont typeface="Courier New" panose="02070309020205020404" pitchFamily="49" charset="0"/>
              <a:buChar char="o"/>
              <a:tabLst>
                <a:tab pos="234950" algn="l"/>
              </a:tabLst>
            </a:pPr>
            <a:r>
              <a:rPr lang="en-IN" sz="2000" dirty="0" smtClean="0">
                <a:latin typeface="Cambria" panose="02040503050406030204" pitchFamily="18" charset="0"/>
                <a:ea typeface="Cambria" panose="02040503050406030204" pitchFamily="18" charset="0"/>
              </a:rPr>
              <a:t>Using </a:t>
            </a:r>
            <a:r>
              <a:rPr lang="en-IN" sz="2000" dirty="0">
                <a:latin typeface="Cambria" panose="02040503050406030204" pitchFamily="18" charset="0"/>
                <a:ea typeface="Cambria" panose="02040503050406030204" pitchFamily="18" charset="0"/>
              </a:rPr>
              <a:t>them to create large lot sizes takes longer than with traditional </a:t>
            </a:r>
            <a:r>
              <a:rPr lang="en-IN" sz="2000" dirty="0" smtClean="0">
                <a:latin typeface="Cambria" panose="02040503050406030204" pitchFamily="18" charset="0"/>
                <a:ea typeface="Cambria" panose="02040503050406030204" pitchFamily="18" charset="0"/>
              </a:rPr>
              <a:t>manufacturing.</a:t>
            </a:r>
          </a:p>
          <a:p>
            <a:pPr marL="800100" lvl="2" indent="-342900" algn="just">
              <a:lnSpc>
                <a:spcPct val="140000"/>
              </a:lnSpc>
              <a:buFont typeface="Courier New" panose="02070309020205020404" pitchFamily="49" charset="0"/>
              <a:buChar char="o"/>
              <a:tabLst>
                <a:tab pos="234950" algn="l"/>
              </a:tabLst>
            </a:pPr>
            <a:r>
              <a:rPr lang="en-IN" sz="2000" dirty="0" smtClean="0">
                <a:latin typeface="Cambria" panose="02040503050406030204" pitchFamily="18" charset="0"/>
                <a:ea typeface="Cambria" panose="02040503050406030204" pitchFamily="18" charset="0"/>
              </a:rPr>
              <a:t>Many </a:t>
            </a:r>
            <a:r>
              <a:rPr lang="en-IN" sz="2000" dirty="0">
                <a:latin typeface="Cambria" panose="02040503050406030204" pitchFamily="18" charset="0"/>
                <a:ea typeface="Cambria" panose="02040503050406030204" pitchFamily="18" charset="0"/>
              </a:rPr>
              <a:t>objects that are additively manufactured require some post-processing to clean and </a:t>
            </a:r>
            <a:r>
              <a:rPr lang="en-IN" sz="2000" dirty="0" smtClean="0">
                <a:latin typeface="Cambria" panose="02040503050406030204" pitchFamily="18" charset="0"/>
                <a:ea typeface="Cambria" panose="02040503050406030204" pitchFamily="18" charset="0"/>
              </a:rPr>
              <a:t>	smooth </a:t>
            </a:r>
            <a:r>
              <a:rPr lang="en-IN" sz="2000" dirty="0">
                <a:latin typeface="Cambria" panose="02040503050406030204" pitchFamily="18" charset="0"/>
                <a:ea typeface="Cambria" panose="02040503050406030204" pitchFamily="18" charset="0"/>
              </a:rPr>
              <a:t>out </a:t>
            </a:r>
            <a:r>
              <a:rPr lang="en-IN" sz="2000" dirty="0" smtClean="0">
                <a:latin typeface="Cambria" panose="02040503050406030204" pitchFamily="18" charset="0"/>
                <a:ea typeface="Cambria" panose="02040503050406030204" pitchFamily="18" charset="0"/>
              </a:rPr>
              <a:t>rough </a:t>
            </a:r>
            <a:r>
              <a:rPr lang="en-IN" sz="2000" dirty="0">
                <a:latin typeface="Cambria" panose="02040503050406030204" pitchFamily="18" charset="0"/>
                <a:ea typeface="Cambria" panose="02040503050406030204" pitchFamily="18" charset="0"/>
              </a:rPr>
              <a:t>edges, among other things.</a:t>
            </a:r>
          </a:p>
          <a:p>
            <a:pPr marL="342900" lvl="1" indent="-342900" algn="just">
              <a:lnSpc>
                <a:spcPct val="150000"/>
              </a:lnSpc>
              <a:buFont typeface="Courier New" panose="02070309020205020404" pitchFamily="49" charset="0"/>
              <a:buChar char="o"/>
              <a:tabLst>
                <a:tab pos="234950" algn="l"/>
              </a:tabLst>
            </a:pPr>
            <a:endParaRPr lang="en-US" sz="2000" b="1" dirty="0">
              <a:solidFill>
                <a:schemeClr val="accent5">
                  <a:lumMod val="75000"/>
                </a:schemeClr>
              </a:solidFill>
              <a:latin typeface="Cambria" panose="02040503050406030204" pitchFamily="18" charset="0"/>
              <a:ea typeface="Cambria" panose="02040503050406030204" pitchFamily="18" charset="0"/>
            </a:endParaRPr>
          </a:p>
          <a:p>
            <a:pPr marL="457200" lvl="2" indent="117475" algn="just">
              <a:lnSpc>
                <a:spcPct val="140000"/>
              </a:lnSpc>
              <a:buFont typeface="Wingdings" pitchFamily="2" charset="2"/>
              <a:buChar char="§"/>
              <a:tabLst>
                <a:tab pos="234950" algn="l"/>
              </a:tabLst>
            </a:pPr>
            <a:endParaRPr lang="en-US" sz="2300" dirty="0">
              <a:solidFill>
                <a:srgbClr val="450698"/>
              </a:solidFill>
              <a:latin typeface="Cambria" pitchFamily="18" charset="0"/>
            </a:endParaRPr>
          </a:p>
        </p:txBody>
      </p:sp>
      <p:sp>
        <p:nvSpPr>
          <p:cNvPr id="4" name="Date Placeholder 3"/>
          <p:cNvSpPr>
            <a:spLocks noGrp="1"/>
          </p:cNvSpPr>
          <p:nvPr>
            <p:ph type="dt" sz="half" idx="10"/>
          </p:nvPr>
        </p:nvSpPr>
        <p:spPr/>
        <p:txBody>
          <a:bodyPr/>
          <a:lstStyle/>
          <a:p>
            <a:fld id="{A7BF689D-9385-43A1-A02D-73373BEB4046}" type="datetime3">
              <a:rPr lang="en-US" smtClean="0"/>
              <a:t>9 April 2023</a:t>
            </a:fld>
            <a:endParaRPr lang="en-US" dirty="0"/>
          </a:p>
        </p:txBody>
      </p:sp>
      <p:sp>
        <p:nvSpPr>
          <p:cNvPr id="5" name="Slide Number Placeholder 4"/>
          <p:cNvSpPr>
            <a:spLocks noGrp="1"/>
          </p:cNvSpPr>
          <p:nvPr>
            <p:ph type="sldNum" sz="quarter" idx="12"/>
          </p:nvPr>
        </p:nvSpPr>
        <p:spPr/>
        <p:txBody>
          <a:bodyPr/>
          <a:lstStyle/>
          <a:p>
            <a:fld id="{EFF334C8-E93F-428C-81A4-D691A24BB71A}" type="slidenum">
              <a:rPr lang="en-US" smtClean="0"/>
              <a:pPr/>
              <a:t>8</a:t>
            </a:fld>
            <a:endParaRPr lang="en-US" dirty="0"/>
          </a:p>
        </p:txBody>
      </p:sp>
      <p:sp>
        <p:nvSpPr>
          <p:cNvPr id="8" name="Footer Placeholder 7">
            <a:extLst>
              <a:ext uri="{FF2B5EF4-FFF2-40B4-BE49-F238E27FC236}">
                <a16:creationId xmlns:a16="http://schemas.microsoft.com/office/drawing/2014/main" id="{0795F953-50E8-EC95-4CCD-6D0916C1DA83}"/>
              </a:ext>
            </a:extLst>
          </p:cNvPr>
          <p:cNvSpPr>
            <a:spLocks noGrp="1"/>
          </p:cNvSpPr>
          <p:nvPr>
            <p:ph type="ftr" sz="quarter" idx="11"/>
          </p:nvPr>
        </p:nvSpPr>
        <p:spPr/>
        <p:txBody>
          <a:bodyPr/>
          <a:lstStyle/>
          <a:p>
            <a:r>
              <a:rPr lang="en-US"/>
              <a:t>Project Viva-Voce, DoME, Panimalar Engineering College`</a:t>
            </a:r>
            <a:endParaRPr lang="en-US" dirty="0"/>
          </a:p>
        </p:txBody>
      </p:sp>
    </p:spTree>
    <p:extLst>
      <p:ext uri="{BB962C8B-B14F-4D97-AF65-F5344CB8AC3E}">
        <p14:creationId xmlns:p14="http://schemas.microsoft.com/office/powerpoint/2010/main" val="3925904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9874" y="274638"/>
            <a:ext cx="11272252" cy="1143000"/>
          </a:xfrm>
          <a:prstGeom prst="rect">
            <a:avLst/>
          </a:prstGeom>
        </p:spPr>
        <p:txBody>
          <a:bodyPr/>
          <a:lstStyle/>
          <a:p>
            <a:pPr>
              <a:spcBef>
                <a:spcPct val="0"/>
              </a:spcBef>
              <a:defRPr/>
            </a:pPr>
            <a:r>
              <a:rPr lang="en-US" sz="4000" dirty="0">
                <a:solidFill>
                  <a:srgbClr val="0000FF"/>
                </a:solidFill>
                <a:latin typeface="Cambria" pitchFamily="18" charset="0"/>
                <a:ea typeface="+mj-ea"/>
                <a:cs typeface="+mj-cs"/>
              </a:rPr>
              <a:t>INTRODUCTION							Cont.</a:t>
            </a:r>
          </a:p>
          <a:p>
            <a:pPr>
              <a:spcBef>
                <a:spcPct val="0"/>
              </a:spcBef>
              <a:defRPr/>
            </a:pPr>
            <a:endParaRPr lang="en-US" sz="4000" dirty="0">
              <a:solidFill>
                <a:srgbClr val="0000FF"/>
              </a:solidFill>
              <a:latin typeface="Cambria" pitchFamily="18" charset="0"/>
              <a:ea typeface="+mj-ea"/>
              <a:cs typeface="+mj-cs"/>
            </a:endParaRPr>
          </a:p>
        </p:txBody>
      </p:sp>
      <p:sp>
        <p:nvSpPr>
          <p:cNvPr id="3" name="TextBox 2"/>
          <p:cNvSpPr txBox="1"/>
          <p:nvPr/>
        </p:nvSpPr>
        <p:spPr>
          <a:xfrm>
            <a:off x="454618" y="912660"/>
            <a:ext cx="11127781" cy="6503319"/>
          </a:xfrm>
          <a:prstGeom prst="rect">
            <a:avLst/>
          </a:prstGeom>
          <a:noFill/>
        </p:spPr>
        <p:txBody>
          <a:bodyPr wrap="square" rtlCol="0">
            <a:spAutoFit/>
          </a:bodyPr>
          <a:lstStyle/>
          <a:p>
            <a:pPr marL="0" lvl="1" algn="just">
              <a:lnSpc>
                <a:spcPct val="140000"/>
              </a:lnSpc>
            </a:pPr>
            <a:r>
              <a:rPr lang="en-US" sz="2400" b="1" dirty="0" smtClean="0">
                <a:solidFill>
                  <a:schemeClr val="accent5">
                    <a:lumMod val="75000"/>
                  </a:schemeClr>
                </a:solidFill>
                <a:latin typeface="Cambria" pitchFamily="18" charset="0"/>
              </a:rPr>
              <a:t>MATERIAL-SS316L</a:t>
            </a:r>
          </a:p>
          <a:p>
            <a:pPr marL="285750" lvl="1" indent="-285750" algn="just">
              <a:lnSpc>
                <a:spcPct val="200000"/>
              </a:lnSpc>
              <a:buFont typeface="Wingdings" panose="05000000000000000000" pitchFamily="2" charset="2"/>
              <a:buChar char="q"/>
            </a:pPr>
            <a:r>
              <a:rPr lang="en-IN" sz="2000">
                <a:latin typeface="Cambria" panose="02040503050406030204" pitchFamily="18" charset="0"/>
                <a:ea typeface="Cambria" panose="02040503050406030204" pitchFamily="18" charset="0"/>
              </a:rPr>
              <a:t>SS316L class is considered as an austenitic type of stainless steel with 2–3% </a:t>
            </a:r>
            <a:r>
              <a:rPr lang="en-IN" sz="2000">
                <a:latin typeface="Cambria" panose="02040503050406030204" pitchFamily="18" charset="0"/>
                <a:ea typeface="Cambria" panose="02040503050406030204" pitchFamily="18" charset="0"/>
              </a:rPr>
              <a:t>molybdenum </a:t>
            </a:r>
            <a:r>
              <a:rPr lang="en-IN" sz="2000" smtClean="0">
                <a:latin typeface="Cambria" panose="02040503050406030204" pitchFamily="18" charset="0"/>
                <a:ea typeface="Cambria" panose="02040503050406030204" pitchFamily="18" charset="0"/>
              </a:rPr>
              <a:t>substance</a:t>
            </a:r>
          </a:p>
          <a:p>
            <a:pPr marL="285750" lvl="1" indent="-285750" algn="just">
              <a:lnSpc>
                <a:spcPct val="200000"/>
              </a:lnSpc>
              <a:buFont typeface="Wingdings" panose="05000000000000000000" pitchFamily="2" charset="2"/>
              <a:buChar char="q"/>
            </a:pPr>
            <a:r>
              <a:rPr lang="en-IN" sz="2000" dirty="0">
                <a:latin typeface="Cambria" panose="02040503050406030204" pitchFamily="18" charset="0"/>
                <a:ea typeface="Cambria" panose="02040503050406030204" pitchFamily="18" charset="0"/>
              </a:rPr>
              <a:t>This stainless-steel class is especially valuable as applied in acid ecosystems</a:t>
            </a:r>
            <a:r>
              <a:rPr lang="en-IN" sz="2000" dirty="0" smtClean="0">
                <a:latin typeface="Cambria" panose="02040503050406030204" pitchFamily="18" charset="0"/>
                <a:ea typeface="Cambria" panose="02040503050406030204" pitchFamily="18" charset="0"/>
              </a:rPr>
              <a:t>.</a:t>
            </a:r>
          </a:p>
          <a:p>
            <a:pPr marL="285750" lvl="1" indent="-285750" algn="just">
              <a:lnSpc>
                <a:spcPct val="200000"/>
              </a:lnSpc>
              <a:buFont typeface="Wingdings" panose="05000000000000000000" pitchFamily="2" charset="2"/>
              <a:buChar char="q"/>
            </a:pPr>
            <a:r>
              <a:rPr lang="en-IN" sz="2000" dirty="0">
                <a:latin typeface="Cambria" panose="02040503050406030204" pitchFamily="18" charset="0"/>
                <a:ea typeface="Cambria" panose="02040503050406030204" pitchFamily="18" charset="0"/>
              </a:rPr>
              <a:t>Ever since austenitic stainless steel is strong even against temperatures of liquid helium, they are commonly utilized in each cryogenic product. </a:t>
            </a:r>
            <a:endParaRPr lang="en-IN" sz="2000" dirty="0" smtClean="0">
              <a:latin typeface="Cambria" panose="02040503050406030204" pitchFamily="18" charset="0"/>
              <a:ea typeface="Cambria" panose="02040503050406030204" pitchFamily="18" charset="0"/>
            </a:endParaRPr>
          </a:p>
          <a:p>
            <a:pPr marL="285750" lvl="1" indent="-285750" algn="just">
              <a:lnSpc>
                <a:spcPct val="200000"/>
              </a:lnSpc>
              <a:buFont typeface="Wingdings" panose="05000000000000000000" pitchFamily="2" charset="2"/>
              <a:buChar char="q"/>
            </a:pPr>
            <a:r>
              <a:rPr lang="en-IN" sz="2000" dirty="0">
                <a:latin typeface="Cambria" panose="02040503050406030204" pitchFamily="18" charset="0"/>
                <a:ea typeface="Cambria" panose="02040503050406030204" pitchFamily="18" charset="0"/>
              </a:rPr>
              <a:t>they are similarly suitable for applications up to 800 ◦C, somewhere they get a broad advantage in boilers, heat exchangers, furnaces, turbines, as well as automotive exhaust techniques, where their </a:t>
            </a:r>
            <a:r>
              <a:rPr lang="en-IN" sz="2000" dirty="0" err="1">
                <a:latin typeface="Cambria" panose="02040503050406030204" pitchFamily="18" charset="0"/>
                <a:ea typeface="Cambria" panose="02040503050406030204" pitchFamily="18" charset="0"/>
              </a:rPr>
              <a:t>ferritic</a:t>
            </a:r>
            <a:r>
              <a:rPr lang="en-IN" sz="2000" dirty="0">
                <a:latin typeface="Cambria" panose="02040503050406030204" pitchFamily="18" charset="0"/>
                <a:ea typeface="Cambria" panose="02040503050406030204" pitchFamily="18" charset="0"/>
              </a:rPr>
              <a:t> formability or their creep struggle is inadequate.</a:t>
            </a:r>
          </a:p>
          <a:p>
            <a:pPr marL="0" lvl="1" algn="just">
              <a:lnSpc>
                <a:spcPct val="140000"/>
              </a:lnSpc>
            </a:pPr>
            <a:endParaRPr lang="en-US" sz="2400" b="1" smtClean="0">
              <a:solidFill>
                <a:schemeClr val="accent5">
                  <a:lumMod val="75000"/>
                </a:schemeClr>
              </a:solidFill>
              <a:latin typeface="Cambria" pitchFamily="18" charset="0"/>
            </a:endParaRPr>
          </a:p>
          <a:p>
            <a:pPr marL="457200" lvl="2" indent="234950" algn="just">
              <a:lnSpc>
                <a:spcPct val="140000"/>
              </a:lnSpc>
              <a:buFont typeface="Arial" pitchFamily="34" charset="0"/>
              <a:buChar char="•"/>
              <a:tabLst>
                <a:tab pos="234950" algn="l"/>
              </a:tabLst>
            </a:pPr>
            <a:endParaRPr lang="en-US" sz="2100" dirty="0">
              <a:latin typeface="Cambria" pitchFamily="18" charset="0"/>
            </a:endParaRPr>
          </a:p>
        </p:txBody>
      </p:sp>
      <p:sp>
        <p:nvSpPr>
          <p:cNvPr id="4" name="Date Placeholder 3"/>
          <p:cNvSpPr>
            <a:spLocks noGrp="1"/>
          </p:cNvSpPr>
          <p:nvPr>
            <p:ph type="dt" sz="half" idx="10"/>
          </p:nvPr>
        </p:nvSpPr>
        <p:spPr/>
        <p:txBody>
          <a:bodyPr/>
          <a:lstStyle/>
          <a:p>
            <a:fld id="{61E8F670-BFBC-4090-B163-780C29E1C948}" type="datetime3">
              <a:rPr lang="en-US" smtClean="0"/>
              <a:t>9 April 2023</a:t>
            </a:fld>
            <a:endParaRPr lang="en-US"/>
          </a:p>
        </p:txBody>
      </p:sp>
      <p:sp>
        <p:nvSpPr>
          <p:cNvPr id="5" name="Slide Number Placeholder 4"/>
          <p:cNvSpPr>
            <a:spLocks noGrp="1"/>
          </p:cNvSpPr>
          <p:nvPr>
            <p:ph type="sldNum" sz="quarter" idx="12"/>
          </p:nvPr>
        </p:nvSpPr>
        <p:spPr/>
        <p:txBody>
          <a:bodyPr/>
          <a:lstStyle/>
          <a:p>
            <a:fld id="{EFF334C8-E93F-428C-81A4-D691A24BB71A}" type="slidenum">
              <a:rPr lang="en-US" smtClean="0"/>
              <a:pPr/>
              <a:t>9</a:t>
            </a:fld>
            <a:endParaRPr lang="en-US"/>
          </a:p>
        </p:txBody>
      </p:sp>
      <p:sp>
        <p:nvSpPr>
          <p:cNvPr id="8" name="Footer Placeholder 7">
            <a:extLst>
              <a:ext uri="{FF2B5EF4-FFF2-40B4-BE49-F238E27FC236}">
                <a16:creationId xmlns:a16="http://schemas.microsoft.com/office/drawing/2014/main" id="{799D7A2B-F45D-72C7-8F91-05CE085AB3D3}"/>
              </a:ext>
            </a:extLst>
          </p:cNvPr>
          <p:cNvSpPr>
            <a:spLocks noGrp="1"/>
          </p:cNvSpPr>
          <p:nvPr>
            <p:ph type="ftr" sz="quarter" idx="11"/>
          </p:nvPr>
        </p:nvSpPr>
        <p:spPr/>
        <p:txBody>
          <a:bodyPr/>
          <a:lstStyle/>
          <a:p>
            <a:r>
              <a:rPr lang="en-US"/>
              <a:t>Project Viva-Voce, DoME, Panimalar Engineering College`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2717</TotalTime>
  <Words>4233</Words>
  <Application>Microsoft Office PowerPoint</Application>
  <PresentationFormat>Widescreen</PresentationFormat>
  <Paragraphs>412</Paragraphs>
  <Slides>39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Arial Black</vt:lpstr>
      <vt:lpstr>Calibri</vt:lpstr>
      <vt:lpstr>Cambria</vt:lpstr>
      <vt:lpstr>Courier New</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LITERATURE REVIEW     cont. </vt:lpstr>
      <vt:lpstr> LITERATURE REVIEW     cont.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Cont. </vt:lpstr>
      <vt:lpstr> References        Cont.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 Prototyping- An insight through TPS</dc:title>
  <dc:creator>User</dc:creator>
  <cp:lastModifiedBy>aniruddhan</cp:lastModifiedBy>
  <cp:revision>189</cp:revision>
  <dcterms:created xsi:type="dcterms:W3CDTF">2013-12-14T12:41:40Z</dcterms:created>
  <dcterms:modified xsi:type="dcterms:W3CDTF">2023-04-09T14:25:29Z</dcterms:modified>
</cp:coreProperties>
</file>