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Lst>
  <p:notesMasterIdLst>
    <p:notesMasterId r:id="rId33"/>
  </p:notesMasterIdLst>
  <p:sldIdLst>
    <p:sldId id="272" r:id="rId4"/>
    <p:sldId id="273" r:id="rId5"/>
    <p:sldId id="258" r:id="rId6"/>
    <p:sldId id="274" r:id="rId7"/>
    <p:sldId id="275" r:id="rId8"/>
    <p:sldId id="276" r:id="rId9"/>
    <p:sldId id="277" r:id="rId10"/>
    <p:sldId id="278" r:id="rId11"/>
    <p:sldId id="279" r:id="rId12"/>
    <p:sldId id="280" r:id="rId13"/>
    <p:sldId id="281" r:id="rId14"/>
    <p:sldId id="262" r:id="rId15"/>
    <p:sldId id="263" r:id="rId16"/>
    <p:sldId id="264" r:id="rId17"/>
    <p:sldId id="265" r:id="rId18"/>
    <p:sldId id="282" r:id="rId19"/>
    <p:sldId id="283" r:id="rId20"/>
    <p:sldId id="284" r:id="rId21"/>
    <p:sldId id="296" r:id="rId22"/>
    <p:sldId id="286" r:id="rId23"/>
    <p:sldId id="287" r:id="rId24"/>
    <p:sldId id="288" r:id="rId25"/>
    <p:sldId id="289" r:id="rId26"/>
    <p:sldId id="290" r:id="rId27"/>
    <p:sldId id="291" r:id="rId28"/>
    <p:sldId id="292" r:id="rId29"/>
    <p:sldId id="293" r:id="rId30"/>
    <p:sldId id="294" r:id="rId31"/>
    <p:sldId id="29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00" autoAdjust="0"/>
    <p:restoredTop sz="94660"/>
  </p:normalViewPr>
  <p:slideViewPr>
    <p:cSldViewPr snapToGrid="0">
      <p:cViewPr varScale="1">
        <p:scale>
          <a:sx n="86" d="100"/>
          <a:sy n="86" d="100"/>
        </p:scale>
        <p:origin x="821" y="67"/>
      </p:cViewPr>
      <p:guideLst/>
    </p:cSldViewPr>
  </p:slideViewPr>
  <p:notesTextViewPr>
    <p:cViewPr>
      <p:scale>
        <a:sx n="1" d="1"/>
        <a:sy n="1" d="1"/>
      </p:scale>
      <p:origin x="0" y="0"/>
    </p:cViewPr>
  </p:notesTextViewPr>
  <p:sorterViewPr>
    <p:cViewPr>
      <p:scale>
        <a:sx n="100" d="100"/>
        <a:sy n="100" d="100"/>
      </p:scale>
      <p:origin x="0" y="-323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D8A38A-B2A9-4DC7-9722-C251C771DA6A}" type="datetimeFigureOut">
              <a:rPr lang="en-IN" smtClean="0"/>
              <a:t>09-04-2023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1498E-7458-4BAB-800C-CCE0B4D0D91D}" type="slidenum">
              <a:rPr lang="en-IN" smtClean="0"/>
              <a:t>‹#›</a:t>
            </a:fld>
            <a:endParaRPr lang="en-IN"/>
          </a:p>
        </p:txBody>
      </p:sp>
    </p:spTree>
    <p:extLst>
      <p:ext uri="{BB962C8B-B14F-4D97-AF65-F5344CB8AC3E}">
        <p14:creationId xmlns:p14="http://schemas.microsoft.com/office/powerpoint/2010/main" val="239013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930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361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52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10cc16afdb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g210cc16afdb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4325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0cc16afdb_2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0cc16afdb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826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0cc16afdb_2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0cc16afdb_2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0263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4485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EB1E1-0173-C9B7-793A-FE813563A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FE5899-9083-5742-56F8-A2AD2D637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A2B2B3-C2B9-0FD3-3FF2-27CB9084BDE3}"/>
              </a:ext>
            </a:extLst>
          </p:cNvPr>
          <p:cNvSpPr>
            <a:spLocks noGrp="1"/>
          </p:cNvSpPr>
          <p:nvPr>
            <p:ph type="dt" sz="half" idx="10"/>
          </p:nvPr>
        </p:nvSpPr>
        <p:spPr/>
        <p:txBody>
          <a:bodyPr/>
          <a:lstStyle/>
          <a:p>
            <a:fld id="{71DC3F22-2760-4662-9018-C6E80D76CEBC}" type="datetimeFigureOut">
              <a:rPr lang="en-IN" smtClean="0"/>
              <a:t>09-04-2023</a:t>
            </a:fld>
            <a:endParaRPr lang="en-IN"/>
          </a:p>
        </p:txBody>
      </p:sp>
      <p:sp>
        <p:nvSpPr>
          <p:cNvPr id="5" name="Footer Placeholder 4">
            <a:extLst>
              <a:ext uri="{FF2B5EF4-FFF2-40B4-BE49-F238E27FC236}">
                <a16:creationId xmlns:a16="http://schemas.microsoft.com/office/drawing/2014/main" id="{071E70D3-5C2D-5778-4EF6-DDBE9177B8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39C00E-C416-EB56-7EAB-4E8E1B98DF8A}"/>
              </a:ext>
            </a:extLst>
          </p:cNvPr>
          <p:cNvSpPr>
            <a:spLocks noGrp="1"/>
          </p:cNvSpPr>
          <p:nvPr>
            <p:ph type="sldNum" sz="quarter" idx="12"/>
          </p:nvPr>
        </p:nvSpPr>
        <p:spPr/>
        <p:txBody>
          <a:bodyPr/>
          <a:lstStyle/>
          <a:p>
            <a:fld id="{9FCE6AFA-C036-4058-8446-B7B820D3E9F1}" type="slidenum">
              <a:rPr lang="en-IN" smtClean="0"/>
              <a:t>‹#›</a:t>
            </a:fld>
            <a:endParaRPr lang="en-IN"/>
          </a:p>
        </p:txBody>
      </p:sp>
    </p:spTree>
    <p:extLst>
      <p:ext uri="{BB962C8B-B14F-4D97-AF65-F5344CB8AC3E}">
        <p14:creationId xmlns:p14="http://schemas.microsoft.com/office/powerpoint/2010/main" val="179101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CE11D-D706-5EF2-460F-046D3064A5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2DA7A4-3C81-6584-D999-385E3C1702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48AF0-9DA7-1F32-2FA9-45CF8C3CB055}"/>
              </a:ext>
            </a:extLst>
          </p:cNvPr>
          <p:cNvSpPr>
            <a:spLocks noGrp="1"/>
          </p:cNvSpPr>
          <p:nvPr>
            <p:ph type="dt" sz="half" idx="10"/>
          </p:nvPr>
        </p:nvSpPr>
        <p:spPr/>
        <p:txBody>
          <a:bodyPr/>
          <a:lstStyle/>
          <a:p>
            <a:fld id="{71DC3F22-2760-4662-9018-C6E80D76CEBC}" type="datetimeFigureOut">
              <a:rPr lang="en-IN" smtClean="0"/>
              <a:t>09-04-2023</a:t>
            </a:fld>
            <a:endParaRPr lang="en-IN"/>
          </a:p>
        </p:txBody>
      </p:sp>
      <p:sp>
        <p:nvSpPr>
          <p:cNvPr id="5" name="Footer Placeholder 4">
            <a:extLst>
              <a:ext uri="{FF2B5EF4-FFF2-40B4-BE49-F238E27FC236}">
                <a16:creationId xmlns:a16="http://schemas.microsoft.com/office/drawing/2014/main" id="{32A2601A-20FD-D6E7-225A-FD27C241B1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E797A1-C7F3-1778-77E2-9D61399DBF1E}"/>
              </a:ext>
            </a:extLst>
          </p:cNvPr>
          <p:cNvSpPr>
            <a:spLocks noGrp="1"/>
          </p:cNvSpPr>
          <p:nvPr>
            <p:ph type="sldNum" sz="quarter" idx="12"/>
          </p:nvPr>
        </p:nvSpPr>
        <p:spPr/>
        <p:txBody>
          <a:bodyPr/>
          <a:lstStyle/>
          <a:p>
            <a:fld id="{9FCE6AFA-C036-4058-8446-B7B820D3E9F1}" type="slidenum">
              <a:rPr lang="en-IN" smtClean="0"/>
              <a:t>‹#›</a:t>
            </a:fld>
            <a:endParaRPr lang="en-IN"/>
          </a:p>
        </p:txBody>
      </p:sp>
    </p:spTree>
    <p:extLst>
      <p:ext uri="{BB962C8B-B14F-4D97-AF65-F5344CB8AC3E}">
        <p14:creationId xmlns:p14="http://schemas.microsoft.com/office/powerpoint/2010/main" val="47134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32FBAE-2396-D048-1818-5A0572400C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F35118-6BE0-1362-09F8-AD5A58D1E8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B71381-5E7F-85CB-54C9-39F50A60B3D2}"/>
              </a:ext>
            </a:extLst>
          </p:cNvPr>
          <p:cNvSpPr>
            <a:spLocks noGrp="1"/>
          </p:cNvSpPr>
          <p:nvPr>
            <p:ph type="dt" sz="half" idx="10"/>
          </p:nvPr>
        </p:nvSpPr>
        <p:spPr/>
        <p:txBody>
          <a:bodyPr/>
          <a:lstStyle/>
          <a:p>
            <a:fld id="{71DC3F22-2760-4662-9018-C6E80D76CEBC}" type="datetimeFigureOut">
              <a:rPr lang="en-IN" smtClean="0"/>
              <a:t>09-04-2023</a:t>
            </a:fld>
            <a:endParaRPr lang="en-IN"/>
          </a:p>
        </p:txBody>
      </p:sp>
      <p:sp>
        <p:nvSpPr>
          <p:cNvPr id="5" name="Footer Placeholder 4">
            <a:extLst>
              <a:ext uri="{FF2B5EF4-FFF2-40B4-BE49-F238E27FC236}">
                <a16:creationId xmlns:a16="http://schemas.microsoft.com/office/drawing/2014/main" id="{9CE0972B-379D-502E-EA3C-D6167E9040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1C896D-6B5A-947B-4F20-D790A3D8FD23}"/>
              </a:ext>
            </a:extLst>
          </p:cNvPr>
          <p:cNvSpPr>
            <a:spLocks noGrp="1"/>
          </p:cNvSpPr>
          <p:nvPr>
            <p:ph type="sldNum" sz="quarter" idx="12"/>
          </p:nvPr>
        </p:nvSpPr>
        <p:spPr/>
        <p:txBody>
          <a:bodyPr/>
          <a:lstStyle/>
          <a:p>
            <a:fld id="{9FCE6AFA-C036-4058-8446-B7B820D3E9F1}" type="slidenum">
              <a:rPr lang="en-IN" smtClean="0"/>
              <a:t>‹#›</a:t>
            </a:fld>
            <a:endParaRPr lang="en-IN"/>
          </a:p>
        </p:txBody>
      </p:sp>
    </p:spTree>
    <p:extLst>
      <p:ext uri="{BB962C8B-B14F-4D97-AF65-F5344CB8AC3E}">
        <p14:creationId xmlns:p14="http://schemas.microsoft.com/office/powerpoint/2010/main" val="2396745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Content with Caption">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1219200" y="4876800"/>
            <a:ext cx="9975701"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body" idx="1"/>
          </p:nvPr>
        </p:nvSpPr>
        <p:spPr>
          <a:xfrm>
            <a:off x="5892800" y="5355103"/>
            <a:ext cx="5299456" cy="914400"/>
          </a:xfrm>
          <a:prstGeom prst="rect">
            <a:avLst/>
          </a:prstGeom>
          <a:noFill/>
          <a:ln>
            <a:noFill/>
          </a:ln>
        </p:spPr>
        <p:txBody>
          <a:bodyPr spcFirstLastPara="1" wrap="square" lIns="91425" tIns="45700" rIns="91425" bIns="45700" anchor="t" anchorCtr="0">
            <a:noAutofit/>
          </a:bodyPr>
          <a:lstStyle>
            <a:lvl1pPr marL="457200" lvl="0" indent="-228600" algn="r">
              <a:spcBef>
                <a:spcPts val="400"/>
              </a:spcBef>
              <a:spcAft>
                <a:spcPts val="0"/>
              </a:spcAft>
              <a:buSzPts val="1088"/>
              <a:buNone/>
              <a:defRPr sz="1600"/>
            </a:lvl1pPr>
            <a:lvl2pPr marL="914400" lvl="1" indent="-228600" algn="l">
              <a:spcBef>
                <a:spcPts val="325"/>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2" name="Google Shape;22;p23"/>
          <p:cNvSpPr txBox="1">
            <a:spLocks noGrp="1"/>
          </p:cNvSpPr>
          <p:nvPr>
            <p:ph type="body" idx="2"/>
          </p:nvPr>
        </p:nvSpPr>
        <p:spPr>
          <a:xfrm>
            <a:off x="1219200" y="274320"/>
            <a:ext cx="9973056" cy="4572000"/>
          </a:xfrm>
          <a:prstGeom prst="rect">
            <a:avLst/>
          </a:prstGeom>
          <a:noFill/>
          <a:ln>
            <a:noFill/>
          </a:ln>
        </p:spPr>
        <p:txBody>
          <a:bodyPr spcFirstLastPara="1" wrap="square" lIns="91425" tIns="45700" rIns="91425" bIns="45700" anchor="t" anchorCtr="0">
            <a:noAutofit/>
          </a:bodyPr>
          <a:lstStyle>
            <a:lvl1pPr marL="457200" lvl="0" indent="-366776" algn="l">
              <a:spcBef>
                <a:spcPts val="400"/>
              </a:spcBef>
              <a:spcAft>
                <a:spcPts val="0"/>
              </a:spcAft>
              <a:buSzPts val="2176"/>
              <a:buChar char="🞂"/>
              <a:defRPr sz="3200"/>
            </a:lvl1pPr>
            <a:lvl2pPr marL="914400" lvl="1" indent="-406400" algn="l">
              <a:spcBef>
                <a:spcPts val="325"/>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3" name="Google Shape;23;p23"/>
          <p:cNvSpPr txBox="1">
            <a:spLocks noGrp="1"/>
          </p:cNvSpPr>
          <p:nvPr>
            <p:ph type="dt" idx="10"/>
          </p:nvPr>
        </p:nvSpPr>
        <p:spPr>
          <a:xfrm>
            <a:off x="8970433" y="6408740"/>
            <a:ext cx="2559051"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Tahoma"/>
              <a:ea typeface="Tahoma"/>
              <a:cs typeface="Tahoma"/>
              <a:sym typeface="Tahoma"/>
            </a:endParaRPr>
          </a:p>
        </p:txBody>
      </p:sp>
      <p:sp>
        <p:nvSpPr>
          <p:cNvPr id="24" name="Google Shape;24;p23"/>
          <p:cNvSpPr txBox="1">
            <a:spLocks noGrp="1"/>
          </p:cNvSpPr>
          <p:nvPr>
            <p:ph type="ftr" idx="11"/>
          </p:nvPr>
        </p:nvSpPr>
        <p:spPr>
          <a:xfrm>
            <a:off x="5839884" y="6408740"/>
            <a:ext cx="3134783"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IN" sz="1000" b="0" i="0" u="none" strike="noStrike" kern="0" cap="none" spc="0" normalizeH="0" baseline="0" noProof="0">
              <a:ln>
                <a:noFill/>
              </a:ln>
              <a:solidFill>
                <a:srgbClr val="000000"/>
              </a:solidFill>
              <a:effectLst/>
              <a:uLnTx/>
              <a:uFillTx/>
              <a:latin typeface="Tahoma"/>
              <a:ea typeface="Tahoma"/>
              <a:cs typeface="Tahoma"/>
              <a:sym typeface="Tahoma"/>
            </a:endParaRPr>
          </a:p>
        </p:txBody>
      </p:sp>
      <p:sp>
        <p:nvSpPr>
          <p:cNvPr id="25" name="Google Shape;25;p23"/>
          <p:cNvSpPr txBox="1">
            <a:spLocks noGrp="1"/>
          </p:cNvSpPr>
          <p:nvPr>
            <p:ph type="sldNum" idx="12"/>
          </p:nvPr>
        </p:nvSpPr>
        <p:spPr>
          <a:xfrm>
            <a:off x="11529484" y="6408740"/>
            <a:ext cx="488949" cy="36512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b="0" i="0" u="none" strike="noStrike" cap="none">
                <a:solidFill>
                  <a:schemeClr val="dk1"/>
                </a:solidFill>
                <a:latin typeface="Tahoma"/>
                <a:ea typeface="Tahoma"/>
                <a:cs typeface="Tahoma"/>
                <a:sym typeface="Tahoma"/>
              </a:defRPr>
            </a:lvl1pPr>
            <a:lvl2pPr marL="0" lvl="1" indent="0" algn="r">
              <a:spcBef>
                <a:spcPts val="0"/>
              </a:spcBef>
              <a:spcAft>
                <a:spcPts val="0"/>
              </a:spcAft>
              <a:buNone/>
              <a:defRPr sz="1000" b="0" i="0" u="none" strike="noStrike" cap="none">
                <a:solidFill>
                  <a:schemeClr val="dk1"/>
                </a:solidFill>
                <a:latin typeface="Tahoma"/>
                <a:ea typeface="Tahoma"/>
                <a:cs typeface="Tahoma"/>
                <a:sym typeface="Tahoma"/>
              </a:defRPr>
            </a:lvl2pPr>
            <a:lvl3pPr marL="0" lvl="2" indent="0" algn="r">
              <a:spcBef>
                <a:spcPts val="0"/>
              </a:spcBef>
              <a:spcAft>
                <a:spcPts val="0"/>
              </a:spcAft>
              <a:buNone/>
              <a:defRPr sz="1000" b="0" i="0" u="none" strike="noStrike" cap="none">
                <a:solidFill>
                  <a:schemeClr val="dk1"/>
                </a:solidFill>
                <a:latin typeface="Tahoma"/>
                <a:ea typeface="Tahoma"/>
                <a:cs typeface="Tahoma"/>
                <a:sym typeface="Tahoma"/>
              </a:defRPr>
            </a:lvl3pPr>
            <a:lvl4pPr marL="0" lvl="3" indent="0" algn="r">
              <a:spcBef>
                <a:spcPts val="0"/>
              </a:spcBef>
              <a:spcAft>
                <a:spcPts val="0"/>
              </a:spcAft>
              <a:buNone/>
              <a:defRPr sz="1000" b="0" i="0" u="none" strike="noStrike" cap="none">
                <a:solidFill>
                  <a:schemeClr val="dk1"/>
                </a:solidFill>
                <a:latin typeface="Tahoma"/>
                <a:ea typeface="Tahoma"/>
                <a:cs typeface="Tahoma"/>
                <a:sym typeface="Tahoma"/>
              </a:defRPr>
            </a:lvl4pPr>
            <a:lvl5pPr marL="0" lvl="4" indent="0" algn="r">
              <a:spcBef>
                <a:spcPts val="0"/>
              </a:spcBef>
              <a:spcAft>
                <a:spcPts val="0"/>
              </a:spcAft>
              <a:buNone/>
              <a:defRPr sz="1000" b="0" i="0" u="none" strike="noStrike" cap="none">
                <a:solidFill>
                  <a:schemeClr val="dk1"/>
                </a:solidFill>
                <a:latin typeface="Tahoma"/>
                <a:ea typeface="Tahoma"/>
                <a:cs typeface="Tahoma"/>
                <a:sym typeface="Tahoma"/>
              </a:defRPr>
            </a:lvl5pPr>
            <a:lvl6pPr marL="0" lvl="5" indent="0" algn="r">
              <a:spcBef>
                <a:spcPts val="0"/>
              </a:spcBef>
              <a:spcAft>
                <a:spcPts val="0"/>
              </a:spcAft>
              <a:buNone/>
              <a:defRPr sz="1000" b="0" i="0" u="none" strike="noStrike" cap="none">
                <a:solidFill>
                  <a:schemeClr val="dk1"/>
                </a:solidFill>
                <a:latin typeface="Tahoma"/>
                <a:ea typeface="Tahoma"/>
                <a:cs typeface="Tahoma"/>
                <a:sym typeface="Tahoma"/>
              </a:defRPr>
            </a:lvl6pPr>
            <a:lvl7pPr marL="0" lvl="6" indent="0" algn="r">
              <a:spcBef>
                <a:spcPts val="0"/>
              </a:spcBef>
              <a:spcAft>
                <a:spcPts val="0"/>
              </a:spcAft>
              <a:buNone/>
              <a:defRPr sz="1000" b="0" i="0" u="none" strike="noStrike" cap="none">
                <a:solidFill>
                  <a:schemeClr val="dk1"/>
                </a:solidFill>
                <a:latin typeface="Tahoma"/>
                <a:ea typeface="Tahoma"/>
                <a:cs typeface="Tahoma"/>
                <a:sym typeface="Tahoma"/>
              </a:defRPr>
            </a:lvl7pPr>
            <a:lvl8pPr marL="0" lvl="7" indent="0" algn="r">
              <a:spcBef>
                <a:spcPts val="0"/>
              </a:spcBef>
              <a:spcAft>
                <a:spcPts val="0"/>
              </a:spcAft>
              <a:buNone/>
              <a:defRPr sz="1000" b="0" i="0" u="none" strike="noStrike" cap="none">
                <a:solidFill>
                  <a:schemeClr val="dk1"/>
                </a:solidFill>
                <a:latin typeface="Tahoma"/>
                <a:ea typeface="Tahoma"/>
                <a:cs typeface="Tahoma"/>
                <a:sym typeface="Tahoma"/>
              </a:defRPr>
            </a:lvl8pPr>
            <a:lvl9pPr marL="0" lvl="8" indent="0" algn="r">
              <a:spcBef>
                <a:spcPts val="0"/>
              </a:spcBef>
              <a:spcAft>
                <a:spcPts val="0"/>
              </a:spcAft>
              <a:buNone/>
              <a:defRPr sz="1000" b="0" i="0" u="none" strike="noStrike" cap="none">
                <a:solidFill>
                  <a:schemeClr val="dk1"/>
                </a:solidFill>
                <a:latin typeface="Tahoma"/>
                <a:ea typeface="Tahoma"/>
                <a:cs typeface="Tahoma"/>
                <a:sym typeface="Tahoma"/>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000" b="0" i="0" u="none" strike="noStrike" kern="0" cap="none" spc="0" normalizeH="0" baseline="0" noProof="0" smtClean="0">
                <a:ln>
                  <a:noFill/>
                </a:ln>
                <a:solidFill>
                  <a:srgbClr val="000000"/>
                </a:solidFill>
                <a:effectLst/>
                <a:uLnTx/>
                <a:uFillTx/>
                <a:latin typeface="Tahoma"/>
                <a:ea typeface="Tahoma"/>
                <a:cs typeface="Tahoma"/>
                <a:sym typeface="Tahom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lang="en-US" sz="1000" b="0" i="0" u="none" strike="noStrike" kern="0" cap="none" spc="0" normalizeH="0" baseline="0" noProof="0">
              <a:ln>
                <a:noFill/>
              </a:ln>
              <a:solidFill>
                <a:srgbClr val="000000"/>
              </a:solidFill>
              <a:effectLst/>
              <a:uLnTx/>
              <a:uFillTx/>
              <a:latin typeface="Tahoma"/>
              <a:ea typeface="Tahoma"/>
              <a:cs typeface="Tahoma"/>
              <a:sym typeface="Tahoma"/>
            </a:endParaRPr>
          </a:p>
        </p:txBody>
      </p:sp>
    </p:spTree>
    <p:extLst>
      <p:ext uri="{BB962C8B-B14F-4D97-AF65-F5344CB8AC3E}">
        <p14:creationId xmlns:p14="http://schemas.microsoft.com/office/powerpoint/2010/main" val="518171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IN" sz="1300" b="0" i="0" u="none" strike="noStrike" kern="0" cap="none" spc="0" normalizeH="0" baseline="0" noProof="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3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334584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077C-D2F6-F55A-16EF-53D23B0F83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5DA9F1-2C00-3D6A-F3F8-7BB7E8669E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E06D72-1377-7CCB-ACA6-F0A622B74F3C}"/>
              </a:ext>
            </a:extLst>
          </p:cNvPr>
          <p:cNvSpPr>
            <a:spLocks noGrp="1"/>
          </p:cNvSpPr>
          <p:nvPr>
            <p:ph type="dt" sz="half" idx="10"/>
          </p:nvPr>
        </p:nvSpPr>
        <p:spPr/>
        <p:txBody>
          <a:bodyPr/>
          <a:lstStyle/>
          <a:p>
            <a:fld id="{71DC3F22-2760-4662-9018-C6E80D76CEBC}" type="datetimeFigureOut">
              <a:rPr lang="en-IN" smtClean="0"/>
              <a:t>09-04-2023</a:t>
            </a:fld>
            <a:endParaRPr lang="en-IN"/>
          </a:p>
        </p:txBody>
      </p:sp>
      <p:sp>
        <p:nvSpPr>
          <p:cNvPr id="5" name="Footer Placeholder 4">
            <a:extLst>
              <a:ext uri="{FF2B5EF4-FFF2-40B4-BE49-F238E27FC236}">
                <a16:creationId xmlns:a16="http://schemas.microsoft.com/office/drawing/2014/main" id="{49861C43-980B-6576-A7C6-F9AFDF86E6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D3B5D6-262E-BB82-BDB8-B88A1C6A73F0}"/>
              </a:ext>
            </a:extLst>
          </p:cNvPr>
          <p:cNvSpPr>
            <a:spLocks noGrp="1"/>
          </p:cNvSpPr>
          <p:nvPr>
            <p:ph type="sldNum" sz="quarter" idx="12"/>
          </p:nvPr>
        </p:nvSpPr>
        <p:spPr/>
        <p:txBody>
          <a:bodyPr/>
          <a:lstStyle/>
          <a:p>
            <a:fld id="{9FCE6AFA-C036-4058-8446-B7B820D3E9F1}" type="slidenum">
              <a:rPr lang="en-IN" smtClean="0"/>
              <a:t>‹#›</a:t>
            </a:fld>
            <a:endParaRPr lang="en-IN"/>
          </a:p>
        </p:txBody>
      </p:sp>
    </p:spTree>
    <p:extLst>
      <p:ext uri="{BB962C8B-B14F-4D97-AF65-F5344CB8AC3E}">
        <p14:creationId xmlns:p14="http://schemas.microsoft.com/office/powerpoint/2010/main" val="425011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F071F-9725-15E7-17A2-DCCB18AF88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B8F3F5-764B-258C-4A63-F0D12D4874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AEAE8D-9711-F241-AC04-9655C9CCB8B0}"/>
              </a:ext>
            </a:extLst>
          </p:cNvPr>
          <p:cNvSpPr>
            <a:spLocks noGrp="1"/>
          </p:cNvSpPr>
          <p:nvPr>
            <p:ph type="dt" sz="half" idx="10"/>
          </p:nvPr>
        </p:nvSpPr>
        <p:spPr/>
        <p:txBody>
          <a:bodyPr/>
          <a:lstStyle/>
          <a:p>
            <a:fld id="{71DC3F22-2760-4662-9018-C6E80D76CEBC}" type="datetimeFigureOut">
              <a:rPr lang="en-IN" smtClean="0"/>
              <a:t>09-04-2023</a:t>
            </a:fld>
            <a:endParaRPr lang="en-IN"/>
          </a:p>
        </p:txBody>
      </p:sp>
      <p:sp>
        <p:nvSpPr>
          <p:cNvPr id="5" name="Footer Placeholder 4">
            <a:extLst>
              <a:ext uri="{FF2B5EF4-FFF2-40B4-BE49-F238E27FC236}">
                <a16:creationId xmlns:a16="http://schemas.microsoft.com/office/drawing/2014/main" id="{614A01B3-304B-1643-1C99-268280D795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24FC89-3B11-AA0A-CAE5-681C1EB4661A}"/>
              </a:ext>
            </a:extLst>
          </p:cNvPr>
          <p:cNvSpPr>
            <a:spLocks noGrp="1"/>
          </p:cNvSpPr>
          <p:nvPr>
            <p:ph type="sldNum" sz="quarter" idx="12"/>
          </p:nvPr>
        </p:nvSpPr>
        <p:spPr/>
        <p:txBody>
          <a:bodyPr/>
          <a:lstStyle/>
          <a:p>
            <a:fld id="{9FCE6AFA-C036-4058-8446-B7B820D3E9F1}" type="slidenum">
              <a:rPr lang="en-IN" smtClean="0"/>
              <a:t>‹#›</a:t>
            </a:fld>
            <a:endParaRPr lang="en-IN"/>
          </a:p>
        </p:txBody>
      </p:sp>
    </p:spTree>
    <p:extLst>
      <p:ext uri="{BB962C8B-B14F-4D97-AF65-F5344CB8AC3E}">
        <p14:creationId xmlns:p14="http://schemas.microsoft.com/office/powerpoint/2010/main" val="153039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527C-2681-7417-0ACC-6D694DE3C4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3384E2-B4B5-2E23-EE0C-B194DFD0C7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613E72-2C43-0E01-5851-5E985A6047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DE8304-A638-F210-C586-165C867D5D1E}"/>
              </a:ext>
            </a:extLst>
          </p:cNvPr>
          <p:cNvSpPr>
            <a:spLocks noGrp="1"/>
          </p:cNvSpPr>
          <p:nvPr>
            <p:ph type="dt" sz="half" idx="10"/>
          </p:nvPr>
        </p:nvSpPr>
        <p:spPr/>
        <p:txBody>
          <a:bodyPr/>
          <a:lstStyle/>
          <a:p>
            <a:fld id="{71DC3F22-2760-4662-9018-C6E80D76CEBC}" type="datetimeFigureOut">
              <a:rPr lang="en-IN" smtClean="0"/>
              <a:t>09-04-2023</a:t>
            </a:fld>
            <a:endParaRPr lang="en-IN"/>
          </a:p>
        </p:txBody>
      </p:sp>
      <p:sp>
        <p:nvSpPr>
          <p:cNvPr id="6" name="Footer Placeholder 5">
            <a:extLst>
              <a:ext uri="{FF2B5EF4-FFF2-40B4-BE49-F238E27FC236}">
                <a16:creationId xmlns:a16="http://schemas.microsoft.com/office/drawing/2014/main" id="{37FFC8E0-F59E-AFEC-F222-E9052FDC3B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C91E39-3A5E-0B2D-AF64-05ACE7FDA877}"/>
              </a:ext>
            </a:extLst>
          </p:cNvPr>
          <p:cNvSpPr>
            <a:spLocks noGrp="1"/>
          </p:cNvSpPr>
          <p:nvPr>
            <p:ph type="sldNum" sz="quarter" idx="12"/>
          </p:nvPr>
        </p:nvSpPr>
        <p:spPr/>
        <p:txBody>
          <a:bodyPr/>
          <a:lstStyle/>
          <a:p>
            <a:fld id="{9FCE6AFA-C036-4058-8446-B7B820D3E9F1}" type="slidenum">
              <a:rPr lang="en-IN" smtClean="0"/>
              <a:t>‹#›</a:t>
            </a:fld>
            <a:endParaRPr lang="en-IN"/>
          </a:p>
        </p:txBody>
      </p:sp>
    </p:spTree>
    <p:extLst>
      <p:ext uri="{BB962C8B-B14F-4D97-AF65-F5344CB8AC3E}">
        <p14:creationId xmlns:p14="http://schemas.microsoft.com/office/powerpoint/2010/main" val="3208533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8A27-1911-8EAA-4151-935CE460D5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FCFD02-4622-BE04-C7E5-CC4C5FE36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372521-410F-9094-78B2-FC3203FAC6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5CC03F-9F9D-B80C-AE83-49D4E022DF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0AD09F-FCB5-BC94-1E06-9B03C8EFAC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730FE3-05EE-D13D-10F4-32AE0BA33EEF}"/>
              </a:ext>
            </a:extLst>
          </p:cNvPr>
          <p:cNvSpPr>
            <a:spLocks noGrp="1"/>
          </p:cNvSpPr>
          <p:nvPr>
            <p:ph type="dt" sz="half" idx="10"/>
          </p:nvPr>
        </p:nvSpPr>
        <p:spPr/>
        <p:txBody>
          <a:bodyPr/>
          <a:lstStyle/>
          <a:p>
            <a:fld id="{71DC3F22-2760-4662-9018-C6E80D76CEBC}" type="datetimeFigureOut">
              <a:rPr lang="en-IN" smtClean="0"/>
              <a:t>09-04-2023</a:t>
            </a:fld>
            <a:endParaRPr lang="en-IN"/>
          </a:p>
        </p:txBody>
      </p:sp>
      <p:sp>
        <p:nvSpPr>
          <p:cNvPr id="8" name="Footer Placeholder 7">
            <a:extLst>
              <a:ext uri="{FF2B5EF4-FFF2-40B4-BE49-F238E27FC236}">
                <a16:creationId xmlns:a16="http://schemas.microsoft.com/office/drawing/2014/main" id="{8365E990-1EDA-2F89-108A-3368636EF8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B33DFE-FDC9-C6DC-9A72-BC39EBA467D3}"/>
              </a:ext>
            </a:extLst>
          </p:cNvPr>
          <p:cNvSpPr>
            <a:spLocks noGrp="1"/>
          </p:cNvSpPr>
          <p:nvPr>
            <p:ph type="sldNum" sz="quarter" idx="12"/>
          </p:nvPr>
        </p:nvSpPr>
        <p:spPr/>
        <p:txBody>
          <a:bodyPr/>
          <a:lstStyle/>
          <a:p>
            <a:fld id="{9FCE6AFA-C036-4058-8446-B7B820D3E9F1}" type="slidenum">
              <a:rPr lang="en-IN" smtClean="0"/>
              <a:t>‹#›</a:t>
            </a:fld>
            <a:endParaRPr lang="en-IN"/>
          </a:p>
        </p:txBody>
      </p:sp>
    </p:spTree>
    <p:extLst>
      <p:ext uri="{BB962C8B-B14F-4D97-AF65-F5344CB8AC3E}">
        <p14:creationId xmlns:p14="http://schemas.microsoft.com/office/powerpoint/2010/main" val="421473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79F9-5E4B-5D5E-4E06-9BDF0BA880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93A139-3061-8B63-CF13-023446FCE634}"/>
              </a:ext>
            </a:extLst>
          </p:cNvPr>
          <p:cNvSpPr>
            <a:spLocks noGrp="1"/>
          </p:cNvSpPr>
          <p:nvPr>
            <p:ph type="dt" sz="half" idx="10"/>
          </p:nvPr>
        </p:nvSpPr>
        <p:spPr/>
        <p:txBody>
          <a:bodyPr/>
          <a:lstStyle/>
          <a:p>
            <a:fld id="{71DC3F22-2760-4662-9018-C6E80D76CEBC}" type="datetimeFigureOut">
              <a:rPr lang="en-IN" smtClean="0"/>
              <a:t>09-04-2023</a:t>
            </a:fld>
            <a:endParaRPr lang="en-IN"/>
          </a:p>
        </p:txBody>
      </p:sp>
      <p:sp>
        <p:nvSpPr>
          <p:cNvPr id="4" name="Footer Placeholder 3">
            <a:extLst>
              <a:ext uri="{FF2B5EF4-FFF2-40B4-BE49-F238E27FC236}">
                <a16:creationId xmlns:a16="http://schemas.microsoft.com/office/drawing/2014/main" id="{FB761792-8F28-CF08-E0BE-8D73C68F47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6D9BF2-98DD-91E2-9DBF-FAFD18D1D221}"/>
              </a:ext>
            </a:extLst>
          </p:cNvPr>
          <p:cNvSpPr>
            <a:spLocks noGrp="1"/>
          </p:cNvSpPr>
          <p:nvPr>
            <p:ph type="sldNum" sz="quarter" idx="12"/>
          </p:nvPr>
        </p:nvSpPr>
        <p:spPr/>
        <p:txBody>
          <a:bodyPr/>
          <a:lstStyle/>
          <a:p>
            <a:fld id="{9FCE6AFA-C036-4058-8446-B7B820D3E9F1}" type="slidenum">
              <a:rPr lang="en-IN" smtClean="0"/>
              <a:t>‹#›</a:t>
            </a:fld>
            <a:endParaRPr lang="en-IN"/>
          </a:p>
        </p:txBody>
      </p:sp>
    </p:spTree>
    <p:extLst>
      <p:ext uri="{BB962C8B-B14F-4D97-AF65-F5344CB8AC3E}">
        <p14:creationId xmlns:p14="http://schemas.microsoft.com/office/powerpoint/2010/main" val="200172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48D379-B1E2-8485-D36F-000761BBC0CC}"/>
              </a:ext>
            </a:extLst>
          </p:cNvPr>
          <p:cNvSpPr>
            <a:spLocks noGrp="1"/>
          </p:cNvSpPr>
          <p:nvPr>
            <p:ph type="dt" sz="half" idx="10"/>
          </p:nvPr>
        </p:nvSpPr>
        <p:spPr/>
        <p:txBody>
          <a:bodyPr/>
          <a:lstStyle/>
          <a:p>
            <a:fld id="{71DC3F22-2760-4662-9018-C6E80D76CEBC}" type="datetimeFigureOut">
              <a:rPr lang="en-IN" smtClean="0"/>
              <a:t>09-04-2023</a:t>
            </a:fld>
            <a:endParaRPr lang="en-IN"/>
          </a:p>
        </p:txBody>
      </p:sp>
      <p:sp>
        <p:nvSpPr>
          <p:cNvPr id="3" name="Footer Placeholder 2">
            <a:extLst>
              <a:ext uri="{FF2B5EF4-FFF2-40B4-BE49-F238E27FC236}">
                <a16:creationId xmlns:a16="http://schemas.microsoft.com/office/drawing/2014/main" id="{A79A74A3-5CB6-766C-92A5-6108F11A37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20DAE5-BDCD-7AAE-5020-D0E59F27AB80}"/>
              </a:ext>
            </a:extLst>
          </p:cNvPr>
          <p:cNvSpPr>
            <a:spLocks noGrp="1"/>
          </p:cNvSpPr>
          <p:nvPr>
            <p:ph type="sldNum" sz="quarter" idx="12"/>
          </p:nvPr>
        </p:nvSpPr>
        <p:spPr/>
        <p:txBody>
          <a:bodyPr/>
          <a:lstStyle/>
          <a:p>
            <a:fld id="{9FCE6AFA-C036-4058-8446-B7B820D3E9F1}" type="slidenum">
              <a:rPr lang="en-IN" smtClean="0"/>
              <a:t>‹#›</a:t>
            </a:fld>
            <a:endParaRPr lang="en-IN"/>
          </a:p>
        </p:txBody>
      </p:sp>
    </p:spTree>
    <p:extLst>
      <p:ext uri="{BB962C8B-B14F-4D97-AF65-F5344CB8AC3E}">
        <p14:creationId xmlns:p14="http://schemas.microsoft.com/office/powerpoint/2010/main" val="121766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EE05A-0182-3FC9-1C3A-104BF87387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B59278-B19D-CFBB-F7B0-50613F7C55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656566-2E96-87C7-4E75-235C550FE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D0B26-8D62-76BD-BBFC-7F49F352F534}"/>
              </a:ext>
            </a:extLst>
          </p:cNvPr>
          <p:cNvSpPr>
            <a:spLocks noGrp="1"/>
          </p:cNvSpPr>
          <p:nvPr>
            <p:ph type="dt" sz="half" idx="10"/>
          </p:nvPr>
        </p:nvSpPr>
        <p:spPr/>
        <p:txBody>
          <a:bodyPr/>
          <a:lstStyle/>
          <a:p>
            <a:fld id="{71DC3F22-2760-4662-9018-C6E80D76CEBC}" type="datetimeFigureOut">
              <a:rPr lang="en-IN" smtClean="0"/>
              <a:t>09-04-2023</a:t>
            </a:fld>
            <a:endParaRPr lang="en-IN"/>
          </a:p>
        </p:txBody>
      </p:sp>
      <p:sp>
        <p:nvSpPr>
          <p:cNvPr id="6" name="Footer Placeholder 5">
            <a:extLst>
              <a:ext uri="{FF2B5EF4-FFF2-40B4-BE49-F238E27FC236}">
                <a16:creationId xmlns:a16="http://schemas.microsoft.com/office/drawing/2014/main" id="{C0A74D5C-91D3-BE33-BA95-DDC136F83D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F4BEDE-666E-0DB2-0C77-5C2C3D6E529C}"/>
              </a:ext>
            </a:extLst>
          </p:cNvPr>
          <p:cNvSpPr>
            <a:spLocks noGrp="1"/>
          </p:cNvSpPr>
          <p:nvPr>
            <p:ph type="sldNum" sz="quarter" idx="12"/>
          </p:nvPr>
        </p:nvSpPr>
        <p:spPr/>
        <p:txBody>
          <a:bodyPr/>
          <a:lstStyle/>
          <a:p>
            <a:fld id="{9FCE6AFA-C036-4058-8446-B7B820D3E9F1}" type="slidenum">
              <a:rPr lang="en-IN" smtClean="0"/>
              <a:t>‹#›</a:t>
            </a:fld>
            <a:endParaRPr lang="en-IN"/>
          </a:p>
        </p:txBody>
      </p:sp>
    </p:spTree>
    <p:extLst>
      <p:ext uri="{BB962C8B-B14F-4D97-AF65-F5344CB8AC3E}">
        <p14:creationId xmlns:p14="http://schemas.microsoft.com/office/powerpoint/2010/main" val="1552809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8560-5E9A-79A6-6ACE-D6E5DD0D8E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6ADD86-2009-44E6-E282-F59B7A551D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4ABBFD-885F-97A5-8F13-8D9DFD787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B2BF8A-0DF0-F498-B4D5-D8F014626FFD}"/>
              </a:ext>
            </a:extLst>
          </p:cNvPr>
          <p:cNvSpPr>
            <a:spLocks noGrp="1"/>
          </p:cNvSpPr>
          <p:nvPr>
            <p:ph type="dt" sz="half" idx="10"/>
          </p:nvPr>
        </p:nvSpPr>
        <p:spPr/>
        <p:txBody>
          <a:bodyPr/>
          <a:lstStyle/>
          <a:p>
            <a:fld id="{71DC3F22-2760-4662-9018-C6E80D76CEBC}" type="datetimeFigureOut">
              <a:rPr lang="en-IN" smtClean="0"/>
              <a:t>09-04-2023</a:t>
            </a:fld>
            <a:endParaRPr lang="en-IN"/>
          </a:p>
        </p:txBody>
      </p:sp>
      <p:sp>
        <p:nvSpPr>
          <p:cNvPr id="6" name="Footer Placeholder 5">
            <a:extLst>
              <a:ext uri="{FF2B5EF4-FFF2-40B4-BE49-F238E27FC236}">
                <a16:creationId xmlns:a16="http://schemas.microsoft.com/office/drawing/2014/main" id="{387880CE-71E3-64A2-67D4-927FC28045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634FD9-ABE2-9A9F-116C-CBE00FB54900}"/>
              </a:ext>
            </a:extLst>
          </p:cNvPr>
          <p:cNvSpPr>
            <a:spLocks noGrp="1"/>
          </p:cNvSpPr>
          <p:nvPr>
            <p:ph type="sldNum" sz="quarter" idx="12"/>
          </p:nvPr>
        </p:nvSpPr>
        <p:spPr/>
        <p:txBody>
          <a:bodyPr/>
          <a:lstStyle/>
          <a:p>
            <a:fld id="{9FCE6AFA-C036-4058-8446-B7B820D3E9F1}" type="slidenum">
              <a:rPr lang="en-IN" smtClean="0"/>
              <a:t>‹#›</a:t>
            </a:fld>
            <a:endParaRPr lang="en-IN"/>
          </a:p>
        </p:txBody>
      </p:sp>
    </p:spTree>
    <p:extLst>
      <p:ext uri="{BB962C8B-B14F-4D97-AF65-F5344CB8AC3E}">
        <p14:creationId xmlns:p14="http://schemas.microsoft.com/office/powerpoint/2010/main" val="899859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242547-D0CF-92EE-32F4-7B77E49917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7B8BD3-6CFD-9654-7CF6-849778DE38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1CC108-4E2C-619C-6473-89774A0356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DC3F22-2760-4662-9018-C6E80D76CEBC}" type="datetimeFigureOut">
              <a:rPr lang="en-IN" smtClean="0"/>
              <a:t>09-04-2023</a:t>
            </a:fld>
            <a:endParaRPr lang="en-IN"/>
          </a:p>
        </p:txBody>
      </p:sp>
      <p:sp>
        <p:nvSpPr>
          <p:cNvPr id="5" name="Footer Placeholder 4">
            <a:extLst>
              <a:ext uri="{FF2B5EF4-FFF2-40B4-BE49-F238E27FC236}">
                <a16:creationId xmlns:a16="http://schemas.microsoft.com/office/drawing/2014/main" id="{84CDB690-8152-8C64-E54B-B6D3BD92F3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7505F7-9567-0DC6-D95F-C389001BA9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E6AFA-C036-4058-8446-B7B820D3E9F1}" type="slidenum">
              <a:rPr lang="en-IN" smtClean="0"/>
              <a:t>‹#›</a:t>
            </a:fld>
            <a:endParaRPr lang="en-IN"/>
          </a:p>
        </p:txBody>
      </p:sp>
    </p:spTree>
    <p:extLst>
      <p:ext uri="{BB962C8B-B14F-4D97-AF65-F5344CB8AC3E}">
        <p14:creationId xmlns:p14="http://schemas.microsoft.com/office/powerpoint/2010/main" val="847699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22"/>
          <p:cNvSpPr/>
          <p:nvPr/>
        </p:nvSpPr>
        <p:spPr>
          <a:xfrm>
            <a:off x="666751" y="5945190"/>
            <a:ext cx="6587067" cy="920751"/>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b="0" i="0" u="none" strike="noStrike" cap="none">
              <a:solidFill>
                <a:schemeClr val="dk1"/>
              </a:solidFill>
              <a:latin typeface="Tahoma"/>
              <a:ea typeface="Tahoma"/>
              <a:cs typeface="Tahoma"/>
              <a:sym typeface="Tahoma"/>
            </a:endParaRPr>
          </a:p>
        </p:txBody>
      </p:sp>
      <p:sp>
        <p:nvSpPr>
          <p:cNvPr id="11" name="Google Shape;11;p22"/>
          <p:cNvSpPr/>
          <p:nvPr/>
        </p:nvSpPr>
        <p:spPr>
          <a:xfrm>
            <a:off x="647700" y="5938838"/>
            <a:ext cx="4921251" cy="933451"/>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b="0" i="0" u="none" strike="noStrike" cap="none">
              <a:solidFill>
                <a:schemeClr val="dk1"/>
              </a:solidFill>
              <a:latin typeface="Tahoma"/>
              <a:ea typeface="Tahoma"/>
              <a:cs typeface="Tahoma"/>
              <a:sym typeface="Tahoma"/>
            </a:endParaRPr>
          </a:p>
        </p:txBody>
      </p:sp>
      <p:sp>
        <p:nvSpPr>
          <p:cNvPr id="12" name="Google Shape;12;p22"/>
          <p:cNvSpPr/>
          <p:nvPr/>
        </p:nvSpPr>
        <p:spPr>
          <a:xfrm>
            <a:off x="-8056" y="5791254"/>
            <a:ext cx="4536419" cy="1080868"/>
          </a:xfrm>
          <a:prstGeom prst="rtTriangle">
            <a:avLst/>
          </a:prstGeom>
          <a:blipFill rotWithShape="1">
            <a:blip r:embed="rId4">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0" i="0" u="none" strike="noStrike" cap="none">
              <a:solidFill>
                <a:schemeClr val="lt1"/>
              </a:solidFill>
              <a:latin typeface="Tahoma"/>
              <a:ea typeface="Tahoma"/>
              <a:cs typeface="Tahoma"/>
              <a:sym typeface="Tahoma"/>
            </a:endParaRPr>
          </a:p>
        </p:txBody>
      </p:sp>
      <p:cxnSp>
        <p:nvCxnSpPr>
          <p:cNvPr id="13" name="Google Shape;13;p22"/>
          <p:cNvCxnSpPr/>
          <p:nvPr/>
        </p:nvCxnSpPr>
        <p:spPr>
          <a:xfrm>
            <a:off x="-12316" y="5787740"/>
            <a:ext cx="4540679" cy="1084383"/>
          </a:xfrm>
          <a:prstGeom prst="straightConnector1">
            <a:avLst/>
          </a:prstGeom>
          <a:noFill/>
          <a:ln w="12050" cap="flat" cmpd="sng">
            <a:solidFill>
              <a:srgbClr val="93C5D8"/>
            </a:solidFill>
            <a:prstDash val="solid"/>
            <a:miter lim="800000"/>
            <a:headEnd type="none" w="sm" len="sm"/>
            <a:tailEnd type="none" w="sm" len="sm"/>
          </a:ln>
        </p:spPr>
      </p:cxnSp>
      <p:sp>
        <p:nvSpPr>
          <p:cNvPr id="14" name="Google Shape;14;p22"/>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1pPr>
            <a:lvl2pPr marR="0" lvl="1"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2pPr>
            <a:lvl3pPr marR="0" lvl="2"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3pPr>
            <a:lvl4pPr marR="0" lvl="3"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4pPr>
            <a:lvl5pPr marR="0" lvl="4"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5pPr>
            <a:lvl6pPr marR="0" lvl="5"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6pPr>
            <a:lvl7pPr marR="0" lvl="6"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7pPr>
            <a:lvl8pPr marR="0" lvl="7"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8pPr>
            <a:lvl9pPr marR="0" lvl="8"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9pPr>
          </a:lstStyle>
          <a:p>
            <a:endParaRPr/>
          </a:p>
        </p:txBody>
      </p:sp>
      <p:sp>
        <p:nvSpPr>
          <p:cNvPr id="15" name="Google Shape;15;p22"/>
          <p:cNvSpPr txBox="1">
            <a:spLocks noGrp="1"/>
          </p:cNvSpPr>
          <p:nvPr>
            <p:ph type="body" idx="1"/>
          </p:nvPr>
        </p:nvSpPr>
        <p:spPr>
          <a:xfrm>
            <a:off x="609600" y="1481138"/>
            <a:ext cx="10972800" cy="4525963"/>
          </a:xfrm>
          <a:prstGeom prst="rect">
            <a:avLst/>
          </a:prstGeom>
          <a:noFill/>
          <a:ln>
            <a:noFill/>
          </a:ln>
        </p:spPr>
        <p:txBody>
          <a:bodyPr spcFirstLastPara="1" wrap="square" lIns="91425" tIns="45700" rIns="91425" bIns="45700" anchor="t" anchorCtr="0">
            <a:no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5"/>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55600" algn="l" rtl="0">
              <a:spcBef>
                <a:spcPts val="350"/>
              </a:spcBef>
              <a:spcAft>
                <a:spcPts val="0"/>
              </a:spcAft>
              <a:buClr>
                <a:schemeClr val="accent2"/>
              </a:buClr>
              <a:buSzPts val="2000"/>
              <a:buFont typeface="Noto Sans Symbols"/>
              <a:buChar char="●"/>
              <a:defRPr sz="20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6" name="Google Shape;16;p22"/>
          <p:cNvSpPr txBox="1">
            <a:spLocks noGrp="1"/>
          </p:cNvSpPr>
          <p:nvPr>
            <p:ph type="dt" idx="10"/>
          </p:nvPr>
        </p:nvSpPr>
        <p:spPr>
          <a:xfrm>
            <a:off x="8970433" y="6408740"/>
            <a:ext cx="2559051" cy="3651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800" b="0" i="0" u="none" strike="noStrike" cap="none">
                <a:solidFill>
                  <a:schemeClr val="dk1"/>
                </a:solidFill>
                <a:latin typeface="Tahoma"/>
                <a:ea typeface="Tahoma"/>
                <a:cs typeface="Tahoma"/>
                <a:sym typeface="Tahoma"/>
              </a:defRPr>
            </a:lvl9pPr>
          </a:lstStyle>
          <a:p>
            <a:endParaRPr/>
          </a:p>
        </p:txBody>
      </p:sp>
      <p:sp>
        <p:nvSpPr>
          <p:cNvPr id="17" name="Google Shape;17;p22"/>
          <p:cNvSpPr txBox="1">
            <a:spLocks noGrp="1"/>
          </p:cNvSpPr>
          <p:nvPr>
            <p:ph type="ftr" idx="11"/>
          </p:nvPr>
        </p:nvSpPr>
        <p:spPr>
          <a:xfrm>
            <a:off x="5839884" y="6408740"/>
            <a:ext cx="3134783"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800" b="0" i="0" u="none" strike="noStrike" cap="none">
                <a:solidFill>
                  <a:schemeClr val="dk1"/>
                </a:solidFill>
                <a:latin typeface="Tahoma"/>
                <a:ea typeface="Tahoma"/>
                <a:cs typeface="Tahoma"/>
                <a:sym typeface="Tahoma"/>
              </a:defRPr>
            </a:lvl9pPr>
          </a:lstStyle>
          <a:p>
            <a:endParaRPr/>
          </a:p>
        </p:txBody>
      </p:sp>
      <p:sp>
        <p:nvSpPr>
          <p:cNvPr id="18" name="Google Shape;18;p22"/>
          <p:cNvSpPr txBox="1">
            <a:spLocks noGrp="1"/>
          </p:cNvSpPr>
          <p:nvPr>
            <p:ph type="sldNum" idx="12"/>
          </p:nvPr>
        </p:nvSpPr>
        <p:spPr>
          <a:xfrm>
            <a:off x="11529484" y="6408740"/>
            <a:ext cx="488949"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000" b="0" i="0" u="none" strike="noStrike" cap="none">
                <a:solidFill>
                  <a:schemeClr val="dk1"/>
                </a:solidFill>
                <a:latin typeface="Tahoma"/>
                <a:ea typeface="Tahoma"/>
                <a:cs typeface="Tahoma"/>
                <a:sym typeface="Tahoma"/>
              </a:defRPr>
            </a:lvl1pPr>
            <a:lvl2pPr marL="0" marR="0" lvl="1" indent="0" algn="r" rtl="0">
              <a:spcBef>
                <a:spcPts val="0"/>
              </a:spcBef>
              <a:spcAft>
                <a:spcPts val="0"/>
              </a:spcAft>
              <a:buNone/>
              <a:defRPr sz="1000" b="0" i="0" u="none" strike="noStrike" cap="none">
                <a:solidFill>
                  <a:schemeClr val="dk1"/>
                </a:solidFill>
                <a:latin typeface="Tahoma"/>
                <a:ea typeface="Tahoma"/>
                <a:cs typeface="Tahoma"/>
                <a:sym typeface="Tahoma"/>
              </a:defRPr>
            </a:lvl2pPr>
            <a:lvl3pPr marL="0" marR="0" lvl="2" indent="0" algn="r" rtl="0">
              <a:spcBef>
                <a:spcPts val="0"/>
              </a:spcBef>
              <a:spcAft>
                <a:spcPts val="0"/>
              </a:spcAft>
              <a:buNone/>
              <a:defRPr sz="1000" b="0" i="0" u="none" strike="noStrike" cap="none">
                <a:solidFill>
                  <a:schemeClr val="dk1"/>
                </a:solidFill>
                <a:latin typeface="Tahoma"/>
                <a:ea typeface="Tahoma"/>
                <a:cs typeface="Tahoma"/>
                <a:sym typeface="Tahoma"/>
              </a:defRPr>
            </a:lvl3pPr>
            <a:lvl4pPr marL="0" marR="0" lvl="3" indent="0" algn="r" rtl="0">
              <a:spcBef>
                <a:spcPts val="0"/>
              </a:spcBef>
              <a:spcAft>
                <a:spcPts val="0"/>
              </a:spcAft>
              <a:buNone/>
              <a:defRPr sz="1000" b="0" i="0" u="none" strike="noStrike" cap="none">
                <a:solidFill>
                  <a:schemeClr val="dk1"/>
                </a:solidFill>
                <a:latin typeface="Tahoma"/>
                <a:ea typeface="Tahoma"/>
                <a:cs typeface="Tahoma"/>
                <a:sym typeface="Tahoma"/>
              </a:defRPr>
            </a:lvl4pPr>
            <a:lvl5pPr marL="0" marR="0" lvl="4" indent="0" algn="r" rtl="0">
              <a:spcBef>
                <a:spcPts val="0"/>
              </a:spcBef>
              <a:spcAft>
                <a:spcPts val="0"/>
              </a:spcAft>
              <a:buNone/>
              <a:defRPr sz="1000" b="0" i="0" u="none" strike="noStrike" cap="none">
                <a:solidFill>
                  <a:schemeClr val="dk1"/>
                </a:solidFill>
                <a:latin typeface="Tahoma"/>
                <a:ea typeface="Tahoma"/>
                <a:cs typeface="Tahoma"/>
                <a:sym typeface="Tahoma"/>
              </a:defRPr>
            </a:lvl5pPr>
            <a:lvl6pPr marL="0" marR="0" lvl="5" indent="0" algn="r" rtl="0">
              <a:spcBef>
                <a:spcPts val="0"/>
              </a:spcBef>
              <a:spcAft>
                <a:spcPts val="0"/>
              </a:spcAft>
              <a:buNone/>
              <a:defRPr sz="1000" b="0" i="0" u="none" strike="noStrike" cap="none">
                <a:solidFill>
                  <a:schemeClr val="dk1"/>
                </a:solidFill>
                <a:latin typeface="Tahoma"/>
                <a:ea typeface="Tahoma"/>
                <a:cs typeface="Tahoma"/>
                <a:sym typeface="Tahoma"/>
              </a:defRPr>
            </a:lvl6pPr>
            <a:lvl7pPr marL="0" marR="0" lvl="6" indent="0" algn="r" rtl="0">
              <a:spcBef>
                <a:spcPts val="0"/>
              </a:spcBef>
              <a:spcAft>
                <a:spcPts val="0"/>
              </a:spcAft>
              <a:buNone/>
              <a:defRPr sz="1000" b="0" i="0" u="none" strike="noStrike" cap="none">
                <a:solidFill>
                  <a:schemeClr val="dk1"/>
                </a:solidFill>
                <a:latin typeface="Tahoma"/>
                <a:ea typeface="Tahoma"/>
                <a:cs typeface="Tahoma"/>
                <a:sym typeface="Tahoma"/>
              </a:defRPr>
            </a:lvl7pPr>
            <a:lvl8pPr marL="0" marR="0" lvl="7" indent="0" algn="r" rtl="0">
              <a:spcBef>
                <a:spcPts val="0"/>
              </a:spcBef>
              <a:spcAft>
                <a:spcPts val="0"/>
              </a:spcAft>
              <a:buNone/>
              <a:defRPr sz="1000" b="0" i="0" u="none" strike="noStrike" cap="none">
                <a:solidFill>
                  <a:schemeClr val="dk1"/>
                </a:solidFill>
                <a:latin typeface="Tahoma"/>
                <a:ea typeface="Tahoma"/>
                <a:cs typeface="Tahoma"/>
                <a:sym typeface="Tahoma"/>
              </a:defRPr>
            </a:lvl8pPr>
            <a:lvl9pPr marL="0" marR="0" lvl="8" indent="0" algn="r" rtl="0">
              <a:spcBef>
                <a:spcPts val="0"/>
              </a:spcBef>
              <a:spcAft>
                <a:spcPts val="0"/>
              </a:spcAft>
              <a:buNone/>
              <a:defRPr sz="1000" b="0" i="0" u="none" strike="noStrike" cap="none">
                <a:solidFill>
                  <a:schemeClr val="dk1"/>
                </a:solidFill>
                <a:latin typeface="Tahoma"/>
                <a:ea typeface="Tahoma"/>
                <a:cs typeface="Tahoma"/>
                <a:sym typeface="Tahoma"/>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922403711"/>
      </p:ext>
    </p:extLst>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167694767"/>
      </p:ext>
    </p:extLst>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3.xml"/><Relationship Id="rId5" Type="http://schemas.openxmlformats.org/officeDocument/2006/relationships/image" Target="../media/image29.jpeg"/><Relationship Id="rId4" Type="http://schemas.openxmlformats.org/officeDocument/2006/relationships/image" Target="../media/image28.jpeg"/></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direct.com/topics/materials-science/polymer-matrix-composites"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13.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7" name="Google Shape;107;p1" descr="Logo&#10;&#10;Description automatically generated"/>
          <p:cNvPicPr preferRelativeResize="0"/>
          <p:nvPr/>
        </p:nvPicPr>
        <p:blipFill rotWithShape="1">
          <a:blip r:embed="rId3">
            <a:alphaModFix/>
          </a:blip>
          <a:srcRect/>
          <a:stretch/>
        </p:blipFill>
        <p:spPr>
          <a:xfrm>
            <a:off x="2096433" y="416209"/>
            <a:ext cx="1270016" cy="1508126"/>
          </a:xfrm>
          <a:prstGeom prst="rect">
            <a:avLst/>
          </a:prstGeom>
          <a:noFill/>
          <a:ln>
            <a:noFill/>
          </a:ln>
        </p:spPr>
      </p:pic>
      <p:pic>
        <p:nvPicPr>
          <p:cNvPr id="108" name="Google Shape;108;p1" descr="A picture containing text, clipart&#10;&#10;Description automatically generated"/>
          <p:cNvPicPr preferRelativeResize="0"/>
          <p:nvPr/>
        </p:nvPicPr>
        <p:blipFill rotWithShape="1">
          <a:blip r:embed="rId4">
            <a:alphaModFix/>
          </a:blip>
          <a:srcRect/>
          <a:stretch/>
        </p:blipFill>
        <p:spPr>
          <a:xfrm>
            <a:off x="8670597" y="410929"/>
            <a:ext cx="1697152" cy="1636237"/>
          </a:xfrm>
          <a:prstGeom prst="rect">
            <a:avLst/>
          </a:prstGeom>
          <a:noFill/>
          <a:ln>
            <a:noFill/>
          </a:ln>
        </p:spPr>
      </p:pic>
      <p:sp>
        <p:nvSpPr>
          <p:cNvPr id="106" name="Google Shape;106;p1"/>
          <p:cNvSpPr/>
          <p:nvPr/>
        </p:nvSpPr>
        <p:spPr>
          <a:xfrm>
            <a:off x="1952550" y="188082"/>
            <a:ext cx="8286900" cy="5724644"/>
          </a:xfrm>
          <a:prstGeom prst="rect">
            <a:avLst/>
          </a:prstGeom>
          <a:noFill/>
          <a:ln>
            <a:noFill/>
          </a:ln>
        </p:spPr>
        <p:txBody>
          <a:bodyPr spcFirstLastPara="1" wrap="square" lIns="0" tIns="0" rIns="0" bIns="0" anchor="ctr"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dirty="0">
              <a:ln>
                <a:noFill/>
              </a:ln>
              <a:solidFill>
                <a:srgbClr val="6D0F14"/>
              </a:solidFill>
              <a:effectLst/>
              <a:uLnTx/>
              <a:uFillTx/>
              <a:latin typeface="Times New Roman"/>
              <a:ea typeface="Times New Roman"/>
              <a:cs typeface="Times New Roman"/>
              <a:sym typeface="Times New Roman"/>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 EXAMINE THE MICROSTRUCTURE OF PLA7NF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rPr>
              <a:t>FOR 3D PRINTNG FILAMENT</a:t>
            </a:r>
            <a:endParaRPr kumimoji="0" lang="en-IN" sz="1800" b="1"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6D0F14"/>
                </a:solidFill>
                <a:effectLst/>
                <a:uLnTx/>
                <a:uFillTx/>
                <a:latin typeface="Times New Roman"/>
                <a:ea typeface="Times New Roman"/>
                <a:cs typeface="Times New Roman"/>
                <a:sym typeface="Times New Roman"/>
              </a:rPr>
              <a:t> </a:t>
            </a:r>
            <a:r>
              <a:rPr kumimoji="0" lang="en-US" sz="2000" b="1" i="0" u="none" strike="noStrike" kern="0" cap="none" spc="0" normalizeH="0" baseline="0" noProof="0" dirty="0">
                <a:ln>
                  <a:noFill/>
                </a:ln>
                <a:solidFill>
                  <a:srgbClr val="FF0000"/>
                </a:solidFill>
                <a:effectLst/>
                <a:uLnTx/>
                <a:uFillTx/>
                <a:latin typeface="Times New Roman"/>
                <a:ea typeface="Times New Roman"/>
                <a:cs typeface="Times New Roman"/>
                <a:sym typeface="Times New Roman"/>
              </a:rPr>
              <a:t> </a:t>
            </a:r>
            <a:endParaRPr kumimoji="0" sz="2000" b="1" i="0" u="none" strike="noStrike" kern="0" cap="none" spc="0" normalizeH="0" baseline="0" noProof="0" dirty="0">
              <a:ln>
                <a:noFill/>
              </a:ln>
              <a:solidFill>
                <a:srgbClr val="FF0000"/>
              </a:solidFill>
              <a:effectLst/>
              <a:uLnTx/>
              <a:uFillTx/>
              <a:latin typeface="Times New Roman"/>
              <a:ea typeface="Times New Roman"/>
              <a:cs typeface="Times New Roman"/>
              <a:sym typeface="Times New Roman"/>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1" u="none" strike="noStrike" kern="0" cap="none" spc="0" normalizeH="0" baseline="0" noProof="0" dirty="0">
                <a:ln>
                  <a:noFill/>
                </a:ln>
                <a:solidFill>
                  <a:srgbClr val="000000"/>
                </a:solidFill>
                <a:effectLst/>
                <a:uLnTx/>
                <a:uFillTx/>
                <a:latin typeface="Tahoma"/>
                <a:ea typeface="Tahoma"/>
                <a:cs typeface="Tahoma"/>
                <a:sym typeface="Tahoma"/>
              </a:rPr>
              <a:t>By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1" u="none" strike="noStrike" kern="0" cap="none" spc="0" normalizeH="0" baseline="0" noProof="0" dirty="0">
                <a:ln>
                  <a:noFill/>
                </a:ln>
                <a:solidFill>
                  <a:srgbClr val="000000"/>
                </a:solidFill>
                <a:effectLst/>
                <a:uLnTx/>
                <a:uFillTx/>
                <a:latin typeface="Tahoma"/>
                <a:ea typeface="Tahoma"/>
                <a:cs typeface="Tahoma"/>
                <a:sym typeface="Tahoma"/>
              </a:rPr>
              <a:t> 			   </a:t>
            </a:r>
            <a:r>
              <a:rPr kumimoji="0" lang="en-US" sz="2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			          </a:t>
            </a:r>
            <a:r>
              <a:rPr kumimoji="0" lang="en-US" sz="2000" b="1" i="0" u="sng"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Project Members</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		 </a:t>
            </a:r>
            <a:r>
              <a:rPr kumimoji="0" lang="en-US" sz="18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ABINATH E                      (211419114005)  </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		 AKASH                              (211419114021)</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		 BADRINARAYAN G       (211419114045)</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		 BALAJI B                          (211419114046)</a:t>
            </a:r>
            <a:r>
              <a:rPr kumimoji="0" lang="en-US" sz="20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	                </a:t>
            </a:r>
            <a:endParaRPr kumimoji="0" lang="en-US" sz="20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	</a:t>
            </a:r>
            <a:endParaRPr kumimoji="0" lang="en-US" sz="22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000" b="1" i="1" u="none" strike="noStrike" kern="0" cap="none" spc="0" normalizeH="0" baseline="0" noProof="0" dirty="0">
              <a:ln>
                <a:noFill/>
              </a:ln>
              <a:solidFill>
                <a:srgbClr val="000000"/>
              </a:solidFill>
              <a:effectLst/>
              <a:uLnTx/>
              <a:uFillTx/>
              <a:latin typeface="Tahoma"/>
              <a:ea typeface="Tahoma"/>
              <a:cs typeface="Tahoma"/>
              <a:sym typeface="Tahoma"/>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000000"/>
                </a:solidFill>
                <a:effectLst/>
                <a:uLnTx/>
                <a:uFillTx/>
                <a:latin typeface="Times New Roman" pitchFamily="18" charset="0"/>
                <a:ea typeface="Times New Roman"/>
                <a:cs typeface="Times New Roman" pitchFamily="18" charset="0"/>
                <a:sym typeface="Times New Roman"/>
              </a:rPr>
              <a:t>Batch No: 03</a:t>
            </a:r>
            <a:endParaRPr kumimoji="0" sz="2000" b="1" i="0" u="none" strike="noStrike" kern="0" cap="none" spc="0" normalizeH="0" baseline="0" noProof="0" dirty="0">
              <a:ln>
                <a:noFill/>
              </a:ln>
              <a:solidFill>
                <a:srgbClr val="000000"/>
              </a:solidFill>
              <a:effectLst/>
              <a:uLnTx/>
              <a:uFillTx/>
              <a:latin typeface="Times New Roman" pitchFamily="18" charset="0"/>
              <a:ea typeface="Times New Roman"/>
              <a:cs typeface="Times New Roman" pitchFamily="18" charset="0"/>
              <a:sym typeface="Times New Roman"/>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                                </a:t>
            </a:r>
            <a:endParaRPr kumimoji="0" sz="2000" b="1" i="1" u="none" strike="noStrike" kern="0" cap="none" spc="0" normalizeH="0" baseline="0" noProof="0" dirty="0">
              <a:ln>
                <a:noFill/>
              </a:ln>
              <a:solidFill>
                <a:srgbClr val="0F5666"/>
              </a:solidFill>
              <a:effectLst/>
              <a:uLnTx/>
              <a:uFillTx/>
              <a:latin typeface="Tahoma"/>
              <a:ea typeface="Tahoma"/>
              <a:cs typeface="Tahoma"/>
              <a:sym typeface="Tahoma"/>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200" b="1" i="0" u="none" strike="noStrike" kern="0" cap="none" spc="0" normalizeH="0" baseline="0" noProof="0" dirty="0">
              <a:ln>
                <a:noFill/>
              </a:ln>
              <a:solidFill>
                <a:srgbClr val="66FFFF"/>
              </a:solidFill>
              <a:effectLst/>
              <a:uLnTx/>
              <a:uFillTx/>
              <a:latin typeface="Arial"/>
              <a:cs typeface="Arial"/>
              <a:sym typeface="Arial"/>
            </a:endParaRPr>
          </a:p>
        </p:txBody>
      </p:sp>
      <p:sp>
        <p:nvSpPr>
          <p:cNvPr id="109" name="Google Shape;109;p1"/>
          <p:cNvSpPr/>
          <p:nvPr/>
        </p:nvSpPr>
        <p:spPr>
          <a:xfrm>
            <a:off x="2026486" y="4211400"/>
            <a:ext cx="8232081" cy="2646600"/>
          </a:xfrm>
          <a:prstGeom prst="roundRect">
            <a:avLst>
              <a:gd name="adj" fmla="val 16667"/>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464646">
                    <a:lumMod val="50000"/>
                  </a:srgbClr>
                </a:solidFill>
                <a:effectLst/>
                <a:uLnTx/>
                <a:uFillTx/>
                <a:latin typeface="Times New Roman" pitchFamily="18" charset="0"/>
                <a:ea typeface="Tahoma"/>
                <a:cs typeface="Times New Roman" pitchFamily="18" charset="0"/>
                <a:sym typeface="Tahoma"/>
              </a:rPr>
              <a:t>Under the Supervision</a:t>
            </a:r>
            <a:endParaRPr kumimoji="0" sz="1600" b="1" i="0" u="none" strike="noStrike" kern="0" cap="none" spc="0" normalizeH="0" baseline="0" noProof="0" dirty="0">
              <a:ln>
                <a:noFill/>
              </a:ln>
              <a:solidFill>
                <a:srgbClr val="464646">
                  <a:lumMod val="50000"/>
                </a:srgbClr>
              </a:solidFill>
              <a:effectLst/>
              <a:uLnTx/>
              <a:uFillTx/>
              <a:latin typeface="Times New Roman" pitchFamily="18" charset="0"/>
              <a:ea typeface="+mn-ea"/>
              <a:cs typeface="Times New Roman" pitchFamily="18" charset="0"/>
              <a:sym typeface="Arial"/>
            </a:endParaRPr>
          </a:p>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1400" b="0" i="1" u="none" strike="noStrike" kern="0" cap="none" spc="0" normalizeH="0" baseline="0" noProof="0" dirty="0">
                <a:ln>
                  <a:noFill/>
                </a:ln>
                <a:solidFill>
                  <a:srgbClr val="464646">
                    <a:lumMod val="50000"/>
                  </a:srgbClr>
                </a:solidFill>
                <a:effectLst/>
                <a:uLnTx/>
                <a:uFillTx/>
                <a:latin typeface="Times New Roman" pitchFamily="18" charset="0"/>
                <a:ea typeface="Tahoma"/>
                <a:cs typeface="Times New Roman" pitchFamily="18" charset="0"/>
                <a:sym typeface="Tahoma"/>
              </a:rPr>
              <a:t>Of</a:t>
            </a:r>
            <a:endParaRPr kumimoji="0" sz="1600" b="0" i="1" u="none" strike="noStrike" kern="0" cap="none" spc="0" normalizeH="0" baseline="0" noProof="0" dirty="0">
              <a:ln>
                <a:noFill/>
              </a:ln>
              <a:solidFill>
                <a:srgbClr val="464646">
                  <a:lumMod val="50000"/>
                </a:srgbClr>
              </a:solidFill>
              <a:effectLst/>
              <a:uLnTx/>
              <a:uFillTx/>
              <a:latin typeface="Times New Roman" pitchFamily="18" charset="0"/>
              <a:ea typeface="+mn-ea"/>
              <a:cs typeface="Times New Roman" pitchFamily="18" charset="0"/>
              <a:sym typeface="Arial"/>
            </a:endParaRPr>
          </a:p>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sym typeface="Arial"/>
              </a:rPr>
              <a:t>MR.P.SRIRAM  M.E.</a:t>
            </a:r>
            <a:endParaRPr kumimoji="0" sz="2400" b="1"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sym typeface="Arial"/>
            </a:endParaRPr>
          </a:p>
          <a:p>
            <a:pPr marL="0" marR="0" lvl="0" indent="0" algn="ctr" defTabSz="914400" rtl="0" eaLnBrk="1" fontAlgn="auto" latinLnBrk="0" hangingPunct="1">
              <a:lnSpc>
                <a:spcPct val="150000"/>
              </a:lnSpc>
              <a:spcBef>
                <a:spcPts val="0"/>
              </a:spcBef>
              <a:spcAft>
                <a:spcPts val="0"/>
              </a:spcAft>
              <a:buClr>
                <a:srgbClr val="000000"/>
              </a:buClr>
              <a:buSzPts val="1100"/>
              <a:buFont typeface="Arial"/>
              <a:buNone/>
              <a:tabLst/>
              <a:defRPr/>
            </a:pPr>
            <a:r>
              <a:rPr kumimoji="0" lang="en-US" sz="2000" b="1" i="0" u="none" strike="noStrike" kern="0" cap="none" spc="0" normalizeH="0" baseline="0" noProof="0" dirty="0">
                <a:ln>
                  <a:noFill/>
                </a:ln>
                <a:solidFill>
                  <a:srgbClr val="464646">
                    <a:lumMod val="50000"/>
                  </a:srgbClr>
                </a:solidFill>
                <a:effectLst/>
                <a:uLnTx/>
                <a:uFillTx/>
                <a:latin typeface="Times New Roman" pitchFamily="18" charset="0"/>
                <a:ea typeface="+mn-ea"/>
                <a:cs typeface="Times New Roman" pitchFamily="18" charset="0"/>
                <a:sym typeface="Arial"/>
              </a:rPr>
              <a:t>Assistant Professor </a:t>
            </a:r>
            <a:endParaRPr kumimoji="0" sz="2400" b="1" i="0" u="none" strike="noStrike" kern="0" cap="none" spc="0" normalizeH="0" baseline="0" noProof="0" dirty="0">
              <a:ln>
                <a:noFill/>
              </a:ln>
              <a:solidFill>
                <a:srgbClr val="464646">
                  <a:lumMod val="50000"/>
                </a:srgbClr>
              </a:solidFill>
              <a:effectLst/>
              <a:uLnTx/>
              <a:uFillTx/>
              <a:latin typeface="Times New Roman" pitchFamily="18" charset="0"/>
              <a:ea typeface="+mn-ea"/>
              <a:cs typeface="Times New Roman" pitchFamily="18" charset="0"/>
              <a:sym typeface="Arial"/>
            </a:endParaRPr>
          </a:p>
          <a:p>
            <a:pPr marL="0" marR="0" lvl="0" indent="0" algn="ctr" defTabSz="914400" rtl="0" eaLnBrk="1" fontAlgn="auto" latinLnBrk="0" hangingPunct="1">
              <a:lnSpc>
                <a:spcPct val="150000"/>
              </a:lnSpc>
              <a:spcBef>
                <a:spcPts val="0"/>
              </a:spcBef>
              <a:spcAft>
                <a:spcPts val="0"/>
              </a:spcAft>
              <a:buClr>
                <a:srgbClr val="000000"/>
              </a:buClr>
              <a:buSzPts val="1100"/>
              <a:buFont typeface="Arial"/>
              <a:buNone/>
              <a:tabLst/>
              <a:defRPr/>
            </a:pPr>
            <a:r>
              <a:rPr kumimoji="0" lang="en-US" sz="2000" b="1" i="0" u="none" strike="noStrike" kern="0" cap="none" spc="0" normalizeH="0" baseline="0" noProof="0" dirty="0">
                <a:ln>
                  <a:noFill/>
                </a:ln>
                <a:solidFill>
                  <a:srgbClr val="464646">
                    <a:lumMod val="50000"/>
                  </a:srgbClr>
                </a:solidFill>
                <a:effectLst/>
                <a:uLnTx/>
                <a:uFillTx/>
                <a:latin typeface="Times New Roman" pitchFamily="18" charset="0"/>
                <a:ea typeface="+mn-ea"/>
                <a:cs typeface="Times New Roman" pitchFamily="18" charset="0"/>
                <a:sym typeface="Arial"/>
              </a:rPr>
              <a:t>Department of Mechanical Engineering,</a:t>
            </a:r>
            <a:endParaRPr kumimoji="0" sz="2000" b="1" i="0" u="none" strike="noStrike" kern="0" cap="none" spc="0" normalizeH="0" baseline="0" noProof="0" dirty="0">
              <a:ln>
                <a:noFill/>
              </a:ln>
              <a:solidFill>
                <a:srgbClr val="464646">
                  <a:lumMod val="50000"/>
                </a:srgbClr>
              </a:solidFill>
              <a:effectLst/>
              <a:uLnTx/>
              <a:uFillTx/>
              <a:latin typeface="Times New Roman" pitchFamily="18" charset="0"/>
              <a:ea typeface="+mn-ea"/>
              <a:cs typeface="Times New Roman" pitchFamily="18" charset="0"/>
              <a:sym typeface="Arial"/>
            </a:endParaRPr>
          </a:p>
          <a:p>
            <a:pPr marL="0" marR="0" lvl="0" indent="0" algn="ctr" defTabSz="914400" rtl="0" eaLnBrk="1" fontAlgn="auto" latinLnBrk="0" hangingPunct="1">
              <a:lnSpc>
                <a:spcPct val="150000"/>
              </a:lnSpc>
              <a:spcBef>
                <a:spcPts val="0"/>
              </a:spcBef>
              <a:spcAft>
                <a:spcPts val="0"/>
              </a:spcAft>
              <a:buClr>
                <a:srgbClr val="000000"/>
              </a:buClr>
              <a:buSzPts val="1100"/>
              <a:buFont typeface="Arial"/>
              <a:buNone/>
              <a:tabLst/>
              <a:defRPr/>
            </a:pPr>
            <a:r>
              <a:rPr kumimoji="0" lang="en-US" sz="2000" b="1" i="0" u="none" strike="noStrike" kern="0" cap="none" spc="0" normalizeH="0" baseline="0" noProof="0" dirty="0">
                <a:ln>
                  <a:noFill/>
                </a:ln>
                <a:solidFill>
                  <a:srgbClr val="464646">
                    <a:lumMod val="50000"/>
                  </a:srgbClr>
                </a:solidFill>
                <a:effectLst/>
                <a:uLnTx/>
                <a:uFillTx/>
                <a:latin typeface="Times New Roman" pitchFamily="18" charset="0"/>
                <a:ea typeface="+mn-ea"/>
                <a:cs typeface="Times New Roman" pitchFamily="18" charset="0"/>
                <a:sym typeface="Arial"/>
              </a:rPr>
              <a:t>Panimalar Engineering College.</a:t>
            </a:r>
            <a:endParaRPr kumimoji="0" sz="1200" b="1" i="0" u="none" strike="noStrike" kern="0" cap="none" spc="0" normalizeH="0" baseline="0" noProof="0" dirty="0">
              <a:ln>
                <a:noFill/>
              </a:ln>
              <a:solidFill>
                <a:srgbClr val="464646">
                  <a:lumMod val="50000"/>
                </a:srgbClr>
              </a:solidFill>
              <a:effectLst/>
              <a:uLnTx/>
              <a:uFillTx/>
              <a:latin typeface="Times New Roman" pitchFamily="18" charset="0"/>
              <a:ea typeface="+mn-ea"/>
              <a:cs typeface="Times New Roman" pitchFamily="18" charset="0"/>
              <a:sym typeface="Arial"/>
            </a:endParaRPr>
          </a:p>
        </p:txBody>
      </p:sp>
    </p:spTree>
    <p:extLst>
      <p:ext uri="{BB962C8B-B14F-4D97-AF65-F5344CB8AC3E}">
        <p14:creationId xmlns:p14="http://schemas.microsoft.com/office/powerpoint/2010/main" val="735788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45A6D1-CEBF-04F0-6A9A-F13B303D06E8}"/>
              </a:ext>
            </a:extLst>
          </p:cNvPr>
          <p:cNvSpPr txBox="1"/>
          <p:nvPr/>
        </p:nvSpPr>
        <p:spPr>
          <a:xfrm>
            <a:off x="0" y="573932"/>
            <a:ext cx="3808520" cy="430887"/>
          </a:xfrm>
          <a:prstGeom prst="rect">
            <a:avLst/>
          </a:prstGeom>
          <a:noFill/>
        </p:spPr>
        <p:txBody>
          <a:bodyPr wrap="square" rtlCol="0">
            <a:spAutoFit/>
          </a:bodyPr>
          <a:lstStyle/>
          <a:p>
            <a:pPr lvl="3">
              <a:spcBef>
                <a:spcPts val="1245"/>
              </a:spcBef>
              <a:spcAft>
                <a:spcPts val="0"/>
              </a:spcAft>
              <a:buSzPts val="1400"/>
              <a:tabLst>
                <a:tab pos="596900" algn="l"/>
              </a:tabLst>
            </a:pPr>
            <a:r>
              <a:rPr lang="en-US" sz="2200" kern="0">
                <a:effectLst/>
                <a:latin typeface="Times New Roman" panose="02020603050405020304" pitchFamily="18" charset="0"/>
                <a:ea typeface="Times New Roman" panose="02020603050405020304" pitchFamily="18" charset="0"/>
              </a:rPr>
              <a:t>COIR</a:t>
            </a:r>
            <a:endParaRPr lang="en-IN" sz="2200" kern="0">
              <a:effectLst/>
              <a:latin typeface="Times New Roman" panose="02020603050405020304" pitchFamily="18" charset="0"/>
              <a:ea typeface="Times New Roman" panose="02020603050405020304" pitchFamily="18" charset="0"/>
            </a:endParaRPr>
          </a:p>
        </p:txBody>
      </p:sp>
      <p:pic>
        <p:nvPicPr>
          <p:cNvPr id="3" name="image22.jpeg" descr="Coconut fiber">
            <a:extLst>
              <a:ext uri="{FF2B5EF4-FFF2-40B4-BE49-F238E27FC236}">
                <a16:creationId xmlns:a16="http://schemas.microsoft.com/office/drawing/2014/main" id="{F8C2F253-1BDD-5906-D95F-85AF5F8E40D7}"/>
              </a:ext>
            </a:extLst>
          </p:cNvPr>
          <p:cNvPicPr>
            <a:picLocks noChangeAspect="1"/>
          </p:cNvPicPr>
          <p:nvPr/>
        </p:nvPicPr>
        <p:blipFill>
          <a:blip r:embed="rId2" cstate="print"/>
          <a:stretch>
            <a:fillRect/>
          </a:stretch>
        </p:blipFill>
        <p:spPr>
          <a:xfrm>
            <a:off x="204926" y="1053669"/>
            <a:ext cx="3426041" cy="1541718"/>
          </a:xfrm>
          <a:prstGeom prst="rect">
            <a:avLst/>
          </a:prstGeom>
        </p:spPr>
      </p:pic>
      <p:sp>
        <p:nvSpPr>
          <p:cNvPr id="4" name="TextBox 3">
            <a:extLst>
              <a:ext uri="{FF2B5EF4-FFF2-40B4-BE49-F238E27FC236}">
                <a16:creationId xmlns:a16="http://schemas.microsoft.com/office/drawing/2014/main" id="{D3C649FF-6F8F-7246-5CF5-DA6769C45BE8}"/>
              </a:ext>
            </a:extLst>
          </p:cNvPr>
          <p:cNvSpPr txBox="1"/>
          <p:nvPr/>
        </p:nvSpPr>
        <p:spPr>
          <a:xfrm>
            <a:off x="461639" y="2707689"/>
            <a:ext cx="2716567" cy="307777"/>
          </a:xfrm>
          <a:prstGeom prst="rect">
            <a:avLst/>
          </a:prstGeom>
          <a:noFill/>
        </p:spPr>
        <p:txBody>
          <a:bodyPr wrap="square" rtlCol="0">
            <a:spAutoFit/>
          </a:bodyPr>
          <a:lstStyle/>
          <a:p>
            <a:r>
              <a:rPr lang="en-US" sz="1400">
                <a:effectLst/>
                <a:latin typeface="Times New Roman" panose="02020603050405020304" pitchFamily="18" charset="0"/>
                <a:ea typeface="Times New Roman" panose="02020603050405020304" pitchFamily="18" charset="0"/>
              </a:rPr>
              <a:t>1.19Plant</a:t>
            </a:r>
            <a:r>
              <a:rPr lang="en-US" sz="1400" spc="-10">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Fibre of</a:t>
            </a:r>
            <a:r>
              <a:rPr lang="en-US" sz="1400" spc="-10">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Coir</a:t>
            </a:r>
            <a:endParaRPr lang="en-IN" sz="1400"/>
          </a:p>
        </p:txBody>
      </p:sp>
      <p:sp>
        <p:nvSpPr>
          <p:cNvPr id="5" name="TextBox 4">
            <a:extLst>
              <a:ext uri="{FF2B5EF4-FFF2-40B4-BE49-F238E27FC236}">
                <a16:creationId xmlns:a16="http://schemas.microsoft.com/office/drawing/2014/main" id="{D160F977-A1C6-88E4-23DB-9B8815585496}"/>
              </a:ext>
            </a:extLst>
          </p:cNvPr>
          <p:cNvSpPr txBox="1"/>
          <p:nvPr/>
        </p:nvSpPr>
        <p:spPr>
          <a:xfrm>
            <a:off x="7674386" y="461050"/>
            <a:ext cx="3254026" cy="430887"/>
          </a:xfrm>
          <a:prstGeom prst="rect">
            <a:avLst/>
          </a:prstGeom>
          <a:noFill/>
        </p:spPr>
        <p:txBody>
          <a:bodyPr wrap="square" rtlCol="0">
            <a:spAutoFit/>
          </a:bodyPr>
          <a:lstStyle/>
          <a:p>
            <a:pPr lvl="3">
              <a:spcBef>
                <a:spcPts val="1245"/>
              </a:spcBef>
              <a:spcAft>
                <a:spcPts val="0"/>
              </a:spcAft>
              <a:buSzPts val="1400"/>
              <a:tabLst>
                <a:tab pos="597535" algn="l"/>
              </a:tabLst>
            </a:pPr>
            <a:r>
              <a:rPr lang="en-US" sz="2200" kern="0">
                <a:effectLst/>
                <a:latin typeface="Times New Roman" panose="02020603050405020304" pitchFamily="18" charset="0"/>
                <a:ea typeface="Times New Roman" panose="02020603050405020304" pitchFamily="18" charset="0"/>
              </a:rPr>
              <a:t>RAIME</a:t>
            </a:r>
            <a:endParaRPr lang="en-IN" sz="2200" kern="0">
              <a:effectLst/>
              <a:latin typeface="Times New Roman" panose="02020603050405020304" pitchFamily="18" charset="0"/>
              <a:ea typeface="Times New Roman" panose="02020603050405020304" pitchFamily="18" charset="0"/>
            </a:endParaRPr>
          </a:p>
        </p:txBody>
      </p:sp>
      <p:pic>
        <p:nvPicPr>
          <p:cNvPr id="6" name="image23.jpeg" descr="Study of Ramie Fibre – A Review">
            <a:extLst>
              <a:ext uri="{FF2B5EF4-FFF2-40B4-BE49-F238E27FC236}">
                <a16:creationId xmlns:a16="http://schemas.microsoft.com/office/drawing/2014/main" id="{DC0E3E10-A3E7-131C-9E8D-192D1B6DE894}"/>
              </a:ext>
            </a:extLst>
          </p:cNvPr>
          <p:cNvPicPr>
            <a:picLocks noChangeAspect="1"/>
          </p:cNvPicPr>
          <p:nvPr/>
        </p:nvPicPr>
        <p:blipFill>
          <a:blip r:embed="rId3" cstate="print"/>
          <a:stretch>
            <a:fillRect/>
          </a:stretch>
        </p:blipFill>
        <p:spPr>
          <a:xfrm>
            <a:off x="7674386" y="1053669"/>
            <a:ext cx="3556635" cy="1499235"/>
          </a:xfrm>
          <a:prstGeom prst="rect">
            <a:avLst/>
          </a:prstGeom>
        </p:spPr>
      </p:pic>
      <p:sp>
        <p:nvSpPr>
          <p:cNvPr id="7" name="TextBox 6">
            <a:extLst>
              <a:ext uri="{FF2B5EF4-FFF2-40B4-BE49-F238E27FC236}">
                <a16:creationId xmlns:a16="http://schemas.microsoft.com/office/drawing/2014/main" id="{20C5EBFA-D552-9683-AD61-70ACEB54D0FA}"/>
              </a:ext>
            </a:extLst>
          </p:cNvPr>
          <p:cNvSpPr txBox="1"/>
          <p:nvPr/>
        </p:nvSpPr>
        <p:spPr>
          <a:xfrm>
            <a:off x="8073957" y="2689177"/>
            <a:ext cx="2318484" cy="307777"/>
          </a:xfrm>
          <a:prstGeom prst="rect">
            <a:avLst/>
          </a:prstGeom>
          <a:noFill/>
        </p:spPr>
        <p:txBody>
          <a:bodyPr wrap="square" rtlCol="0">
            <a:spAutoFit/>
          </a:bodyPr>
          <a:lstStyle/>
          <a:p>
            <a:r>
              <a:rPr lang="en-US" sz="1400">
                <a:effectLst/>
                <a:latin typeface="Times New Roman" panose="02020603050405020304" pitchFamily="18" charset="0"/>
                <a:ea typeface="Times New Roman" panose="02020603050405020304" pitchFamily="18" charset="0"/>
              </a:rPr>
              <a:t>1.20 Plant</a:t>
            </a:r>
            <a:r>
              <a:rPr lang="en-US" sz="1400" spc="-10">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Fibre</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of</a:t>
            </a:r>
            <a:r>
              <a:rPr lang="en-US" sz="1400" spc="-10">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Raime</a:t>
            </a:r>
            <a:endParaRPr lang="en-IN" sz="1400"/>
          </a:p>
        </p:txBody>
      </p:sp>
      <p:sp>
        <p:nvSpPr>
          <p:cNvPr id="8" name="TextBox 7">
            <a:extLst>
              <a:ext uri="{FF2B5EF4-FFF2-40B4-BE49-F238E27FC236}">
                <a16:creationId xmlns:a16="http://schemas.microsoft.com/office/drawing/2014/main" id="{6FDB2CD9-5C04-7789-784B-13472BACA1F9}"/>
              </a:ext>
            </a:extLst>
          </p:cNvPr>
          <p:cNvSpPr txBox="1"/>
          <p:nvPr/>
        </p:nvSpPr>
        <p:spPr>
          <a:xfrm>
            <a:off x="4749553" y="3608440"/>
            <a:ext cx="2601157" cy="430887"/>
          </a:xfrm>
          <a:prstGeom prst="rect">
            <a:avLst/>
          </a:prstGeom>
          <a:noFill/>
        </p:spPr>
        <p:txBody>
          <a:bodyPr wrap="square" rtlCol="0">
            <a:spAutoFit/>
          </a:bodyPr>
          <a:lstStyle/>
          <a:p>
            <a:r>
              <a:rPr lang="en-US" sz="2200">
                <a:latin typeface="Times New Roman" panose="02020603050405020304" pitchFamily="18" charset="0"/>
                <a:cs typeface="Times New Roman" panose="02020603050405020304" pitchFamily="18" charset="0"/>
              </a:rPr>
              <a:t>KENAF</a:t>
            </a:r>
            <a:endParaRPr lang="en-IN" sz="2200">
              <a:latin typeface="Times New Roman" panose="02020603050405020304" pitchFamily="18" charset="0"/>
              <a:cs typeface="Times New Roman" panose="02020603050405020304" pitchFamily="18" charset="0"/>
            </a:endParaRPr>
          </a:p>
        </p:txBody>
      </p:sp>
      <p:pic>
        <p:nvPicPr>
          <p:cNvPr id="9" name="image25.jpeg" descr="Kenaf Fiber, GSM: 50-100">
            <a:extLst>
              <a:ext uri="{FF2B5EF4-FFF2-40B4-BE49-F238E27FC236}">
                <a16:creationId xmlns:a16="http://schemas.microsoft.com/office/drawing/2014/main" id="{CCE3E3F3-259E-32ED-874F-065E1A15EFDF}"/>
              </a:ext>
            </a:extLst>
          </p:cNvPr>
          <p:cNvPicPr>
            <a:picLocks noChangeAspect="1"/>
          </p:cNvPicPr>
          <p:nvPr/>
        </p:nvPicPr>
        <p:blipFill>
          <a:blip r:embed="rId4" cstate="print"/>
          <a:stretch>
            <a:fillRect/>
          </a:stretch>
        </p:blipFill>
        <p:spPr>
          <a:xfrm>
            <a:off x="3922702" y="4039327"/>
            <a:ext cx="2831977" cy="1979000"/>
          </a:xfrm>
          <a:prstGeom prst="rect">
            <a:avLst/>
          </a:prstGeom>
        </p:spPr>
      </p:pic>
      <p:sp>
        <p:nvSpPr>
          <p:cNvPr id="10" name="TextBox 9">
            <a:extLst>
              <a:ext uri="{FF2B5EF4-FFF2-40B4-BE49-F238E27FC236}">
                <a16:creationId xmlns:a16="http://schemas.microsoft.com/office/drawing/2014/main" id="{F8094619-126D-1A49-7543-6949B26F8A22}"/>
              </a:ext>
            </a:extLst>
          </p:cNvPr>
          <p:cNvSpPr txBox="1"/>
          <p:nvPr/>
        </p:nvSpPr>
        <p:spPr>
          <a:xfrm>
            <a:off x="4545366" y="1686757"/>
            <a:ext cx="4705165" cy="369332"/>
          </a:xfrm>
          <a:prstGeom prst="rect">
            <a:avLst/>
          </a:prstGeom>
          <a:noFill/>
        </p:spPr>
        <p:txBody>
          <a:bodyPr wrap="square" rtlCol="0">
            <a:spAutoFit/>
          </a:bodyPr>
          <a:lstStyle/>
          <a:p>
            <a:r>
              <a:rPr lang="en-US" sz="18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B70F1C4B-D78F-3D1C-D6A3-6CBAA5640021}"/>
              </a:ext>
            </a:extLst>
          </p:cNvPr>
          <p:cNvSpPr txBox="1"/>
          <p:nvPr/>
        </p:nvSpPr>
        <p:spPr>
          <a:xfrm flipH="1">
            <a:off x="4105072" y="6018327"/>
            <a:ext cx="2951934" cy="369332"/>
          </a:xfrm>
          <a:prstGeom prst="rect">
            <a:avLst/>
          </a:prstGeom>
          <a:noFill/>
        </p:spPr>
        <p:txBody>
          <a:bodyPr wrap="square" rtlCol="0">
            <a:spAutoFit/>
          </a:bodyPr>
          <a:lstStyle/>
          <a:p>
            <a:r>
              <a:rPr lang="en-IN"/>
              <a:t> </a:t>
            </a:r>
            <a:r>
              <a:rPr lang="en-IN" sz="1400">
                <a:latin typeface="Times New Roman" panose="02020603050405020304" pitchFamily="18" charset="0"/>
                <a:cs typeface="Times New Roman" panose="02020603050405020304" pitchFamily="18" charset="0"/>
              </a:rPr>
              <a:t>1.21 Plant Fibre of Kenaf</a:t>
            </a:r>
          </a:p>
        </p:txBody>
      </p:sp>
    </p:spTree>
    <p:extLst>
      <p:ext uri="{BB962C8B-B14F-4D97-AF65-F5344CB8AC3E}">
        <p14:creationId xmlns:p14="http://schemas.microsoft.com/office/powerpoint/2010/main" val="149558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BF3C0-B038-1C58-6EB2-1507A15D0944}"/>
              </a:ext>
            </a:extLst>
          </p:cNvPr>
          <p:cNvSpPr txBox="1"/>
          <p:nvPr/>
        </p:nvSpPr>
        <p:spPr>
          <a:xfrm>
            <a:off x="319596" y="372862"/>
            <a:ext cx="7359588"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SYNTHETIC FIBRE</a:t>
            </a:r>
            <a:endParaRPr lang="en-IN" sz="280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84BBB7E-AD0A-0856-7560-7DB7440EFD1B}"/>
              </a:ext>
            </a:extLst>
          </p:cNvPr>
          <p:cNvSpPr>
            <a:spLocks noChangeArrowheads="1"/>
          </p:cNvSpPr>
          <p:nvPr/>
        </p:nvSpPr>
        <p:spPr bwMode="auto">
          <a:xfrm>
            <a:off x="-566927" y="1158948"/>
            <a:ext cx="3108316" cy="76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96712" tIns="149178" rIns="91440" bIns="0" numCol="1" anchor="ctr" anchorCtr="0" compatLnSpc="1">
            <a:prstTxWarp prst="textNoShape">
              <a:avLst/>
            </a:prstTxWarp>
            <a:spAutoFit/>
          </a:bodyPr>
          <a:lstStyle/>
          <a:p>
            <a:pPr marL="1371600" marR="0" lvl="3" indent="0" algn="l" defTabSz="914400" rtl="0" eaLnBrk="0" fontAlgn="base" latinLnBrk="0" hangingPunct="0">
              <a:lnSpc>
                <a:spcPct val="100000"/>
              </a:lnSpc>
              <a:spcBef>
                <a:spcPct val="0"/>
              </a:spcBef>
              <a:spcAft>
                <a:spcPct val="0"/>
              </a:spcAft>
              <a:buClrTx/>
              <a:buSzPct val="100000"/>
              <a:tabLst/>
            </a:pPr>
            <a:r>
              <a:rPr kumimoji="0" lang="en-US" altLang="en-US" sz="220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NYLON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3" name="image26.jpeg" descr="Types Of Synthetic Fibres With Pictures &amp; Their Uses">
            <a:extLst>
              <a:ext uri="{FF2B5EF4-FFF2-40B4-BE49-F238E27FC236}">
                <a16:creationId xmlns:a16="http://schemas.microsoft.com/office/drawing/2014/main" id="{C8456231-9F2D-1112-FB69-4632520947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47" y="1922240"/>
            <a:ext cx="3381005" cy="16303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7F1C0E5-00CF-A8B1-A911-0878C8149FE6}"/>
              </a:ext>
            </a:extLst>
          </p:cNvPr>
          <p:cNvSpPr>
            <a:spLocks noChangeArrowheads="1"/>
          </p:cNvSpPr>
          <p:nvPr/>
        </p:nvSpPr>
        <p:spPr bwMode="auto">
          <a:xfrm>
            <a:off x="-1339729" y="15168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8B226DE-DA78-A064-77BE-20F4B2A85584}"/>
              </a:ext>
            </a:extLst>
          </p:cNvPr>
          <p:cNvSpPr txBox="1"/>
          <p:nvPr/>
        </p:nvSpPr>
        <p:spPr>
          <a:xfrm>
            <a:off x="1088136" y="3612147"/>
            <a:ext cx="7711854" cy="307777"/>
          </a:xfrm>
          <a:prstGeom prst="rect">
            <a:avLst/>
          </a:prstGeom>
          <a:noFill/>
        </p:spPr>
        <p:txBody>
          <a:bodyPr wrap="square">
            <a:spAutoFit/>
          </a:bodyPr>
          <a:lstStyle/>
          <a:p>
            <a:r>
              <a:rPr lang="en-US" sz="1400">
                <a:effectLst/>
                <a:latin typeface="Times New Roman" panose="02020603050405020304" pitchFamily="18" charset="0"/>
                <a:ea typeface="Times New Roman" panose="02020603050405020304" pitchFamily="18" charset="0"/>
              </a:rPr>
              <a:t>1.22 Nylon</a:t>
            </a:r>
            <a:r>
              <a:rPr lang="en-US" sz="1400" spc="-10">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Fibre</a:t>
            </a:r>
            <a:endParaRPr lang="en-IN" sz="1400"/>
          </a:p>
        </p:txBody>
      </p:sp>
      <p:sp>
        <p:nvSpPr>
          <p:cNvPr id="7" name="Rectangle 5">
            <a:extLst>
              <a:ext uri="{FF2B5EF4-FFF2-40B4-BE49-F238E27FC236}">
                <a16:creationId xmlns:a16="http://schemas.microsoft.com/office/drawing/2014/main" id="{698824D9-ED84-287F-F425-7EE93FA01F91}"/>
              </a:ext>
            </a:extLst>
          </p:cNvPr>
          <p:cNvSpPr>
            <a:spLocks noChangeArrowheads="1"/>
          </p:cNvSpPr>
          <p:nvPr/>
        </p:nvSpPr>
        <p:spPr bwMode="auto">
          <a:xfrm>
            <a:off x="6225702" y="1229919"/>
            <a:ext cx="4163438" cy="655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96712" tIns="39675" rIns="91440" bIns="0" numCol="1" anchor="ctr" anchorCtr="0" compatLnSpc="1">
            <a:prstTxWarp prst="textNoShape">
              <a:avLst/>
            </a:prstTxWarp>
            <a:spAutoFit/>
          </a:bodyPr>
          <a:lstStyle/>
          <a:p>
            <a:pPr marL="1371600" marR="0" lvl="3" indent="0" algn="l" defTabSz="914400" rtl="0" eaLnBrk="0" fontAlgn="base" latinLnBrk="0" hangingPunct="0">
              <a:lnSpc>
                <a:spcPct val="100000"/>
              </a:lnSpc>
              <a:spcBef>
                <a:spcPct val="0"/>
              </a:spcBef>
              <a:spcAft>
                <a:spcPct val="0"/>
              </a:spcAft>
              <a:buClrTx/>
              <a:buSzPct val="100000"/>
              <a:tabLst/>
            </a:pPr>
            <a:r>
              <a:rPr kumimoji="0" lang="en-US" altLang="en-US" sz="220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POLYESTER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6" name="image27.jpeg" descr="Dyed, Staple,  1.5 Denier, For Yarn Making">
            <a:extLst>
              <a:ext uri="{FF2B5EF4-FFF2-40B4-BE49-F238E27FC236}">
                <a16:creationId xmlns:a16="http://schemas.microsoft.com/office/drawing/2014/main" id="{0AB7B470-936E-8FA1-B1CD-0AEAAD5573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9839" y="1877833"/>
            <a:ext cx="3987800" cy="16160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BA6FA87C-396B-094C-2F47-D15245D3174E}"/>
              </a:ext>
            </a:extLst>
          </p:cNvPr>
          <p:cNvSpPr>
            <a:spLocks noChangeArrowheads="1"/>
          </p:cNvSpPr>
          <p:nvPr/>
        </p:nvSpPr>
        <p:spPr bwMode="auto">
          <a:xfrm>
            <a:off x="5855871" y="16021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228C5C5F-97FC-593A-929B-89F8B5D8DD69}"/>
              </a:ext>
            </a:extLst>
          </p:cNvPr>
          <p:cNvSpPr txBox="1"/>
          <p:nvPr/>
        </p:nvSpPr>
        <p:spPr>
          <a:xfrm rot="10800000" flipV="1">
            <a:off x="7409839" y="3580328"/>
            <a:ext cx="3442432" cy="307777"/>
          </a:xfrm>
          <a:prstGeom prst="rect">
            <a:avLst/>
          </a:prstGeom>
          <a:noFill/>
        </p:spPr>
        <p:txBody>
          <a:bodyPr wrap="square">
            <a:spAutoFit/>
          </a:bodyPr>
          <a:lstStyle/>
          <a:p>
            <a:pPr marL="1049655" marR="1061085" algn="ctr">
              <a:spcBef>
                <a:spcPts val="1120"/>
              </a:spcBef>
              <a:spcAft>
                <a:spcPts val="0"/>
              </a:spcAft>
            </a:pPr>
            <a:r>
              <a:rPr lang="en-US" sz="1400">
                <a:effectLst/>
                <a:latin typeface="Times New Roman" panose="02020603050405020304" pitchFamily="18" charset="0"/>
                <a:ea typeface="Times New Roman" panose="02020603050405020304" pitchFamily="18" charset="0"/>
              </a:rPr>
              <a:t>1.23 Polyester</a:t>
            </a:r>
            <a:endParaRPr lang="en-IN" sz="1400">
              <a:effectLst/>
              <a:latin typeface="Times New Roman" panose="02020603050405020304" pitchFamily="18" charset="0"/>
              <a:ea typeface="Times New Roman" panose="02020603050405020304" pitchFamily="18" charset="0"/>
            </a:endParaRPr>
          </a:p>
        </p:txBody>
      </p:sp>
      <p:sp>
        <p:nvSpPr>
          <p:cNvPr id="11" name="Rectangle 8">
            <a:extLst>
              <a:ext uri="{FF2B5EF4-FFF2-40B4-BE49-F238E27FC236}">
                <a16:creationId xmlns:a16="http://schemas.microsoft.com/office/drawing/2014/main" id="{AA272974-C472-F0D6-8DDA-D3B12F7AAF00}"/>
              </a:ext>
            </a:extLst>
          </p:cNvPr>
          <p:cNvSpPr>
            <a:spLocks noChangeArrowheads="1"/>
          </p:cNvSpPr>
          <p:nvPr/>
        </p:nvSpPr>
        <p:spPr bwMode="auto">
          <a:xfrm>
            <a:off x="-958788" y="45141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96712" tIns="39675" rIns="91440" bIns="0" numCol="1" anchor="ctr" anchorCtr="0" compatLnSpc="1">
            <a:prstTxWarp prst="textNoShape">
              <a:avLst/>
            </a:prstTxWarp>
            <a:spAutoFit/>
          </a:bodyPr>
          <a:lstStyle/>
          <a:p>
            <a:endParaRPr lang="en-IN"/>
          </a:p>
        </p:txBody>
      </p:sp>
      <p:pic>
        <p:nvPicPr>
          <p:cNvPr id="3079" name="image28.jpeg" descr="Pic: Shutterstock">
            <a:extLst>
              <a:ext uri="{FF2B5EF4-FFF2-40B4-BE49-F238E27FC236}">
                <a16:creationId xmlns:a16="http://schemas.microsoft.com/office/drawing/2014/main" id="{6A522CEC-9320-38FA-95EE-B9E71AAEE8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873" y="4676437"/>
            <a:ext cx="2492375" cy="158591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a:extLst>
              <a:ext uri="{FF2B5EF4-FFF2-40B4-BE49-F238E27FC236}">
                <a16:creationId xmlns:a16="http://schemas.microsoft.com/office/drawing/2014/main" id="{F75CCD7D-77A4-C158-208F-382EFC115036}"/>
              </a:ext>
            </a:extLst>
          </p:cNvPr>
          <p:cNvSpPr>
            <a:spLocks noChangeArrowheads="1"/>
          </p:cNvSpPr>
          <p:nvPr/>
        </p:nvSpPr>
        <p:spPr bwMode="auto">
          <a:xfrm>
            <a:off x="-194553" y="3953597"/>
            <a:ext cx="323931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371600" marR="0" lvl="3" indent="0" algn="l" defTabSz="914400" rtl="0" eaLnBrk="0" fontAlgn="base" latinLnBrk="0" hangingPunct="0">
              <a:lnSpc>
                <a:spcPct val="100000"/>
              </a:lnSpc>
              <a:spcBef>
                <a:spcPct val="0"/>
              </a:spcBef>
              <a:spcAft>
                <a:spcPct val="0"/>
              </a:spcAft>
              <a:buClrTx/>
              <a:buSzPct val="100000"/>
              <a:tabLst/>
            </a:pPr>
            <a:br>
              <a:rPr kumimoji="0" lang="en-US" altLang="en-US" sz="14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r>
              <a:rPr kumimoji="0" lang="en-US" altLang="en-US" sz="220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ARCYLIC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E5FABAAC-135C-805B-DC37-76C91E1FED35}"/>
              </a:ext>
            </a:extLst>
          </p:cNvPr>
          <p:cNvSpPr txBox="1"/>
          <p:nvPr/>
        </p:nvSpPr>
        <p:spPr>
          <a:xfrm flipH="1">
            <a:off x="-2228295" y="6238187"/>
            <a:ext cx="7678119" cy="553998"/>
          </a:xfrm>
          <a:prstGeom prst="rect">
            <a:avLst/>
          </a:prstGeom>
          <a:noFill/>
        </p:spPr>
        <p:txBody>
          <a:bodyPr wrap="square">
            <a:spAutoFit/>
          </a:bodyPr>
          <a:lstStyle/>
          <a:p>
            <a:pPr marL="1049655" marR="1060450" algn="ctr">
              <a:spcBef>
                <a:spcPts val="1155"/>
              </a:spcBef>
              <a:spcAft>
                <a:spcPts val="0"/>
              </a:spcAft>
            </a:pPr>
            <a:r>
              <a:rPr lang="en-US" sz="1400">
                <a:effectLst/>
                <a:latin typeface="Times New Roman" panose="02020603050405020304" pitchFamily="18" charset="0"/>
                <a:ea typeface="Times New Roman" panose="02020603050405020304" pitchFamily="18" charset="0"/>
              </a:rPr>
              <a:t>1.24 Arcylic</a:t>
            </a:r>
            <a:endParaRPr lang="en-IN" sz="1400">
              <a:effectLst/>
              <a:latin typeface="Times New Roman" panose="02020603050405020304" pitchFamily="18" charset="0"/>
              <a:ea typeface="Times New Roman" panose="02020603050405020304" pitchFamily="18" charset="0"/>
            </a:endParaRPr>
          </a:p>
          <a:p>
            <a:pPr>
              <a:spcBef>
                <a:spcPts val="20"/>
              </a:spcBef>
            </a:pPr>
            <a:r>
              <a:rPr lang="en-US" sz="16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p:txBody>
      </p:sp>
      <p:sp>
        <p:nvSpPr>
          <p:cNvPr id="15" name="Rectangle 11">
            <a:extLst>
              <a:ext uri="{FF2B5EF4-FFF2-40B4-BE49-F238E27FC236}">
                <a16:creationId xmlns:a16="http://schemas.microsoft.com/office/drawing/2014/main" id="{69B07AE8-9253-AC70-8B69-4613F5D6585B}"/>
              </a:ext>
            </a:extLst>
          </p:cNvPr>
          <p:cNvSpPr>
            <a:spLocks noChangeArrowheads="1"/>
          </p:cNvSpPr>
          <p:nvPr/>
        </p:nvSpPr>
        <p:spPr bwMode="auto">
          <a:xfrm>
            <a:off x="3307739" y="44165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96712" tIns="39675" rIns="91440" bIns="0" numCol="1" anchor="ctr" anchorCtr="0" compatLnSpc="1">
            <a:prstTxWarp prst="textNoShape">
              <a:avLst/>
            </a:prstTxWarp>
            <a:spAutoFit/>
          </a:bodyPr>
          <a:lstStyle/>
          <a:p>
            <a:endParaRPr lang="en-IN"/>
          </a:p>
        </p:txBody>
      </p:sp>
      <p:pic>
        <p:nvPicPr>
          <p:cNvPr id="3082" name="image29.jpeg">
            <a:extLst>
              <a:ext uri="{FF2B5EF4-FFF2-40B4-BE49-F238E27FC236}">
                <a16:creationId xmlns:a16="http://schemas.microsoft.com/office/drawing/2014/main" id="{6B03449E-7CDE-ABAC-83E1-CF9D5D8C44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2980" y="4880088"/>
            <a:ext cx="4063068" cy="127618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2081B3E8-6209-FC5E-E9B8-FEE28C300F35}"/>
              </a:ext>
            </a:extLst>
          </p:cNvPr>
          <p:cNvSpPr txBox="1"/>
          <p:nvPr/>
        </p:nvSpPr>
        <p:spPr>
          <a:xfrm>
            <a:off x="8492246" y="4318997"/>
            <a:ext cx="1896893" cy="430888"/>
          </a:xfrm>
          <a:prstGeom prst="rect">
            <a:avLst/>
          </a:prstGeom>
          <a:noFill/>
        </p:spPr>
        <p:txBody>
          <a:bodyPr wrap="square" rtlCol="0">
            <a:spAutoFit/>
          </a:bodyPr>
          <a:lstStyle/>
          <a:p>
            <a:r>
              <a:rPr lang="en-US" sz="2200">
                <a:latin typeface="Times New Roman" panose="02020603050405020304" pitchFamily="18" charset="0"/>
                <a:cs typeface="Times New Roman" panose="02020603050405020304" pitchFamily="18" charset="0"/>
              </a:rPr>
              <a:t>SPANDEX</a:t>
            </a:r>
            <a:endParaRPr lang="en-IN" sz="220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F1CEA5A0-D818-3F88-3672-8584B4E0FADE}"/>
              </a:ext>
            </a:extLst>
          </p:cNvPr>
          <p:cNvSpPr txBox="1"/>
          <p:nvPr/>
        </p:nvSpPr>
        <p:spPr>
          <a:xfrm>
            <a:off x="8608978" y="6308350"/>
            <a:ext cx="1459149" cy="307777"/>
          </a:xfrm>
          <a:prstGeom prst="rect">
            <a:avLst/>
          </a:prstGeom>
          <a:noFill/>
        </p:spPr>
        <p:txBody>
          <a:bodyPr wrap="square" rtlCol="0">
            <a:spAutoFit/>
          </a:bodyPr>
          <a:lstStyle/>
          <a:p>
            <a:r>
              <a:rPr lang="en-US" sz="1400">
                <a:latin typeface="Times New Roman" panose="02020603050405020304" pitchFamily="18" charset="0"/>
                <a:cs typeface="Times New Roman" panose="02020603050405020304" pitchFamily="18" charset="0"/>
              </a:rPr>
              <a:t>1.25 spandex</a:t>
            </a:r>
            <a:endParaRPr lang="en-IN"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570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p:nvPr/>
        </p:nvSpPr>
        <p:spPr>
          <a:xfrm>
            <a:off x="3048778" y="3265781"/>
            <a:ext cx="609755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97" name="Google Shape;97;p19"/>
          <p:cNvSpPr txBox="1"/>
          <p:nvPr/>
        </p:nvSpPr>
        <p:spPr>
          <a:xfrm>
            <a:off x="3048778" y="3265781"/>
            <a:ext cx="609755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graphicFrame>
        <p:nvGraphicFramePr>
          <p:cNvPr id="98" name="Google Shape;98;p19"/>
          <p:cNvGraphicFramePr/>
          <p:nvPr/>
        </p:nvGraphicFramePr>
        <p:xfrm>
          <a:off x="315500" y="989083"/>
          <a:ext cx="11564100" cy="5848061"/>
        </p:xfrm>
        <a:graphic>
          <a:graphicData uri="http://schemas.openxmlformats.org/drawingml/2006/table">
            <a:tbl>
              <a:tblPr firstRow="1" bandRow="1">
                <a:noFill/>
              </a:tblPr>
              <a:tblGrid>
                <a:gridCol w="557200">
                  <a:extLst>
                    <a:ext uri="{9D8B030D-6E8A-4147-A177-3AD203B41FA5}">
                      <a16:colId xmlns:a16="http://schemas.microsoft.com/office/drawing/2014/main" val="20000"/>
                    </a:ext>
                  </a:extLst>
                </a:gridCol>
                <a:gridCol w="2655400">
                  <a:extLst>
                    <a:ext uri="{9D8B030D-6E8A-4147-A177-3AD203B41FA5}">
                      <a16:colId xmlns:a16="http://schemas.microsoft.com/office/drawing/2014/main" val="20001"/>
                    </a:ext>
                  </a:extLst>
                </a:gridCol>
                <a:gridCol w="1239000">
                  <a:extLst>
                    <a:ext uri="{9D8B030D-6E8A-4147-A177-3AD203B41FA5}">
                      <a16:colId xmlns:a16="http://schemas.microsoft.com/office/drawing/2014/main" val="20002"/>
                    </a:ext>
                  </a:extLst>
                </a:gridCol>
                <a:gridCol w="4425025">
                  <a:extLst>
                    <a:ext uri="{9D8B030D-6E8A-4147-A177-3AD203B41FA5}">
                      <a16:colId xmlns:a16="http://schemas.microsoft.com/office/drawing/2014/main" val="20003"/>
                    </a:ext>
                  </a:extLst>
                </a:gridCol>
                <a:gridCol w="2687475">
                  <a:extLst>
                    <a:ext uri="{9D8B030D-6E8A-4147-A177-3AD203B41FA5}">
                      <a16:colId xmlns:a16="http://schemas.microsoft.com/office/drawing/2014/main" val="20004"/>
                    </a:ext>
                  </a:extLst>
                </a:gridCol>
              </a:tblGrid>
              <a:tr h="681925">
                <a:tc>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a:solidFill>
                            <a:srgbClr val="002060"/>
                          </a:solidFill>
                          <a:latin typeface="Times New Roman"/>
                          <a:ea typeface="Times New Roman"/>
                          <a:cs typeface="Times New Roman"/>
                          <a:sym typeface="Times New Roman"/>
                        </a:rPr>
                        <a:t>Sl. No.</a:t>
                      </a:r>
                      <a:endParaRPr sz="20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2060"/>
                        </a:buClr>
                        <a:buSzPts val="2000"/>
                        <a:buFont typeface="Calibri"/>
                        <a:buNone/>
                      </a:pPr>
                      <a:r>
                        <a:rPr lang="en-IN" sz="2000" u="none" strike="noStrike" cap="none">
                          <a:solidFill>
                            <a:srgbClr val="002060"/>
                          </a:solidFill>
                          <a:latin typeface="Times New Roman"/>
                          <a:ea typeface="Times New Roman"/>
                          <a:cs typeface="Times New Roman"/>
                          <a:sym typeface="Times New Roman"/>
                        </a:rPr>
                        <a:t>Title of the Paper/Author /Year</a:t>
                      </a:r>
                      <a:endParaRPr sz="2000" u="none" strike="noStrike" cap="none">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a:solidFill>
                            <a:srgbClr val="002060"/>
                          </a:solidFill>
                          <a:latin typeface="Times New Roman"/>
                          <a:ea typeface="Times New Roman"/>
                          <a:cs typeface="Times New Roman"/>
                          <a:sym typeface="Times New Roman"/>
                        </a:rPr>
                        <a:t>Journal Name</a:t>
                      </a:r>
                      <a:endParaRPr sz="2000" u="none" strike="noStrike" cap="none">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a:solidFill>
                            <a:srgbClr val="002060"/>
                          </a:solidFill>
                          <a:latin typeface="Times New Roman"/>
                          <a:ea typeface="Times New Roman"/>
                          <a:cs typeface="Times New Roman"/>
                          <a:sym typeface="Times New Roman"/>
                        </a:rPr>
                        <a:t>Interference</a:t>
                      </a:r>
                      <a:endParaRPr sz="2000" u="none" strike="noStrike" cap="none">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a:solidFill>
                            <a:srgbClr val="002060"/>
                          </a:solidFill>
                          <a:latin typeface="Times New Roman"/>
                          <a:ea typeface="Times New Roman"/>
                          <a:cs typeface="Times New Roman"/>
                          <a:sym typeface="Times New Roman"/>
                        </a:rPr>
                        <a:t>Remarks</a:t>
                      </a:r>
                      <a:endParaRPr sz="20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405375">
                <a:tc>
                  <a:txBody>
                    <a:bodyPr/>
                    <a:lstStyle/>
                    <a:p>
                      <a:pPr marL="0" marR="0" lvl="0" indent="0" algn="ctr" rtl="0">
                        <a:lnSpc>
                          <a:spcPct val="100000"/>
                        </a:lnSpc>
                        <a:spcBef>
                          <a:spcPts val="0"/>
                        </a:spcBef>
                        <a:spcAft>
                          <a:spcPts val="0"/>
                        </a:spcAft>
                        <a:buNone/>
                      </a:pPr>
                      <a:r>
                        <a:rPr lang="en-IN" sz="2000">
                          <a:solidFill>
                            <a:srgbClr val="002060"/>
                          </a:solidFill>
                          <a:latin typeface="Times New Roman"/>
                          <a:ea typeface="Times New Roman"/>
                          <a:cs typeface="Times New Roman"/>
                          <a:sym typeface="Times New Roman"/>
                        </a:rPr>
                        <a:t>1</a:t>
                      </a:r>
                      <a:endParaRPr sz="20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23000"/>
                        </a:lnSpc>
                        <a:spcBef>
                          <a:spcPts val="0"/>
                        </a:spcBef>
                        <a:spcAft>
                          <a:spcPts val="0"/>
                        </a:spcAft>
                        <a:buClr>
                          <a:schemeClr val="dk1"/>
                        </a:buClr>
                        <a:buSzPts val="1100"/>
                        <a:buFont typeface="Arial"/>
                        <a:buNone/>
                      </a:pPr>
                      <a:r>
                        <a:rPr lang="en-IN" sz="1500" b="1">
                          <a:solidFill>
                            <a:schemeClr val="dk1"/>
                          </a:solidFill>
                          <a:highlight>
                            <a:srgbClr val="FFFFFF"/>
                          </a:highlight>
                          <a:latin typeface="Times New Roman"/>
                          <a:ea typeface="Times New Roman"/>
                          <a:cs typeface="Times New Roman"/>
                          <a:sym typeface="Times New Roman"/>
                        </a:rPr>
                        <a:t>3D Printing of Fiber-Reinforced Plastic Composites Using Fused Deposition Modeling/Salman Pervaiz/2021</a:t>
                      </a:r>
                      <a:endParaRPr sz="1500">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002060"/>
                          </a:solidFill>
                          <a:latin typeface="Times New Roman"/>
                          <a:ea typeface="Times New Roman"/>
                          <a:cs typeface="Times New Roman"/>
                          <a:sym typeface="Times New Roman"/>
                        </a:rPr>
                        <a:t>Additive Manufacturing </a:t>
                      </a:r>
                      <a:endParaRPr sz="15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222222"/>
                          </a:solidFill>
                          <a:highlight>
                            <a:srgbClr val="FFFFFF"/>
                          </a:highlight>
                          <a:latin typeface="Times New Roman"/>
                          <a:ea typeface="Times New Roman"/>
                          <a:cs typeface="Times New Roman"/>
                          <a:sym typeface="Times New Roman"/>
                        </a:rPr>
                        <a:t>FRP materials are widely used in structural applications related to defense, automotive, aerospace, and sports-based industries</a:t>
                      </a:r>
                      <a:endParaRPr sz="15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222222"/>
                          </a:solidFill>
                          <a:highlight>
                            <a:srgbClr val="FFFFFF"/>
                          </a:highlight>
                          <a:latin typeface="Times New Roman"/>
                          <a:ea typeface="Times New Roman"/>
                          <a:cs typeface="Times New Roman"/>
                          <a:sym typeface="Times New Roman"/>
                        </a:rPr>
                        <a:t>The available literature on FRP composites is focused only on describing the properties of the product and the potential applications for it</a:t>
                      </a:r>
                      <a:endParaRPr sz="15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678875">
                <a:tc>
                  <a:txBody>
                    <a:bodyPr/>
                    <a:lstStyle/>
                    <a:p>
                      <a:pPr marL="0" marR="0" lvl="0" indent="0" algn="ctr" rtl="0">
                        <a:lnSpc>
                          <a:spcPct val="100000"/>
                        </a:lnSpc>
                        <a:spcBef>
                          <a:spcPts val="0"/>
                        </a:spcBef>
                        <a:spcAft>
                          <a:spcPts val="0"/>
                        </a:spcAft>
                        <a:buNone/>
                      </a:pPr>
                      <a:r>
                        <a:rPr lang="en-IN" sz="2000">
                          <a:solidFill>
                            <a:srgbClr val="002060"/>
                          </a:solidFill>
                          <a:latin typeface="Times New Roman"/>
                          <a:ea typeface="Times New Roman"/>
                          <a:cs typeface="Times New Roman"/>
                          <a:sym typeface="Times New Roman"/>
                        </a:rPr>
                        <a:t>2</a:t>
                      </a:r>
                      <a:endParaRPr sz="20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23000"/>
                        </a:lnSpc>
                        <a:spcBef>
                          <a:spcPts val="0"/>
                        </a:spcBef>
                        <a:spcAft>
                          <a:spcPts val="0"/>
                        </a:spcAft>
                        <a:buClr>
                          <a:schemeClr val="dk1"/>
                        </a:buClr>
                        <a:buSzPts val="1100"/>
                        <a:buFont typeface="Arial"/>
                        <a:buNone/>
                      </a:pPr>
                      <a:r>
                        <a:rPr lang="en-IN" sz="1500" b="1">
                          <a:solidFill>
                            <a:schemeClr val="dk1"/>
                          </a:solidFill>
                          <a:highlight>
                            <a:srgbClr val="FFFFFF"/>
                          </a:highlight>
                          <a:latin typeface="Times New Roman"/>
                          <a:ea typeface="Times New Roman"/>
                          <a:cs typeface="Times New Roman"/>
                          <a:sym typeface="Times New Roman"/>
                        </a:rPr>
                        <a:t>3D Printing of Fibre-Reinforced Thermoplastic Composites Using Fused Filament Fabrication/Andrew N Dickson/2020</a:t>
                      </a:r>
                      <a:endParaRPr sz="1500">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002060"/>
                          </a:solidFill>
                          <a:latin typeface="Times New Roman"/>
                          <a:ea typeface="Times New Roman"/>
                          <a:cs typeface="Times New Roman"/>
                          <a:sym typeface="Times New Roman"/>
                        </a:rPr>
                        <a:t>Additive Manufacturing</a:t>
                      </a:r>
                      <a:endParaRPr sz="15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222222"/>
                          </a:solidFill>
                          <a:highlight>
                            <a:srgbClr val="FFFFFF"/>
                          </a:highlight>
                          <a:latin typeface="Times New Roman"/>
                          <a:ea typeface="Times New Roman"/>
                          <a:cs typeface="Times New Roman"/>
                          <a:sym typeface="Times New Roman"/>
                        </a:rPr>
                        <a:t>Three-dimensional (3D) printing has been successfully applied for the fabrication of polymer components ranging from prototypes to final products</a:t>
                      </a:r>
                      <a:endParaRPr sz="15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222222"/>
                          </a:solidFill>
                          <a:highlight>
                            <a:srgbClr val="FFFFFF"/>
                          </a:highlight>
                          <a:latin typeface="Times New Roman"/>
                          <a:ea typeface="Times New Roman"/>
                          <a:cs typeface="Times New Roman"/>
                          <a:sym typeface="Times New Roman"/>
                        </a:rPr>
                        <a:t>The addition of fibres and other materials into the polymer matrix to form a composite can yield a significant enhancement in the structural strength of printed polymer parts.</a:t>
                      </a:r>
                      <a:endParaRPr sz="15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645525">
                <a:tc>
                  <a:txBody>
                    <a:bodyPr/>
                    <a:lstStyle/>
                    <a:p>
                      <a:pPr marL="0" marR="0" lvl="0" indent="0" algn="ctr" rtl="0">
                        <a:lnSpc>
                          <a:spcPct val="100000"/>
                        </a:lnSpc>
                        <a:spcBef>
                          <a:spcPts val="0"/>
                        </a:spcBef>
                        <a:spcAft>
                          <a:spcPts val="0"/>
                        </a:spcAft>
                        <a:buNone/>
                      </a:pPr>
                      <a:r>
                        <a:rPr lang="en-IN" sz="2000">
                          <a:solidFill>
                            <a:srgbClr val="002060"/>
                          </a:solidFill>
                          <a:latin typeface="Times New Roman"/>
                          <a:ea typeface="Times New Roman"/>
                          <a:cs typeface="Times New Roman"/>
                          <a:sym typeface="Times New Roman"/>
                        </a:rPr>
                        <a:t>3</a:t>
                      </a:r>
                      <a:endParaRPr sz="20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b="1">
                          <a:solidFill>
                            <a:schemeClr val="dk1"/>
                          </a:solidFill>
                          <a:latin typeface="Times New Roman"/>
                          <a:ea typeface="Times New Roman"/>
                          <a:cs typeface="Times New Roman"/>
                          <a:sym typeface="Times New Roman"/>
                        </a:rPr>
                        <a:t>Polymer Matrix Composite in 3D Printing</a:t>
                      </a:r>
                      <a:endParaRPr sz="1500" b="1">
                        <a:solidFill>
                          <a:schemeClr val="dk1"/>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002060"/>
                          </a:solidFill>
                          <a:latin typeface="Times New Roman"/>
                          <a:ea typeface="Times New Roman"/>
                          <a:cs typeface="Times New Roman"/>
                          <a:sym typeface="Times New Roman"/>
                        </a:rPr>
                        <a:t>Additive Manufacturing</a:t>
                      </a:r>
                      <a:endParaRPr sz="15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2E2E2E"/>
                          </a:solidFill>
                          <a:latin typeface="Times New Roman"/>
                          <a:ea typeface="Times New Roman"/>
                          <a:cs typeface="Times New Roman"/>
                          <a:sym typeface="Times New Roman"/>
                        </a:rPr>
                        <a:t> an endeavour has been made to recognize the different </a:t>
                      </a:r>
                      <a:r>
                        <a:rPr lang="en-IN" sz="1500" u="sng">
                          <a:solidFill>
                            <a:srgbClr val="2E2E2E"/>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Polymer Matrix Composite</a:t>
                      </a:r>
                      <a:r>
                        <a:rPr lang="en-IN" sz="1500">
                          <a:solidFill>
                            <a:srgbClr val="2E2E2E"/>
                          </a:solidFill>
                          <a:latin typeface="Times New Roman"/>
                          <a:ea typeface="Times New Roman"/>
                          <a:cs typeface="Times New Roman"/>
                          <a:sym typeface="Times New Roman"/>
                        </a:rPr>
                        <a:t> (PMC) materials used for the 3D printing through an extensive literature survey</a:t>
                      </a:r>
                      <a:endParaRPr sz="15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2E2E2E"/>
                          </a:solidFill>
                          <a:latin typeface="Times New Roman"/>
                          <a:ea typeface="Times New Roman"/>
                          <a:cs typeface="Times New Roman"/>
                          <a:sym typeface="Times New Roman"/>
                        </a:rPr>
                        <a:t>researchers have primarily focussed on development of in-house Polymer Matrix Composite materials using variable composition, size and type of reinforcements and matrix</a:t>
                      </a:r>
                      <a:endParaRPr sz="15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
        <p:nvSpPr>
          <p:cNvPr id="99" name="Google Shape;99;p19"/>
          <p:cNvSpPr txBox="1"/>
          <p:nvPr/>
        </p:nvSpPr>
        <p:spPr>
          <a:xfrm>
            <a:off x="496925" y="154025"/>
            <a:ext cx="10940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t>LITERATURE SURVEY</a:t>
            </a:r>
            <a:endParaRPr sz="2000"/>
          </a:p>
        </p:txBody>
      </p:sp>
    </p:spTree>
    <p:extLst>
      <p:ext uri="{BB962C8B-B14F-4D97-AF65-F5344CB8AC3E}">
        <p14:creationId xmlns:p14="http://schemas.microsoft.com/office/powerpoint/2010/main" val="3006861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p:nvPr/>
        </p:nvSpPr>
        <p:spPr>
          <a:xfrm>
            <a:off x="3048778" y="3265781"/>
            <a:ext cx="6097500" cy="307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105" name="Google Shape;105;p20"/>
          <p:cNvSpPr txBox="1"/>
          <p:nvPr/>
        </p:nvSpPr>
        <p:spPr>
          <a:xfrm>
            <a:off x="3048778" y="3265781"/>
            <a:ext cx="6097500" cy="307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graphicFrame>
        <p:nvGraphicFramePr>
          <p:cNvPr id="106" name="Google Shape;106;p20"/>
          <p:cNvGraphicFramePr/>
          <p:nvPr/>
        </p:nvGraphicFramePr>
        <p:xfrm>
          <a:off x="289150" y="104000"/>
          <a:ext cx="11696325" cy="6646475"/>
        </p:xfrm>
        <a:graphic>
          <a:graphicData uri="http://schemas.openxmlformats.org/drawingml/2006/table">
            <a:tbl>
              <a:tblPr firstRow="1" bandRow="1">
                <a:noFill/>
              </a:tblPr>
              <a:tblGrid>
                <a:gridCol w="563575">
                  <a:extLst>
                    <a:ext uri="{9D8B030D-6E8A-4147-A177-3AD203B41FA5}">
                      <a16:colId xmlns:a16="http://schemas.microsoft.com/office/drawing/2014/main" val="20000"/>
                    </a:ext>
                  </a:extLst>
                </a:gridCol>
                <a:gridCol w="2685750">
                  <a:extLst>
                    <a:ext uri="{9D8B030D-6E8A-4147-A177-3AD203B41FA5}">
                      <a16:colId xmlns:a16="http://schemas.microsoft.com/office/drawing/2014/main" val="20001"/>
                    </a:ext>
                  </a:extLst>
                </a:gridCol>
                <a:gridCol w="1253175">
                  <a:extLst>
                    <a:ext uri="{9D8B030D-6E8A-4147-A177-3AD203B41FA5}">
                      <a16:colId xmlns:a16="http://schemas.microsoft.com/office/drawing/2014/main" val="20002"/>
                    </a:ext>
                  </a:extLst>
                </a:gridCol>
                <a:gridCol w="4475625">
                  <a:extLst>
                    <a:ext uri="{9D8B030D-6E8A-4147-A177-3AD203B41FA5}">
                      <a16:colId xmlns:a16="http://schemas.microsoft.com/office/drawing/2014/main" val="20003"/>
                    </a:ext>
                  </a:extLst>
                </a:gridCol>
                <a:gridCol w="2718200">
                  <a:extLst>
                    <a:ext uri="{9D8B030D-6E8A-4147-A177-3AD203B41FA5}">
                      <a16:colId xmlns:a16="http://schemas.microsoft.com/office/drawing/2014/main" val="20004"/>
                    </a:ext>
                  </a:extLst>
                </a:gridCol>
              </a:tblGrid>
              <a:tr h="1342925">
                <a:tc>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a:solidFill>
                            <a:srgbClr val="002060"/>
                          </a:solidFill>
                          <a:latin typeface="Times New Roman"/>
                          <a:ea typeface="Times New Roman"/>
                          <a:cs typeface="Times New Roman"/>
                          <a:sym typeface="Times New Roman"/>
                        </a:rPr>
                        <a:t>Sl. No.</a:t>
                      </a:r>
                      <a:endParaRPr sz="20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2060"/>
                        </a:buClr>
                        <a:buSzPts val="2000"/>
                        <a:buFont typeface="Calibri"/>
                        <a:buNone/>
                      </a:pPr>
                      <a:r>
                        <a:rPr lang="en-IN" sz="2000" u="none" strike="noStrike" cap="none">
                          <a:solidFill>
                            <a:srgbClr val="002060"/>
                          </a:solidFill>
                          <a:latin typeface="Times New Roman"/>
                          <a:ea typeface="Times New Roman"/>
                          <a:cs typeface="Times New Roman"/>
                          <a:sym typeface="Times New Roman"/>
                        </a:rPr>
                        <a:t>Title of the Paper/Author /Year</a:t>
                      </a:r>
                      <a:endParaRPr sz="2000" u="none" strike="noStrike" cap="none">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a:solidFill>
                            <a:srgbClr val="002060"/>
                          </a:solidFill>
                          <a:latin typeface="Times New Roman"/>
                          <a:ea typeface="Times New Roman"/>
                          <a:cs typeface="Times New Roman"/>
                          <a:sym typeface="Times New Roman"/>
                        </a:rPr>
                        <a:t>Journal Name</a:t>
                      </a:r>
                      <a:endParaRPr sz="2000" u="none" strike="noStrike" cap="none">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a:solidFill>
                            <a:srgbClr val="002060"/>
                          </a:solidFill>
                          <a:latin typeface="Times New Roman"/>
                          <a:ea typeface="Times New Roman"/>
                          <a:cs typeface="Times New Roman"/>
                          <a:sym typeface="Times New Roman"/>
                        </a:rPr>
                        <a:t>Interference</a:t>
                      </a:r>
                      <a:endParaRPr sz="2000" u="none" strike="noStrike" cap="none">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IN" sz="2000" u="none" strike="noStrike" cap="none">
                          <a:solidFill>
                            <a:srgbClr val="002060"/>
                          </a:solidFill>
                          <a:latin typeface="Times New Roman"/>
                          <a:ea typeface="Times New Roman"/>
                          <a:cs typeface="Times New Roman"/>
                          <a:sym typeface="Times New Roman"/>
                        </a:rPr>
                        <a:t>Remarks</a:t>
                      </a:r>
                      <a:endParaRPr sz="20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662900">
                <a:tc>
                  <a:txBody>
                    <a:bodyPr/>
                    <a:lstStyle/>
                    <a:p>
                      <a:pPr marL="0" marR="0" lvl="0" indent="0" algn="ctr" rtl="0">
                        <a:lnSpc>
                          <a:spcPct val="100000"/>
                        </a:lnSpc>
                        <a:spcBef>
                          <a:spcPts val="0"/>
                        </a:spcBef>
                        <a:spcAft>
                          <a:spcPts val="0"/>
                        </a:spcAft>
                        <a:buNone/>
                      </a:pPr>
                      <a:r>
                        <a:rPr lang="en-IN" sz="2000">
                          <a:solidFill>
                            <a:srgbClr val="002060"/>
                          </a:solidFill>
                          <a:latin typeface="Times New Roman"/>
                          <a:ea typeface="Times New Roman"/>
                          <a:cs typeface="Times New Roman"/>
                          <a:sym typeface="Times New Roman"/>
                        </a:rPr>
                        <a:t>4</a:t>
                      </a:r>
                      <a:endParaRPr sz="20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23000"/>
                        </a:lnSpc>
                        <a:spcBef>
                          <a:spcPts val="0"/>
                        </a:spcBef>
                        <a:spcAft>
                          <a:spcPts val="0"/>
                        </a:spcAft>
                        <a:buClr>
                          <a:schemeClr val="dk1"/>
                        </a:buClr>
                        <a:buSzPts val="1100"/>
                        <a:buFont typeface="Arial"/>
                        <a:buNone/>
                      </a:pPr>
                      <a:r>
                        <a:rPr lang="en-IN" sz="1500" b="1">
                          <a:solidFill>
                            <a:schemeClr val="dk1"/>
                          </a:solidFill>
                          <a:highlight>
                            <a:srgbClr val="FFFFFF"/>
                          </a:highlight>
                          <a:latin typeface="Arial"/>
                          <a:ea typeface="Arial"/>
                          <a:cs typeface="Arial"/>
                          <a:sym typeface="Arial"/>
                        </a:rPr>
                        <a:t>Applications of 3D-Printed PEEK via Fused Filament Fabrication/Rupak Dua/2021</a:t>
                      </a:r>
                      <a:endParaRPr sz="1500">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002060"/>
                          </a:solidFill>
                          <a:latin typeface="Times New Roman"/>
                          <a:ea typeface="Times New Roman"/>
                          <a:cs typeface="Times New Roman"/>
                          <a:sym typeface="Times New Roman"/>
                        </a:rPr>
                        <a:t>Additive Manufacturing</a:t>
                      </a:r>
                      <a:endParaRPr sz="15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222222"/>
                          </a:solidFill>
                          <a:highlight>
                            <a:srgbClr val="FFFFFF"/>
                          </a:highlight>
                          <a:latin typeface="Arial"/>
                          <a:ea typeface="Arial"/>
                          <a:cs typeface="Arial"/>
                          <a:sym typeface="Arial"/>
                        </a:rPr>
                        <a:t>Polyether ether ketone (PEEK) is an organic polymer that has excellent mechanical, chemical properties and can be additively manufactured (3D-printed) with ease. The use of 3D-printed PEEK has been growing in many fields.</a:t>
                      </a:r>
                      <a:endParaRPr sz="15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222222"/>
                          </a:solidFill>
                          <a:highlight>
                            <a:srgbClr val="FFFFFF"/>
                          </a:highlight>
                          <a:latin typeface="Arial"/>
                          <a:ea typeface="Arial"/>
                          <a:cs typeface="Arial"/>
                          <a:sym typeface="Arial"/>
                        </a:rPr>
                        <a:t> it was concluded that PEEK is a versatile material, and 3D-printed PEEK is finding applications in numerous industries. However, most of the applications are still in the research phase</a:t>
                      </a:r>
                      <a:endParaRPr sz="15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862475">
                <a:tc>
                  <a:txBody>
                    <a:bodyPr/>
                    <a:lstStyle/>
                    <a:p>
                      <a:pPr marL="0" marR="0" lvl="0" indent="0" algn="ctr" rtl="0">
                        <a:lnSpc>
                          <a:spcPct val="100000"/>
                        </a:lnSpc>
                        <a:spcBef>
                          <a:spcPts val="0"/>
                        </a:spcBef>
                        <a:spcAft>
                          <a:spcPts val="0"/>
                        </a:spcAft>
                        <a:buNone/>
                      </a:pPr>
                      <a:r>
                        <a:rPr lang="en-IN" sz="2000">
                          <a:solidFill>
                            <a:srgbClr val="002060"/>
                          </a:solidFill>
                          <a:latin typeface="Times New Roman"/>
                          <a:ea typeface="Times New Roman"/>
                          <a:cs typeface="Times New Roman"/>
                          <a:sym typeface="Times New Roman"/>
                        </a:rPr>
                        <a:t>5</a:t>
                      </a:r>
                      <a:endParaRPr sz="20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23000"/>
                        </a:lnSpc>
                        <a:spcBef>
                          <a:spcPts val="0"/>
                        </a:spcBef>
                        <a:spcAft>
                          <a:spcPts val="0"/>
                        </a:spcAft>
                        <a:buClr>
                          <a:schemeClr val="dk1"/>
                        </a:buClr>
                        <a:buSzPts val="1100"/>
                        <a:buFont typeface="Arial"/>
                        <a:buNone/>
                      </a:pPr>
                      <a:r>
                        <a:rPr lang="en-IN" sz="1500" b="1">
                          <a:solidFill>
                            <a:schemeClr val="dk1"/>
                          </a:solidFill>
                          <a:highlight>
                            <a:srgbClr val="FFFFFF"/>
                          </a:highlight>
                          <a:latin typeface="Arial"/>
                          <a:ea typeface="Arial"/>
                          <a:cs typeface="Arial"/>
                          <a:sym typeface="Arial"/>
                        </a:rPr>
                        <a:t>3D-Printed Carbon Fiber Reinforced Polymer Composites/Seyed Hamid Reza Sanei/2020</a:t>
                      </a:r>
                      <a:endParaRPr sz="1500">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002060"/>
                          </a:solidFill>
                          <a:latin typeface="Times New Roman"/>
                          <a:ea typeface="Times New Roman"/>
                          <a:cs typeface="Times New Roman"/>
                          <a:sym typeface="Times New Roman"/>
                        </a:rPr>
                        <a:t>Additive Manufacturing</a:t>
                      </a:r>
                      <a:endParaRPr sz="15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222222"/>
                          </a:solidFill>
                          <a:highlight>
                            <a:srgbClr val="FFFFFF"/>
                          </a:highlight>
                          <a:latin typeface="Arial"/>
                          <a:ea typeface="Arial"/>
                          <a:cs typeface="Arial"/>
                          <a:sym typeface="Arial"/>
                        </a:rPr>
                        <a:t>Fiber reinforced composites offer exceptional directional mechanical properties, and combining their advantages with the capability of 3D printing has resulted in many innovative research fronts</a:t>
                      </a:r>
                      <a:endParaRPr sz="15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222222"/>
                          </a:solidFill>
                          <a:highlight>
                            <a:srgbClr val="FFFFFF"/>
                          </a:highlight>
                          <a:latin typeface="Arial"/>
                          <a:ea typeface="Arial"/>
                          <a:cs typeface="Arial"/>
                          <a:sym typeface="Arial"/>
                        </a:rPr>
                        <a:t>Due to the unique advantages of 3D printing, in addition to conventional unidirectional fiber orientation, concentric fiber rings have been used to optimize the mechanical performance of a part</a:t>
                      </a:r>
                      <a:endParaRPr sz="15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640750">
                <a:tc>
                  <a:txBody>
                    <a:bodyPr/>
                    <a:lstStyle/>
                    <a:p>
                      <a:pPr marL="0" marR="0" lvl="0" indent="0" algn="ctr" rtl="0">
                        <a:lnSpc>
                          <a:spcPct val="100000"/>
                        </a:lnSpc>
                        <a:spcBef>
                          <a:spcPts val="0"/>
                        </a:spcBef>
                        <a:spcAft>
                          <a:spcPts val="0"/>
                        </a:spcAft>
                        <a:buNone/>
                      </a:pPr>
                      <a:r>
                        <a:rPr lang="en-IN" sz="2000">
                          <a:solidFill>
                            <a:srgbClr val="002060"/>
                          </a:solidFill>
                          <a:latin typeface="Times New Roman"/>
                          <a:ea typeface="Times New Roman"/>
                          <a:cs typeface="Times New Roman"/>
                          <a:sym typeface="Times New Roman"/>
                        </a:rPr>
                        <a:t>6</a:t>
                      </a:r>
                      <a:endParaRPr sz="2000">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20000"/>
                        </a:lnSpc>
                        <a:spcBef>
                          <a:spcPts val="0"/>
                        </a:spcBef>
                        <a:spcAft>
                          <a:spcPts val="0"/>
                        </a:spcAft>
                        <a:buClr>
                          <a:schemeClr val="dk1"/>
                        </a:buClr>
                        <a:buSzPts val="1100"/>
                        <a:buFont typeface="Arial"/>
                        <a:buNone/>
                      </a:pPr>
                      <a:r>
                        <a:rPr lang="en-IN" sz="1500" b="1">
                          <a:solidFill>
                            <a:schemeClr val="dk1"/>
                          </a:solidFill>
                          <a:highlight>
                            <a:srgbClr val="FFFFFF"/>
                          </a:highlight>
                          <a:latin typeface="Arial"/>
                          <a:ea typeface="Arial"/>
                          <a:cs typeface="Arial"/>
                          <a:sym typeface="Arial"/>
                        </a:rPr>
                        <a:t>Filament processing, materials, and printing parameters/Ruban Bayu Kristiawan/2021</a:t>
                      </a:r>
                      <a:endParaRPr sz="1500" b="1">
                        <a:solidFill>
                          <a:schemeClr val="dk1"/>
                        </a:solidFill>
                        <a:highlight>
                          <a:srgbClr val="FFFFFF"/>
                        </a:highlight>
                        <a:latin typeface="Arial"/>
                        <a:ea typeface="Arial"/>
                        <a:cs typeface="Arial"/>
                        <a:sym typeface="Arial"/>
                      </a:endParaRPr>
                    </a:p>
                    <a:p>
                      <a:pPr marL="0" lvl="0" indent="0" algn="l" rtl="0">
                        <a:lnSpc>
                          <a:spcPct val="123000"/>
                        </a:lnSpc>
                        <a:spcBef>
                          <a:spcPts val="0"/>
                        </a:spcBef>
                        <a:spcAft>
                          <a:spcPts val="0"/>
                        </a:spcAft>
                        <a:buNone/>
                      </a:pPr>
                      <a:endParaRPr sz="1500" b="1">
                        <a:solidFill>
                          <a:schemeClr val="dk1"/>
                        </a:solidFill>
                        <a:highlight>
                          <a:srgbClr val="FFFFFF"/>
                        </a:highlight>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002060"/>
                          </a:solidFill>
                          <a:latin typeface="Times New Roman"/>
                          <a:ea typeface="Times New Roman"/>
                          <a:cs typeface="Times New Roman"/>
                          <a:sym typeface="Times New Roman"/>
                        </a:rPr>
                        <a:t>Additive manufacturing</a:t>
                      </a:r>
                      <a:endParaRPr sz="1500">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333333"/>
                          </a:solidFill>
                          <a:highlight>
                            <a:srgbClr val="FFFFFF"/>
                          </a:highlight>
                          <a:latin typeface="Arial"/>
                          <a:ea typeface="Arial"/>
                          <a:cs typeface="Arial"/>
                          <a:sym typeface="Arial"/>
                        </a:rPr>
                        <a:t>The effects of each parameter, and their interaction with other parameters. The study started from the filament manufacturing process, filament material types, and printing parameters of FDM techniques</a:t>
                      </a:r>
                      <a:r>
                        <a:rPr lang="en-IN" sz="1550">
                          <a:solidFill>
                            <a:srgbClr val="333333"/>
                          </a:solidFill>
                          <a:highlight>
                            <a:srgbClr val="FFFFFF"/>
                          </a:highlight>
                          <a:latin typeface="Arial"/>
                          <a:ea typeface="Arial"/>
                          <a:cs typeface="Arial"/>
                          <a:sym typeface="Arial"/>
                        </a:rPr>
                        <a:t>.</a:t>
                      </a:r>
                      <a:endParaRPr sz="2000">
                        <a:solidFill>
                          <a:srgbClr val="222222"/>
                        </a:solidFill>
                        <a:highlight>
                          <a:srgbClr val="FFFFFF"/>
                        </a:highlight>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333333"/>
                          </a:solidFill>
                          <a:highlight>
                            <a:srgbClr val="FFFFFF"/>
                          </a:highlight>
                          <a:latin typeface="Arial"/>
                          <a:ea typeface="Arial"/>
                          <a:cs typeface="Arial"/>
                          <a:sym typeface="Arial"/>
                        </a:rPr>
                        <a:t>This study also identifies several vital areas of previous and future research to optimize and characterize the critical parameters of the FDM printing process and FDM filament manufacturing.</a:t>
                      </a:r>
                      <a:endParaRPr sz="1500">
                        <a:solidFill>
                          <a:srgbClr val="222222"/>
                        </a:solidFill>
                        <a:highlight>
                          <a:srgbClr val="FFFFFF"/>
                        </a:highlight>
                        <a:latin typeface="Arial"/>
                        <a:ea typeface="Arial"/>
                        <a:cs typeface="Arial"/>
                        <a:sym typeface="Aria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8257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aphicFrame>
        <p:nvGraphicFramePr>
          <p:cNvPr id="111" name="Google Shape;111;p21"/>
          <p:cNvGraphicFramePr/>
          <p:nvPr/>
        </p:nvGraphicFramePr>
        <p:xfrm>
          <a:off x="163500" y="183900"/>
          <a:ext cx="11899875" cy="6346950"/>
        </p:xfrm>
        <a:graphic>
          <a:graphicData uri="http://schemas.openxmlformats.org/drawingml/2006/table">
            <a:tbl>
              <a:tblPr>
                <a:noFill/>
              </a:tblPr>
              <a:tblGrid>
                <a:gridCol w="985125">
                  <a:extLst>
                    <a:ext uri="{9D8B030D-6E8A-4147-A177-3AD203B41FA5}">
                      <a16:colId xmlns:a16="http://schemas.microsoft.com/office/drawing/2014/main" val="20000"/>
                    </a:ext>
                  </a:extLst>
                </a:gridCol>
                <a:gridCol w="2321875">
                  <a:extLst>
                    <a:ext uri="{9D8B030D-6E8A-4147-A177-3AD203B41FA5}">
                      <a16:colId xmlns:a16="http://schemas.microsoft.com/office/drawing/2014/main" val="20001"/>
                    </a:ext>
                  </a:extLst>
                </a:gridCol>
                <a:gridCol w="1421000">
                  <a:extLst>
                    <a:ext uri="{9D8B030D-6E8A-4147-A177-3AD203B41FA5}">
                      <a16:colId xmlns:a16="http://schemas.microsoft.com/office/drawing/2014/main" val="20002"/>
                    </a:ext>
                  </a:extLst>
                </a:gridCol>
                <a:gridCol w="4791900">
                  <a:extLst>
                    <a:ext uri="{9D8B030D-6E8A-4147-A177-3AD203B41FA5}">
                      <a16:colId xmlns:a16="http://schemas.microsoft.com/office/drawing/2014/main" val="20003"/>
                    </a:ext>
                  </a:extLst>
                </a:gridCol>
                <a:gridCol w="2379975">
                  <a:extLst>
                    <a:ext uri="{9D8B030D-6E8A-4147-A177-3AD203B41FA5}">
                      <a16:colId xmlns:a16="http://schemas.microsoft.com/office/drawing/2014/main" val="20004"/>
                    </a:ext>
                  </a:extLst>
                </a:gridCol>
              </a:tblGrid>
              <a:tr h="1240975">
                <a:tc>
                  <a:txBody>
                    <a:bodyPr/>
                    <a:lstStyle/>
                    <a:p>
                      <a:pPr marL="0" marR="0" lvl="0" indent="0" algn="ctr" rtl="0">
                        <a:lnSpc>
                          <a:spcPct val="100000"/>
                        </a:lnSpc>
                        <a:spcBef>
                          <a:spcPts val="0"/>
                        </a:spcBef>
                        <a:spcAft>
                          <a:spcPts val="0"/>
                        </a:spcAft>
                        <a:buClr>
                          <a:srgbClr val="000000"/>
                        </a:buClr>
                        <a:buSzPts val="2000"/>
                        <a:buFont typeface="Arial"/>
                        <a:buNone/>
                      </a:pPr>
                      <a:r>
                        <a:rPr lang="en-IN" sz="2000" b="1" u="none" strike="noStrike" cap="none">
                          <a:solidFill>
                            <a:srgbClr val="002060"/>
                          </a:solidFill>
                          <a:latin typeface="Times New Roman"/>
                          <a:ea typeface="Times New Roman"/>
                          <a:cs typeface="Times New Roman"/>
                          <a:sym typeface="Times New Roman"/>
                        </a:rPr>
                        <a:t>Sl. No.</a:t>
                      </a:r>
                      <a:endParaRPr sz="2000" b="1"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2060"/>
                        </a:buClr>
                        <a:buSzPts val="2000"/>
                        <a:buFont typeface="Calibri"/>
                        <a:buNone/>
                      </a:pPr>
                      <a:r>
                        <a:rPr lang="en-IN" sz="2000" b="1" u="none" strike="noStrike" cap="none">
                          <a:solidFill>
                            <a:srgbClr val="002060"/>
                          </a:solidFill>
                          <a:latin typeface="Times New Roman"/>
                          <a:ea typeface="Times New Roman"/>
                          <a:cs typeface="Times New Roman"/>
                          <a:sym typeface="Times New Roman"/>
                        </a:rPr>
                        <a:t>Title of the Paper/Author /Year</a:t>
                      </a:r>
                      <a:endParaRPr sz="2000" b="1" u="none" strike="noStrike" cap="none">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IN" sz="2000" b="1" u="none" strike="noStrike" cap="none">
                          <a:solidFill>
                            <a:srgbClr val="002060"/>
                          </a:solidFill>
                          <a:latin typeface="Times New Roman"/>
                          <a:ea typeface="Times New Roman"/>
                          <a:cs typeface="Times New Roman"/>
                          <a:sym typeface="Times New Roman"/>
                        </a:rPr>
                        <a:t>Journal Name</a:t>
                      </a:r>
                      <a:endParaRPr sz="2000" b="1" u="none" strike="noStrike" cap="none">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IN" sz="2000" b="1" u="none" strike="noStrike" cap="none">
                          <a:solidFill>
                            <a:srgbClr val="002060"/>
                          </a:solidFill>
                          <a:latin typeface="Times New Roman"/>
                          <a:ea typeface="Times New Roman"/>
                          <a:cs typeface="Times New Roman"/>
                          <a:sym typeface="Times New Roman"/>
                        </a:rPr>
                        <a:t>Interference</a:t>
                      </a:r>
                      <a:endParaRPr sz="2000" b="1" u="none" strike="noStrike" cap="none">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IN" sz="2000" b="1" u="none" strike="noStrike" cap="none">
                          <a:solidFill>
                            <a:srgbClr val="002060"/>
                          </a:solidFill>
                          <a:latin typeface="Times New Roman"/>
                          <a:ea typeface="Times New Roman"/>
                          <a:cs typeface="Times New Roman"/>
                          <a:sym typeface="Times New Roman"/>
                        </a:rPr>
                        <a:t>Remarks</a:t>
                      </a:r>
                      <a:endParaRPr sz="2000" b="1"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271325">
                <a:tc>
                  <a:txBody>
                    <a:bodyPr/>
                    <a:lstStyle/>
                    <a:p>
                      <a:pPr marL="0" marR="0" lvl="0" indent="0" algn="ctr" rtl="0">
                        <a:lnSpc>
                          <a:spcPct val="100000"/>
                        </a:lnSpc>
                        <a:spcBef>
                          <a:spcPts val="0"/>
                        </a:spcBef>
                        <a:spcAft>
                          <a:spcPts val="0"/>
                        </a:spcAft>
                        <a:buNone/>
                      </a:pPr>
                      <a:r>
                        <a:rPr lang="en-IN" sz="2000">
                          <a:solidFill>
                            <a:srgbClr val="002060"/>
                          </a:solidFill>
                          <a:latin typeface="Times New Roman"/>
                          <a:ea typeface="Times New Roman"/>
                          <a:cs typeface="Times New Roman"/>
                          <a:sym typeface="Times New Roman"/>
                        </a:rPr>
                        <a:t>7</a:t>
                      </a:r>
                      <a:endParaRPr sz="20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2400"/>
                        </a:spcBef>
                        <a:spcAft>
                          <a:spcPts val="0"/>
                        </a:spcAft>
                        <a:buClr>
                          <a:schemeClr val="dk1"/>
                        </a:buClr>
                        <a:buSzPts val="1100"/>
                        <a:buFont typeface="Arial"/>
                        <a:buNone/>
                      </a:pPr>
                      <a:r>
                        <a:rPr lang="en-IN" sz="1500" b="1">
                          <a:solidFill>
                            <a:schemeClr val="dk1"/>
                          </a:solidFill>
                        </a:rPr>
                        <a:t>3D Printing of complex structures: Case study of Eiffel Tower/R.Surya Teja/2022</a:t>
                      </a:r>
                      <a:endParaRPr sz="1500" b="1">
                        <a:solidFill>
                          <a:schemeClr val="dk1"/>
                        </a:solidFill>
                      </a:endParaRPr>
                    </a:p>
                    <a:p>
                      <a:pPr marL="0" lvl="0" indent="0" algn="l" rtl="0">
                        <a:lnSpc>
                          <a:spcPct val="123000"/>
                        </a:lnSpc>
                        <a:spcBef>
                          <a:spcPts val="600"/>
                        </a:spcBef>
                        <a:spcAft>
                          <a:spcPts val="0"/>
                        </a:spcAft>
                        <a:buClr>
                          <a:schemeClr val="dk1"/>
                        </a:buClr>
                        <a:buSzPts val="1100"/>
                        <a:buFont typeface="Arial"/>
                        <a:buNone/>
                      </a:pPr>
                      <a:endParaRPr sz="1500" b="1">
                        <a:solidFill>
                          <a:schemeClr val="dk1"/>
                        </a:solidFill>
                        <a:highlight>
                          <a:srgbClr val="FFFFFF"/>
                        </a:highlight>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002060"/>
                          </a:solidFill>
                          <a:latin typeface="Times New Roman"/>
                          <a:ea typeface="Times New Roman"/>
                          <a:cs typeface="Times New Roman"/>
                          <a:sym typeface="Times New Roman"/>
                        </a:rPr>
                        <a:t>Additive Manufacturing</a:t>
                      </a:r>
                      <a:endParaRPr sz="15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2E2E2E"/>
                          </a:solidFill>
                        </a:rPr>
                        <a:t>The primary objective of this research is to comprehend the process of 3D printing for complex structures. “This article provides a concise overview of the available 3D printing methods and technologies, along with their industrial applications</a:t>
                      </a:r>
                      <a:endParaRPr sz="1500" u="none" strike="noStrike" cap="none">
                        <a:solidFill>
                          <a:srgbClr val="002060"/>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2E2E2E"/>
                          </a:solidFill>
                        </a:rPr>
                        <a:t>The generic process chain of 3D printing, from the initial stage of CAD modelling, to the production of the final part with a typical example of an Eiffel tower is demonstrated</a:t>
                      </a:r>
                      <a:r>
                        <a:rPr lang="en-IN" sz="1500">
                          <a:solidFill>
                            <a:srgbClr val="2E2E2E"/>
                          </a:solidFill>
                          <a:latin typeface="Georgia"/>
                          <a:ea typeface="Georgia"/>
                          <a:cs typeface="Georgia"/>
                          <a:sym typeface="Georgia"/>
                        </a:rPr>
                        <a:t>.</a:t>
                      </a:r>
                      <a:endParaRPr sz="18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271325">
                <a:tc>
                  <a:txBody>
                    <a:bodyPr/>
                    <a:lstStyle/>
                    <a:p>
                      <a:pPr marL="0" marR="0" lvl="0" indent="0" algn="ctr" rtl="0">
                        <a:lnSpc>
                          <a:spcPct val="100000"/>
                        </a:lnSpc>
                        <a:spcBef>
                          <a:spcPts val="0"/>
                        </a:spcBef>
                        <a:spcAft>
                          <a:spcPts val="0"/>
                        </a:spcAft>
                        <a:buNone/>
                      </a:pPr>
                      <a:r>
                        <a:rPr lang="en-IN" sz="2000">
                          <a:solidFill>
                            <a:srgbClr val="002060"/>
                          </a:solidFill>
                          <a:latin typeface="Times New Roman"/>
                          <a:ea typeface="Times New Roman"/>
                          <a:cs typeface="Times New Roman"/>
                          <a:sym typeface="Times New Roman"/>
                        </a:rPr>
                        <a:t>8</a:t>
                      </a:r>
                      <a:endParaRPr sz="20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23000"/>
                        </a:lnSpc>
                        <a:spcBef>
                          <a:spcPts val="0"/>
                        </a:spcBef>
                        <a:spcAft>
                          <a:spcPts val="0"/>
                        </a:spcAft>
                        <a:buClr>
                          <a:schemeClr val="dk1"/>
                        </a:buClr>
                        <a:buSzPts val="1100"/>
                        <a:buFont typeface="Arial"/>
                        <a:buNone/>
                      </a:pPr>
                      <a:r>
                        <a:rPr lang="en-IN" sz="1500" b="1">
                          <a:solidFill>
                            <a:schemeClr val="dk1"/>
                          </a:solidFill>
                          <a:highlight>
                            <a:srgbClr val="FFFFFF"/>
                          </a:highlight>
                        </a:rPr>
                        <a:t>Structural Analysis of Carbon Fiber 3D-Printed Ribs for Small Wind Turbine Blades/Victor A/2022</a:t>
                      </a:r>
                      <a:endParaRPr sz="1500" b="1">
                        <a:solidFill>
                          <a:schemeClr val="dk1"/>
                        </a:solidFill>
                        <a:highlight>
                          <a:srgbClr val="FFFFFF"/>
                        </a:highlight>
                      </a:endParaRPr>
                    </a:p>
                    <a:p>
                      <a:pPr marL="0" lvl="0" indent="0" algn="l" rtl="0">
                        <a:lnSpc>
                          <a:spcPct val="123000"/>
                        </a:lnSpc>
                        <a:spcBef>
                          <a:spcPts val="0"/>
                        </a:spcBef>
                        <a:spcAft>
                          <a:spcPts val="0"/>
                        </a:spcAft>
                        <a:buClr>
                          <a:schemeClr val="dk1"/>
                        </a:buClr>
                        <a:buSzPts val="1100"/>
                        <a:buFont typeface="Arial"/>
                        <a:buNone/>
                      </a:pPr>
                      <a:endParaRPr sz="1500" b="1">
                        <a:solidFill>
                          <a:schemeClr val="dk1"/>
                        </a:solidFill>
                        <a:highlight>
                          <a:srgbClr val="FFFFFF"/>
                        </a:highlight>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002060"/>
                          </a:solidFill>
                          <a:latin typeface="Times New Roman"/>
                          <a:ea typeface="Times New Roman"/>
                          <a:cs typeface="Times New Roman"/>
                          <a:sym typeface="Times New Roman"/>
                        </a:rPr>
                        <a:t>Additive Manufacturing</a:t>
                      </a:r>
                      <a:endParaRPr sz="15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222222"/>
                          </a:solidFill>
                          <a:highlight>
                            <a:srgbClr val="FFFFFF"/>
                          </a:highlight>
                        </a:rPr>
                        <a:t>The ribs were manufactured according to NACA 23015 and NACA 633618 geometries, with polylactic acid (PLA) and polylactic acid with carbon fiber additives (CF-PLA)</a:t>
                      </a:r>
                      <a:endParaRPr sz="1500" u="none" strike="noStrike" cap="none">
                        <a:solidFill>
                          <a:srgbClr val="002060"/>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222222"/>
                          </a:solidFill>
                          <a:highlight>
                            <a:srgbClr val="FFFFFF"/>
                          </a:highlight>
                        </a:rPr>
                        <a:t>3D-printed built-in holes provided higher compression strength, hence higher structural efficiency, than the drilled samples. Significant improvement by adding carbon fiber additives into the PLA resin system in comparison to raw PLA was detected for at least one of the studied airfoil profiles</a:t>
                      </a:r>
                      <a:endParaRPr sz="15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6195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aphicFrame>
        <p:nvGraphicFramePr>
          <p:cNvPr id="116" name="Google Shape;116;p22"/>
          <p:cNvGraphicFramePr/>
          <p:nvPr>
            <p:extLst>
              <p:ext uri="{D42A27DB-BD31-4B8C-83A1-F6EECF244321}">
                <p14:modId xmlns:p14="http://schemas.microsoft.com/office/powerpoint/2010/main" val="3339714110"/>
              </p:ext>
            </p:extLst>
          </p:nvPr>
        </p:nvGraphicFramePr>
        <p:xfrm>
          <a:off x="116250" y="205725"/>
          <a:ext cx="11944975" cy="6446550"/>
        </p:xfrm>
        <a:graphic>
          <a:graphicData uri="http://schemas.openxmlformats.org/drawingml/2006/table">
            <a:tbl>
              <a:tblPr>
                <a:noFill/>
              </a:tblPr>
              <a:tblGrid>
                <a:gridCol w="1450375">
                  <a:extLst>
                    <a:ext uri="{9D8B030D-6E8A-4147-A177-3AD203B41FA5}">
                      <a16:colId xmlns:a16="http://schemas.microsoft.com/office/drawing/2014/main" val="20000"/>
                    </a:ext>
                  </a:extLst>
                </a:gridCol>
                <a:gridCol w="33683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2249500">
                  <a:extLst>
                    <a:ext uri="{9D8B030D-6E8A-4147-A177-3AD203B41FA5}">
                      <a16:colId xmlns:a16="http://schemas.microsoft.com/office/drawing/2014/main" val="20004"/>
                    </a:ext>
                  </a:extLst>
                </a:gridCol>
              </a:tblGrid>
              <a:tr h="1005850">
                <a:tc>
                  <a:txBody>
                    <a:bodyPr/>
                    <a:lstStyle/>
                    <a:p>
                      <a:pPr marL="0" marR="0" lvl="0" indent="0" algn="ctr" rtl="0">
                        <a:lnSpc>
                          <a:spcPct val="100000"/>
                        </a:lnSpc>
                        <a:spcBef>
                          <a:spcPts val="0"/>
                        </a:spcBef>
                        <a:spcAft>
                          <a:spcPts val="0"/>
                        </a:spcAft>
                        <a:buClr>
                          <a:srgbClr val="000000"/>
                        </a:buClr>
                        <a:buSzPts val="2000"/>
                        <a:buFont typeface="Arial"/>
                        <a:buNone/>
                      </a:pPr>
                      <a:r>
                        <a:rPr lang="en-IN" sz="2000" b="1" u="none" strike="noStrike" cap="none">
                          <a:solidFill>
                            <a:srgbClr val="002060"/>
                          </a:solidFill>
                          <a:latin typeface="Times New Roman"/>
                          <a:ea typeface="Times New Roman"/>
                          <a:cs typeface="Times New Roman"/>
                          <a:sym typeface="Times New Roman"/>
                        </a:rPr>
                        <a:t>Sl. No.</a:t>
                      </a:r>
                      <a:endParaRPr sz="2000" b="1"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2060"/>
                        </a:buClr>
                        <a:buSzPts val="2000"/>
                        <a:buFont typeface="Calibri"/>
                        <a:buNone/>
                      </a:pPr>
                      <a:r>
                        <a:rPr lang="en-IN" sz="2000" b="1" u="none" strike="noStrike" cap="none">
                          <a:solidFill>
                            <a:srgbClr val="002060"/>
                          </a:solidFill>
                          <a:latin typeface="Times New Roman"/>
                          <a:ea typeface="Times New Roman"/>
                          <a:cs typeface="Times New Roman"/>
                          <a:sym typeface="Times New Roman"/>
                        </a:rPr>
                        <a:t>Title of the Paper/Author /Year</a:t>
                      </a:r>
                      <a:endParaRPr sz="2000" b="1" u="none" strike="noStrike" cap="none">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IN" sz="2000" b="1" u="none" strike="noStrike" cap="none">
                          <a:solidFill>
                            <a:srgbClr val="002060"/>
                          </a:solidFill>
                          <a:latin typeface="Times New Roman"/>
                          <a:ea typeface="Times New Roman"/>
                          <a:cs typeface="Times New Roman"/>
                          <a:sym typeface="Times New Roman"/>
                        </a:rPr>
                        <a:t>Journal Name</a:t>
                      </a:r>
                      <a:endParaRPr sz="2000" b="1" u="none" strike="noStrike" cap="none">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IN" sz="2000" b="1" u="none" strike="noStrike" cap="none">
                          <a:solidFill>
                            <a:srgbClr val="002060"/>
                          </a:solidFill>
                          <a:latin typeface="Times New Roman"/>
                          <a:ea typeface="Times New Roman"/>
                          <a:cs typeface="Times New Roman"/>
                          <a:sym typeface="Times New Roman"/>
                        </a:rPr>
                        <a:t>Interference</a:t>
                      </a:r>
                      <a:endParaRPr sz="2000" b="1" u="none" strike="noStrike" cap="none">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IN" sz="2000" b="1" u="none" strike="noStrike" cap="none">
                          <a:solidFill>
                            <a:srgbClr val="002060"/>
                          </a:solidFill>
                          <a:latin typeface="Times New Roman"/>
                          <a:ea typeface="Times New Roman"/>
                          <a:cs typeface="Times New Roman"/>
                          <a:sym typeface="Times New Roman"/>
                        </a:rPr>
                        <a:t>Remarks</a:t>
                      </a:r>
                      <a:endParaRPr sz="2000" b="1"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909314">
                <a:tc>
                  <a:txBody>
                    <a:bodyPr/>
                    <a:lstStyle/>
                    <a:p>
                      <a:pPr marL="0" marR="0" lvl="0" indent="0" algn="ctr" rtl="0">
                        <a:lnSpc>
                          <a:spcPct val="100000"/>
                        </a:lnSpc>
                        <a:spcBef>
                          <a:spcPts val="0"/>
                        </a:spcBef>
                        <a:spcAft>
                          <a:spcPts val="0"/>
                        </a:spcAft>
                        <a:buNone/>
                      </a:pPr>
                      <a:r>
                        <a:rPr lang="en-IN" sz="2000">
                          <a:solidFill>
                            <a:srgbClr val="002060"/>
                          </a:solidFill>
                          <a:latin typeface="Times New Roman"/>
                          <a:ea typeface="Times New Roman"/>
                          <a:cs typeface="Times New Roman"/>
                          <a:sym typeface="Times New Roman"/>
                        </a:rPr>
                        <a:t>9</a:t>
                      </a:r>
                      <a:endParaRPr sz="20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2400"/>
                        </a:spcBef>
                        <a:spcAft>
                          <a:spcPts val="0"/>
                        </a:spcAft>
                        <a:buClr>
                          <a:schemeClr val="dk1"/>
                        </a:buClr>
                        <a:buSzPts val="1100"/>
                        <a:buFont typeface="Arial"/>
                        <a:buNone/>
                      </a:pPr>
                      <a:r>
                        <a:rPr lang="en-IN" sz="1500" b="1">
                          <a:solidFill>
                            <a:schemeClr val="dk1"/>
                          </a:solidFill>
                        </a:rPr>
                        <a:t>Optimization strategies and emerging application of functionalized 3D-printed materials in water treatment/Nurul Husna Mohd Yusoff/2022</a:t>
                      </a:r>
                      <a:endParaRPr sz="1500" b="1">
                        <a:solidFill>
                          <a:schemeClr val="dk1"/>
                        </a:solidFill>
                      </a:endParaRPr>
                    </a:p>
                    <a:p>
                      <a:pPr marL="0" lvl="0" indent="0" algn="l" rtl="0">
                        <a:lnSpc>
                          <a:spcPct val="123000"/>
                        </a:lnSpc>
                        <a:spcBef>
                          <a:spcPts val="600"/>
                        </a:spcBef>
                        <a:spcAft>
                          <a:spcPts val="0"/>
                        </a:spcAft>
                        <a:buClr>
                          <a:schemeClr val="dk1"/>
                        </a:buClr>
                        <a:buSzPts val="1100"/>
                        <a:buFont typeface="Arial"/>
                        <a:buNone/>
                      </a:pPr>
                      <a:endParaRPr sz="1500" b="1">
                        <a:solidFill>
                          <a:schemeClr val="dk1"/>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002060"/>
                          </a:solidFill>
                          <a:latin typeface="Times New Roman"/>
                          <a:ea typeface="Times New Roman"/>
                          <a:cs typeface="Times New Roman"/>
                          <a:sym typeface="Times New Roman"/>
                        </a:rPr>
                        <a:t>Additive Manufacturing</a:t>
                      </a:r>
                      <a:endParaRPr sz="15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2E2E2E"/>
                          </a:solidFill>
                          <a:latin typeface="Georgia"/>
                          <a:ea typeface="Georgia"/>
                          <a:cs typeface="Georgia"/>
                          <a:sym typeface="Georgia"/>
                        </a:rPr>
                        <a:t>3D-printed materials used in various water research as mesh, membrane, photocatalyst, scaffold and biocarrier are reviewed. Furthermore, the fundamental issue associated with 3D functional materials is assessed along with the proposed process optimization strategies</a:t>
                      </a:r>
                      <a:endParaRPr sz="1800" u="none" strike="noStrike" cap="none">
                        <a:solidFill>
                          <a:srgbClr val="002060"/>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2E2E2E"/>
                          </a:solidFill>
                          <a:latin typeface="Georgia"/>
                          <a:ea typeface="Georgia"/>
                          <a:cs typeface="Georgia"/>
                          <a:sym typeface="Georgia"/>
                        </a:rPr>
                        <a:t>the challenges and future perspectives of functionalized 3D-printed materials are discussed to develop a novel and versatile approach for functions in the water treatment system.</a:t>
                      </a:r>
                      <a:endParaRPr sz="15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None/>
                      </a:pPr>
                      <a:r>
                        <a:rPr lang="en-IN" sz="2000">
                          <a:solidFill>
                            <a:srgbClr val="002060"/>
                          </a:solidFill>
                          <a:latin typeface="Times New Roman"/>
                          <a:ea typeface="Times New Roman"/>
                          <a:cs typeface="Times New Roman"/>
                          <a:sym typeface="Times New Roman"/>
                        </a:rPr>
                        <a:t>10</a:t>
                      </a:r>
                      <a:endParaRPr sz="20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20000"/>
                        </a:lnSpc>
                        <a:spcBef>
                          <a:spcPts val="0"/>
                        </a:spcBef>
                        <a:spcAft>
                          <a:spcPts val="0"/>
                        </a:spcAft>
                        <a:buClr>
                          <a:schemeClr val="dk1"/>
                        </a:buClr>
                        <a:buSzPts val="1100"/>
                        <a:buFont typeface="Arial"/>
                        <a:buNone/>
                      </a:pPr>
                      <a:r>
                        <a:rPr lang="en-IN" sz="1500" b="1">
                          <a:solidFill>
                            <a:schemeClr val="dk1"/>
                          </a:solidFill>
                          <a:highlight>
                            <a:srgbClr val="FCFCFC"/>
                          </a:highlight>
                          <a:latin typeface="Georgia"/>
                          <a:ea typeface="Georgia"/>
                          <a:cs typeface="Georgia"/>
                          <a:sym typeface="Georgia"/>
                        </a:rPr>
                        <a:t>A Study of Tensile Characteristics for Glass and Carbon Fiber Along with Sandwiched Reinforced ABS Composites/Vijayakumar A.Radadiya/2022</a:t>
                      </a:r>
                      <a:endParaRPr sz="1500" b="1">
                        <a:solidFill>
                          <a:schemeClr val="dk1"/>
                        </a:solidFill>
                        <a:highlight>
                          <a:srgbClr val="FCFCFC"/>
                        </a:highlight>
                        <a:latin typeface="Georgia"/>
                        <a:ea typeface="Georgia"/>
                        <a:cs typeface="Georgia"/>
                        <a:sym typeface="Georgia"/>
                      </a:endParaRPr>
                    </a:p>
                    <a:p>
                      <a:pPr marL="0" lvl="0" indent="0" algn="l" rtl="0">
                        <a:lnSpc>
                          <a:spcPct val="123000"/>
                        </a:lnSpc>
                        <a:spcBef>
                          <a:spcPts val="1200"/>
                        </a:spcBef>
                        <a:spcAft>
                          <a:spcPts val="0"/>
                        </a:spcAft>
                        <a:buClr>
                          <a:schemeClr val="dk1"/>
                        </a:buClr>
                        <a:buSzPts val="1100"/>
                        <a:buFont typeface="Arial"/>
                        <a:buNone/>
                      </a:pPr>
                      <a:endParaRPr sz="1500" b="1">
                        <a:solidFill>
                          <a:schemeClr val="dk1"/>
                        </a:solidFill>
                        <a:highlight>
                          <a:srgbClr val="FFFFFF"/>
                        </a:highlight>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002060"/>
                          </a:solidFill>
                          <a:latin typeface="Times New Roman"/>
                          <a:ea typeface="Times New Roman"/>
                          <a:cs typeface="Times New Roman"/>
                          <a:sym typeface="Times New Roman"/>
                        </a:rPr>
                        <a:t>Additive Manufacturing</a:t>
                      </a:r>
                      <a:endParaRPr sz="15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333333"/>
                          </a:solidFill>
                          <a:highlight>
                            <a:srgbClr val="FCFCFC"/>
                          </a:highlight>
                          <a:latin typeface="Georgia"/>
                          <a:ea typeface="Georgia"/>
                          <a:cs typeface="Georgia"/>
                          <a:sym typeface="Georgia"/>
                        </a:rPr>
                        <a:t>Fused Filament Fabrication application in the automobile sector, medical field, and electrical field is growing day by day. In the present study, with the FDM process, single and dual nozzle parts are fabricated as per the standards.</a:t>
                      </a:r>
                      <a:endParaRPr sz="1500" u="none" strike="noStrike" cap="none">
                        <a:solidFill>
                          <a:srgbClr val="002060"/>
                        </a:solidFill>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IN" sz="1500">
                          <a:solidFill>
                            <a:srgbClr val="333333"/>
                          </a:solidFill>
                          <a:highlight>
                            <a:srgbClr val="FCFCFC"/>
                          </a:highlight>
                          <a:latin typeface="Georgia"/>
                          <a:ea typeface="Georgia"/>
                          <a:cs typeface="Georgia"/>
                          <a:sym typeface="Georgia"/>
                        </a:rPr>
                        <a:t>In the present study, with the FDM process, single and dual nozzle parts are fabricated as per the standards. As per higher demand, more challenges are faced for the researchers to study the characterization of form strength, stiffness, etc</a:t>
                      </a:r>
                      <a:endParaRPr sz="1500" u="none" strike="noStrike" cap="none">
                        <a:solidFill>
                          <a:srgbClr val="002060"/>
                        </a:solidFill>
                        <a:latin typeface="Times New Roman"/>
                        <a:ea typeface="Times New Roman"/>
                        <a:cs typeface="Times New Roman"/>
                        <a:sym typeface="Times New Roman"/>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32543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p:nvPr/>
        </p:nvSpPr>
        <p:spPr>
          <a:xfrm>
            <a:off x="721566" y="39522"/>
            <a:ext cx="5374500" cy="800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4600" i="0" u="none" strike="noStrike" cap="none">
                <a:solidFill>
                  <a:srgbClr val="000000"/>
                </a:solidFill>
                <a:latin typeface="Times New Roman"/>
                <a:ea typeface="Times New Roman"/>
                <a:cs typeface="Times New Roman"/>
                <a:sym typeface="Times New Roman"/>
              </a:rPr>
              <a:t>METHODOLOGY</a:t>
            </a:r>
            <a:endParaRPr sz="4600" i="0" u="none" strike="noStrike" cap="none">
              <a:solidFill>
                <a:srgbClr val="000000"/>
              </a:solidFill>
              <a:latin typeface="Times New Roman"/>
              <a:ea typeface="Times New Roman"/>
              <a:cs typeface="Times New Roman"/>
              <a:sym typeface="Times New Roman"/>
            </a:endParaRPr>
          </a:p>
        </p:txBody>
      </p:sp>
      <p:sp>
        <p:nvSpPr>
          <p:cNvPr id="115" name="Google Shape;115;p22"/>
          <p:cNvSpPr txBox="1"/>
          <p:nvPr/>
        </p:nvSpPr>
        <p:spPr>
          <a:xfrm>
            <a:off x="721566" y="39522"/>
            <a:ext cx="5374500" cy="800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4600" i="0" u="none" strike="noStrike" cap="none">
                <a:solidFill>
                  <a:srgbClr val="000000"/>
                </a:solidFill>
                <a:latin typeface="Times New Roman"/>
                <a:ea typeface="Times New Roman"/>
                <a:cs typeface="Times New Roman"/>
                <a:sym typeface="Times New Roman"/>
              </a:rPr>
              <a:t>METHODOLOGY</a:t>
            </a:r>
            <a:endParaRPr sz="4600" i="0" u="none" strike="noStrike" cap="none">
              <a:solidFill>
                <a:srgbClr val="000000"/>
              </a:solidFill>
              <a:latin typeface="Times New Roman"/>
              <a:ea typeface="Times New Roman"/>
              <a:cs typeface="Times New Roman"/>
              <a:sym typeface="Times New Roman"/>
            </a:endParaRPr>
          </a:p>
        </p:txBody>
      </p:sp>
      <p:sp>
        <p:nvSpPr>
          <p:cNvPr id="116" name="Google Shape;116;p22"/>
          <p:cNvSpPr/>
          <p:nvPr/>
        </p:nvSpPr>
        <p:spPr>
          <a:xfrm>
            <a:off x="2912700" y="828875"/>
            <a:ext cx="5056200" cy="666600"/>
          </a:xfrm>
          <a:prstGeom prst="rect">
            <a:avLst/>
          </a:prstGeom>
          <a:solidFill>
            <a:srgbClr val="FFFFFF"/>
          </a:solidFill>
          <a:ln w="25400" cap="flat" cmpd="sng">
            <a:solidFill>
              <a:srgbClr val="820C4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2800"/>
              <a:buFont typeface="Century Gothic"/>
              <a:buNone/>
            </a:pPr>
            <a:r>
              <a:rPr lang="en-IN" sz="2000">
                <a:latin typeface="Times New Roman"/>
                <a:ea typeface="Times New Roman"/>
                <a:cs typeface="Times New Roman"/>
                <a:sym typeface="Times New Roman"/>
              </a:rPr>
              <a:t>Observed the Polymer Composite</a:t>
            </a:r>
            <a:endParaRPr sz="2000" b="0" i="0" u="none" strike="noStrike" cap="none">
              <a:solidFill>
                <a:srgbClr val="000000"/>
              </a:solidFill>
              <a:latin typeface="Times New Roman"/>
              <a:ea typeface="Times New Roman"/>
              <a:cs typeface="Times New Roman"/>
              <a:sym typeface="Times New Roman"/>
            </a:endParaRPr>
          </a:p>
        </p:txBody>
      </p:sp>
      <p:sp>
        <p:nvSpPr>
          <p:cNvPr id="117" name="Google Shape;117;p22"/>
          <p:cNvSpPr/>
          <p:nvPr/>
        </p:nvSpPr>
        <p:spPr>
          <a:xfrm>
            <a:off x="2874723" y="2052601"/>
            <a:ext cx="5243700" cy="458700"/>
          </a:xfrm>
          <a:prstGeom prst="rect">
            <a:avLst/>
          </a:prstGeom>
          <a:solidFill>
            <a:srgbClr val="FFFFFF"/>
          </a:solidFill>
          <a:ln w="25400" cap="flat" cmpd="sng">
            <a:solidFill>
              <a:srgbClr val="820C4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a:latin typeface="Times New Roman"/>
                <a:ea typeface="Times New Roman"/>
                <a:cs typeface="Times New Roman"/>
                <a:sym typeface="Times New Roman"/>
              </a:rPr>
              <a:t>Prepare the polymer and polymer composite</a:t>
            </a:r>
            <a:endParaRPr sz="2000" b="0" i="0" u="none" strike="noStrike" cap="none">
              <a:solidFill>
                <a:srgbClr val="000000"/>
              </a:solidFill>
              <a:latin typeface="Times New Roman"/>
              <a:ea typeface="Times New Roman"/>
              <a:cs typeface="Times New Roman"/>
              <a:sym typeface="Times New Roman"/>
            </a:endParaRPr>
          </a:p>
        </p:txBody>
      </p:sp>
      <p:sp>
        <p:nvSpPr>
          <p:cNvPr id="118" name="Google Shape;118;p22"/>
          <p:cNvSpPr/>
          <p:nvPr/>
        </p:nvSpPr>
        <p:spPr>
          <a:xfrm>
            <a:off x="2531700" y="2978725"/>
            <a:ext cx="5892300" cy="818400"/>
          </a:xfrm>
          <a:prstGeom prst="rect">
            <a:avLst/>
          </a:prstGeom>
          <a:solidFill>
            <a:srgbClr val="FFFFFF"/>
          </a:solidFill>
          <a:ln w="25400" cap="flat" cmpd="sng">
            <a:solidFill>
              <a:srgbClr val="820C4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2400"/>
              <a:buFont typeface="Century Gothic"/>
              <a:buNone/>
            </a:pPr>
            <a:r>
              <a:rPr lang="en-IN" sz="2000">
                <a:latin typeface="Times New Roman"/>
                <a:ea typeface="Times New Roman"/>
                <a:cs typeface="Times New Roman"/>
                <a:sym typeface="Times New Roman"/>
              </a:rPr>
              <a:t>Prepare the filament in Extruder process</a:t>
            </a:r>
            <a:endParaRPr sz="2000" b="0" i="0" u="none" strike="noStrike" cap="none">
              <a:solidFill>
                <a:srgbClr val="000000"/>
              </a:solidFill>
              <a:latin typeface="Times New Roman"/>
              <a:ea typeface="Times New Roman"/>
              <a:cs typeface="Times New Roman"/>
              <a:sym typeface="Times New Roman"/>
            </a:endParaRPr>
          </a:p>
        </p:txBody>
      </p:sp>
      <p:sp>
        <p:nvSpPr>
          <p:cNvPr id="119" name="Google Shape;119;p22"/>
          <p:cNvSpPr/>
          <p:nvPr/>
        </p:nvSpPr>
        <p:spPr>
          <a:xfrm>
            <a:off x="3255725" y="4266900"/>
            <a:ext cx="4539600" cy="408600"/>
          </a:xfrm>
          <a:prstGeom prst="rect">
            <a:avLst/>
          </a:prstGeom>
          <a:solidFill>
            <a:srgbClr val="FFFFFF"/>
          </a:solidFill>
          <a:ln w="25400" cap="flat" cmpd="sng">
            <a:solidFill>
              <a:srgbClr val="820C4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a:latin typeface="Times New Roman"/>
                <a:ea typeface="Times New Roman"/>
                <a:cs typeface="Times New Roman"/>
                <a:sym typeface="Times New Roman"/>
              </a:rPr>
              <a:t>Prepare the sample specification </a:t>
            </a:r>
            <a:endParaRPr sz="2000" b="0" i="0" u="none" strike="noStrike" cap="none">
              <a:solidFill>
                <a:srgbClr val="000000"/>
              </a:solidFill>
              <a:latin typeface="Times New Roman"/>
              <a:ea typeface="Times New Roman"/>
              <a:cs typeface="Times New Roman"/>
              <a:sym typeface="Times New Roman"/>
            </a:endParaRPr>
          </a:p>
        </p:txBody>
      </p:sp>
      <p:sp>
        <p:nvSpPr>
          <p:cNvPr id="120" name="Google Shape;120;p22"/>
          <p:cNvSpPr/>
          <p:nvPr/>
        </p:nvSpPr>
        <p:spPr>
          <a:xfrm>
            <a:off x="4017725" y="6119150"/>
            <a:ext cx="3035700" cy="458700"/>
          </a:xfrm>
          <a:prstGeom prst="rect">
            <a:avLst/>
          </a:prstGeom>
          <a:solidFill>
            <a:srgbClr val="FFFFFF"/>
          </a:solidFill>
          <a:ln w="25400" cap="flat" cmpd="sng">
            <a:solidFill>
              <a:srgbClr val="820C4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0" i="0" u="none" strike="noStrike" cap="none">
                <a:solidFill>
                  <a:srgbClr val="000000"/>
                </a:solidFill>
                <a:latin typeface="Times New Roman"/>
                <a:ea typeface="Times New Roman"/>
                <a:cs typeface="Times New Roman"/>
                <a:sym typeface="Times New Roman"/>
              </a:rPr>
              <a:t>Result and Discussion</a:t>
            </a:r>
            <a:endParaRPr sz="2000" b="0" i="0" u="none" strike="noStrike" cap="none">
              <a:solidFill>
                <a:srgbClr val="000000"/>
              </a:solidFill>
              <a:latin typeface="Times New Roman"/>
              <a:ea typeface="Times New Roman"/>
              <a:cs typeface="Times New Roman"/>
              <a:sym typeface="Times New Roman"/>
            </a:endParaRPr>
          </a:p>
        </p:txBody>
      </p:sp>
      <p:sp>
        <p:nvSpPr>
          <p:cNvPr id="121" name="Google Shape;121;p22"/>
          <p:cNvSpPr/>
          <p:nvPr/>
        </p:nvSpPr>
        <p:spPr>
          <a:xfrm>
            <a:off x="5340300" y="2553602"/>
            <a:ext cx="320400" cy="442800"/>
          </a:xfrm>
          <a:prstGeom prst="downArrow">
            <a:avLst>
              <a:gd name="adj1" fmla="val 22111"/>
              <a:gd name="adj2" fmla="val 50000"/>
            </a:avLst>
          </a:prstGeom>
          <a:solidFill>
            <a:srgbClr val="90C226"/>
          </a:solidFill>
          <a:ln w="25400" cap="flat" cmpd="sng">
            <a:solidFill>
              <a:srgbClr val="820C4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a:ea typeface="Times New Roman"/>
              <a:cs typeface="Times New Roman"/>
              <a:sym typeface="Times New Roman"/>
            </a:endParaRPr>
          </a:p>
        </p:txBody>
      </p:sp>
      <p:sp>
        <p:nvSpPr>
          <p:cNvPr id="122" name="Google Shape;122;p22"/>
          <p:cNvSpPr/>
          <p:nvPr/>
        </p:nvSpPr>
        <p:spPr>
          <a:xfrm>
            <a:off x="5340300" y="3828654"/>
            <a:ext cx="358500" cy="408600"/>
          </a:xfrm>
          <a:prstGeom prst="downArrow">
            <a:avLst>
              <a:gd name="adj1" fmla="val 17087"/>
              <a:gd name="adj2" fmla="val 50000"/>
            </a:avLst>
          </a:prstGeom>
          <a:solidFill>
            <a:srgbClr val="90C226"/>
          </a:solidFill>
          <a:ln w="25400" cap="flat" cmpd="sng">
            <a:solidFill>
              <a:srgbClr val="820C4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a:ea typeface="Times New Roman"/>
              <a:cs typeface="Times New Roman"/>
              <a:sym typeface="Times New Roman"/>
            </a:endParaRPr>
          </a:p>
        </p:txBody>
      </p:sp>
      <p:sp>
        <p:nvSpPr>
          <p:cNvPr id="123" name="Google Shape;123;p22"/>
          <p:cNvSpPr/>
          <p:nvPr/>
        </p:nvSpPr>
        <p:spPr>
          <a:xfrm>
            <a:off x="5340300" y="4684894"/>
            <a:ext cx="358500" cy="458700"/>
          </a:xfrm>
          <a:prstGeom prst="downArrow">
            <a:avLst>
              <a:gd name="adj1" fmla="val 11601"/>
              <a:gd name="adj2" fmla="val 50000"/>
            </a:avLst>
          </a:prstGeom>
          <a:solidFill>
            <a:srgbClr val="90C226"/>
          </a:solidFill>
          <a:ln w="25400" cap="flat" cmpd="sng">
            <a:solidFill>
              <a:srgbClr val="820C4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a:ea typeface="Times New Roman"/>
              <a:cs typeface="Times New Roman"/>
              <a:sym typeface="Times New Roman"/>
            </a:endParaRPr>
          </a:p>
        </p:txBody>
      </p:sp>
      <p:sp>
        <p:nvSpPr>
          <p:cNvPr id="124" name="Google Shape;124;p22"/>
          <p:cNvSpPr txBox="1"/>
          <p:nvPr/>
        </p:nvSpPr>
        <p:spPr>
          <a:xfrm>
            <a:off x="3049507" y="239960"/>
            <a:ext cx="53745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endParaRPr sz="2800" b="0" i="0" u="none" strike="noStrike" cap="none">
              <a:solidFill>
                <a:srgbClr val="000000"/>
              </a:solidFill>
              <a:latin typeface="Times New Roman"/>
              <a:ea typeface="Times New Roman"/>
              <a:cs typeface="Times New Roman"/>
              <a:sym typeface="Times New Roman"/>
            </a:endParaRPr>
          </a:p>
        </p:txBody>
      </p:sp>
      <p:sp>
        <p:nvSpPr>
          <p:cNvPr id="125" name="Google Shape;125;p22"/>
          <p:cNvSpPr/>
          <p:nvPr/>
        </p:nvSpPr>
        <p:spPr>
          <a:xfrm>
            <a:off x="3914900" y="5157325"/>
            <a:ext cx="3144300" cy="408600"/>
          </a:xfrm>
          <a:prstGeom prst="rect">
            <a:avLst/>
          </a:prstGeom>
          <a:solidFill>
            <a:srgbClr val="FFFFFF"/>
          </a:solidFill>
          <a:ln w="25400" cap="flat" cmpd="sng">
            <a:solidFill>
              <a:srgbClr val="820C4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0" i="0" u="none" strike="noStrike" cap="none">
                <a:solidFill>
                  <a:srgbClr val="000000"/>
                </a:solidFill>
                <a:latin typeface="Times New Roman"/>
                <a:ea typeface="Times New Roman"/>
                <a:cs typeface="Times New Roman"/>
                <a:sym typeface="Times New Roman"/>
              </a:rPr>
              <a:t>Testing and Evaluation</a:t>
            </a:r>
            <a:endParaRPr sz="2000" b="0" i="0" u="none" strike="noStrike" cap="none">
              <a:solidFill>
                <a:srgbClr val="000000"/>
              </a:solidFill>
              <a:latin typeface="Times New Roman"/>
              <a:ea typeface="Times New Roman"/>
              <a:cs typeface="Times New Roman"/>
              <a:sym typeface="Times New Roman"/>
            </a:endParaRPr>
          </a:p>
        </p:txBody>
      </p:sp>
      <p:sp>
        <p:nvSpPr>
          <p:cNvPr id="126" name="Google Shape;126;p22"/>
          <p:cNvSpPr/>
          <p:nvPr/>
        </p:nvSpPr>
        <p:spPr>
          <a:xfrm>
            <a:off x="5321025" y="1602602"/>
            <a:ext cx="320400" cy="442800"/>
          </a:xfrm>
          <a:prstGeom prst="downArrow">
            <a:avLst>
              <a:gd name="adj1" fmla="val 22111"/>
              <a:gd name="adj2" fmla="val 50000"/>
            </a:avLst>
          </a:prstGeom>
          <a:solidFill>
            <a:srgbClr val="90C226"/>
          </a:solidFill>
          <a:ln w="25400" cap="flat" cmpd="sng">
            <a:solidFill>
              <a:srgbClr val="820C4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a:ea typeface="Times New Roman"/>
              <a:cs typeface="Times New Roman"/>
              <a:sym typeface="Times New Roman"/>
            </a:endParaRPr>
          </a:p>
        </p:txBody>
      </p:sp>
      <p:sp>
        <p:nvSpPr>
          <p:cNvPr id="127" name="Google Shape;127;p22"/>
          <p:cNvSpPr/>
          <p:nvPr/>
        </p:nvSpPr>
        <p:spPr>
          <a:xfrm>
            <a:off x="5340300" y="5599294"/>
            <a:ext cx="358500" cy="458700"/>
          </a:xfrm>
          <a:prstGeom prst="downArrow">
            <a:avLst>
              <a:gd name="adj1" fmla="val 11601"/>
              <a:gd name="adj2" fmla="val 50000"/>
            </a:avLst>
          </a:prstGeom>
          <a:solidFill>
            <a:srgbClr val="90C226"/>
          </a:solidFill>
          <a:ln w="25400" cap="flat" cmpd="sng">
            <a:solidFill>
              <a:srgbClr val="820C4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37951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F66CB7-B867-F7CB-4304-E7817B0200F7}"/>
              </a:ext>
            </a:extLst>
          </p:cNvPr>
          <p:cNvSpPr txBox="1"/>
          <p:nvPr/>
        </p:nvSpPr>
        <p:spPr>
          <a:xfrm>
            <a:off x="275208" y="363984"/>
            <a:ext cx="5628442" cy="461665"/>
          </a:xfrm>
          <a:prstGeom prst="rect">
            <a:avLst/>
          </a:prstGeom>
          <a:noFill/>
        </p:spPr>
        <p:txBody>
          <a:bodyPr wrap="square" rtlCol="0">
            <a:spAutoFit/>
          </a:bodyPr>
          <a:lstStyle/>
          <a:p>
            <a:r>
              <a:rPr lang="en-US" sz="2400" spc="-15">
                <a:effectLst/>
                <a:latin typeface="Times New Roman" panose="02020603050405020304" pitchFamily="18" charset="0"/>
                <a:ea typeface="Times New Roman" panose="02020603050405020304" pitchFamily="18" charset="0"/>
              </a:rPr>
              <a:t>PREPARATION</a:t>
            </a:r>
            <a:r>
              <a:rPr lang="en-US" sz="2400" spc="-20">
                <a:effectLst/>
                <a:latin typeface="Times New Roman" panose="02020603050405020304" pitchFamily="18" charset="0"/>
                <a:ea typeface="Times New Roman" panose="02020603050405020304" pitchFamily="18" charset="0"/>
              </a:rPr>
              <a:t> </a:t>
            </a:r>
            <a:r>
              <a:rPr lang="en-US" sz="2400" spc="-10">
                <a:effectLst/>
                <a:latin typeface="Times New Roman" panose="02020603050405020304" pitchFamily="18" charset="0"/>
                <a:ea typeface="Times New Roman" panose="02020603050405020304" pitchFamily="18" charset="0"/>
              </a:rPr>
              <a:t>OF</a:t>
            </a:r>
            <a:r>
              <a:rPr lang="en-US" sz="2400" spc="-60">
                <a:effectLst/>
                <a:latin typeface="Times New Roman" panose="02020603050405020304" pitchFamily="18" charset="0"/>
                <a:ea typeface="Times New Roman" panose="02020603050405020304" pitchFamily="18" charset="0"/>
              </a:rPr>
              <a:t> </a:t>
            </a:r>
            <a:r>
              <a:rPr lang="en-US" sz="2400" spc="-10">
                <a:effectLst/>
                <a:latin typeface="Times New Roman" panose="02020603050405020304" pitchFamily="18" charset="0"/>
                <a:ea typeface="Times New Roman" panose="02020603050405020304" pitchFamily="18" charset="0"/>
              </a:rPr>
              <a:t>FILAMENT</a:t>
            </a:r>
            <a:endParaRPr lang="en-IN" sz="2400"/>
          </a:p>
        </p:txBody>
      </p:sp>
      <p:sp>
        <p:nvSpPr>
          <p:cNvPr id="3" name="TextBox 2">
            <a:extLst>
              <a:ext uri="{FF2B5EF4-FFF2-40B4-BE49-F238E27FC236}">
                <a16:creationId xmlns:a16="http://schemas.microsoft.com/office/drawing/2014/main" id="{0B979DAE-2FAB-4E71-1361-F9207A9E23D2}"/>
              </a:ext>
            </a:extLst>
          </p:cNvPr>
          <p:cNvSpPr txBox="1"/>
          <p:nvPr/>
        </p:nvSpPr>
        <p:spPr>
          <a:xfrm>
            <a:off x="-1047565" y="1065321"/>
            <a:ext cx="3639845" cy="461665"/>
          </a:xfrm>
          <a:prstGeom prst="rect">
            <a:avLst/>
          </a:prstGeom>
          <a:noFill/>
        </p:spPr>
        <p:txBody>
          <a:bodyPr wrap="square" rtlCol="0">
            <a:spAutoFit/>
          </a:bodyPr>
          <a:lstStyle/>
          <a:p>
            <a:pPr lvl="1" algn="ctr">
              <a:spcBef>
                <a:spcPts val="25"/>
              </a:spcBef>
              <a:spcAft>
                <a:spcPts val="0"/>
              </a:spcAft>
              <a:buSzPts val="1400"/>
              <a:tabLst>
                <a:tab pos="330200" algn="l"/>
              </a:tabLst>
            </a:pPr>
            <a:r>
              <a:rPr lang="en-US" sz="2400" kern="0">
                <a:effectLst/>
                <a:latin typeface="Times New Roman" panose="02020603050405020304" pitchFamily="18" charset="0"/>
                <a:ea typeface="Times New Roman" panose="02020603050405020304" pitchFamily="18" charset="0"/>
              </a:rPr>
              <a:t>PLA</a:t>
            </a:r>
            <a:endParaRPr lang="en-IN" sz="2400" kern="0">
              <a:effectLst/>
              <a:latin typeface="Times New Roman" panose="02020603050405020304" pitchFamily="18" charset="0"/>
              <a:ea typeface="Times New Roman" panose="02020603050405020304" pitchFamily="18" charset="0"/>
            </a:endParaRPr>
          </a:p>
        </p:txBody>
      </p:sp>
      <p:pic>
        <p:nvPicPr>
          <p:cNvPr id="4" name="image31.png" descr="Colorantes para pellets.">
            <a:extLst>
              <a:ext uri="{FF2B5EF4-FFF2-40B4-BE49-F238E27FC236}">
                <a16:creationId xmlns:a16="http://schemas.microsoft.com/office/drawing/2014/main" id="{863F353E-7D79-89CD-54B0-B75EB1F5653A}"/>
              </a:ext>
            </a:extLst>
          </p:cNvPr>
          <p:cNvPicPr>
            <a:picLocks noChangeAspect="1"/>
          </p:cNvPicPr>
          <p:nvPr/>
        </p:nvPicPr>
        <p:blipFill>
          <a:blip r:embed="rId2" cstate="print"/>
          <a:stretch>
            <a:fillRect/>
          </a:stretch>
        </p:blipFill>
        <p:spPr>
          <a:xfrm>
            <a:off x="275209" y="1841456"/>
            <a:ext cx="4625266" cy="885206"/>
          </a:xfrm>
          <a:prstGeom prst="rect">
            <a:avLst/>
          </a:prstGeom>
        </p:spPr>
      </p:pic>
      <p:sp>
        <p:nvSpPr>
          <p:cNvPr id="5" name="TextBox 4">
            <a:extLst>
              <a:ext uri="{FF2B5EF4-FFF2-40B4-BE49-F238E27FC236}">
                <a16:creationId xmlns:a16="http://schemas.microsoft.com/office/drawing/2014/main" id="{57CB0AE3-7E8D-2808-35A1-FC0A27FB81FF}"/>
              </a:ext>
            </a:extLst>
          </p:cNvPr>
          <p:cNvSpPr txBox="1"/>
          <p:nvPr/>
        </p:nvSpPr>
        <p:spPr>
          <a:xfrm>
            <a:off x="-1305017" y="2867487"/>
            <a:ext cx="7401017" cy="369332"/>
          </a:xfrm>
          <a:prstGeom prst="rect">
            <a:avLst/>
          </a:prstGeom>
          <a:noFill/>
        </p:spPr>
        <p:txBody>
          <a:bodyPr wrap="square" rtlCol="0">
            <a:spAutoFit/>
          </a:bodyPr>
          <a:lstStyle/>
          <a:p>
            <a:pPr marL="1663065" marR="1675130" algn="ctr">
              <a:spcAft>
                <a:spcPts val="0"/>
              </a:spcAft>
            </a:pPr>
            <a:r>
              <a:rPr lang="en-US">
                <a:latin typeface="Times New Roman" panose="02020603050405020304" pitchFamily="18" charset="0"/>
                <a:ea typeface="Times New Roman" panose="02020603050405020304" pitchFamily="18" charset="0"/>
              </a:rPr>
              <a:t>Figure </a:t>
            </a:r>
            <a:r>
              <a:rPr lang="en-US" sz="1800">
                <a:effectLst/>
                <a:latin typeface="Times New Roman" panose="02020603050405020304" pitchFamily="18" charset="0"/>
                <a:ea typeface="Times New Roman" panose="02020603050405020304" pitchFamily="18" charset="0"/>
              </a:rPr>
              <a:t>1.26 Pla</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Pellets</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of</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Colour</a:t>
            </a:r>
            <a:endParaRPr lang="en-IN" sz="180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AFC9D15D-D5CB-1AA5-FAAC-6DD4B583A2DA}"/>
              </a:ext>
            </a:extLst>
          </p:cNvPr>
          <p:cNvSpPr txBox="1"/>
          <p:nvPr/>
        </p:nvSpPr>
        <p:spPr>
          <a:xfrm>
            <a:off x="-786384" y="3377645"/>
            <a:ext cx="7213817" cy="2055947"/>
          </a:xfrm>
          <a:prstGeom prst="rect">
            <a:avLst/>
          </a:prstGeom>
          <a:noFill/>
        </p:spPr>
        <p:txBody>
          <a:bodyPr wrap="square" rtlCol="0">
            <a:spAutoFit/>
          </a:bodyPr>
          <a:lstStyle/>
          <a:p>
            <a:pPr marL="1143000" marR="74930" lvl="2" indent="-228600" algn="just">
              <a:lnSpc>
                <a:spcPct val="146000"/>
              </a:lnSpc>
              <a:spcBef>
                <a:spcPts val="800"/>
              </a:spcBef>
              <a:spcAft>
                <a:spcPts val="0"/>
              </a:spcAft>
              <a:buSzPts val="1400"/>
              <a:buFont typeface="Symbol" panose="05050102010706020507" pitchFamily="18" charset="2"/>
              <a:buChar char=""/>
              <a:tabLst>
                <a:tab pos="521335" algn="l"/>
              </a:tabLst>
            </a:pPr>
            <a:r>
              <a:rPr lang="en-US" sz="2000">
                <a:effectLst/>
                <a:latin typeface="Times New Roman" panose="02020603050405020304" pitchFamily="18" charset="0"/>
                <a:ea typeface="Symbol" panose="05050102010706020507" pitchFamily="18" charset="2"/>
                <a:cs typeface="Symbol" panose="05050102010706020507" pitchFamily="18" charset="2"/>
              </a:rPr>
              <a:t>PLA  pellets can be used in the manufacture of filament for FDM 3D</a:t>
            </a:r>
            <a:r>
              <a:rPr lang="en-US" sz="2000" spc="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printers</a:t>
            </a:r>
            <a:r>
              <a:rPr lang="en-US" sz="2000" spc="-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using</a:t>
            </a:r>
            <a:r>
              <a:rPr lang="en-US" sz="2000" spc="-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Filastruder</a:t>
            </a:r>
            <a:r>
              <a:rPr lang="en-US" sz="2000" spc="-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or</a:t>
            </a:r>
            <a:r>
              <a:rPr lang="en-US" sz="2000" spc="-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any</a:t>
            </a:r>
            <a:r>
              <a:rPr lang="en-US" sz="2000" spc="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other</a:t>
            </a:r>
            <a:r>
              <a:rPr lang="en-US" sz="2000" spc="-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filament</a:t>
            </a:r>
            <a:r>
              <a:rPr lang="en-US" sz="2000" spc="-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extruder.</a:t>
            </a:r>
            <a:endParaRPr lang="en-IN" sz="2000">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lgn="just">
              <a:spcBef>
                <a:spcPts val="40"/>
              </a:spcBef>
              <a:spcAft>
                <a:spcPts val="0"/>
              </a:spcAft>
              <a:buSzPts val="1400"/>
              <a:buFont typeface="Symbol" panose="05050102010706020507" pitchFamily="18" charset="2"/>
              <a:buChar char=""/>
              <a:tabLst>
                <a:tab pos="521335" algn="l"/>
              </a:tabLst>
            </a:pPr>
            <a:r>
              <a:rPr lang="en-US" sz="2000" spc="-5">
                <a:effectLst/>
                <a:latin typeface="Times New Roman" panose="02020603050405020304" pitchFamily="18" charset="0"/>
                <a:ea typeface="Symbol" panose="05050102010706020507" pitchFamily="18" charset="2"/>
                <a:cs typeface="Symbol" panose="05050102010706020507" pitchFamily="18" charset="2"/>
              </a:rPr>
              <a:t>A</a:t>
            </a:r>
            <a:r>
              <a:rPr lang="en-US" sz="2000" spc="-85">
                <a:effectLst/>
                <a:latin typeface="Times New Roman" panose="02020603050405020304" pitchFamily="18" charset="0"/>
                <a:ea typeface="Symbol" panose="05050102010706020507" pitchFamily="18" charset="2"/>
                <a:cs typeface="Symbol" panose="05050102010706020507" pitchFamily="18" charset="2"/>
              </a:rPr>
              <a:t> </a:t>
            </a:r>
            <a:r>
              <a:rPr lang="en-US" sz="2000" spc="-5">
                <a:effectLst/>
                <a:latin typeface="Times New Roman" panose="02020603050405020304" pitchFamily="18" charset="0"/>
                <a:ea typeface="Symbol" panose="05050102010706020507" pitchFamily="18" charset="2"/>
                <a:cs typeface="Symbol" panose="05050102010706020507" pitchFamily="18" charset="2"/>
              </a:rPr>
              <a:t>pellet</a:t>
            </a:r>
            <a:r>
              <a:rPr lang="en-US" sz="2000">
                <a:effectLst/>
                <a:latin typeface="Times New Roman" panose="02020603050405020304" pitchFamily="18" charset="0"/>
                <a:ea typeface="Symbol" panose="05050102010706020507" pitchFamily="18" charset="2"/>
                <a:cs typeface="Symbol" panose="05050102010706020507" pitchFamily="18" charset="2"/>
              </a:rPr>
              <a:t> </a:t>
            </a:r>
            <a:r>
              <a:rPr lang="en-US" sz="2000" spc="-5">
                <a:effectLst/>
                <a:latin typeface="Times New Roman" panose="02020603050405020304" pitchFamily="18" charset="0"/>
                <a:ea typeface="Symbol" panose="05050102010706020507" pitchFamily="18" charset="2"/>
                <a:cs typeface="Symbol" panose="05050102010706020507" pitchFamily="18" charset="2"/>
              </a:rPr>
              <a:t>extruder</a:t>
            </a:r>
            <a:r>
              <a:rPr lang="en-US" sz="2000">
                <a:effectLst/>
                <a:latin typeface="Times New Roman" panose="02020603050405020304" pitchFamily="18" charset="0"/>
                <a:ea typeface="Symbol" panose="05050102010706020507" pitchFamily="18" charset="2"/>
                <a:cs typeface="Symbol" panose="05050102010706020507" pitchFamily="18" charset="2"/>
              </a:rPr>
              <a:t> </a:t>
            </a:r>
            <a:r>
              <a:rPr lang="en-US" sz="2000" spc="-5">
                <a:effectLst/>
                <a:latin typeface="Times New Roman" panose="02020603050405020304" pitchFamily="18" charset="0"/>
                <a:ea typeface="Symbol" panose="05050102010706020507" pitchFamily="18" charset="2"/>
                <a:cs typeface="Symbol" panose="05050102010706020507" pitchFamily="18" charset="2"/>
              </a:rPr>
              <a:t>can</a:t>
            </a:r>
            <a:r>
              <a:rPr lang="en-US" sz="2000" spc="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be</a:t>
            </a:r>
            <a:r>
              <a:rPr lang="en-US" sz="2000" spc="-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used directly.</a:t>
            </a:r>
            <a:endParaRPr lang="en-IN" sz="2000">
              <a:effectLst/>
              <a:latin typeface="Times New Roman" panose="02020603050405020304" pitchFamily="18" charset="0"/>
              <a:ea typeface="Symbol" panose="05050102010706020507" pitchFamily="18" charset="2"/>
              <a:cs typeface="Symbol" panose="05050102010706020507" pitchFamily="18" charset="2"/>
            </a:endParaRPr>
          </a:p>
          <a:p>
            <a:r>
              <a:rPr lang="en-US" sz="2000">
                <a:effectLst/>
                <a:latin typeface="Times New Roman" panose="02020603050405020304" pitchFamily="18" charset="0"/>
                <a:ea typeface="Times New Roman" panose="02020603050405020304" pitchFamily="18" charset="0"/>
              </a:rPr>
              <a:t> </a:t>
            </a:r>
            <a:endParaRPr lang="en-IN" sz="2000">
              <a:effectLst/>
              <a:latin typeface="Times New Roman" panose="02020603050405020304" pitchFamily="18" charset="0"/>
              <a:ea typeface="Times New Roman" panose="02020603050405020304" pitchFamily="18" charset="0"/>
            </a:endParaRPr>
          </a:p>
        </p:txBody>
      </p:sp>
      <p:sp>
        <p:nvSpPr>
          <p:cNvPr id="7" name="Rectangle 2">
            <a:extLst>
              <a:ext uri="{FF2B5EF4-FFF2-40B4-BE49-F238E27FC236}">
                <a16:creationId xmlns:a16="http://schemas.microsoft.com/office/drawing/2014/main" id="{769D93DB-BAEB-5FBC-C8EE-5EE61EE8D8D6}"/>
              </a:ext>
            </a:extLst>
          </p:cNvPr>
          <p:cNvSpPr>
            <a:spLocks noChangeArrowheads="1"/>
          </p:cNvSpPr>
          <p:nvPr/>
        </p:nvSpPr>
        <p:spPr bwMode="auto">
          <a:xfrm>
            <a:off x="5088325" y="110131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30096" tIns="106329" rIns="91440" bIns="0" numCol="1" anchor="ctr" anchorCtr="0" compatLnSpc="1">
            <a:prstTxWarp prst="textNoShape">
              <a:avLst/>
            </a:prstTxWarp>
            <a:spAutoFit/>
          </a:bodyPr>
          <a:lstStyle/>
          <a:p>
            <a:endParaRPr lang="en-IN"/>
          </a:p>
        </p:txBody>
      </p:sp>
      <p:pic>
        <p:nvPicPr>
          <p:cNvPr id="2049" name="image32.jpeg">
            <a:extLst>
              <a:ext uri="{FF2B5EF4-FFF2-40B4-BE49-F238E27FC236}">
                <a16:creationId xmlns:a16="http://schemas.microsoft.com/office/drawing/2014/main" id="{3318165B-385B-08F6-8F0F-9F9FAF1365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514" y="1637174"/>
            <a:ext cx="2642228" cy="14914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667A5F57-1CEA-FA68-B1DB-0DB41C282881}"/>
              </a:ext>
            </a:extLst>
          </p:cNvPr>
          <p:cNvSpPr>
            <a:spLocks noChangeArrowheads="1"/>
          </p:cNvSpPr>
          <p:nvPr/>
        </p:nvSpPr>
        <p:spPr bwMode="auto">
          <a:xfrm>
            <a:off x="8449442" y="811401"/>
            <a:ext cx="2642229" cy="95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tabLst/>
            </a:pPr>
            <a:br>
              <a:rPr kumimoji="0" lang="en-US" altLang="en-US" sz="14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40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FLAX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E01B0DA2-A9CB-2423-69E2-01A603093F73}"/>
              </a:ext>
            </a:extLst>
          </p:cNvPr>
          <p:cNvSpPr txBox="1"/>
          <p:nvPr/>
        </p:nvSpPr>
        <p:spPr>
          <a:xfrm>
            <a:off x="7836408" y="3207254"/>
            <a:ext cx="3410324" cy="369332"/>
          </a:xfrm>
          <a:prstGeom prst="rect">
            <a:avLst/>
          </a:prstGeom>
          <a:noFill/>
        </p:spPr>
        <p:txBody>
          <a:bodyPr wrap="square" rtlCol="0">
            <a:spAutoFit/>
          </a:bodyPr>
          <a:lstStyle/>
          <a:p>
            <a:r>
              <a:rPr lang="en-US">
                <a:latin typeface="Times New Roman" panose="02020603050405020304" pitchFamily="18" charset="0"/>
                <a:ea typeface="Times New Roman" panose="02020603050405020304" pitchFamily="18" charset="0"/>
              </a:rPr>
              <a:t>Figure </a:t>
            </a:r>
            <a:r>
              <a:rPr lang="en-US" sz="1800">
                <a:effectLst/>
                <a:latin typeface="Times New Roman" panose="02020603050405020304" pitchFamily="18" charset="0"/>
                <a:ea typeface="Times New Roman" panose="02020603050405020304" pitchFamily="18" charset="0"/>
              </a:rPr>
              <a:t>1.27Flax</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Pellets</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of</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Colour</a:t>
            </a:r>
            <a:endParaRPr lang="en-IN"/>
          </a:p>
        </p:txBody>
      </p:sp>
      <p:sp>
        <p:nvSpPr>
          <p:cNvPr id="10" name="TextBox 9">
            <a:extLst>
              <a:ext uri="{FF2B5EF4-FFF2-40B4-BE49-F238E27FC236}">
                <a16:creationId xmlns:a16="http://schemas.microsoft.com/office/drawing/2014/main" id="{46982CA5-0AA9-8D79-B717-AFBBA028E95B}"/>
              </a:ext>
            </a:extLst>
          </p:cNvPr>
          <p:cNvSpPr txBox="1"/>
          <p:nvPr/>
        </p:nvSpPr>
        <p:spPr>
          <a:xfrm>
            <a:off x="6181344" y="3655241"/>
            <a:ext cx="5769864" cy="2391359"/>
          </a:xfrm>
          <a:prstGeom prst="rect">
            <a:avLst/>
          </a:prstGeom>
          <a:noFill/>
        </p:spPr>
        <p:txBody>
          <a:bodyPr wrap="square" rtlCol="0">
            <a:spAutoFit/>
          </a:bodyPr>
          <a:lstStyle/>
          <a:p>
            <a:pPr marL="1143000" marR="73025" lvl="2" indent="-228600">
              <a:lnSpc>
                <a:spcPct val="146000"/>
              </a:lnSpc>
              <a:spcAft>
                <a:spcPts val="0"/>
              </a:spcAft>
              <a:buSzPts val="1400"/>
              <a:buFont typeface="Symbol" panose="05050102010706020507" pitchFamily="18" charset="2"/>
              <a:buChar char=""/>
              <a:tabLst>
                <a:tab pos="1026160" algn="l"/>
                <a:tab pos="1026795" algn="l"/>
              </a:tabLst>
            </a:pPr>
            <a:r>
              <a:rPr lang="en-US">
                <a:effectLst/>
                <a:latin typeface="Times New Roman" panose="02020603050405020304" pitchFamily="18" charset="0"/>
                <a:ea typeface="Symbol" panose="05050102010706020507" pitchFamily="18" charset="2"/>
                <a:cs typeface="Symbol" panose="05050102010706020507" pitchFamily="18" charset="2"/>
              </a:rPr>
              <a:t>Place</a:t>
            </a:r>
            <a:r>
              <a:rPr lang="en-US" spc="30">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Flax</a:t>
            </a:r>
            <a:r>
              <a:rPr lang="en-US" spc="30">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seeds</a:t>
            </a:r>
            <a:r>
              <a:rPr lang="en-US" spc="50">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as</a:t>
            </a:r>
            <a:r>
              <a:rPr lang="en-US" spc="25">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shown</a:t>
            </a:r>
            <a:r>
              <a:rPr lang="en-US" spc="45">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in</a:t>
            </a:r>
            <a:r>
              <a:rPr lang="en-US" spc="30">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figure</a:t>
            </a:r>
            <a:r>
              <a:rPr lang="en-US" spc="30">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5.2</a:t>
            </a:r>
            <a:r>
              <a:rPr lang="en-US" spc="40">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has</a:t>
            </a:r>
            <a:r>
              <a:rPr lang="en-US" spc="25">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taken</a:t>
            </a:r>
            <a:r>
              <a:rPr lang="en-US" spc="45">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in</a:t>
            </a:r>
            <a:r>
              <a:rPr lang="en-US" spc="35">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to</a:t>
            </a:r>
            <a:r>
              <a:rPr lang="en-US" spc="30">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flat</a:t>
            </a:r>
            <a:r>
              <a:rPr lang="en-US" spc="35">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bottom</a:t>
            </a:r>
            <a:r>
              <a:rPr lang="en-US" spc="-335">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pan.</a:t>
            </a:r>
            <a:endParaRPr lang="en-IN">
              <a:effectLst/>
              <a:latin typeface="Times New Roman" panose="02020603050405020304" pitchFamily="18" charset="0"/>
              <a:ea typeface="Symbol" panose="05050102010706020507" pitchFamily="18" charset="2"/>
              <a:cs typeface="Symbol" panose="05050102010706020507" pitchFamily="18" charset="2"/>
            </a:endParaRPr>
          </a:p>
          <a:p>
            <a:pPr marL="1143000" marR="74930" lvl="2" indent="-228600">
              <a:lnSpc>
                <a:spcPct val="146000"/>
              </a:lnSpc>
              <a:spcBef>
                <a:spcPts val="40"/>
              </a:spcBef>
              <a:spcAft>
                <a:spcPts val="0"/>
              </a:spcAft>
              <a:buSzPts val="1400"/>
              <a:buFont typeface="Symbol" panose="05050102010706020507" pitchFamily="18" charset="2"/>
              <a:buChar char=""/>
              <a:tabLst>
                <a:tab pos="1026160" algn="l"/>
                <a:tab pos="1026795" algn="l"/>
              </a:tabLst>
            </a:pPr>
            <a:r>
              <a:rPr lang="en-US">
                <a:effectLst/>
                <a:latin typeface="Times New Roman" panose="02020603050405020304" pitchFamily="18" charset="0"/>
                <a:ea typeface="Symbol" panose="05050102010706020507" pitchFamily="18" charset="2"/>
                <a:cs typeface="Symbol" panose="05050102010706020507" pitchFamily="18" charset="2"/>
              </a:rPr>
              <a:t>Dry</a:t>
            </a:r>
            <a:r>
              <a:rPr lang="en-US" spc="195">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roast</a:t>
            </a:r>
            <a:r>
              <a:rPr lang="en-US" spc="180">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them</a:t>
            </a:r>
            <a:r>
              <a:rPr lang="en-US" spc="165">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by</a:t>
            </a:r>
            <a:r>
              <a:rPr lang="en-US" spc="190">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tossing</a:t>
            </a:r>
            <a:r>
              <a:rPr lang="en-US" spc="185">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continuously</a:t>
            </a:r>
            <a:r>
              <a:rPr lang="en-US" spc="190">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on</a:t>
            </a:r>
            <a:r>
              <a:rPr lang="en-US" spc="190">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medium</a:t>
            </a:r>
            <a:r>
              <a:rPr lang="en-US" spc="185">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high</a:t>
            </a:r>
            <a:r>
              <a:rPr lang="en-US" spc="180">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heat</a:t>
            </a:r>
            <a:r>
              <a:rPr lang="en-US" spc="205">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at</a:t>
            </a:r>
            <a:r>
              <a:rPr lang="en-US" spc="-335">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200C</a:t>
            </a:r>
            <a:r>
              <a:rPr lang="en-US" spc="-10">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in</a:t>
            </a:r>
            <a:r>
              <a:rPr lang="en-US" spc="-10">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oven</a:t>
            </a:r>
            <a:r>
              <a:rPr lang="en-US" spc="-10">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till</a:t>
            </a:r>
            <a:r>
              <a:rPr lang="en-US" spc="-10">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they become</a:t>
            </a:r>
            <a:r>
              <a:rPr lang="en-US" spc="-5">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slightly</a:t>
            </a:r>
            <a:r>
              <a:rPr lang="en-US" spc="5">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puffed</a:t>
            </a:r>
            <a:r>
              <a:rPr lang="en-US" spc="-10">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and</a:t>
            </a:r>
            <a:r>
              <a:rPr lang="en-US" spc="-10">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begin</a:t>
            </a:r>
            <a:r>
              <a:rPr lang="en-US" spc="-5">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to</a:t>
            </a:r>
            <a:r>
              <a:rPr lang="en-US" spc="-10">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crackle.</a:t>
            </a:r>
            <a:endParaRPr lang="en-IN">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spcBef>
                <a:spcPts val="45"/>
              </a:spcBef>
              <a:spcAft>
                <a:spcPts val="0"/>
              </a:spcAft>
              <a:buSzPts val="1400"/>
              <a:buFont typeface="Symbol" panose="05050102010706020507" pitchFamily="18" charset="2"/>
              <a:buChar char=""/>
              <a:tabLst>
                <a:tab pos="1026160" algn="l"/>
                <a:tab pos="1026795" algn="l"/>
              </a:tabLst>
            </a:pPr>
            <a:r>
              <a:rPr lang="en-US">
                <a:effectLst/>
                <a:latin typeface="Times New Roman" panose="02020603050405020304" pitchFamily="18" charset="0"/>
                <a:ea typeface="Symbol" panose="05050102010706020507" pitchFamily="18" charset="2"/>
                <a:cs typeface="Symbol" panose="05050102010706020507" pitchFamily="18" charset="2"/>
              </a:rPr>
              <a:t>It</a:t>
            </a:r>
            <a:r>
              <a:rPr lang="en-US" spc="-5">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has</a:t>
            </a:r>
            <a:r>
              <a:rPr lang="en-US" spc="-10">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been</a:t>
            </a:r>
            <a:r>
              <a:rPr lang="en-US" spc="-10">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cool down</a:t>
            </a:r>
            <a:r>
              <a:rPr lang="en-US" spc="-10">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using curing</a:t>
            </a:r>
            <a:r>
              <a:rPr lang="en-US" spc="-5">
                <a:effectLst/>
                <a:latin typeface="Times New Roman" panose="02020603050405020304" pitchFamily="18" charset="0"/>
                <a:ea typeface="Symbol" panose="05050102010706020507" pitchFamily="18" charset="2"/>
                <a:cs typeface="Symbol" panose="05050102010706020507" pitchFamily="18" charset="2"/>
              </a:rPr>
              <a:t> </a:t>
            </a:r>
            <a:r>
              <a:rPr lang="en-US">
                <a:effectLst/>
                <a:latin typeface="Times New Roman" panose="02020603050405020304" pitchFamily="18" charset="0"/>
                <a:ea typeface="Symbol" panose="05050102010706020507" pitchFamily="18" charset="2"/>
                <a:cs typeface="Symbol" panose="05050102010706020507" pitchFamily="18" charset="2"/>
              </a:rPr>
              <a:t>processs</a:t>
            </a:r>
            <a:r>
              <a:rPr lang="en-US" sz="1800">
                <a:effectLst/>
                <a:latin typeface="Times New Roman" panose="02020603050405020304" pitchFamily="18" charset="0"/>
                <a:ea typeface="Symbol" panose="05050102010706020507" pitchFamily="18" charset="2"/>
                <a:cs typeface="Symbol" panose="05050102010706020507" pitchFamily="18" charset="2"/>
              </a:rPr>
              <a:t>.</a:t>
            </a:r>
            <a:endParaRPr lang="en-IN" sz="1800">
              <a:effectLst/>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4091722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8F4B7B-9033-F58C-F838-5274301D25AF}"/>
              </a:ext>
            </a:extLst>
          </p:cNvPr>
          <p:cNvSpPr txBox="1"/>
          <p:nvPr/>
        </p:nvSpPr>
        <p:spPr>
          <a:xfrm>
            <a:off x="-221941" y="239697"/>
            <a:ext cx="10404628" cy="523220"/>
          </a:xfrm>
          <a:prstGeom prst="rect">
            <a:avLst/>
          </a:prstGeom>
          <a:noFill/>
        </p:spPr>
        <p:txBody>
          <a:bodyPr wrap="square" rtlCol="0">
            <a:spAutoFit/>
          </a:bodyPr>
          <a:lstStyle/>
          <a:p>
            <a:pPr lvl="1">
              <a:spcBef>
                <a:spcPts val="310"/>
              </a:spcBef>
              <a:buSzPts val="1400"/>
              <a:tabLst>
                <a:tab pos="330200" algn="l"/>
              </a:tabLst>
            </a:pPr>
            <a:r>
              <a:rPr lang="en-US" sz="2800" kern="0" spc="-5">
                <a:effectLst/>
                <a:latin typeface="Times New Roman" panose="02020603050405020304" pitchFamily="18" charset="0"/>
                <a:ea typeface="Times New Roman" panose="02020603050405020304" pitchFamily="18" charset="0"/>
              </a:rPr>
              <a:t>PREPARATION</a:t>
            </a:r>
            <a:r>
              <a:rPr lang="en-US" sz="2800" kern="0" spc="-35">
                <a:effectLst/>
                <a:latin typeface="Times New Roman" panose="02020603050405020304" pitchFamily="18" charset="0"/>
                <a:ea typeface="Times New Roman" panose="02020603050405020304" pitchFamily="18" charset="0"/>
              </a:rPr>
              <a:t> </a:t>
            </a:r>
            <a:r>
              <a:rPr lang="en-US" sz="2800" kern="0">
                <a:effectLst/>
                <a:latin typeface="Times New Roman" panose="02020603050405020304" pitchFamily="18" charset="0"/>
                <a:ea typeface="Times New Roman" panose="02020603050405020304" pitchFamily="18" charset="0"/>
              </a:rPr>
              <a:t>OF</a:t>
            </a:r>
            <a:r>
              <a:rPr lang="en-US" sz="2800" kern="0" spc="-75">
                <a:effectLst/>
                <a:latin typeface="Times New Roman" panose="02020603050405020304" pitchFamily="18" charset="0"/>
                <a:ea typeface="Times New Roman" panose="02020603050405020304" pitchFamily="18" charset="0"/>
              </a:rPr>
              <a:t> </a:t>
            </a:r>
            <a:r>
              <a:rPr lang="en-US" sz="2800" kern="0">
                <a:effectLst/>
                <a:latin typeface="Times New Roman" panose="02020603050405020304" pitchFamily="18" charset="0"/>
                <a:ea typeface="Times New Roman" panose="02020603050405020304" pitchFamily="18" charset="0"/>
              </a:rPr>
              <a:t>FILAMENT</a:t>
            </a:r>
            <a:r>
              <a:rPr lang="en-US" sz="2800" kern="0" spc="-65">
                <a:effectLst/>
                <a:latin typeface="Times New Roman" panose="02020603050405020304" pitchFamily="18" charset="0"/>
                <a:ea typeface="Times New Roman" panose="02020603050405020304" pitchFamily="18" charset="0"/>
              </a:rPr>
              <a:t> </a:t>
            </a:r>
            <a:r>
              <a:rPr lang="en-US" sz="2800" kern="0">
                <a:effectLst/>
                <a:latin typeface="Times New Roman" panose="02020603050405020304" pitchFamily="18" charset="0"/>
                <a:ea typeface="Times New Roman" panose="02020603050405020304" pitchFamily="18" charset="0"/>
              </a:rPr>
              <a:t>BY</a:t>
            </a:r>
            <a:r>
              <a:rPr lang="en-US" sz="2800" kern="0" spc="-85">
                <a:effectLst/>
                <a:latin typeface="Times New Roman" panose="02020603050405020304" pitchFamily="18" charset="0"/>
                <a:ea typeface="Times New Roman" panose="02020603050405020304" pitchFamily="18" charset="0"/>
              </a:rPr>
              <a:t> </a:t>
            </a:r>
            <a:r>
              <a:rPr lang="en-US" sz="2800" kern="0">
                <a:effectLst/>
                <a:latin typeface="Times New Roman" panose="02020603050405020304" pitchFamily="18" charset="0"/>
                <a:ea typeface="Times New Roman" panose="02020603050405020304" pitchFamily="18" charset="0"/>
              </a:rPr>
              <a:t>EXTRUDER</a:t>
            </a:r>
            <a:r>
              <a:rPr lang="en-US" sz="2800" kern="0" spc="-35">
                <a:effectLst/>
                <a:latin typeface="Times New Roman" panose="02020603050405020304" pitchFamily="18" charset="0"/>
                <a:ea typeface="Times New Roman" panose="02020603050405020304" pitchFamily="18" charset="0"/>
              </a:rPr>
              <a:t> </a:t>
            </a:r>
            <a:r>
              <a:rPr lang="en-US" sz="2800" kern="0">
                <a:effectLst/>
                <a:latin typeface="Times New Roman" panose="02020603050405020304" pitchFamily="18" charset="0"/>
                <a:ea typeface="Times New Roman" panose="02020603050405020304" pitchFamily="18" charset="0"/>
              </a:rPr>
              <a:t>PROCESS</a:t>
            </a:r>
            <a:endParaRPr lang="en-IN" sz="2800" kern="0">
              <a:effectLst/>
              <a:latin typeface="Times New Roman" panose="02020603050405020304" pitchFamily="18" charset="0"/>
              <a:ea typeface="Times New Roman" panose="02020603050405020304" pitchFamily="18" charset="0"/>
            </a:endParaRPr>
          </a:p>
        </p:txBody>
      </p:sp>
      <p:pic>
        <p:nvPicPr>
          <p:cNvPr id="3" name="image35.jpeg">
            <a:extLst>
              <a:ext uri="{FF2B5EF4-FFF2-40B4-BE49-F238E27FC236}">
                <a16:creationId xmlns:a16="http://schemas.microsoft.com/office/drawing/2014/main" id="{420784A4-E43A-C302-DD45-21F2A10EB28B}"/>
              </a:ext>
            </a:extLst>
          </p:cNvPr>
          <p:cNvPicPr>
            <a:picLocks noChangeAspect="1"/>
          </p:cNvPicPr>
          <p:nvPr/>
        </p:nvPicPr>
        <p:blipFill>
          <a:blip r:embed="rId2" cstate="print"/>
          <a:stretch>
            <a:fillRect/>
          </a:stretch>
        </p:blipFill>
        <p:spPr>
          <a:xfrm>
            <a:off x="1179288" y="1606857"/>
            <a:ext cx="10246301" cy="2459116"/>
          </a:xfrm>
          <a:prstGeom prst="rect">
            <a:avLst/>
          </a:prstGeom>
        </p:spPr>
      </p:pic>
      <p:sp>
        <p:nvSpPr>
          <p:cNvPr id="5" name="TextBox 4">
            <a:extLst>
              <a:ext uri="{FF2B5EF4-FFF2-40B4-BE49-F238E27FC236}">
                <a16:creationId xmlns:a16="http://schemas.microsoft.com/office/drawing/2014/main" id="{CF80BDAE-7775-AC3D-0C59-DE7F345A0B0D}"/>
              </a:ext>
            </a:extLst>
          </p:cNvPr>
          <p:cNvSpPr txBox="1"/>
          <p:nvPr/>
        </p:nvSpPr>
        <p:spPr>
          <a:xfrm>
            <a:off x="2476870" y="4547181"/>
            <a:ext cx="6826929" cy="369332"/>
          </a:xfrm>
          <a:prstGeom prst="rect">
            <a:avLst/>
          </a:prstGeom>
          <a:noFill/>
        </p:spPr>
        <p:txBody>
          <a:bodyPr wrap="square">
            <a:spAutoFit/>
          </a:bodyPr>
          <a:lstStyle/>
          <a:p>
            <a:r>
              <a:rPr lang="en-US" sz="1800">
                <a:effectLst/>
                <a:latin typeface="Times New Roman" panose="02020603050405020304" pitchFamily="18" charset="0"/>
                <a:ea typeface="Times New Roman" panose="02020603050405020304" pitchFamily="18" charset="0"/>
              </a:rPr>
              <a:t>Figure 1.28 Layout</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of</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Extruder</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Machine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process</a:t>
            </a:r>
            <a:endParaRPr lang="en-IN"/>
          </a:p>
        </p:txBody>
      </p:sp>
    </p:spTree>
    <p:extLst>
      <p:ext uri="{BB962C8B-B14F-4D97-AF65-F5344CB8AC3E}">
        <p14:creationId xmlns:p14="http://schemas.microsoft.com/office/powerpoint/2010/main" val="2713979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1A6755-A84F-E086-135B-461F368E9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958" y="594804"/>
            <a:ext cx="6387811" cy="5517472"/>
          </a:xfrm>
          <a:prstGeom prst="rect">
            <a:avLst/>
          </a:prstGeom>
        </p:spPr>
      </p:pic>
    </p:spTree>
    <p:extLst>
      <p:ext uri="{BB962C8B-B14F-4D97-AF65-F5344CB8AC3E}">
        <p14:creationId xmlns:p14="http://schemas.microsoft.com/office/powerpoint/2010/main" val="2014162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idx="4294967295"/>
          </p:nvPr>
        </p:nvSpPr>
        <p:spPr>
          <a:xfrm>
            <a:off x="656155" y="90050"/>
            <a:ext cx="3654000" cy="707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3600"/>
              <a:buFont typeface="Century Gothic"/>
              <a:buNone/>
            </a:pPr>
            <a:r>
              <a:rPr lang="en-IN" sz="4800" dirty="0">
                <a:solidFill>
                  <a:schemeClr val="dk1"/>
                </a:solidFill>
                <a:latin typeface="Times New Roman"/>
                <a:ea typeface="Times New Roman"/>
                <a:cs typeface="Times New Roman"/>
                <a:sym typeface="Times New Roman"/>
              </a:rPr>
              <a:t>ABSTRACT</a:t>
            </a:r>
            <a:endParaRPr sz="4800" dirty="0">
              <a:latin typeface="Times New Roman"/>
              <a:ea typeface="Times New Roman"/>
              <a:cs typeface="Times New Roman"/>
              <a:sym typeface="Times New Roman"/>
            </a:endParaRPr>
          </a:p>
        </p:txBody>
      </p:sp>
      <p:sp>
        <p:nvSpPr>
          <p:cNvPr id="63" name="Google Shape;63;p14"/>
          <p:cNvSpPr txBox="1"/>
          <p:nvPr/>
        </p:nvSpPr>
        <p:spPr>
          <a:xfrm>
            <a:off x="738780" y="1023154"/>
            <a:ext cx="11156400" cy="5632271"/>
          </a:xfrm>
          <a:prstGeom prst="rect">
            <a:avLst/>
          </a:prstGeom>
          <a:noFill/>
          <a:ln>
            <a:noFill/>
          </a:ln>
        </p:spPr>
        <p:txBody>
          <a:bodyPr spcFirstLastPara="1" wrap="square" lIns="91425" tIns="45700" rIns="91425" bIns="45700" anchor="t" anchorCtr="0">
            <a:spAutoFit/>
          </a:bodyPr>
          <a:lstStyle/>
          <a:p>
            <a:pPr marL="457200" marR="0" lvl="0" indent="-431800" algn="just" defTabSz="914400" rtl="0" eaLnBrk="1" fontAlgn="auto" latinLnBrk="0" hangingPunct="1">
              <a:lnSpc>
                <a:spcPct val="150000"/>
              </a:lnSpc>
              <a:spcBef>
                <a:spcPts val="0"/>
              </a:spcBef>
              <a:spcAft>
                <a:spcPts val="0"/>
              </a:spcAft>
              <a:buClr>
                <a:srgbClr val="000000"/>
              </a:buClr>
              <a:buSzPts val="3200"/>
              <a:buFont typeface="Arial"/>
              <a:buChar char="●"/>
              <a:tabLst/>
              <a:defRPr/>
            </a:pPr>
            <a:r>
              <a:rPr kumimoji="0" 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Many components were manufactured using traditional machining techniques in ancient times.</a:t>
            </a:r>
            <a:endParaRPr kumimoji="0"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431800" algn="just" defTabSz="914400" rtl="0" eaLnBrk="1" fontAlgn="auto" latinLnBrk="0" hangingPunct="1">
              <a:lnSpc>
                <a:spcPct val="150000"/>
              </a:lnSpc>
              <a:spcBef>
                <a:spcPts val="0"/>
              </a:spcBef>
              <a:spcAft>
                <a:spcPts val="0"/>
              </a:spcAft>
              <a:buClr>
                <a:srgbClr val="000000"/>
              </a:buClr>
              <a:buSzPts val="3200"/>
              <a:buFont typeface="Arial"/>
              <a:buChar char="●"/>
              <a:tabLst/>
              <a:defRPr/>
            </a:pPr>
            <a:r>
              <a:rPr kumimoji="0" 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The quantity of wasted materials, labour hours, machining expenses, and machining times is significant when producing multiple complex pieces.</a:t>
            </a:r>
            <a:endParaRPr kumimoji="0"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457200" marR="0" lvl="0" indent="-431800" algn="just" defTabSz="914400" rtl="0" eaLnBrk="1" fontAlgn="auto" latinLnBrk="0" hangingPunct="1">
              <a:lnSpc>
                <a:spcPct val="150000"/>
              </a:lnSpc>
              <a:spcBef>
                <a:spcPts val="0"/>
              </a:spcBef>
              <a:spcAft>
                <a:spcPts val="0"/>
              </a:spcAft>
              <a:buClr>
                <a:srgbClr val="000000"/>
              </a:buClr>
              <a:buSzPts val="3200"/>
              <a:buFont typeface="Arial"/>
              <a:buChar char="●"/>
              <a:tabLst/>
              <a:defRPr/>
            </a:pPr>
            <a:r>
              <a:rPr kumimoji="0" 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Today's industries have created a number of strategies for optimising the machining process with a zero PPM standard.</a:t>
            </a:r>
          </a:p>
          <a:p>
            <a:pPr marL="457200" marR="0" lvl="0" indent="-431800" algn="just" rtl="0">
              <a:lnSpc>
                <a:spcPct val="150000"/>
              </a:lnSpc>
              <a:spcBef>
                <a:spcPts val="0"/>
              </a:spcBef>
              <a:spcAft>
                <a:spcPts val="0"/>
              </a:spcAft>
              <a:buSzPts val="3200"/>
              <a:buChar char="●"/>
            </a:pPr>
            <a:r>
              <a:rPr lang="en-US" sz="2400" dirty="0">
                <a:latin typeface="Times New Roman" panose="02020603050405020304" pitchFamily="18" charset="0"/>
                <a:cs typeface="Times New Roman" panose="02020603050405020304" pitchFamily="18" charset="0"/>
              </a:rPr>
              <a:t>Rapid prototyping with 3D printing is one of the fastest techniques to efficiently reduce down on both waste and machining time in these emerging industries.</a:t>
            </a:r>
          </a:p>
          <a:p>
            <a:pPr marL="457200" marR="0" lvl="0" indent="-431800" algn="just" rtl="0">
              <a:lnSpc>
                <a:spcPct val="150000"/>
              </a:lnSpc>
              <a:spcBef>
                <a:spcPts val="0"/>
              </a:spcBef>
              <a:spcAft>
                <a:spcPts val="0"/>
              </a:spcAft>
              <a:buSzPts val="3200"/>
              <a:buChar char="●"/>
            </a:pPr>
            <a:r>
              <a:rPr lang="en-US" sz="2400" dirty="0">
                <a:latin typeface="Times New Roman" panose="02020603050405020304" pitchFamily="18" charset="0"/>
                <a:cs typeface="Times New Roman" panose="02020603050405020304" pitchFamily="18" charset="0"/>
              </a:rPr>
              <a:t>Multiple parts or components have been produced </a:t>
            </a:r>
            <a:r>
              <a:rPr lang="en-US" sz="2400" dirty="0" err="1">
                <a:latin typeface="Times New Roman" panose="02020603050405020304" pitchFamily="18" charset="0"/>
                <a:cs typeface="Times New Roman" panose="02020603050405020304" pitchFamily="18" charset="0"/>
              </a:rPr>
              <a:t>utilising</a:t>
            </a:r>
            <a:r>
              <a:rPr lang="en-US" sz="2400">
                <a:latin typeface="Times New Roman" panose="02020603050405020304" pitchFamily="18" charset="0"/>
                <a:cs typeface="Times New Roman" panose="02020603050405020304" pitchFamily="18" charset="0"/>
              </a:rPr>
              <a:t> 3D printing and certain materials</a:t>
            </a:r>
            <a:endParaRPr kumimoji="0" sz="240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3875858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8A7F8A-718A-C44A-B9F6-BDBA45AD9A3A}"/>
              </a:ext>
            </a:extLst>
          </p:cNvPr>
          <p:cNvSpPr txBox="1"/>
          <p:nvPr/>
        </p:nvSpPr>
        <p:spPr>
          <a:xfrm>
            <a:off x="150922" y="284085"/>
            <a:ext cx="9667782" cy="707886"/>
          </a:xfrm>
          <a:prstGeom prst="rect">
            <a:avLst/>
          </a:prstGeom>
          <a:noFill/>
        </p:spPr>
        <p:txBody>
          <a:bodyPr wrap="square" rtlCol="0">
            <a:spAutoFit/>
          </a:bodyPr>
          <a:lstStyle/>
          <a:p>
            <a:r>
              <a:rPr lang="en-IN" sz="4000">
                <a:latin typeface="Times New Roman" panose="02020603050405020304" pitchFamily="18" charset="0"/>
                <a:cs typeface="Times New Roman" panose="02020603050405020304" pitchFamily="18" charset="0"/>
              </a:rPr>
              <a:t>MICROSTRUCTURE TESTING</a:t>
            </a:r>
          </a:p>
        </p:txBody>
      </p:sp>
      <p:sp>
        <p:nvSpPr>
          <p:cNvPr id="3" name="TextBox 2">
            <a:extLst>
              <a:ext uri="{FF2B5EF4-FFF2-40B4-BE49-F238E27FC236}">
                <a16:creationId xmlns:a16="http://schemas.microsoft.com/office/drawing/2014/main" id="{2C27AC31-98F9-6569-9E2A-891F60DCDA88}"/>
              </a:ext>
            </a:extLst>
          </p:cNvPr>
          <p:cNvSpPr txBox="1"/>
          <p:nvPr/>
        </p:nvSpPr>
        <p:spPr>
          <a:xfrm>
            <a:off x="-381740" y="870012"/>
            <a:ext cx="6294268" cy="461665"/>
          </a:xfrm>
          <a:prstGeom prst="rect">
            <a:avLst/>
          </a:prstGeom>
          <a:noFill/>
        </p:spPr>
        <p:txBody>
          <a:bodyPr wrap="square" rtlCol="0">
            <a:spAutoFit/>
          </a:bodyPr>
          <a:lstStyle/>
          <a:p>
            <a:r>
              <a:rPr lang="en-IN" sz="2000">
                <a:latin typeface="Times New Roman" panose="02020603050405020304" pitchFamily="18" charset="0"/>
                <a:cs typeface="Times New Roman" panose="02020603050405020304" pitchFamily="18" charset="0"/>
              </a:rPr>
              <a:t>            </a:t>
            </a:r>
            <a:r>
              <a:rPr lang="en-IN" sz="2400">
                <a:latin typeface="Times New Roman" panose="02020603050405020304" pitchFamily="18" charset="0"/>
                <a:cs typeface="Times New Roman" panose="02020603050405020304" pitchFamily="18" charset="0"/>
              </a:rPr>
              <a:t>SCANNING ELECTRON MICRSCOPE</a:t>
            </a:r>
          </a:p>
        </p:txBody>
      </p:sp>
      <p:pic>
        <p:nvPicPr>
          <p:cNvPr id="4" name="image37.png">
            <a:extLst>
              <a:ext uri="{FF2B5EF4-FFF2-40B4-BE49-F238E27FC236}">
                <a16:creationId xmlns:a16="http://schemas.microsoft.com/office/drawing/2014/main" id="{7CC9476F-3914-A102-07AC-2DEC95DC6065}"/>
              </a:ext>
            </a:extLst>
          </p:cNvPr>
          <p:cNvPicPr>
            <a:picLocks noChangeAspect="1"/>
          </p:cNvPicPr>
          <p:nvPr/>
        </p:nvPicPr>
        <p:blipFill>
          <a:blip r:embed="rId2" cstate="print"/>
          <a:stretch>
            <a:fillRect/>
          </a:stretch>
        </p:blipFill>
        <p:spPr>
          <a:xfrm>
            <a:off x="3341244" y="1792626"/>
            <a:ext cx="3287138" cy="2380692"/>
          </a:xfrm>
          <a:prstGeom prst="rect">
            <a:avLst/>
          </a:prstGeom>
        </p:spPr>
      </p:pic>
      <p:sp>
        <p:nvSpPr>
          <p:cNvPr id="6" name="TextBox 5">
            <a:extLst>
              <a:ext uri="{FF2B5EF4-FFF2-40B4-BE49-F238E27FC236}">
                <a16:creationId xmlns:a16="http://schemas.microsoft.com/office/drawing/2014/main" id="{82E773F4-5EF7-90B9-FE22-1543D4EB4EE3}"/>
              </a:ext>
            </a:extLst>
          </p:cNvPr>
          <p:cNvSpPr txBox="1"/>
          <p:nvPr/>
        </p:nvSpPr>
        <p:spPr>
          <a:xfrm>
            <a:off x="3341242" y="4323425"/>
            <a:ext cx="4231410" cy="307777"/>
          </a:xfrm>
          <a:prstGeom prst="rect">
            <a:avLst/>
          </a:prstGeom>
          <a:noFill/>
        </p:spPr>
        <p:txBody>
          <a:bodyPr wrap="square" rtlCol="0">
            <a:spAutoFit/>
          </a:bodyPr>
          <a:lstStyle/>
          <a:p>
            <a:r>
              <a:rPr lang="en-IN" sz="1400">
                <a:latin typeface="Times New Roman" panose="02020603050405020304" pitchFamily="18" charset="0"/>
                <a:cs typeface="Times New Roman" panose="02020603050405020304" pitchFamily="18" charset="0"/>
              </a:rPr>
              <a:t>1.29 </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Process</a:t>
            </a:r>
            <a:r>
              <a:rPr lang="en-US" sz="1400" spc="-2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400" spc="-2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Scanning</a:t>
            </a:r>
            <a:r>
              <a:rPr lang="en-US" sz="1400" spc="-2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Electron</a:t>
            </a:r>
            <a:r>
              <a:rPr lang="en-US" sz="1400" spc="-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Microscope</a:t>
            </a:r>
            <a:endParaRPr lang="en-IN"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15FC1B8-BC0F-6FD9-5DD8-B1275EADE861}"/>
              </a:ext>
            </a:extLst>
          </p:cNvPr>
          <p:cNvSpPr txBox="1"/>
          <p:nvPr/>
        </p:nvSpPr>
        <p:spPr>
          <a:xfrm>
            <a:off x="-719091" y="4781309"/>
            <a:ext cx="9365941" cy="1667829"/>
          </a:xfrm>
          <a:prstGeom prst="rect">
            <a:avLst/>
          </a:prstGeom>
          <a:noFill/>
        </p:spPr>
        <p:txBody>
          <a:bodyPr wrap="square" rtlCol="0">
            <a:spAutoFit/>
          </a:bodyPr>
          <a:lstStyle/>
          <a:p>
            <a:pPr marL="1600200" marR="74295" lvl="3" indent="-228600" algn="just">
              <a:lnSpc>
                <a:spcPct val="146000"/>
              </a:lnSpc>
              <a:buSzPts val="1400"/>
              <a:buFont typeface="Symbol" panose="05050102010706020507" pitchFamily="18" charset="2"/>
              <a:buChar char=""/>
              <a:tabLst>
                <a:tab pos="521335" algn="l"/>
              </a:tabLst>
            </a:pPr>
            <a:r>
              <a:rPr lang="en-US" sz="1800">
                <a:effectLst/>
                <a:latin typeface="Times New Roman" panose="02020603050405020304" pitchFamily="18" charset="0"/>
                <a:ea typeface="Symbol" panose="05050102010706020507" pitchFamily="18" charset="2"/>
                <a:cs typeface="Symbol" panose="05050102010706020507" pitchFamily="18" charset="2"/>
              </a:rPr>
              <a:t>The</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detailed</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three-dimensional</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and</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topographical</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imaging</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and</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the</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versatile</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information garnered from</a:t>
            </a:r>
            <a:r>
              <a:rPr lang="en-US" sz="1800" spc="-1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different detectors.</a:t>
            </a:r>
            <a:endParaRPr lang="en-IN" sz="1800">
              <a:effectLst/>
              <a:latin typeface="Times New Roman" panose="02020603050405020304" pitchFamily="18" charset="0"/>
              <a:ea typeface="Symbol" panose="05050102010706020507" pitchFamily="18" charset="2"/>
              <a:cs typeface="Symbol" panose="05050102010706020507" pitchFamily="18" charset="2"/>
            </a:endParaRPr>
          </a:p>
          <a:p>
            <a:pPr marL="1600200" marR="74295" lvl="3" indent="-228600" algn="just">
              <a:lnSpc>
                <a:spcPct val="147000"/>
              </a:lnSpc>
              <a:spcBef>
                <a:spcPts val="45"/>
              </a:spcBef>
              <a:spcAft>
                <a:spcPts val="0"/>
              </a:spcAft>
              <a:buSzPts val="1400"/>
              <a:buFont typeface="Symbol" panose="05050102010706020507" pitchFamily="18" charset="2"/>
              <a:buChar char=""/>
              <a:tabLst>
                <a:tab pos="521335" algn="l"/>
              </a:tabLst>
            </a:pPr>
            <a:r>
              <a:rPr lang="en-US" sz="1800">
                <a:effectLst/>
                <a:latin typeface="Times New Roman" panose="02020603050405020304" pitchFamily="18" charset="0"/>
                <a:ea typeface="Symbol" panose="05050102010706020507" pitchFamily="18" charset="2"/>
                <a:cs typeface="Symbol" panose="05050102010706020507" pitchFamily="18" charset="2"/>
              </a:rPr>
              <a:t>SEMs are also easy to operate with the proper training and advances in</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computer</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technology</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and</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associated</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software</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make</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operation</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user-</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friendly.</a:t>
            </a:r>
            <a:endParaRPr lang="en-IN" sz="1800">
              <a:effectLst/>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209708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8D8992-2C19-8D8B-CB79-6CF9586633F6}"/>
              </a:ext>
            </a:extLst>
          </p:cNvPr>
          <p:cNvSpPr txBox="1"/>
          <p:nvPr/>
        </p:nvSpPr>
        <p:spPr>
          <a:xfrm>
            <a:off x="577049" y="355107"/>
            <a:ext cx="4199137" cy="461665"/>
          </a:xfrm>
          <a:prstGeom prst="rect">
            <a:avLst/>
          </a:prstGeom>
          <a:noFill/>
        </p:spPr>
        <p:txBody>
          <a:bodyPr wrap="square" rtlCol="0">
            <a:spAutoFit/>
          </a:bodyPr>
          <a:lstStyle/>
          <a:p>
            <a:r>
              <a:rPr lang="en-IN" sz="2400">
                <a:latin typeface="Times New Roman" panose="02020603050405020304" pitchFamily="18" charset="0"/>
                <a:cs typeface="Times New Roman" panose="02020603050405020304" pitchFamily="18" charset="0"/>
              </a:rPr>
              <a:t>X-RAYDFIFFRACTION</a:t>
            </a:r>
          </a:p>
        </p:txBody>
      </p:sp>
      <p:pic>
        <p:nvPicPr>
          <p:cNvPr id="3074" name="Picture 2" descr="Single-crystal X-ray Diffraction">
            <a:extLst>
              <a:ext uri="{FF2B5EF4-FFF2-40B4-BE49-F238E27FC236}">
                <a16:creationId xmlns:a16="http://schemas.microsoft.com/office/drawing/2014/main" id="{A8CEF857-7BDA-FA3F-77D8-BF8885AD5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3716" y="1094618"/>
            <a:ext cx="3204839" cy="22174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2F17FAC-A90E-3007-2F52-A54F364AD712}"/>
              </a:ext>
            </a:extLst>
          </p:cNvPr>
          <p:cNvSpPr txBox="1"/>
          <p:nvPr/>
        </p:nvSpPr>
        <p:spPr>
          <a:xfrm>
            <a:off x="3080552" y="3429000"/>
            <a:ext cx="4909352" cy="338554"/>
          </a:xfrm>
          <a:prstGeom prst="rect">
            <a:avLst/>
          </a:prstGeom>
          <a:noFill/>
        </p:spPr>
        <p:txBody>
          <a:bodyPr wrap="square" rtlCol="0">
            <a:spAutoFit/>
          </a:bodyPr>
          <a:lstStyle/>
          <a:p>
            <a:r>
              <a:rPr lang="en-IN" sz="1600">
                <a:latin typeface="Times New Roman" panose="02020603050405020304" pitchFamily="18" charset="0"/>
                <a:cs typeface="Times New Roman" panose="02020603050405020304" pitchFamily="18" charset="0"/>
              </a:rPr>
              <a:t>Figure 1.30 X-RAY DIFFRACTION MACHINE </a:t>
            </a:r>
          </a:p>
        </p:txBody>
      </p:sp>
      <p:sp>
        <p:nvSpPr>
          <p:cNvPr id="7" name="TextBox 6">
            <a:extLst>
              <a:ext uri="{FF2B5EF4-FFF2-40B4-BE49-F238E27FC236}">
                <a16:creationId xmlns:a16="http://schemas.microsoft.com/office/drawing/2014/main" id="{3ED7D21E-A538-2E8D-3CAB-601531E7B17D}"/>
              </a:ext>
            </a:extLst>
          </p:cNvPr>
          <p:cNvSpPr txBox="1"/>
          <p:nvPr/>
        </p:nvSpPr>
        <p:spPr>
          <a:xfrm>
            <a:off x="88777" y="3884459"/>
            <a:ext cx="9053003" cy="2372573"/>
          </a:xfrm>
          <a:prstGeom prst="rect">
            <a:avLst/>
          </a:prstGeom>
          <a:noFill/>
        </p:spPr>
        <p:txBody>
          <a:bodyPr wrap="square">
            <a:spAutoFit/>
          </a:bodyPr>
          <a:lstStyle/>
          <a:p>
            <a:pPr marL="1600200" lvl="3" indent="-228600">
              <a:spcBef>
                <a:spcPts val="5"/>
              </a:spcBef>
              <a:buSzPts val="1400"/>
              <a:buFont typeface="Symbol" panose="05050102010706020507" pitchFamily="18" charset="2"/>
              <a:buChar char=""/>
              <a:tabLst>
                <a:tab pos="520700" algn="l"/>
                <a:tab pos="521335" algn="l"/>
              </a:tabLst>
            </a:pPr>
            <a:r>
              <a:rPr lang="en-IN" sz="1400">
                <a:effectLst/>
                <a:latin typeface="Times New Roman" panose="02020603050405020304" pitchFamily="18" charset="0"/>
                <a:ea typeface="Symbol" panose="05050102010706020507" pitchFamily="18" charset="2"/>
                <a:cs typeface="Symbol" panose="05050102010706020507" pitchFamily="18" charset="2"/>
              </a:rPr>
              <a:t>CATALYST EVALUATION</a:t>
            </a:r>
          </a:p>
          <a:p>
            <a:pPr marL="1600200" lvl="3" indent="-228600">
              <a:spcBef>
                <a:spcPts val="795"/>
              </a:spcBef>
              <a:buSzPts val="1400"/>
              <a:buFont typeface="Symbol" panose="05050102010706020507" pitchFamily="18" charset="2"/>
              <a:buChar char=""/>
              <a:tabLst>
                <a:tab pos="520700" algn="l"/>
                <a:tab pos="521335" algn="l"/>
              </a:tabLst>
            </a:pPr>
            <a:r>
              <a:rPr lang="en-US" sz="1800">
                <a:effectLst/>
                <a:latin typeface="Times New Roman" panose="02020603050405020304" pitchFamily="18" charset="0"/>
                <a:ea typeface="Symbol" panose="05050102010706020507" pitchFamily="18" charset="2"/>
                <a:cs typeface="Symbol" panose="05050102010706020507" pitchFamily="18" charset="2"/>
              </a:rPr>
              <a:t>Reservoir core</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analysis</a:t>
            </a:r>
            <a:endParaRPr lang="en-IN" sz="1400">
              <a:effectLst/>
              <a:latin typeface="Times New Roman" panose="02020603050405020304" pitchFamily="18" charset="0"/>
              <a:ea typeface="Symbol" panose="05050102010706020507" pitchFamily="18" charset="2"/>
              <a:cs typeface="Symbol" panose="05050102010706020507" pitchFamily="18" charset="2"/>
            </a:endParaRPr>
          </a:p>
          <a:p>
            <a:pPr marL="1600200" lvl="3" indent="-228600">
              <a:spcBef>
                <a:spcPts val="805"/>
              </a:spcBef>
              <a:buSzPts val="1400"/>
              <a:buFont typeface="Symbol" panose="05050102010706020507" pitchFamily="18" charset="2"/>
              <a:buChar char=""/>
              <a:tabLst>
                <a:tab pos="520700" algn="l"/>
                <a:tab pos="521335" algn="l"/>
              </a:tabLst>
            </a:pPr>
            <a:r>
              <a:rPr lang="en-US" sz="1800">
                <a:effectLst/>
                <a:latin typeface="Times New Roman" panose="02020603050405020304" pitchFamily="18" charset="0"/>
                <a:ea typeface="Symbol" panose="05050102010706020507" pitchFamily="18" charset="2"/>
                <a:cs typeface="Symbol" panose="05050102010706020507" pitchFamily="18" charset="2"/>
              </a:rPr>
              <a:t>Fuel</a:t>
            </a:r>
            <a:r>
              <a:rPr lang="en-US" sz="1800" spc="-20">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quality</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testing</a:t>
            </a:r>
            <a:endParaRPr lang="en-IN" sz="1400">
              <a:effectLst/>
              <a:latin typeface="Times New Roman" panose="02020603050405020304" pitchFamily="18" charset="0"/>
              <a:ea typeface="Symbol" panose="05050102010706020507" pitchFamily="18" charset="2"/>
              <a:cs typeface="Symbol" panose="05050102010706020507" pitchFamily="18" charset="2"/>
            </a:endParaRPr>
          </a:p>
          <a:p>
            <a:pPr marL="1600200" lvl="3" indent="-228600">
              <a:spcBef>
                <a:spcPts val="805"/>
              </a:spcBef>
              <a:buSzPts val="1400"/>
              <a:buFont typeface="Symbol" panose="05050102010706020507" pitchFamily="18" charset="2"/>
              <a:buChar char=""/>
              <a:tabLst>
                <a:tab pos="520700" algn="l"/>
                <a:tab pos="521335" algn="l"/>
              </a:tabLst>
            </a:pPr>
            <a:r>
              <a:rPr lang="en-US" sz="1800">
                <a:effectLst/>
                <a:latin typeface="Times New Roman" panose="02020603050405020304" pitchFamily="18" charset="0"/>
                <a:ea typeface="Symbol" panose="05050102010706020507" pitchFamily="18" charset="2"/>
                <a:cs typeface="Symbol" panose="05050102010706020507" pitchFamily="18" charset="2"/>
              </a:rPr>
              <a:t>New</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materials</a:t>
            </a:r>
            <a:r>
              <a:rPr lang="en-US" sz="1800" spc="-10">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research</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and</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development</a:t>
            </a:r>
            <a:endParaRPr lang="en-IN" sz="1400">
              <a:effectLst/>
              <a:latin typeface="Times New Roman" panose="02020603050405020304" pitchFamily="18" charset="0"/>
              <a:ea typeface="Symbol" panose="05050102010706020507" pitchFamily="18" charset="2"/>
              <a:cs typeface="Symbol" panose="05050102010706020507" pitchFamily="18" charset="2"/>
            </a:endParaRPr>
          </a:p>
          <a:p>
            <a:pPr marL="1600200" marR="391795" lvl="3" indent="-228600">
              <a:lnSpc>
                <a:spcPct val="146000"/>
              </a:lnSpc>
              <a:spcBef>
                <a:spcPts val="795"/>
              </a:spcBef>
              <a:spcAft>
                <a:spcPts val="0"/>
              </a:spcAft>
              <a:buSzPts val="1400"/>
              <a:buFont typeface="Symbol" panose="05050102010706020507" pitchFamily="18" charset="2"/>
              <a:buChar char=""/>
              <a:tabLst>
                <a:tab pos="520700" algn="l"/>
                <a:tab pos="521335" algn="l"/>
              </a:tabLst>
            </a:pPr>
            <a:r>
              <a:rPr lang="en-US">
                <a:latin typeface="Times New Roman" panose="02020603050405020304" pitchFamily="18" charset="0"/>
                <a:ea typeface="Symbol" panose="05050102010706020507" pitchFamily="18" charset="2"/>
                <a:cs typeface="Symbol" panose="05050102010706020507" pitchFamily="18" charset="2"/>
              </a:rPr>
              <a:t>Polymers</a:t>
            </a:r>
            <a:r>
              <a:rPr lang="en-US" spc="-30">
                <a:latin typeface="Times New Roman" panose="02020603050405020304" pitchFamily="18" charset="0"/>
                <a:ea typeface="Symbol" panose="05050102010706020507" pitchFamily="18" charset="2"/>
                <a:cs typeface="Symbol" panose="05050102010706020507" pitchFamily="18" charset="2"/>
              </a:rPr>
              <a:t> </a:t>
            </a:r>
            <a:r>
              <a:rPr lang="en-US">
                <a:latin typeface="Times New Roman" panose="02020603050405020304" pitchFamily="18" charset="0"/>
                <a:ea typeface="Symbol" panose="05050102010706020507" pitchFamily="18" charset="2"/>
                <a:cs typeface="Symbol" panose="05050102010706020507" pitchFamily="18" charset="2"/>
              </a:rPr>
              <a:t>and</a:t>
            </a:r>
            <a:r>
              <a:rPr lang="en-US" spc="-25">
                <a:latin typeface="Times New Roman" panose="02020603050405020304" pitchFamily="18" charset="0"/>
                <a:ea typeface="Symbol" panose="05050102010706020507" pitchFamily="18" charset="2"/>
                <a:cs typeface="Symbol" panose="05050102010706020507" pitchFamily="18" charset="2"/>
              </a:rPr>
              <a:t> </a:t>
            </a:r>
            <a:r>
              <a:rPr lang="en-US">
                <a:latin typeface="Times New Roman" panose="02020603050405020304" pitchFamily="18" charset="0"/>
                <a:ea typeface="Symbol" panose="05050102010706020507" pitchFamily="18" charset="2"/>
                <a:cs typeface="Symbol" panose="05050102010706020507" pitchFamily="18" charset="2"/>
              </a:rPr>
              <a:t>Composites</a:t>
            </a:r>
            <a:r>
              <a:rPr lang="en-US" sz="1800">
                <a:effectLst/>
                <a:latin typeface="Times New Roman" panose="02020603050405020304" pitchFamily="18" charset="0"/>
                <a:ea typeface="Symbol" panose="05050102010706020507" pitchFamily="18" charset="2"/>
                <a:cs typeface="Symbol" panose="05050102010706020507" pitchFamily="18" charset="2"/>
              </a:rPr>
              <a:t>:</a:t>
            </a:r>
            <a:r>
              <a:rPr lang="en-US" sz="1800" spc="-2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Crystalline</a:t>
            </a:r>
            <a:r>
              <a:rPr lang="en-US" sz="1800" spc="-2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form,</a:t>
            </a:r>
            <a:r>
              <a:rPr lang="en-US" sz="1800" spc="-2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Crystallinity,</a:t>
            </a:r>
            <a:r>
              <a:rPr lang="en-US" sz="1800" spc="-2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Crystalline</a:t>
            </a:r>
            <a:r>
              <a:rPr lang="en-US" sz="1800" spc="-33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Perfection,</a:t>
            </a:r>
            <a:r>
              <a:rPr lang="en-US" sz="1800" spc="-5">
                <a:effectLst/>
                <a:latin typeface="Times New Roman" panose="02020603050405020304" pitchFamily="18" charset="0"/>
                <a:ea typeface="Symbol" panose="05050102010706020507" pitchFamily="18" charset="2"/>
                <a:cs typeface="Symbol" panose="05050102010706020507" pitchFamily="18" charset="2"/>
              </a:rPr>
              <a:t> </a:t>
            </a:r>
            <a:r>
              <a:rPr lang="en-US" sz="1800">
                <a:effectLst/>
                <a:latin typeface="Times New Roman" panose="02020603050405020304" pitchFamily="18" charset="0"/>
                <a:ea typeface="Symbol" panose="05050102010706020507" pitchFamily="18" charset="2"/>
                <a:cs typeface="Symbol" panose="05050102010706020507" pitchFamily="18" charset="2"/>
              </a:rPr>
              <a:t>Orientation</a:t>
            </a:r>
            <a:endParaRPr lang="en-IN" sz="1400">
              <a:effectLst/>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3710331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497028-FB67-C773-5714-9C90985574DC}"/>
              </a:ext>
            </a:extLst>
          </p:cNvPr>
          <p:cNvSpPr txBox="1"/>
          <p:nvPr/>
        </p:nvSpPr>
        <p:spPr>
          <a:xfrm>
            <a:off x="168676" y="461639"/>
            <a:ext cx="6428912" cy="707886"/>
          </a:xfrm>
          <a:prstGeom prst="rect">
            <a:avLst/>
          </a:prstGeom>
          <a:noFill/>
        </p:spPr>
        <p:txBody>
          <a:bodyPr wrap="square" rtlCol="0">
            <a:spAutoFit/>
          </a:bodyPr>
          <a:lstStyle/>
          <a:p>
            <a:r>
              <a:rPr lang="en-IN" sz="4000">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589053D9-85DA-20D1-D7E5-5F72BC65EF8A}"/>
              </a:ext>
            </a:extLst>
          </p:cNvPr>
          <p:cNvSpPr txBox="1"/>
          <p:nvPr/>
        </p:nvSpPr>
        <p:spPr>
          <a:xfrm>
            <a:off x="168676" y="1454735"/>
            <a:ext cx="4767308" cy="430887"/>
          </a:xfrm>
          <a:prstGeom prst="rect">
            <a:avLst/>
          </a:prstGeom>
          <a:noFill/>
        </p:spPr>
        <p:txBody>
          <a:bodyPr wrap="square" rtlCol="0">
            <a:spAutoFit/>
          </a:bodyPr>
          <a:lstStyle/>
          <a:p>
            <a:r>
              <a:rPr lang="en-IN" sz="2200">
                <a:latin typeface="Times New Roman" panose="02020603050405020304" pitchFamily="18" charset="0"/>
                <a:cs typeface="Times New Roman" panose="02020603050405020304" pitchFamily="18" charset="0"/>
              </a:rPr>
              <a:t>SEM TESTING</a:t>
            </a:r>
          </a:p>
        </p:txBody>
      </p:sp>
      <p:pic>
        <p:nvPicPr>
          <p:cNvPr id="7" name="image38.jpeg">
            <a:extLst>
              <a:ext uri="{FF2B5EF4-FFF2-40B4-BE49-F238E27FC236}">
                <a16:creationId xmlns:a16="http://schemas.microsoft.com/office/drawing/2014/main" id="{DCF0D134-05A8-33CB-4387-036679A66E43}"/>
              </a:ext>
            </a:extLst>
          </p:cNvPr>
          <p:cNvPicPr>
            <a:picLocks noChangeAspect="1"/>
          </p:cNvPicPr>
          <p:nvPr/>
        </p:nvPicPr>
        <p:blipFill>
          <a:blip r:embed="rId2" cstate="print"/>
          <a:stretch>
            <a:fillRect/>
          </a:stretch>
        </p:blipFill>
        <p:spPr>
          <a:xfrm>
            <a:off x="533401" y="1981670"/>
            <a:ext cx="2417445" cy="1654175"/>
          </a:xfrm>
          <a:prstGeom prst="rect">
            <a:avLst/>
          </a:prstGeom>
        </p:spPr>
      </p:pic>
      <p:sp>
        <p:nvSpPr>
          <p:cNvPr id="9" name="TextBox 8">
            <a:extLst>
              <a:ext uri="{FF2B5EF4-FFF2-40B4-BE49-F238E27FC236}">
                <a16:creationId xmlns:a16="http://schemas.microsoft.com/office/drawing/2014/main" id="{89C98B5B-B8FF-D78A-EFC3-26088BE9D17C}"/>
              </a:ext>
            </a:extLst>
          </p:cNvPr>
          <p:cNvSpPr txBox="1"/>
          <p:nvPr/>
        </p:nvSpPr>
        <p:spPr>
          <a:xfrm>
            <a:off x="-1313894" y="3635845"/>
            <a:ext cx="8300622" cy="338554"/>
          </a:xfrm>
          <a:prstGeom prst="rect">
            <a:avLst/>
          </a:prstGeom>
          <a:noFill/>
        </p:spPr>
        <p:txBody>
          <a:bodyPr wrap="square">
            <a:spAutoFit/>
          </a:bodyPr>
          <a:lstStyle/>
          <a:p>
            <a:pPr marL="1717040" algn="just">
              <a:spcBef>
                <a:spcPts val="800"/>
              </a:spcBef>
              <a:spcAft>
                <a:spcPts val="0"/>
              </a:spcAft>
            </a:pPr>
            <a:r>
              <a:rPr lang="en-US" sz="1600">
                <a:effectLst/>
                <a:latin typeface="Times New Roman" panose="02020603050405020304" pitchFamily="18" charset="0"/>
                <a:ea typeface="Times New Roman" panose="02020603050405020304" pitchFamily="18" charset="0"/>
              </a:rPr>
              <a:t>Figure 1.31 50micron</a:t>
            </a:r>
            <a:r>
              <a:rPr lang="en-US" sz="1600" spc="-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SEM</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Images</a:t>
            </a:r>
            <a:endParaRPr lang="en-IN" sz="160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1E78A329-0915-FDC0-F310-47832FE8E624}"/>
              </a:ext>
            </a:extLst>
          </p:cNvPr>
          <p:cNvSpPr txBox="1"/>
          <p:nvPr/>
        </p:nvSpPr>
        <p:spPr>
          <a:xfrm>
            <a:off x="79898" y="4005177"/>
            <a:ext cx="5193437" cy="1704569"/>
          </a:xfrm>
          <a:prstGeom prst="rect">
            <a:avLst/>
          </a:prstGeom>
          <a:noFill/>
        </p:spPr>
        <p:txBody>
          <a:bodyPr wrap="square">
            <a:spAutoFit/>
          </a:bodyPr>
          <a:lstStyle/>
          <a:p>
            <a:pPr marL="127000" marR="73660" algn="just">
              <a:lnSpc>
                <a:spcPct val="150000"/>
              </a:lnSpc>
              <a:spcBef>
                <a:spcPts val="800"/>
              </a:spcBef>
              <a:spcAft>
                <a:spcPts val="40"/>
              </a:spcAft>
            </a:pPr>
            <a:r>
              <a:rPr lang="en-US">
                <a:latin typeface="Times New Roman" panose="02020603050405020304" pitchFamily="18" charset="0"/>
                <a:ea typeface="Times New Roman" panose="02020603050405020304" pitchFamily="18" charset="0"/>
              </a:rPr>
              <a:t>T</a:t>
            </a:r>
            <a:r>
              <a:rPr lang="en-US" sz="1800">
                <a:effectLst/>
                <a:latin typeface="Times New Roman" panose="02020603050405020304" pitchFamily="18" charset="0"/>
                <a:ea typeface="Times New Roman" panose="02020603050405020304" pitchFamily="18" charset="0"/>
              </a:rPr>
              <a:t>he sample image of the filament is tested on 50micron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level. The surface image is round big figure so there is no deviation on the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surfaces.</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Therefore the image is</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satisfied</a:t>
            </a:r>
            <a:endParaRPr lang="en-IN" sz="1800">
              <a:effectLst/>
              <a:latin typeface="Times New Roman" panose="02020603050405020304" pitchFamily="18" charset="0"/>
              <a:ea typeface="Times New Roman" panose="02020603050405020304" pitchFamily="18" charset="0"/>
            </a:endParaRPr>
          </a:p>
        </p:txBody>
      </p:sp>
      <p:pic>
        <p:nvPicPr>
          <p:cNvPr id="12" name="image39.jpeg">
            <a:extLst>
              <a:ext uri="{FF2B5EF4-FFF2-40B4-BE49-F238E27FC236}">
                <a16:creationId xmlns:a16="http://schemas.microsoft.com/office/drawing/2014/main" id="{5574EF28-9C3A-7A70-A591-B8D4F77426BB}"/>
              </a:ext>
            </a:extLst>
          </p:cNvPr>
          <p:cNvPicPr>
            <a:picLocks noChangeAspect="1"/>
          </p:cNvPicPr>
          <p:nvPr/>
        </p:nvPicPr>
        <p:blipFill>
          <a:blip r:embed="rId3" cstate="print"/>
          <a:stretch>
            <a:fillRect/>
          </a:stretch>
        </p:blipFill>
        <p:spPr>
          <a:xfrm>
            <a:off x="6376017" y="1830944"/>
            <a:ext cx="2348230" cy="1697355"/>
          </a:xfrm>
          <a:prstGeom prst="rect">
            <a:avLst/>
          </a:prstGeom>
        </p:spPr>
      </p:pic>
      <p:sp>
        <p:nvSpPr>
          <p:cNvPr id="14" name="TextBox 13">
            <a:extLst>
              <a:ext uri="{FF2B5EF4-FFF2-40B4-BE49-F238E27FC236}">
                <a16:creationId xmlns:a16="http://schemas.microsoft.com/office/drawing/2014/main" id="{4895E2B4-E110-32F1-6F2D-40E5CC1A8FA4}"/>
              </a:ext>
            </a:extLst>
          </p:cNvPr>
          <p:cNvSpPr txBox="1"/>
          <p:nvPr/>
        </p:nvSpPr>
        <p:spPr>
          <a:xfrm>
            <a:off x="5903649" y="4181384"/>
            <a:ext cx="5299969" cy="1200329"/>
          </a:xfrm>
          <a:prstGeom prst="rect">
            <a:avLst/>
          </a:prstGeom>
          <a:noFill/>
        </p:spPr>
        <p:txBody>
          <a:bodyPr wrap="square">
            <a:spAutoFit/>
          </a:bodyPr>
          <a:lstStyle/>
          <a:p>
            <a:r>
              <a:rPr lang="en-US">
                <a:latin typeface="Times New Roman" panose="02020603050405020304" pitchFamily="18" charset="0"/>
                <a:ea typeface="Times New Roman" panose="02020603050405020304" pitchFamily="18" charset="0"/>
              </a:rPr>
              <a:t>T</a:t>
            </a:r>
            <a:r>
              <a:rPr lang="en-US" sz="1800">
                <a:effectLst/>
                <a:latin typeface="Times New Roman" panose="02020603050405020304" pitchFamily="18" charset="0"/>
                <a:ea typeface="Times New Roman" panose="02020603050405020304" pitchFamily="18" charset="0"/>
              </a:rPr>
              <a:t>he sample image of the filament is tested on 100micron</a:t>
            </a:r>
            <a:r>
              <a:rPr lang="en-US" sz="1800" spc="-3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level. The image of a sample looks flat surface so there is no any deviation 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surface.</a:t>
            </a:r>
            <a:r>
              <a:rPr lang="en-US" sz="1800" spc="-2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Therefore the image is satisfied</a:t>
            </a:r>
            <a:endParaRPr lang="en-IN"/>
          </a:p>
        </p:txBody>
      </p:sp>
      <p:sp>
        <p:nvSpPr>
          <p:cNvPr id="15" name="TextBox 14">
            <a:extLst>
              <a:ext uri="{FF2B5EF4-FFF2-40B4-BE49-F238E27FC236}">
                <a16:creationId xmlns:a16="http://schemas.microsoft.com/office/drawing/2014/main" id="{EEF4FA8A-EB10-A0BA-FFAB-0BA020869375}"/>
              </a:ext>
            </a:extLst>
          </p:cNvPr>
          <p:cNvSpPr txBox="1"/>
          <p:nvPr/>
        </p:nvSpPr>
        <p:spPr>
          <a:xfrm>
            <a:off x="6214368" y="3635845"/>
            <a:ext cx="3835154" cy="338554"/>
          </a:xfrm>
          <a:prstGeom prst="rect">
            <a:avLst/>
          </a:prstGeom>
          <a:noFill/>
        </p:spPr>
        <p:txBody>
          <a:bodyPr wrap="square" rtlCol="0">
            <a:spAutoFit/>
          </a:bodyPr>
          <a:lstStyle/>
          <a:p>
            <a:r>
              <a:rPr lang="en-US" sz="1600">
                <a:effectLst/>
                <a:latin typeface="Times New Roman" panose="02020603050405020304" pitchFamily="18" charset="0"/>
                <a:ea typeface="Times New Roman" panose="02020603050405020304" pitchFamily="18" charset="0"/>
              </a:rPr>
              <a:t>Figure 1.32 100micron</a:t>
            </a:r>
            <a:r>
              <a:rPr lang="en-US" sz="1600" spc="-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SEM</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Images</a:t>
            </a:r>
            <a:endParaRPr lang="en-IN" sz="1600"/>
          </a:p>
        </p:txBody>
      </p:sp>
    </p:spTree>
    <p:extLst>
      <p:ext uri="{BB962C8B-B14F-4D97-AF65-F5344CB8AC3E}">
        <p14:creationId xmlns:p14="http://schemas.microsoft.com/office/powerpoint/2010/main" val="2990338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40.jpeg">
            <a:extLst>
              <a:ext uri="{FF2B5EF4-FFF2-40B4-BE49-F238E27FC236}">
                <a16:creationId xmlns:a16="http://schemas.microsoft.com/office/drawing/2014/main" id="{46F33BF8-3182-F221-E5FD-682C3315BFFB}"/>
              </a:ext>
            </a:extLst>
          </p:cNvPr>
          <p:cNvPicPr>
            <a:picLocks noChangeAspect="1"/>
          </p:cNvPicPr>
          <p:nvPr/>
        </p:nvPicPr>
        <p:blipFill>
          <a:blip r:embed="rId2" cstate="print"/>
          <a:stretch>
            <a:fillRect/>
          </a:stretch>
        </p:blipFill>
        <p:spPr>
          <a:xfrm>
            <a:off x="3424123" y="252434"/>
            <a:ext cx="2372995" cy="1789430"/>
          </a:xfrm>
          <a:prstGeom prst="rect">
            <a:avLst/>
          </a:prstGeom>
        </p:spPr>
      </p:pic>
      <p:sp>
        <p:nvSpPr>
          <p:cNvPr id="3" name="TextBox 2">
            <a:extLst>
              <a:ext uri="{FF2B5EF4-FFF2-40B4-BE49-F238E27FC236}">
                <a16:creationId xmlns:a16="http://schemas.microsoft.com/office/drawing/2014/main" id="{6D8767E6-50EE-1A24-4FA5-6ABF01494824}"/>
              </a:ext>
            </a:extLst>
          </p:cNvPr>
          <p:cNvSpPr txBox="1"/>
          <p:nvPr/>
        </p:nvSpPr>
        <p:spPr>
          <a:xfrm>
            <a:off x="-1340529" y="2281561"/>
            <a:ext cx="11061577" cy="615553"/>
          </a:xfrm>
          <a:prstGeom prst="rect">
            <a:avLst/>
          </a:prstGeom>
          <a:noFill/>
        </p:spPr>
        <p:txBody>
          <a:bodyPr wrap="square" rtlCol="0">
            <a:spAutoFit/>
          </a:bodyPr>
          <a:lstStyle/>
          <a:p>
            <a:pPr marL="1663065" marR="1675130" algn="ctr">
              <a:spcBef>
                <a:spcPts val="650"/>
              </a:spcBef>
              <a:spcAft>
                <a:spcPts val="0"/>
              </a:spcAft>
            </a:pPr>
            <a:r>
              <a:rPr lang="en-US" sz="1600">
                <a:effectLst/>
                <a:latin typeface="Times New Roman" panose="02020603050405020304" pitchFamily="18" charset="0"/>
                <a:ea typeface="Times New Roman" panose="02020603050405020304" pitchFamily="18" charset="0"/>
              </a:rPr>
              <a:t>Figure 1.33 200micron</a:t>
            </a:r>
            <a:r>
              <a:rPr lang="en-US" sz="1600" spc="-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SEM</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Images</a:t>
            </a:r>
            <a:endParaRPr lang="en-IN" sz="1600">
              <a:effectLst/>
              <a:latin typeface="Times New Roman" panose="02020603050405020304" pitchFamily="18" charset="0"/>
              <a:ea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CF25AE67-851B-F488-3F34-8EAA2182C772}"/>
              </a:ext>
            </a:extLst>
          </p:cNvPr>
          <p:cNvSpPr txBox="1"/>
          <p:nvPr/>
        </p:nvSpPr>
        <p:spPr>
          <a:xfrm>
            <a:off x="532659" y="2760955"/>
            <a:ext cx="8806649" cy="1815882"/>
          </a:xfrm>
          <a:prstGeom prst="rect">
            <a:avLst/>
          </a:prstGeom>
          <a:noFill/>
        </p:spPr>
        <p:txBody>
          <a:bodyPr wrap="square">
            <a:spAutoFit/>
          </a:bodyPr>
          <a:lstStyle/>
          <a:p>
            <a:r>
              <a:rPr lang="en-US" sz="2800">
                <a:latin typeface="Times New Roman" panose="02020603050405020304" pitchFamily="18" charset="0"/>
                <a:ea typeface="Times New Roman" panose="02020603050405020304" pitchFamily="18" charset="0"/>
              </a:rPr>
              <a:t>T</a:t>
            </a:r>
            <a:r>
              <a:rPr lang="en-US" sz="2800">
                <a:effectLst/>
                <a:latin typeface="Times New Roman" panose="02020603050405020304" pitchFamily="18" charset="0"/>
                <a:ea typeface="Times New Roman" panose="02020603050405020304" pitchFamily="18" charset="0"/>
              </a:rPr>
              <a:t>he sample image of the filament is tested on </a:t>
            </a:r>
            <a:r>
              <a:rPr lang="en-US" sz="2800">
                <a:latin typeface="Times New Roman" panose="02020603050405020304" pitchFamily="18" charset="0"/>
                <a:ea typeface="Times New Roman" panose="02020603050405020304" pitchFamily="18" charset="0"/>
              </a:rPr>
              <a:t>200 </a:t>
            </a:r>
            <a:r>
              <a:rPr lang="en-US" sz="2800">
                <a:effectLst/>
                <a:latin typeface="Times New Roman" panose="02020603050405020304" pitchFamily="18" charset="0"/>
                <a:ea typeface="Times New Roman" panose="02020603050405020304" pitchFamily="18" charset="0"/>
              </a:rPr>
              <a:t>micron</a:t>
            </a:r>
            <a:r>
              <a:rPr lang="en-US" sz="2800" spc="-335">
                <a:effectLst/>
                <a:latin typeface="Times New Roman" panose="02020603050405020304" pitchFamily="18" charset="0"/>
                <a:ea typeface="Times New Roman" panose="02020603050405020304" pitchFamily="18" charset="0"/>
              </a:rPr>
              <a:t> </a:t>
            </a:r>
            <a:r>
              <a:rPr lang="en-US" sz="2800">
                <a:effectLst/>
                <a:latin typeface="Times New Roman" panose="02020603050405020304" pitchFamily="18" charset="0"/>
                <a:ea typeface="Times New Roman" panose="02020603050405020304" pitchFamily="18" charset="0"/>
              </a:rPr>
              <a:t>level. The image of a sample looks flat surface so there is no any deviation on</a:t>
            </a:r>
            <a:r>
              <a:rPr lang="en-US" sz="2800" spc="5">
                <a:effectLst/>
                <a:latin typeface="Times New Roman" panose="02020603050405020304" pitchFamily="18" charset="0"/>
                <a:ea typeface="Times New Roman" panose="02020603050405020304" pitchFamily="18" charset="0"/>
              </a:rPr>
              <a:t> </a:t>
            </a:r>
            <a:r>
              <a:rPr lang="en-US" sz="2800">
                <a:effectLst/>
                <a:latin typeface="Times New Roman" panose="02020603050405020304" pitchFamily="18" charset="0"/>
                <a:ea typeface="Times New Roman" panose="02020603050405020304" pitchFamily="18" charset="0"/>
              </a:rPr>
              <a:t>the</a:t>
            </a:r>
            <a:r>
              <a:rPr lang="en-US" sz="2800" spc="-5">
                <a:effectLst/>
                <a:latin typeface="Times New Roman" panose="02020603050405020304" pitchFamily="18" charset="0"/>
                <a:ea typeface="Times New Roman" panose="02020603050405020304" pitchFamily="18" charset="0"/>
              </a:rPr>
              <a:t> </a:t>
            </a:r>
            <a:r>
              <a:rPr lang="en-US" sz="2800">
                <a:effectLst/>
                <a:latin typeface="Times New Roman" panose="02020603050405020304" pitchFamily="18" charset="0"/>
                <a:ea typeface="Times New Roman" panose="02020603050405020304" pitchFamily="18" charset="0"/>
              </a:rPr>
              <a:t>surface.</a:t>
            </a:r>
            <a:r>
              <a:rPr lang="en-US" sz="2800" spc="-20">
                <a:effectLst/>
                <a:latin typeface="Times New Roman" panose="02020603050405020304" pitchFamily="18" charset="0"/>
                <a:ea typeface="Times New Roman" panose="02020603050405020304" pitchFamily="18" charset="0"/>
              </a:rPr>
              <a:t> </a:t>
            </a:r>
            <a:r>
              <a:rPr lang="en-US" sz="2800">
                <a:effectLst/>
                <a:latin typeface="Times New Roman" panose="02020603050405020304" pitchFamily="18" charset="0"/>
                <a:ea typeface="Times New Roman" panose="02020603050405020304" pitchFamily="18" charset="0"/>
              </a:rPr>
              <a:t>Therefore the image is satisfied.</a:t>
            </a:r>
            <a:endParaRPr lang="en-IN" sz="2800"/>
          </a:p>
        </p:txBody>
      </p:sp>
    </p:spTree>
    <p:extLst>
      <p:ext uri="{BB962C8B-B14F-4D97-AF65-F5344CB8AC3E}">
        <p14:creationId xmlns:p14="http://schemas.microsoft.com/office/powerpoint/2010/main" val="2688656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490DA6-695E-D159-2BA7-FA2D3864CB1A}"/>
              </a:ext>
            </a:extLst>
          </p:cNvPr>
          <p:cNvSpPr txBox="1"/>
          <p:nvPr/>
        </p:nvSpPr>
        <p:spPr>
          <a:xfrm>
            <a:off x="-390617" y="390617"/>
            <a:ext cx="5086903" cy="523220"/>
          </a:xfrm>
          <a:prstGeom prst="rect">
            <a:avLst/>
          </a:prstGeom>
          <a:noFill/>
        </p:spPr>
        <p:txBody>
          <a:bodyPr wrap="square">
            <a:spAutoFit/>
          </a:bodyPr>
          <a:lstStyle/>
          <a:p>
            <a:pPr lvl="1" algn="r">
              <a:spcBef>
                <a:spcPts val="35"/>
              </a:spcBef>
              <a:spcAft>
                <a:spcPts val="0"/>
              </a:spcAft>
              <a:buSzPts val="1400"/>
              <a:tabLst>
                <a:tab pos="393065" algn="l"/>
              </a:tabLst>
            </a:pPr>
            <a:r>
              <a:rPr lang="en-US" sz="2800" kern="0" spc="-10">
                <a:effectLst/>
                <a:latin typeface="Times New Roman" panose="02020603050405020304" pitchFamily="18" charset="0"/>
                <a:ea typeface="Times New Roman" panose="02020603050405020304" pitchFamily="18" charset="0"/>
              </a:rPr>
              <a:t>X-RAY</a:t>
            </a:r>
            <a:r>
              <a:rPr lang="en-US" sz="2800" kern="0" spc="-65">
                <a:effectLst/>
                <a:latin typeface="Times New Roman" panose="02020603050405020304" pitchFamily="18" charset="0"/>
                <a:ea typeface="Times New Roman" panose="02020603050405020304" pitchFamily="18" charset="0"/>
              </a:rPr>
              <a:t> D</a:t>
            </a:r>
            <a:r>
              <a:rPr lang="en-US" sz="2800" kern="0" spc="-10">
                <a:effectLst/>
                <a:latin typeface="Times New Roman" panose="02020603050405020304" pitchFamily="18" charset="0"/>
                <a:ea typeface="Times New Roman" panose="02020603050405020304" pitchFamily="18" charset="0"/>
              </a:rPr>
              <a:t>FIFFRACTION</a:t>
            </a:r>
            <a:endParaRPr lang="en-IN" sz="2800" kern="0">
              <a:effectLst/>
              <a:latin typeface="Times New Roman" panose="02020603050405020304" pitchFamily="18" charset="0"/>
              <a:ea typeface="Times New Roman" panose="02020603050405020304" pitchFamily="18" charset="0"/>
            </a:endParaRPr>
          </a:p>
        </p:txBody>
      </p:sp>
      <p:pic>
        <p:nvPicPr>
          <p:cNvPr id="4" name="image41.jpeg">
            <a:extLst>
              <a:ext uri="{FF2B5EF4-FFF2-40B4-BE49-F238E27FC236}">
                <a16:creationId xmlns:a16="http://schemas.microsoft.com/office/drawing/2014/main" id="{1B242309-14A2-5690-4921-4F496FAF13DA}"/>
              </a:ext>
            </a:extLst>
          </p:cNvPr>
          <p:cNvPicPr>
            <a:picLocks noChangeAspect="1"/>
          </p:cNvPicPr>
          <p:nvPr/>
        </p:nvPicPr>
        <p:blipFill>
          <a:blip r:embed="rId2" cstate="print"/>
          <a:stretch>
            <a:fillRect/>
          </a:stretch>
        </p:blipFill>
        <p:spPr>
          <a:xfrm>
            <a:off x="742088" y="1031777"/>
            <a:ext cx="3201354" cy="2097365"/>
          </a:xfrm>
          <a:prstGeom prst="rect">
            <a:avLst/>
          </a:prstGeom>
        </p:spPr>
      </p:pic>
      <p:pic>
        <p:nvPicPr>
          <p:cNvPr id="5" name="image42.jpeg">
            <a:extLst>
              <a:ext uri="{FF2B5EF4-FFF2-40B4-BE49-F238E27FC236}">
                <a16:creationId xmlns:a16="http://schemas.microsoft.com/office/drawing/2014/main" id="{C2502EB3-E7DE-6399-E82E-96DB18814780}"/>
              </a:ext>
            </a:extLst>
          </p:cNvPr>
          <p:cNvPicPr>
            <a:picLocks noChangeAspect="1"/>
          </p:cNvPicPr>
          <p:nvPr/>
        </p:nvPicPr>
        <p:blipFill>
          <a:blip r:embed="rId3" cstate="print"/>
          <a:stretch>
            <a:fillRect/>
          </a:stretch>
        </p:blipFill>
        <p:spPr>
          <a:xfrm>
            <a:off x="6715418" y="819658"/>
            <a:ext cx="3853447" cy="1926454"/>
          </a:xfrm>
          <a:prstGeom prst="rect">
            <a:avLst/>
          </a:prstGeom>
        </p:spPr>
      </p:pic>
      <p:pic>
        <p:nvPicPr>
          <p:cNvPr id="6" name="image43.jpeg">
            <a:extLst>
              <a:ext uri="{FF2B5EF4-FFF2-40B4-BE49-F238E27FC236}">
                <a16:creationId xmlns:a16="http://schemas.microsoft.com/office/drawing/2014/main" id="{260003BF-75A8-F786-C5D1-FD8B1E38315D}"/>
              </a:ext>
            </a:extLst>
          </p:cNvPr>
          <p:cNvPicPr>
            <a:picLocks noChangeAspect="1"/>
          </p:cNvPicPr>
          <p:nvPr/>
        </p:nvPicPr>
        <p:blipFill>
          <a:blip r:embed="rId4" cstate="print"/>
          <a:stretch>
            <a:fillRect/>
          </a:stretch>
        </p:blipFill>
        <p:spPr>
          <a:xfrm>
            <a:off x="580549" y="3129142"/>
            <a:ext cx="3524433" cy="2031114"/>
          </a:xfrm>
          <a:prstGeom prst="rect">
            <a:avLst/>
          </a:prstGeom>
        </p:spPr>
      </p:pic>
      <p:pic>
        <p:nvPicPr>
          <p:cNvPr id="7" name="image44.jpeg">
            <a:extLst>
              <a:ext uri="{FF2B5EF4-FFF2-40B4-BE49-F238E27FC236}">
                <a16:creationId xmlns:a16="http://schemas.microsoft.com/office/drawing/2014/main" id="{EE7B4424-7D51-6055-DFA7-F1D27A8A4406}"/>
              </a:ext>
            </a:extLst>
          </p:cNvPr>
          <p:cNvPicPr>
            <a:picLocks noChangeAspect="1"/>
          </p:cNvPicPr>
          <p:nvPr/>
        </p:nvPicPr>
        <p:blipFill>
          <a:blip r:embed="rId5" cstate="print"/>
          <a:stretch>
            <a:fillRect/>
          </a:stretch>
        </p:blipFill>
        <p:spPr>
          <a:xfrm>
            <a:off x="6790880" y="3239345"/>
            <a:ext cx="3134356" cy="1745087"/>
          </a:xfrm>
          <a:prstGeom prst="rect">
            <a:avLst/>
          </a:prstGeom>
        </p:spPr>
      </p:pic>
      <p:pic>
        <p:nvPicPr>
          <p:cNvPr id="8" name="image45.jpeg">
            <a:extLst>
              <a:ext uri="{FF2B5EF4-FFF2-40B4-BE49-F238E27FC236}">
                <a16:creationId xmlns:a16="http://schemas.microsoft.com/office/drawing/2014/main" id="{969BD42D-7D71-AB86-1FEE-33F00CABA6C4}"/>
              </a:ext>
            </a:extLst>
          </p:cNvPr>
          <p:cNvPicPr>
            <a:picLocks noChangeAspect="1"/>
          </p:cNvPicPr>
          <p:nvPr/>
        </p:nvPicPr>
        <p:blipFill>
          <a:blip r:embed="rId6" cstate="print"/>
          <a:stretch>
            <a:fillRect/>
          </a:stretch>
        </p:blipFill>
        <p:spPr>
          <a:xfrm>
            <a:off x="742088" y="5066709"/>
            <a:ext cx="3803304" cy="1721845"/>
          </a:xfrm>
          <a:prstGeom prst="rect">
            <a:avLst/>
          </a:prstGeom>
        </p:spPr>
      </p:pic>
    </p:spTree>
    <p:extLst>
      <p:ext uri="{BB962C8B-B14F-4D97-AF65-F5344CB8AC3E}">
        <p14:creationId xmlns:p14="http://schemas.microsoft.com/office/powerpoint/2010/main" val="1670965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B4340E-5515-5B8A-D50E-1E8DB6BC64AC}"/>
              </a:ext>
            </a:extLst>
          </p:cNvPr>
          <p:cNvSpPr txBox="1"/>
          <p:nvPr/>
        </p:nvSpPr>
        <p:spPr>
          <a:xfrm>
            <a:off x="168676" y="346229"/>
            <a:ext cx="3559945" cy="523220"/>
          </a:xfrm>
          <a:prstGeom prst="rect">
            <a:avLst/>
          </a:prstGeom>
          <a:noFill/>
        </p:spPr>
        <p:txBody>
          <a:bodyPr wrap="square" rtlCol="0">
            <a:spAutoFit/>
          </a:bodyPr>
          <a:lstStyle/>
          <a:p>
            <a:r>
              <a:rPr lang="en-IN" sz="2800">
                <a:latin typeface="Times New Roman" panose="02020603050405020304" pitchFamily="18" charset="0"/>
                <a:cs typeface="Times New Roman" panose="02020603050405020304" pitchFamily="18" charset="0"/>
              </a:rPr>
              <a:t>REFERENCE</a:t>
            </a:r>
          </a:p>
        </p:txBody>
      </p:sp>
      <p:sp>
        <p:nvSpPr>
          <p:cNvPr id="4" name="TextBox 3">
            <a:extLst>
              <a:ext uri="{FF2B5EF4-FFF2-40B4-BE49-F238E27FC236}">
                <a16:creationId xmlns:a16="http://schemas.microsoft.com/office/drawing/2014/main" id="{2DEB2208-A19A-F22F-DEF8-07C8D34F7E11}"/>
              </a:ext>
            </a:extLst>
          </p:cNvPr>
          <p:cNvSpPr txBox="1"/>
          <p:nvPr/>
        </p:nvSpPr>
        <p:spPr>
          <a:xfrm>
            <a:off x="168675" y="869449"/>
            <a:ext cx="10244831" cy="1477328"/>
          </a:xfrm>
          <a:prstGeom prst="rect">
            <a:avLst/>
          </a:prstGeom>
          <a:noFill/>
        </p:spPr>
        <p:txBody>
          <a:bodyPr wrap="square">
            <a:spAutoFit/>
          </a:bodyPr>
          <a:lstStyle/>
          <a:p>
            <a:pPr marR="74295" lvl="0" algn="just">
              <a:spcBef>
                <a:spcPts val="760"/>
              </a:spcBef>
              <a:spcAft>
                <a:spcPts val="0"/>
              </a:spcAft>
              <a:tabLst>
                <a:tab pos="334645" algn="l"/>
              </a:tabLst>
            </a:pPr>
            <a:r>
              <a:rPr lang="en-US" sz="1800">
                <a:solidFill>
                  <a:srgbClr val="111111"/>
                </a:solidFill>
                <a:effectLst/>
                <a:latin typeface="Times New Roman" panose="02020603050405020304" pitchFamily="18" charset="0"/>
                <a:ea typeface="Times New Roman" panose="02020603050405020304" pitchFamily="18" charset="0"/>
              </a:rPr>
              <a:t>1. </a:t>
            </a:r>
            <a:r>
              <a:rPr lang="en-US">
                <a:solidFill>
                  <a:srgbClr val="111111"/>
                </a:solidFill>
                <a:effectLst/>
                <a:latin typeface="Times New Roman" panose="02020603050405020304" pitchFamily="18" charset="0"/>
                <a:ea typeface="Times New Roman" panose="02020603050405020304" pitchFamily="18" charset="0"/>
              </a:rPr>
              <a:t>A Mantelli, A Romani, R Suriano, M Diani, M Colledani 2021. UV assisted</a:t>
            </a:r>
            <a:r>
              <a:rPr lang="en-US" spc="5">
                <a:solidFill>
                  <a:srgbClr val="111111"/>
                </a:solidFill>
                <a:effectLst/>
                <a:latin typeface="Times New Roman" panose="02020603050405020304" pitchFamily="18" charset="0"/>
                <a:ea typeface="Times New Roman" panose="02020603050405020304" pitchFamily="18" charset="0"/>
              </a:rPr>
              <a:t> </a:t>
            </a:r>
            <a:r>
              <a:rPr lang="en-US" spc="-5">
                <a:solidFill>
                  <a:srgbClr val="111111"/>
                </a:solidFill>
                <a:effectLst/>
                <a:latin typeface="Times New Roman" panose="02020603050405020304" pitchFamily="18" charset="0"/>
                <a:ea typeface="Times New Roman" panose="02020603050405020304" pitchFamily="18" charset="0"/>
              </a:rPr>
              <a:t>3D</a:t>
            </a:r>
            <a:r>
              <a:rPr lang="en-US" spc="-85">
                <a:solidFill>
                  <a:srgbClr val="111111"/>
                </a:solidFill>
                <a:effectLst/>
                <a:latin typeface="Times New Roman" panose="02020603050405020304" pitchFamily="18" charset="0"/>
                <a:ea typeface="Times New Roman" panose="02020603050405020304" pitchFamily="18" charset="0"/>
              </a:rPr>
              <a:t> </a:t>
            </a:r>
            <a:r>
              <a:rPr lang="en-US" spc="-5">
                <a:solidFill>
                  <a:srgbClr val="111111"/>
                </a:solidFill>
                <a:effectLst/>
                <a:latin typeface="Times New Roman" panose="02020603050405020304" pitchFamily="18" charset="0"/>
                <a:ea typeface="Times New Roman" panose="02020603050405020304" pitchFamily="18" charset="0"/>
              </a:rPr>
              <a:t>printing</a:t>
            </a:r>
            <a:r>
              <a:rPr lang="en-US" spc="-80">
                <a:solidFill>
                  <a:srgbClr val="111111"/>
                </a:solidFill>
                <a:effectLst/>
                <a:latin typeface="Times New Roman" panose="02020603050405020304" pitchFamily="18" charset="0"/>
                <a:ea typeface="Times New Roman" panose="02020603050405020304" pitchFamily="18" charset="0"/>
              </a:rPr>
              <a:t> </a:t>
            </a:r>
            <a:r>
              <a:rPr lang="en-US" spc="-5">
                <a:solidFill>
                  <a:srgbClr val="111111"/>
                </a:solidFill>
                <a:effectLst/>
                <a:latin typeface="Times New Roman" panose="02020603050405020304" pitchFamily="18" charset="0"/>
                <a:ea typeface="Times New Roman" panose="02020603050405020304" pitchFamily="18" charset="0"/>
              </a:rPr>
              <a:t>of</a:t>
            </a:r>
            <a:r>
              <a:rPr lang="en-US" spc="-9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polymer</a:t>
            </a:r>
            <a:r>
              <a:rPr lang="en-US" spc="-8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composites</a:t>
            </a:r>
            <a:r>
              <a:rPr lang="en-US" spc="-7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from</a:t>
            </a:r>
            <a:r>
              <a:rPr lang="en-US" spc="-10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thermally</a:t>
            </a:r>
            <a:r>
              <a:rPr lang="en-US" spc="-7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and</a:t>
            </a:r>
            <a:r>
              <a:rPr lang="en-US" spc="-7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mechanically</a:t>
            </a:r>
            <a:r>
              <a:rPr lang="en-US" spc="-7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recycled</a:t>
            </a:r>
            <a:r>
              <a:rPr lang="en-US" spc="-33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carbon</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fibers.</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MDPI,</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Polymers,</a:t>
            </a:r>
            <a:r>
              <a:rPr lang="en-US" spc="-3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Volume</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13.</a:t>
            </a:r>
            <a:endParaRPr lang="en-IN">
              <a:effectLst/>
              <a:latin typeface="Times New Roman" panose="02020603050405020304" pitchFamily="18" charset="0"/>
              <a:ea typeface="Times New Roman" panose="02020603050405020304" pitchFamily="18" charset="0"/>
            </a:endParaRPr>
          </a:p>
          <a:p>
            <a:pPr>
              <a:spcBef>
                <a:spcPts val="5"/>
              </a:spcBef>
            </a:pPr>
            <a:r>
              <a:rPr lang="en-US">
                <a:effectLst/>
                <a:latin typeface="Times New Roman" panose="02020603050405020304" pitchFamily="18" charset="0"/>
                <a:ea typeface="Times New Roman" panose="02020603050405020304" pitchFamily="18" charset="0"/>
              </a:rPr>
              <a:t> </a:t>
            </a:r>
            <a:endParaRPr lang="en-IN">
              <a:effectLst/>
              <a:latin typeface="Times New Roman" panose="02020603050405020304" pitchFamily="18" charset="0"/>
              <a:ea typeface="Times New Roman" panose="02020603050405020304" pitchFamily="18" charset="0"/>
            </a:endParaRPr>
          </a:p>
          <a:p>
            <a:r>
              <a:rPr lang="en-US" spc="-10">
                <a:solidFill>
                  <a:srgbClr val="111111"/>
                </a:solidFill>
                <a:effectLst/>
                <a:latin typeface="Times New Roman" panose="02020603050405020304" pitchFamily="18" charset="0"/>
                <a:ea typeface="Times New Roman" panose="02020603050405020304" pitchFamily="18" charset="0"/>
              </a:rPr>
              <a:t>2.  AD</a:t>
            </a:r>
            <a:r>
              <a:rPr lang="en-US" spc="-75">
                <a:solidFill>
                  <a:srgbClr val="111111"/>
                </a:solidFill>
                <a:effectLst/>
                <a:latin typeface="Times New Roman" panose="02020603050405020304" pitchFamily="18" charset="0"/>
                <a:ea typeface="Times New Roman" panose="02020603050405020304" pitchFamily="18" charset="0"/>
              </a:rPr>
              <a:t> </a:t>
            </a:r>
            <a:r>
              <a:rPr lang="en-US" spc="-10">
                <a:solidFill>
                  <a:srgbClr val="111111"/>
                </a:solidFill>
                <a:effectLst/>
                <a:latin typeface="Times New Roman" panose="02020603050405020304" pitchFamily="18" charset="0"/>
                <a:ea typeface="Times New Roman" panose="02020603050405020304" pitchFamily="18" charset="0"/>
              </a:rPr>
              <a:t>Valino,</a:t>
            </a:r>
            <a:r>
              <a:rPr lang="en-US" spc="-45">
                <a:solidFill>
                  <a:srgbClr val="111111"/>
                </a:solidFill>
                <a:effectLst/>
                <a:latin typeface="Times New Roman" panose="02020603050405020304" pitchFamily="18" charset="0"/>
                <a:ea typeface="Times New Roman" panose="02020603050405020304" pitchFamily="18" charset="0"/>
              </a:rPr>
              <a:t> </a:t>
            </a:r>
            <a:r>
              <a:rPr lang="en-US" spc="-5">
                <a:solidFill>
                  <a:srgbClr val="111111"/>
                </a:solidFill>
                <a:effectLst/>
                <a:latin typeface="Times New Roman" panose="02020603050405020304" pitchFamily="18" charset="0"/>
                <a:ea typeface="Times New Roman" panose="02020603050405020304" pitchFamily="18" charset="0"/>
              </a:rPr>
              <a:t>JRC</a:t>
            </a:r>
            <a:r>
              <a:rPr lang="en-US" spc="-50">
                <a:solidFill>
                  <a:srgbClr val="111111"/>
                </a:solidFill>
                <a:effectLst/>
                <a:latin typeface="Times New Roman" panose="02020603050405020304" pitchFamily="18" charset="0"/>
                <a:ea typeface="Times New Roman" panose="02020603050405020304" pitchFamily="18" charset="0"/>
              </a:rPr>
              <a:t> </a:t>
            </a:r>
            <a:r>
              <a:rPr lang="en-US" spc="-5">
                <a:solidFill>
                  <a:srgbClr val="111111"/>
                </a:solidFill>
                <a:effectLst/>
                <a:latin typeface="Times New Roman" panose="02020603050405020304" pitchFamily="18" charset="0"/>
                <a:ea typeface="Times New Roman" panose="02020603050405020304" pitchFamily="18" charset="0"/>
              </a:rPr>
              <a:t>Dizon,</a:t>
            </a:r>
            <a:r>
              <a:rPr lang="en-US" spc="-125">
                <a:solidFill>
                  <a:srgbClr val="111111"/>
                </a:solidFill>
                <a:effectLst/>
                <a:latin typeface="Times New Roman" panose="02020603050405020304" pitchFamily="18" charset="0"/>
                <a:ea typeface="Times New Roman" panose="02020603050405020304" pitchFamily="18" charset="0"/>
              </a:rPr>
              <a:t> </a:t>
            </a:r>
            <a:r>
              <a:rPr lang="en-US" spc="-5">
                <a:solidFill>
                  <a:srgbClr val="111111"/>
                </a:solidFill>
                <a:effectLst/>
                <a:latin typeface="Times New Roman" panose="02020603050405020304" pitchFamily="18" charset="0"/>
                <a:ea typeface="Times New Roman" panose="02020603050405020304" pitchFamily="18" charset="0"/>
              </a:rPr>
              <a:t>AH</a:t>
            </a:r>
            <a:r>
              <a:rPr lang="en-US" spc="-50">
                <a:solidFill>
                  <a:srgbClr val="111111"/>
                </a:solidFill>
                <a:effectLst/>
                <a:latin typeface="Times New Roman" panose="02020603050405020304" pitchFamily="18" charset="0"/>
                <a:ea typeface="Times New Roman" panose="02020603050405020304" pitchFamily="18" charset="0"/>
              </a:rPr>
              <a:t> </a:t>
            </a:r>
            <a:r>
              <a:rPr lang="en-US" spc="-5">
                <a:solidFill>
                  <a:srgbClr val="111111"/>
                </a:solidFill>
                <a:effectLst/>
                <a:latin typeface="Times New Roman" panose="02020603050405020304" pitchFamily="18" charset="0"/>
                <a:ea typeface="Times New Roman" panose="02020603050405020304" pitchFamily="18" charset="0"/>
              </a:rPr>
              <a:t>Espera</a:t>
            </a:r>
            <a:r>
              <a:rPr lang="en-US" spc="-40">
                <a:solidFill>
                  <a:srgbClr val="111111"/>
                </a:solidFill>
                <a:effectLst/>
                <a:latin typeface="Times New Roman" panose="02020603050405020304" pitchFamily="18" charset="0"/>
                <a:ea typeface="Times New Roman" panose="02020603050405020304" pitchFamily="18" charset="0"/>
              </a:rPr>
              <a:t> </a:t>
            </a:r>
            <a:r>
              <a:rPr lang="en-US" spc="-5">
                <a:solidFill>
                  <a:srgbClr val="111111"/>
                </a:solidFill>
                <a:effectLst/>
                <a:latin typeface="Times New Roman" panose="02020603050405020304" pitchFamily="18" charset="0"/>
                <a:ea typeface="Times New Roman" panose="02020603050405020304" pitchFamily="18" charset="0"/>
              </a:rPr>
              <a:t>Jr.,</a:t>
            </a:r>
            <a:r>
              <a:rPr lang="en-US" spc="-55">
                <a:solidFill>
                  <a:srgbClr val="111111"/>
                </a:solidFill>
                <a:effectLst/>
                <a:latin typeface="Times New Roman" panose="02020603050405020304" pitchFamily="18" charset="0"/>
                <a:ea typeface="Times New Roman" panose="02020603050405020304" pitchFamily="18" charset="0"/>
              </a:rPr>
              <a:t> </a:t>
            </a:r>
            <a:r>
              <a:rPr lang="en-US" spc="-5">
                <a:solidFill>
                  <a:srgbClr val="111111"/>
                </a:solidFill>
                <a:effectLst/>
                <a:latin typeface="Times New Roman" panose="02020603050405020304" pitchFamily="18" charset="0"/>
                <a:ea typeface="Times New Roman" panose="02020603050405020304" pitchFamily="18" charset="0"/>
              </a:rPr>
              <a:t>Q</a:t>
            </a:r>
            <a:r>
              <a:rPr lang="en-US" spc="-50">
                <a:solidFill>
                  <a:srgbClr val="111111"/>
                </a:solidFill>
                <a:effectLst/>
                <a:latin typeface="Times New Roman" panose="02020603050405020304" pitchFamily="18" charset="0"/>
                <a:ea typeface="Times New Roman" panose="02020603050405020304" pitchFamily="18" charset="0"/>
              </a:rPr>
              <a:t> </a:t>
            </a:r>
            <a:r>
              <a:rPr lang="en-US" spc="-5">
                <a:solidFill>
                  <a:srgbClr val="111111"/>
                </a:solidFill>
                <a:effectLst/>
                <a:latin typeface="Times New Roman" panose="02020603050405020304" pitchFamily="18" charset="0"/>
                <a:ea typeface="Times New Roman" panose="02020603050405020304" pitchFamily="18" charset="0"/>
              </a:rPr>
              <a:t>chen</a:t>
            </a:r>
            <a:r>
              <a:rPr lang="en-US" spc="-55">
                <a:solidFill>
                  <a:srgbClr val="111111"/>
                </a:solidFill>
                <a:effectLst/>
                <a:latin typeface="Times New Roman" panose="02020603050405020304" pitchFamily="18" charset="0"/>
                <a:ea typeface="Times New Roman" panose="02020603050405020304" pitchFamily="18" charset="0"/>
              </a:rPr>
              <a:t> </a:t>
            </a:r>
            <a:r>
              <a:rPr lang="en-US" spc="-5">
                <a:solidFill>
                  <a:srgbClr val="111111"/>
                </a:solidFill>
                <a:effectLst/>
                <a:latin typeface="Times New Roman" panose="02020603050405020304" pitchFamily="18" charset="0"/>
                <a:ea typeface="Times New Roman" panose="02020603050405020304" pitchFamily="18" charset="0"/>
              </a:rPr>
              <a:t>2019.</a:t>
            </a:r>
            <a:r>
              <a:rPr lang="en-US" spc="-100">
                <a:solidFill>
                  <a:srgbClr val="111111"/>
                </a:solidFill>
                <a:effectLst/>
                <a:latin typeface="Times New Roman" panose="02020603050405020304" pitchFamily="18" charset="0"/>
                <a:ea typeface="Times New Roman" panose="02020603050405020304" pitchFamily="18" charset="0"/>
              </a:rPr>
              <a:t> </a:t>
            </a:r>
            <a:r>
              <a:rPr lang="en-US" spc="-5">
                <a:solidFill>
                  <a:srgbClr val="111111"/>
                </a:solidFill>
                <a:effectLst/>
                <a:latin typeface="Times New Roman" panose="02020603050405020304" pitchFamily="18" charset="0"/>
                <a:ea typeface="Times New Roman" panose="02020603050405020304" pitchFamily="18" charset="0"/>
              </a:rPr>
              <a:t>Advances</a:t>
            </a:r>
            <a:r>
              <a:rPr lang="en-US" spc="-55">
                <a:solidFill>
                  <a:srgbClr val="111111"/>
                </a:solidFill>
                <a:effectLst/>
                <a:latin typeface="Times New Roman" panose="02020603050405020304" pitchFamily="18" charset="0"/>
                <a:ea typeface="Times New Roman" panose="02020603050405020304" pitchFamily="18" charset="0"/>
              </a:rPr>
              <a:t> </a:t>
            </a:r>
            <a:r>
              <a:rPr lang="en-US" spc="-5">
                <a:solidFill>
                  <a:srgbClr val="111111"/>
                </a:solidFill>
                <a:effectLst/>
                <a:latin typeface="Times New Roman" panose="02020603050405020304" pitchFamily="18" charset="0"/>
                <a:ea typeface="Times New Roman" panose="02020603050405020304" pitchFamily="18" charset="0"/>
              </a:rPr>
              <a:t>in</a:t>
            </a:r>
            <a:r>
              <a:rPr lang="en-US" spc="-45">
                <a:solidFill>
                  <a:srgbClr val="111111"/>
                </a:solidFill>
                <a:effectLst/>
                <a:latin typeface="Times New Roman" panose="02020603050405020304" pitchFamily="18" charset="0"/>
                <a:ea typeface="Times New Roman" panose="02020603050405020304" pitchFamily="18" charset="0"/>
              </a:rPr>
              <a:t> </a:t>
            </a:r>
            <a:r>
              <a:rPr lang="en-US" spc="-5">
                <a:solidFill>
                  <a:srgbClr val="111111"/>
                </a:solidFill>
                <a:effectLst/>
                <a:latin typeface="Times New Roman" panose="02020603050405020304" pitchFamily="18" charset="0"/>
                <a:ea typeface="Times New Roman" panose="02020603050405020304" pitchFamily="18" charset="0"/>
              </a:rPr>
              <a:t>3D</a:t>
            </a:r>
            <a:r>
              <a:rPr lang="en-US" spc="-45">
                <a:solidFill>
                  <a:srgbClr val="111111"/>
                </a:solidFill>
                <a:effectLst/>
                <a:latin typeface="Times New Roman" panose="02020603050405020304" pitchFamily="18" charset="0"/>
                <a:ea typeface="Times New Roman" panose="02020603050405020304" pitchFamily="18" charset="0"/>
              </a:rPr>
              <a:t> </a:t>
            </a:r>
            <a:r>
              <a:rPr lang="en-US" spc="-5">
                <a:solidFill>
                  <a:srgbClr val="111111"/>
                </a:solidFill>
                <a:effectLst/>
                <a:latin typeface="Times New Roman" panose="02020603050405020304" pitchFamily="18" charset="0"/>
                <a:ea typeface="Times New Roman" panose="02020603050405020304" pitchFamily="18" charset="0"/>
              </a:rPr>
              <a:t>printing</a:t>
            </a:r>
            <a:r>
              <a:rPr lang="en-US" spc="-33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of</a:t>
            </a:r>
            <a:r>
              <a:rPr lang="en-US" spc="-7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thermoplastic</a:t>
            </a:r>
            <a:r>
              <a:rPr lang="en-US" spc="-6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polymer</a:t>
            </a:r>
            <a:r>
              <a:rPr lang="en-US" spc="-5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composites</a:t>
            </a:r>
            <a:r>
              <a:rPr lang="en-US" spc="-6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and</a:t>
            </a:r>
            <a:r>
              <a:rPr lang="en-US" spc="-6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nanocomposites.</a:t>
            </a:r>
            <a:r>
              <a:rPr lang="en-US" spc="-6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Elsevier,</a:t>
            </a:r>
            <a:r>
              <a:rPr lang="en-US" spc="-6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Progress</a:t>
            </a:r>
            <a:r>
              <a:rPr lang="en-US" spc="-33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in</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Polymer</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Science,</a:t>
            </a:r>
            <a:r>
              <a:rPr lang="en-US" spc="-3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Volume</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98</a:t>
            </a:r>
            <a:endParaRPr lang="en-IN"/>
          </a:p>
        </p:txBody>
      </p:sp>
      <p:sp>
        <p:nvSpPr>
          <p:cNvPr id="6" name="TextBox 5">
            <a:extLst>
              <a:ext uri="{FF2B5EF4-FFF2-40B4-BE49-F238E27FC236}">
                <a16:creationId xmlns:a16="http://schemas.microsoft.com/office/drawing/2014/main" id="{7AC996CD-A712-C054-1393-79A72BC41728}"/>
              </a:ext>
            </a:extLst>
          </p:cNvPr>
          <p:cNvSpPr txBox="1"/>
          <p:nvPr/>
        </p:nvSpPr>
        <p:spPr>
          <a:xfrm>
            <a:off x="106531" y="2500291"/>
            <a:ext cx="11008312" cy="1477328"/>
          </a:xfrm>
          <a:prstGeom prst="rect">
            <a:avLst/>
          </a:prstGeom>
          <a:noFill/>
        </p:spPr>
        <p:txBody>
          <a:bodyPr wrap="square">
            <a:spAutoFit/>
          </a:bodyPr>
          <a:lstStyle/>
          <a:p>
            <a:pPr marR="66675" lvl="0" algn="just">
              <a:lnSpc>
                <a:spcPct val="150000"/>
              </a:lnSpc>
              <a:spcAft>
                <a:spcPts val="0"/>
              </a:spcAft>
              <a:tabLst>
                <a:tab pos="334645" algn="l"/>
              </a:tabLst>
            </a:pPr>
            <a:r>
              <a:rPr lang="en-US">
                <a:solidFill>
                  <a:srgbClr val="111111"/>
                </a:solidFill>
                <a:effectLst/>
                <a:latin typeface="Times New Roman" panose="02020603050405020304" pitchFamily="18" charset="0"/>
                <a:ea typeface="Times New Roman" panose="02020603050405020304" pitchFamily="18" charset="0"/>
              </a:rPr>
              <a:t>3. AN Dickson, HM Abourayana, DP Dowling 2020. 3D printing</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of fiber</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reinforced</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thermoplastic</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composites</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using</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fused</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filament</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fabrication: A</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review.</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MDPI,</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Polymers,</a:t>
            </a:r>
            <a:r>
              <a:rPr lang="en-US" spc="-3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Volume</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12.</a:t>
            </a:r>
            <a:endParaRPr lang="en-IN">
              <a:effectLst/>
              <a:latin typeface="Times New Roman" panose="02020603050405020304" pitchFamily="18" charset="0"/>
              <a:ea typeface="Times New Roman" panose="02020603050405020304" pitchFamily="18" charset="0"/>
            </a:endParaRPr>
          </a:p>
          <a:p>
            <a:pPr>
              <a:spcBef>
                <a:spcPts val="5"/>
              </a:spcBef>
            </a:pPr>
            <a:r>
              <a:rPr lang="en-US">
                <a:effectLst/>
                <a:latin typeface="Times New Roman" panose="02020603050405020304" pitchFamily="18" charset="0"/>
                <a:ea typeface="Times New Roman" panose="02020603050405020304" pitchFamily="18" charset="0"/>
              </a:rPr>
              <a:t> </a:t>
            </a:r>
            <a:r>
              <a:rPr lang="en-IN">
                <a:latin typeface="Times New Roman" panose="02020603050405020304" pitchFamily="18" charset="0"/>
                <a:ea typeface="Times New Roman" panose="02020603050405020304" pitchFamily="18" charset="0"/>
              </a:rPr>
              <a:t>4. </a:t>
            </a:r>
            <a:r>
              <a:rPr lang="en-US">
                <a:solidFill>
                  <a:srgbClr val="111111"/>
                </a:solidFill>
                <a:effectLst/>
                <a:latin typeface="Times New Roman" panose="02020603050405020304" pitchFamily="18" charset="0"/>
                <a:ea typeface="Times New Roman" panose="02020603050405020304" pitchFamily="18" charset="0"/>
              </a:rPr>
              <a:t>D</a:t>
            </a:r>
            <a:r>
              <a:rPr lang="en-US" spc="-4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Yang,</a:t>
            </a:r>
            <a:r>
              <a:rPr lang="en-US" spc="1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KWu,</a:t>
            </a:r>
            <a:r>
              <a:rPr lang="en-US" spc="-3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Y</a:t>
            </a:r>
            <a:r>
              <a:rPr lang="en-US" spc="-2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Sheng</a:t>
            </a:r>
            <a:r>
              <a:rPr lang="en-US" spc="1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2017.</a:t>
            </a:r>
            <a:r>
              <a:rPr lang="en-US" spc="-7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A</a:t>
            </a:r>
            <a:r>
              <a:rPr lang="en-US" spc="-6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particle</a:t>
            </a:r>
            <a:r>
              <a:rPr lang="en-US" spc="1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element</a:t>
            </a:r>
            <a:r>
              <a:rPr lang="en-US" spc="1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approach</a:t>
            </a:r>
            <a:r>
              <a:rPr lang="en-US" spc="1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for</a:t>
            </a:r>
            <a:r>
              <a:rPr lang="en-US" spc="3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modeling</a:t>
            </a:r>
            <a:r>
              <a:rPr lang="en-US" spc="1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the</a:t>
            </a:r>
            <a:r>
              <a:rPr lang="en-US" spc="-33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3D printing process of fiber reinforced polymer composites. MDPI, Journal</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of</a:t>
            </a:r>
            <a:r>
              <a:rPr lang="en-US" spc="-1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Manufacturing</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and</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Material</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Process,</a:t>
            </a:r>
            <a:r>
              <a:rPr lang="en-US" spc="-3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Volume</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1.</a:t>
            </a:r>
            <a:endParaRPr lang="en-IN">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BD36DF33-94FC-4A47-A220-6994496DB9BD}"/>
              </a:ext>
            </a:extLst>
          </p:cNvPr>
          <p:cNvSpPr txBox="1"/>
          <p:nvPr/>
        </p:nvSpPr>
        <p:spPr>
          <a:xfrm>
            <a:off x="106531" y="4048217"/>
            <a:ext cx="11070457" cy="2120068"/>
          </a:xfrm>
          <a:prstGeom prst="rect">
            <a:avLst/>
          </a:prstGeom>
          <a:noFill/>
        </p:spPr>
        <p:txBody>
          <a:bodyPr wrap="square">
            <a:spAutoFit/>
          </a:bodyPr>
          <a:lstStyle/>
          <a:p>
            <a:pPr marR="76200" lvl="0" algn="just">
              <a:lnSpc>
                <a:spcPct val="150000"/>
              </a:lnSpc>
              <a:spcAft>
                <a:spcPts val="0"/>
              </a:spcAft>
              <a:tabLst>
                <a:tab pos="334645" algn="l"/>
              </a:tabLst>
            </a:pPr>
            <a:r>
              <a:rPr lang="en-US" sz="1800">
                <a:effectLst/>
                <a:latin typeface="Times New Roman" panose="02020603050405020304" pitchFamily="18" charset="0"/>
                <a:ea typeface="Times New Roman" panose="02020603050405020304" pitchFamily="18" charset="0"/>
              </a:rPr>
              <a:t>5. </a:t>
            </a:r>
            <a:r>
              <a:rPr lang="en-US">
                <a:effectLst/>
                <a:latin typeface="Times New Roman" panose="02020603050405020304" pitchFamily="18" charset="0"/>
                <a:ea typeface="Times New Roman" panose="02020603050405020304" pitchFamily="18" charset="0"/>
              </a:rPr>
              <a:t>Eda Hazal Tumer, Husnu Yildrim Erbil 29th Mar 2021. Extrusion based 3D</a:t>
            </a:r>
            <a:r>
              <a:rPr lang="en-US" spc="5">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printing application of</a:t>
            </a:r>
            <a:r>
              <a:rPr lang="en-US" spc="-5">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PLA</a:t>
            </a:r>
            <a:r>
              <a:rPr lang="en-US" spc="-75">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composites:</a:t>
            </a:r>
            <a:r>
              <a:rPr lang="en-US" spc="-70">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A</a:t>
            </a:r>
            <a:r>
              <a:rPr lang="en-US" spc="-75">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review. MDPI, Coatings,</a:t>
            </a:r>
            <a:r>
              <a:rPr lang="en-US" spc="-30">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Volume</a:t>
            </a:r>
            <a:r>
              <a:rPr lang="en-US" spc="-340">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11.</a:t>
            </a:r>
            <a:endParaRPr lang="en-IN">
              <a:effectLst/>
              <a:latin typeface="Times New Roman" panose="02020603050405020304" pitchFamily="18" charset="0"/>
              <a:ea typeface="Times New Roman" panose="02020603050405020304" pitchFamily="18" charset="0"/>
            </a:endParaRPr>
          </a:p>
          <a:p>
            <a:pPr>
              <a:lnSpc>
                <a:spcPct val="150000"/>
              </a:lnSpc>
            </a:pPr>
            <a:r>
              <a:rPr lang="en-US">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6. Francis Dantas, Kevin Couling and Gregory J. Gibbons 2020. Long-fiber</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reinforced</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polymer</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composites</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by</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3D</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printing:</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influence</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of</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nature</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of</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reinforcement</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and</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processing</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parameters</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on</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mechanical</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performance.</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SpringerOpen,</a:t>
            </a:r>
            <a:r>
              <a:rPr lang="en-US" spc="-1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Functional</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Composite</a:t>
            </a:r>
            <a:r>
              <a:rPr lang="en-US" spc="-1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Materials,</a:t>
            </a:r>
            <a:r>
              <a:rPr lang="en-US" spc="-4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Volume</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7.</a:t>
            </a:r>
            <a:endParaRPr lang="en-IN">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51458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49C306-AB72-3EB4-4231-4C9712177337}"/>
              </a:ext>
            </a:extLst>
          </p:cNvPr>
          <p:cNvSpPr txBox="1"/>
          <p:nvPr/>
        </p:nvSpPr>
        <p:spPr>
          <a:xfrm>
            <a:off x="168676" y="301841"/>
            <a:ext cx="11851689" cy="3706143"/>
          </a:xfrm>
          <a:prstGeom prst="rect">
            <a:avLst/>
          </a:prstGeom>
          <a:noFill/>
        </p:spPr>
        <p:txBody>
          <a:bodyPr wrap="square">
            <a:spAutoFit/>
          </a:bodyPr>
          <a:lstStyle/>
          <a:p>
            <a:pPr marR="73025" lvl="0" algn="just">
              <a:spcAft>
                <a:spcPts val="0"/>
              </a:spcAft>
              <a:tabLst>
                <a:tab pos="379095" algn="l"/>
              </a:tabLst>
            </a:pPr>
            <a:r>
              <a:rPr lang="en-US">
                <a:solidFill>
                  <a:srgbClr val="111111"/>
                </a:solidFill>
                <a:effectLst/>
                <a:latin typeface="Times New Roman" panose="02020603050405020304" pitchFamily="18" charset="0"/>
                <a:ea typeface="Times New Roman" panose="02020603050405020304" pitchFamily="18" charset="0"/>
              </a:rPr>
              <a:t>7. František</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Bárnik,</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Milan</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Vaško,</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Milan</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Sága,</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Marián</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Handrik, Alžbeta</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Sapietová</a:t>
            </a:r>
            <a:r>
              <a:rPr lang="en-US" spc="-4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2018.</a:t>
            </a:r>
            <a:r>
              <a:rPr lang="en-US" spc="-5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Mechanical</a:t>
            </a:r>
            <a:r>
              <a:rPr lang="en-US" spc="-4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properties</a:t>
            </a:r>
            <a:r>
              <a:rPr lang="en-US" spc="-4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of</a:t>
            </a:r>
            <a:r>
              <a:rPr lang="en-US" spc="-4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structures</a:t>
            </a:r>
            <a:r>
              <a:rPr lang="en-US" spc="-4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produced</a:t>
            </a:r>
            <a:r>
              <a:rPr lang="en-US" spc="-3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by</a:t>
            </a:r>
            <a:r>
              <a:rPr lang="en-US" spc="-3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3D</a:t>
            </a:r>
            <a:r>
              <a:rPr lang="en-US" spc="-4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printing</a:t>
            </a:r>
            <a:r>
              <a:rPr lang="en-US" spc="-34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from</a:t>
            </a:r>
            <a:r>
              <a:rPr lang="en-US" spc="33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composite</a:t>
            </a:r>
            <a:r>
              <a:rPr lang="en-US" spc="2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materials.</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EDP</a:t>
            </a:r>
            <a:r>
              <a:rPr lang="en-US" spc="31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Sciences,</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MATEC</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web</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of</a:t>
            </a:r>
            <a:r>
              <a:rPr lang="en-US" spc="1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conferences,Volume</a:t>
            </a:r>
            <a:r>
              <a:rPr lang="en-US" spc="-9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254.</a:t>
            </a:r>
            <a:endParaRPr lang="en-IN">
              <a:effectLst/>
              <a:latin typeface="Times New Roman" panose="02020603050405020304" pitchFamily="18" charset="0"/>
              <a:ea typeface="Times New Roman" panose="02020603050405020304" pitchFamily="18" charset="0"/>
            </a:endParaRPr>
          </a:p>
          <a:p>
            <a:r>
              <a:rPr lang="en-US">
                <a:effectLst/>
                <a:latin typeface="Times New Roman" panose="02020603050405020304" pitchFamily="18" charset="0"/>
                <a:ea typeface="Times New Roman" panose="02020603050405020304" pitchFamily="18" charset="0"/>
              </a:rPr>
              <a:t> </a:t>
            </a:r>
            <a:endParaRPr lang="en-IN">
              <a:effectLst/>
              <a:latin typeface="Times New Roman" panose="02020603050405020304" pitchFamily="18" charset="0"/>
              <a:ea typeface="Times New Roman" panose="02020603050405020304" pitchFamily="18" charset="0"/>
            </a:endParaRPr>
          </a:p>
          <a:p>
            <a:pPr>
              <a:spcBef>
                <a:spcPts val="5"/>
              </a:spcBef>
            </a:pPr>
            <a:r>
              <a:rPr lang="en-US">
                <a:effectLst/>
                <a:latin typeface="Times New Roman" panose="02020603050405020304" pitchFamily="18" charset="0"/>
                <a:ea typeface="Times New Roman" panose="02020603050405020304" pitchFamily="18" charset="0"/>
              </a:rPr>
              <a:t> </a:t>
            </a:r>
            <a:endParaRPr lang="en-IN">
              <a:effectLst/>
              <a:latin typeface="Times New Roman" panose="02020603050405020304" pitchFamily="18" charset="0"/>
              <a:ea typeface="Times New Roman" panose="02020603050405020304" pitchFamily="18" charset="0"/>
            </a:endParaRPr>
          </a:p>
          <a:p>
            <a:pPr marR="74930" lvl="0" algn="just">
              <a:spcAft>
                <a:spcPts val="0"/>
              </a:spcAft>
              <a:tabLst>
                <a:tab pos="334645" algn="l"/>
              </a:tabLst>
            </a:pPr>
            <a:r>
              <a:rPr lang="en-US">
                <a:solidFill>
                  <a:srgbClr val="111111"/>
                </a:solidFill>
                <a:effectLst/>
                <a:latin typeface="Times New Roman" panose="02020603050405020304" pitchFamily="18" charset="0"/>
                <a:ea typeface="Times New Roman" panose="02020603050405020304" pitchFamily="18" charset="0"/>
              </a:rPr>
              <a:t>8 .Haoqi Zhang, Jiang Wu, Colin Robert, Conchur MO Bradaigh, Dongmin</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Yang 2022. 3D printing and epoxy infusion treatment of curved continuous</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carbon</a:t>
            </a:r>
            <a:r>
              <a:rPr lang="en-US" spc="-8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fiber</a:t>
            </a:r>
            <a:r>
              <a:rPr lang="en-US" spc="-8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reinforced</a:t>
            </a:r>
            <a:r>
              <a:rPr lang="en-US" spc="-8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dual</a:t>
            </a:r>
            <a:r>
              <a:rPr lang="en-US" spc="-8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polymer</a:t>
            </a:r>
            <a:r>
              <a:rPr lang="en-US" spc="-8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composites.</a:t>
            </a:r>
            <a:r>
              <a:rPr lang="en-US" spc="-8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Elsevier,</a:t>
            </a:r>
            <a:r>
              <a:rPr lang="en-US" spc="-8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Composites</a:t>
            </a:r>
            <a:r>
              <a:rPr lang="en-US" spc="28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Part</a:t>
            </a:r>
            <a:r>
              <a:rPr lang="en-US" spc="-34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B</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 Engineering,</a:t>
            </a:r>
            <a:r>
              <a:rPr lang="en-US" spc="-3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Volume 234.</a:t>
            </a:r>
            <a:endParaRPr lang="en-IN">
              <a:effectLst/>
              <a:latin typeface="Times New Roman" panose="02020603050405020304" pitchFamily="18" charset="0"/>
              <a:ea typeface="Times New Roman" panose="02020603050405020304" pitchFamily="18" charset="0"/>
            </a:endParaRPr>
          </a:p>
          <a:p>
            <a:pPr>
              <a:spcBef>
                <a:spcPts val="50"/>
              </a:spcBef>
            </a:pPr>
            <a:r>
              <a:rPr lang="en-US">
                <a:effectLst/>
                <a:latin typeface="Times New Roman" panose="02020603050405020304" pitchFamily="18" charset="0"/>
                <a:ea typeface="Times New Roman" panose="02020603050405020304" pitchFamily="18" charset="0"/>
              </a:rPr>
              <a:t> </a:t>
            </a:r>
            <a:endParaRPr lang="en-IN">
              <a:effectLst/>
              <a:latin typeface="Times New Roman" panose="02020603050405020304" pitchFamily="18" charset="0"/>
              <a:ea typeface="Times New Roman" panose="02020603050405020304" pitchFamily="18" charset="0"/>
            </a:endParaRPr>
          </a:p>
          <a:p>
            <a:pPr marR="74295" lvl="0" algn="just">
              <a:spcAft>
                <a:spcPts val="0"/>
              </a:spcAft>
              <a:tabLst>
                <a:tab pos="334645" algn="l"/>
              </a:tabLst>
            </a:pPr>
            <a:r>
              <a:rPr lang="en-US">
                <a:solidFill>
                  <a:srgbClr val="111111"/>
                </a:solidFill>
                <a:effectLst/>
                <a:latin typeface="Times New Roman" panose="02020603050405020304" pitchFamily="18" charset="0"/>
                <a:ea typeface="Times New Roman" panose="02020603050405020304" pitchFamily="18" charset="0"/>
              </a:rPr>
              <a:t>9. JP Lewicki, JN Rodriguez, C Zhu, MA Worsley 2017. 3D printing of meso-</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structurally ordered carbon fiber/ polymer composites with unprecedented</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orthotropic</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physical</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properties.</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Scientific</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Reports,</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Scientific</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Reports,</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Volume</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7.</a:t>
            </a:r>
            <a:endParaRPr lang="en-IN">
              <a:effectLst/>
              <a:latin typeface="Times New Roman" panose="02020603050405020304" pitchFamily="18" charset="0"/>
              <a:ea typeface="Times New Roman" panose="02020603050405020304" pitchFamily="18" charset="0"/>
            </a:endParaRPr>
          </a:p>
          <a:p>
            <a:pPr>
              <a:spcBef>
                <a:spcPts val="10"/>
              </a:spcBef>
            </a:pPr>
            <a:r>
              <a:rPr lang="en-US">
                <a:effectLst/>
                <a:latin typeface="Times New Roman" panose="02020603050405020304" pitchFamily="18" charset="0"/>
                <a:ea typeface="Times New Roman" panose="02020603050405020304" pitchFamily="18" charset="0"/>
              </a:rPr>
              <a:t> </a:t>
            </a:r>
            <a:endParaRPr lang="en-IN">
              <a:effectLst/>
              <a:latin typeface="Times New Roman" panose="02020603050405020304" pitchFamily="18" charset="0"/>
              <a:ea typeface="Times New Roman" panose="02020603050405020304" pitchFamily="18" charset="0"/>
            </a:endParaRPr>
          </a:p>
          <a:p>
            <a:pPr marR="73660" lvl="0" algn="just">
              <a:spcAft>
                <a:spcPts val="0"/>
              </a:spcAft>
              <a:tabLst>
                <a:tab pos="334645" algn="l"/>
              </a:tabLst>
            </a:pPr>
            <a:r>
              <a:rPr lang="en-US">
                <a:solidFill>
                  <a:srgbClr val="111111"/>
                </a:solidFill>
                <a:effectLst/>
                <a:latin typeface="Times New Roman" panose="02020603050405020304" pitchFamily="18" charset="0"/>
                <a:ea typeface="Times New Roman" panose="02020603050405020304" pitchFamily="18" charset="0"/>
              </a:rPr>
              <a:t>10. Katarzyna Bryll, Elżbieta Piesowicz, Paweł Szymański, Wojciech Ślączka</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and</a:t>
            </a:r>
            <a:r>
              <a:rPr lang="en-US" spc="-7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Marek</a:t>
            </a:r>
            <a:r>
              <a:rPr lang="en-US" spc="-6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Pijanowski</a:t>
            </a:r>
            <a:r>
              <a:rPr lang="en-US" spc="-6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2018.</a:t>
            </a:r>
            <a:r>
              <a:rPr lang="en-US" spc="-7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Polymer</a:t>
            </a:r>
            <a:r>
              <a:rPr lang="en-US" spc="-6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Composite</a:t>
            </a:r>
            <a:r>
              <a:rPr lang="en-US" spc="-6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Manufacturing</a:t>
            </a:r>
            <a:r>
              <a:rPr lang="en-US" spc="-6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by</a:t>
            </a:r>
            <a:r>
              <a:rPr lang="en-US" spc="-5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FDM</a:t>
            </a:r>
            <a:r>
              <a:rPr lang="en-US" spc="-7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3D</a:t>
            </a:r>
            <a:r>
              <a:rPr lang="en-US" spc="-34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Printing Technology. EDP Sciences, MATEC web of conferences, Volume</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237.</a:t>
            </a:r>
            <a:endParaRPr lang="en-IN">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5F31AFAF-630B-ACD0-28A5-D598ABE21E79}"/>
              </a:ext>
            </a:extLst>
          </p:cNvPr>
          <p:cNvSpPr txBox="1"/>
          <p:nvPr/>
        </p:nvSpPr>
        <p:spPr>
          <a:xfrm>
            <a:off x="168676" y="4128118"/>
            <a:ext cx="11585359" cy="2031325"/>
          </a:xfrm>
          <a:prstGeom prst="rect">
            <a:avLst/>
          </a:prstGeom>
          <a:noFill/>
        </p:spPr>
        <p:txBody>
          <a:bodyPr wrap="square" rtlCol="0">
            <a:spAutoFit/>
          </a:bodyPr>
          <a:lstStyle/>
          <a:p>
            <a:pPr marR="76200" lvl="0" algn="just">
              <a:spcAft>
                <a:spcPts val="0"/>
              </a:spcAft>
              <a:tabLst>
                <a:tab pos="334645" algn="l"/>
              </a:tabLst>
            </a:pPr>
            <a:r>
              <a:rPr lang="en-US" sz="1800">
                <a:solidFill>
                  <a:srgbClr val="111111"/>
                </a:solidFill>
                <a:effectLst/>
                <a:latin typeface="Times New Roman" panose="02020603050405020304" pitchFamily="18" charset="0"/>
                <a:ea typeface="Times New Roman" panose="02020603050405020304" pitchFamily="18" charset="0"/>
              </a:rPr>
              <a:t>11. LaythMohammed, M. N. M. Ansari, Grace Pua, Mohammad Jawaid, Saiful</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Islam</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30th Aug</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2015. A Review</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on</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Natural</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Fiber</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Reinforced</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Polymer</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Composite and Its Applications. Hindawi, International Journal of Polymer</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Sciences,</a:t>
            </a:r>
            <a:r>
              <a:rPr lang="en-US" sz="1800" spc="-3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Volume 2015.</a:t>
            </a:r>
            <a:endParaRPr lang="en-IN" sz="1800">
              <a:effectLst/>
              <a:latin typeface="Times New Roman" panose="02020603050405020304" pitchFamily="18" charset="0"/>
              <a:ea typeface="Times New Roman" panose="02020603050405020304" pitchFamily="18" charset="0"/>
            </a:endParaRPr>
          </a:p>
          <a:p>
            <a:pPr>
              <a:spcBef>
                <a:spcPts val="5"/>
              </a:spcBef>
            </a:pPr>
            <a:r>
              <a:rPr lang="en-US" sz="18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pPr marR="74930" lvl="0" algn="just">
              <a:spcBef>
                <a:spcPts val="5"/>
              </a:spcBef>
              <a:spcAft>
                <a:spcPts val="0"/>
              </a:spcAft>
              <a:tabLst>
                <a:tab pos="334645" algn="l"/>
              </a:tabLst>
            </a:pPr>
            <a:r>
              <a:rPr lang="en-US" sz="1800">
                <a:solidFill>
                  <a:srgbClr val="111111"/>
                </a:solidFill>
                <a:effectLst/>
                <a:latin typeface="Times New Roman" panose="02020603050405020304" pitchFamily="18" charset="0"/>
                <a:ea typeface="Times New Roman" panose="02020603050405020304" pitchFamily="18" charset="0"/>
              </a:rPr>
              <a:t>12. Mario Piedrahita Bello, Jose Elias Cervera, Remi Courson, Gabor Molnar,</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Laurent Malaquin, Christophe Thibault, Bertrand Tondu, Lionel</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Salmon,</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Azzedine</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Bousseksou</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2020.</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4D</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printing</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with</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spin</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crossover</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polymer</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composites.</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Publishing,</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Journals</a:t>
            </a:r>
            <a:r>
              <a:rPr lang="en-US" sz="1800" spc="-1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of</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Material</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Chemistry</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C.</a:t>
            </a: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9626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90747E-FF11-9986-C8FA-220D3A4A3EFC}"/>
              </a:ext>
            </a:extLst>
          </p:cNvPr>
          <p:cNvSpPr txBox="1"/>
          <p:nvPr/>
        </p:nvSpPr>
        <p:spPr>
          <a:xfrm>
            <a:off x="133165" y="319596"/>
            <a:ext cx="11718523" cy="6439438"/>
          </a:xfrm>
          <a:prstGeom prst="rect">
            <a:avLst/>
          </a:prstGeom>
          <a:noFill/>
        </p:spPr>
        <p:txBody>
          <a:bodyPr wrap="square">
            <a:spAutoFit/>
          </a:bodyPr>
          <a:lstStyle/>
          <a:p>
            <a:pPr marR="74295" lvl="0" algn="just">
              <a:spcAft>
                <a:spcPts val="0"/>
              </a:spcAft>
              <a:tabLst>
                <a:tab pos="334645" algn="l"/>
              </a:tabLst>
            </a:pPr>
            <a:r>
              <a:rPr lang="en-US" sz="1800">
                <a:solidFill>
                  <a:srgbClr val="111111"/>
                </a:solidFill>
                <a:effectLst/>
                <a:latin typeface="Times New Roman" panose="02020603050405020304" pitchFamily="18" charset="0"/>
                <a:ea typeface="Times New Roman" panose="02020603050405020304" pitchFamily="18" charset="0"/>
              </a:rPr>
              <a:t>13. Masahito</a:t>
            </a:r>
            <a:r>
              <a:rPr lang="en-US" sz="1800" spc="-1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Ueda,</a:t>
            </a:r>
            <a:r>
              <a:rPr lang="en-US" sz="1800" spc="-5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Yuuki</a:t>
            </a:r>
            <a:r>
              <a:rPr lang="en-US" sz="1800" spc="-3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Watanabe,</a:t>
            </a:r>
            <a:r>
              <a:rPr lang="en-US" sz="1800" spc="-5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Yoichi</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Mukai,</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Nobuhisa</a:t>
            </a:r>
            <a:r>
              <a:rPr lang="en-US" sz="1800" spc="-1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Katsumata</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2021.</a:t>
            </a:r>
            <a:r>
              <a:rPr lang="en-US" sz="1800" spc="-34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3D</a:t>
            </a:r>
            <a:r>
              <a:rPr lang="en-US" sz="1800" spc="9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printing</a:t>
            </a:r>
            <a:r>
              <a:rPr lang="en-US" sz="1800" spc="8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of</a:t>
            </a:r>
            <a:r>
              <a:rPr lang="en-US" sz="1800" spc="8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locally</a:t>
            </a:r>
            <a:r>
              <a:rPr lang="en-US" sz="1800" spc="10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bendable</a:t>
            </a:r>
            <a:r>
              <a:rPr lang="en-US" sz="1800" spc="6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short</a:t>
            </a:r>
            <a:r>
              <a:rPr lang="en-US" sz="1800" spc="9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carbon</a:t>
            </a:r>
            <a:r>
              <a:rPr lang="en-US" sz="1800" spc="9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fiber</a:t>
            </a:r>
            <a:r>
              <a:rPr lang="en-US" sz="1800" spc="9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reinforced</a:t>
            </a:r>
            <a:r>
              <a:rPr lang="en-US" sz="1800" spc="9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polymer</a:t>
            </a:r>
            <a:endParaRPr lang="en-IN" sz="1400">
              <a:effectLst/>
              <a:latin typeface="Times New Roman" panose="02020603050405020304" pitchFamily="18" charset="0"/>
              <a:ea typeface="Times New Roman" panose="02020603050405020304" pitchFamily="18" charset="0"/>
            </a:endParaRPr>
          </a:p>
          <a:p>
            <a:pPr marL="334010">
              <a:spcBef>
                <a:spcPts val="370"/>
              </a:spcBef>
              <a:spcAft>
                <a:spcPts val="0"/>
              </a:spcAft>
            </a:pPr>
            <a:br>
              <a:rPr lang="en-US" sz="1800">
                <a:effectLst/>
                <a:latin typeface="Times New Roman" panose="02020603050405020304" pitchFamily="18" charset="0"/>
                <a:ea typeface="Times New Roman" panose="02020603050405020304" pitchFamily="18" charset="0"/>
              </a:rPr>
            </a:br>
            <a:r>
              <a:rPr lang="en-US" sz="1800" spc="-5">
                <a:solidFill>
                  <a:srgbClr val="111111"/>
                </a:solidFill>
                <a:effectLst/>
                <a:latin typeface="Times New Roman" panose="02020603050405020304" pitchFamily="18" charset="0"/>
                <a:ea typeface="Times New Roman" panose="02020603050405020304" pitchFamily="18" charset="0"/>
              </a:rPr>
              <a:t>composites.</a:t>
            </a:r>
            <a:r>
              <a:rPr lang="en-US" sz="1800" spc="-65">
                <a:solidFill>
                  <a:srgbClr val="111111"/>
                </a:solidFill>
                <a:effectLst/>
                <a:latin typeface="Times New Roman" panose="02020603050405020304" pitchFamily="18" charset="0"/>
                <a:ea typeface="Times New Roman" panose="02020603050405020304" pitchFamily="18" charset="0"/>
              </a:rPr>
              <a:t> </a:t>
            </a:r>
            <a:r>
              <a:rPr lang="en-US" sz="1800" spc="-5">
                <a:solidFill>
                  <a:srgbClr val="111111"/>
                </a:solidFill>
                <a:effectLst/>
                <a:latin typeface="Times New Roman" panose="02020603050405020304" pitchFamily="18" charset="0"/>
                <a:ea typeface="Times New Roman" panose="02020603050405020304" pitchFamily="18" charset="0"/>
              </a:rPr>
              <a:t>Kingfa,</a:t>
            </a:r>
            <a:r>
              <a:rPr lang="en-US" sz="1800" spc="-115">
                <a:solidFill>
                  <a:srgbClr val="111111"/>
                </a:solidFill>
                <a:effectLst/>
                <a:latin typeface="Times New Roman" panose="02020603050405020304" pitchFamily="18" charset="0"/>
                <a:ea typeface="Times New Roman" panose="02020603050405020304" pitchFamily="18" charset="0"/>
              </a:rPr>
              <a:t> </a:t>
            </a:r>
            <a:r>
              <a:rPr lang="en-US" sz="1800" spc="-5">
                <a:solidFill>
                  <a:srgbClr val="111111"/>
                </a:solidFill>
                <a:effectLst/>
                <a:latin typeface="Times New Roman" panose="02020603050405020304" pitchFamily="18" charset="0"/>
                <a:ea typeface="Times New Roman" panose="02020603050405020304" pitchFamily="18" charset="0"/>
              </a:rPr>
              <a:t>Advanced</a:t>
            </a:r>
            <a:r>
              <a:rPr lang="en-US" sz="1800" spc="-6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Industrial</a:t>
            </a:r>
            <a:r>
              <a:rPr lang="en-US" sz="1800" spc="-5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and</a:t>
            </a:r>
            <a:r>
              <a:rPr lang="en-US" sz="1800" spc="-6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Engineering</a:t>
            </a:r>
            <a:r>
              <a:rPr lang="en-US" sz="1800" spc="-6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Polymer</a:t>
            </a:r>
            <a:r>
              <a:rPr lang="en-US" sz="1800" spc="-5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Research,</a:t>
            </a:r>
            <a:r>
              <a:rPr lang="en-US" sz="1800" spc="-33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Volume</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4.</a:t>
            </a:r>
            <a:endParaRPr lang="en-IN" sz="1800">
              <a:effectLst/>
              <a:latin typeface="Times New Roman" panose="02020603050405020304" pitchFamily="18" charset="0"/>
              <a:ea typeface="Times New Roman" panose="02020603050405020304" pitchFamily="18" charset="0"/>
            </a:endParaRPr>
          </a:p>
          <a:p>
            <a:r>
              <a:rPr lang="en-US" sz="32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pPr marR="76200" lvl="0" algn="just">
              <a:spcAft>
                <a:spcPts val="0"/>
              </a:spcAft>
              <a:tabLst>
                <a:tab pos="334645" algn="l"/>
              </a:tabLst>
            </a:pPr>
            <a:r>
              <a:rPr lang="en-US" sz="1800" spc="-5">
                <a:effectLst/>
                <a:latin typeface="Times New Roman" panose="02020603050405020304" pitchFamily="18" charset="0"/>
                <a:ea typeface="Times New Roman" panose="02020603050405020304" pitchFamily="18" charset="0"/>
              </a:rPr>
              <a:t>14. Mateusz</a:t>
            </a:r>
            <a:r>
              <a:rPr lang="en-US" sz="1800" spc="-45">
                <a:effectLst/>
                <a:latin typeface="Times New Roman" panose="02020603050405020304" pitchFamily="18" charset="0"/>
                <a:ea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rPr>
              <a:t>Galeja,</a:t>
            </a:r>
            <a:r>
              <a:rPr lang="en-US" sz="1800" spc="-100">
                <a:effectLst/>
                <a:latin typeface="Times New Roman" panose="02020603050405020304" pitchFamily="18" charset="0"/>
                <a:ea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rPr>
              <a:t>Aleksander</a:t>
            </a:r>
            <a:r>
              <a:rPr lang="en-US" sz="1800" spc="-40">
                <a:effectLst/>
                <a:latin typeface="Times New Roman" panose="02020603050405020304" pitchFamily="18" charset="0"/>
                <a:ea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rPr>
              <a:t>Hejna,</a:t>
            </a:r>
            <a:r>
              <a:rPr lang="en-US" sz="1800" spc="-40">
                <a:effectLst/>
                <a:latin typeface="Times New Roman" panose="02020603050405020304" pitchFamily="18" charset="0"/>
                <a:ea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rPr>
              <a:t>Paulina</a:t>
            </a:r>
            <a:r>
              <a:rPr lang="en-US" sz="1800" spc="-45">
                <a:effectLst/>
                <a:latin typeface="Times New Roman" panose="02020603050405020304" pitchFamily="18" charset="0"/>
                <a:ea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rPr>
              <a:t>Kosmela</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9th</a:t>
            </a:r>
            <a:r>
              <a:rPr lang="en-US" sz="1800" spc="-4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Jan</a:t>
            </a:r>
            <a:r>
              <a:rPr lang="en-US" sz="1800" spc="-4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2020.</a:t>
            </a:r>
            <a:r>
              <a:rPr lang="en-US" sz="1800" spc="-4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Static</a:t>
            </a:r>
            <a:r>
              <a:rPr lang="en-US" sz="1800" spc="-4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and</a:t>
            </a:r>
            <a:r>
              <a:rPr lang="en-US" sz="1800" spc="-3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Dynamic mechanical properties of 3D printing ABS as a function of raster</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angle.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MDPI,</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Materials,</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Volume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13.</a:t>
            </a:r>
            <a:endParaRPr lang="en-IN" sz="1400">
              <a:effectLst/>
              <a:latin typeface="Times New Roman" panose="02020603050405020304" pitchFamily="18" charset="0"/>
              <a:ea typeface="Times New Roman" panose="02020603050405020304" pitchFamily="18" charset="0"/>
            </a:endParaRPr>
          </a:p>
          <a:p>
            <a:r>
              <a:rPr lang="en-US" sz="32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pPr marR="78105" lvl="0" algn="just">
              <a:spcAft>
                <a:spcPts val="0"/>
              </a:spcAft>
              <a:tabLst>
                <a:tab pos="334645" algn="l"/>
              </a:tabLst>
            </a:pPr>
            <a:r>
              <a:rPr lang="en-US" sz="1800">
                <a:solidFill>
                  <a:srgbClr val="111111"/>
                </a:solidFill>
                <a:effectLst/>
                <a:latin typeface="Times New Roman" panose="02020603050405020304" pitchFamily="18" charset="0"/>
                <a:ea typeface="Times New Roman" panose="02020603050405020304" pitchFamily="18" charset="0"/>
              </a:rPr>
              <a:t>15. M Invernizzi, G Natale, M Levi, S Turri, G Griffini 2016. UV assisted 3D</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printing of glass and carbon fiber reinforced dual cure polymer composites.</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MDPI,</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Materials,</a:t>
            </a:r>
            <a:r>
              <a:rPr lang="en-US" sz="1800" spc="-3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Volume 9.</a:t>
            </a:r>
            <a:endParaRPr lang="en-IN" sz="1400">
              <a:effectLst/>
              <a:latin typeface="Times New Roman" panose="02020603050405020304" pitchFamily="18" charset="0"/>
              <a:ea typeface="Times New Roman" panose="02020603050405020304" pitchFamily="18" charset="0"/>
            </a:endParaRPr>
          </a:p>
          <a:p>
            <a:r>
              <a:rPr lang="en-US" sz="32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pPr marR="75565" lvl="0" algn="just">
              <a:spcAft>
                <a:spcPts val="0"/>
              </a:spcAft>
              <a:tabLst>
                <a:tab pos="334645" algn="l"/>
              </a:tabLst>
            </a:pPr>
            <a:r>
              <a:rPr lang="en-US" sz="1800" spc="-5">
                <a:solidFill>
                  <a:srgbClr val="111111"/>
                </a:solidFill>
                <a:effectLst/>
                <a:latin typeface="Times New Roman" panose="02020603050405020304" pitchFamily="18" charset="0"/>
                <a:ea typeface="Times New Roman" panose="02020603050405020304" pitchFamily="18" charset="0"/>
              </a:rPr>
              <a:t>16. M</a:t>
            </a:r>
            <a:r>
              <a:rPr lang="en-US" sz="1800" spc="-75">
                <a:solidFill>
                  <a:srgbClr val="111111"/>
                </a:solidFill>
                <a:effectLst/>
                <a:latin typeface="Times New Roman" panose="02020603050405020304" pitchFamily="18" charset="0"/>
                <a:ea typeface="Times New Roman" panose="02020603050405020304" pitchFamily="18" charset="0"/>
              </a:rPr>
              <a:t> </a:t>
            </a:r>
            <a:r>
              <a:rPr lang="en-US" sz="1800" spc="-5">
                <a:solidFill>
                  <a:srgbClr val="111111"/>
                </a:solidFill>
                <a:effectLst/>
                <a:latin typeface="Times New Roman" panose="02020603050405020304" pitchFamily="18" charset="0"/>
                <a:ea typeface="Times New Roman" panose="02020603050405020304" pitchFamily="18" charset="0"/>
              </a:rPr>
              <a:t>Liu,</a:t>
            </a:r>
            <a:r>
              <a:rPr lang="en-US" sz="1800" spc="-70">
                <a:solidFill>
                  <a:srgbClr val="111111"/>
                </a:solidFill>
                <a:effectLst/>
                <a:latin typeface="Times New Roman" panose="02020603050405020304" pitchFamily="18" charset="0"/>
                <a:ea typeface="Times New Roman" panose="02020603050405020304" pitchFamily="18" charset="0"/>
              </a:rPr>
              <a:t> </a:t>
            </a:r>
            <a:r>
              <a:rPr lang="en-US" sz="1800" spc="-5">
                <a:solidFill>
                  <a:srgbClr val="111111"/>
                </a:solidFill>
                <a:effectLst/>
                <a:latin typeface="Times New Roman" panose="02020603050405020304" pitchFamily="18" charset="0"/>
                <a:ea typeface="Times New Roman" panose="02020603050405020304" pitchFamily="18" charset="0"/>
              </a:rPr>
              <a:t>SW</a:t>
            </a:r>
            <a:r>
              <a:rPr lang="en-US" sz="1800" spc="-100">
                <a:solidFill>
                  <a:srgbClr val="111111"/>
                </a:solidFill>
                <a:effectLst/>
                <a:latin typeface="Times New Roman" panose="02020603050405020304" pitchFamily="18" charset="0"/>
                <a:ea typeface="Times New Roman" panose="02020603050405020304" pitchFamily="18" charset="0"/>
              </a:rPr>
              <a:t> </a:t>
            </a:r>
            <a:r>
              <a:rPr lang="en-US" sz="1800" spc="-5">
                <a:solidFill>
                  <a:srgbClr val="111111"/>
                </a:solidFill>
                <a:effectLst/>
                <a:latin typeface="Times New Roman" panose="02020603050405020304" pitchFamily="18" charset="0"/>
                <a:ea typeface="Times New Roman" panose="02020603050405020304" pitchFamily="18" charset="0"/>
              </a:rPr>
              <a:t>Chiang,</a:t>
            </a:r>
            <a:r>
              <a:rPr lang="en-US" sz="1800" spc="-70">
                <a:solidFill>
                  <a:srgbClr val="111111"/>
                </a:solidFill>
                <a:effectLst/>
                <a:latin typeface="Times New Roman" panose="02020603050405020304" pitchFamily="18" charset="0"/>
                <a:ea typeface="Times New Roman" panose="02020603050405020304" pitchFamily="18" charset="0"/>
              </a:rPr>
              <a:t> </a:t>
            </a:r>
            <a:r>
              <a:rPr lang="en-US" sz="1800" spc="-5">
                <a:solidFill>
                  <a:srgbClr val="111111"/>
                </a:solidFill>
                <a:effectLst/>
                <a:latin typeface="Times New Roman" panose="02020603050405020304" pitchFamily="18" charset="0"/>
                <a:ea typeface="Times New Roman" panose="02020603050405020304" pitchFamily="18" charset="0"/>
              </a:rPr>
              <a:t>X</a:t>
            </a:r>
            <a:r>
              <a:rPr lang="en-US" sz="1800" spc="-75">
                <a:solidFill>
                  <a:srgbClr val="111111"/>
                </a:solidFill>
                <a:effectLst/>
                <a:latin typeface="Times New Roman" panose="02020603050405020304" pitchFamily="18" charset="0"/>
                <a:ea typeface="Times New Roman" panose="02020603050405020304" pitchFamily="18" charset="0"/>
              </a:rPr>
              <a:t> </a:t>
            </a:r>
            <a:r>
              <a:rPr lang="en-US" sz="1800" spc="-5">
                <a:solidFill>
                  <a:srgbClr val="111111"/>
                </a:solidFill>
                <a:effectLst/>
                <a:latin typeface="Times New Roman" panose="02020603050405020304" pitchFamily="18" charset="0"/>
                <a:ea typeface="Times New Roman" panose="02020603050405020304" pitchFamily="18" charset="0"/>
              </a:rPr>
              <a:t>Chu,</a:t>
            </a:r>
            <a:r>
              <a:rPr lang="en-US" sz="1800" spc="-75">
                <a:solidFill>
                  <a:srgbClr val="111111"/>
                </a:solidFill>
                <a:effectLst/>
                <a:latin typeface="Times New Roman" panose="02020603050405020304" pitchFamily="18" charset="0"/>
                <a:ea typeface="Times New Roman" panose="02020603050405020304" pitchFamily="18" charset="0"/>
              </a:rPr>
              <a:t> </a:t>
            </a:r>
            <a:r>
              <a:rPr lang="en-US" sz="1800" spc="-5">
                <a:solidFill>
                  <a:srgbClr val="111111"/>
                </a:solidFill>
                <a:effectLst/>
                <a:latin typeface="Times New Roman" panose="02020603050405020304" pitchFamily="18" charset="0"/>
                <a:ea typeface="Times New Roman" panose="02020603050405020304" pitchFamily="18" charset="0"/>
              </a:rPr>
              <a:t>J</a:t>
            </a:r>
            <a:r>
              <a:rPr lang="en-US" sz="1800" spc="-8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Li,</a:t>
            </a:r>
            <a:r>
              <a:rPr lang="en-US" sz="1800" spc="-8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L</a:t>
            </a:r>
            <a:r>
              <a:rPr lang="en-US" sz="1800" spc="-12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Gan,</a:t>
            </a:r>
            <a:r>
              <a:rPr lang="en-US" sz="1800" spc="-11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Y</a:t>
            </a:r>
            <a:r>
              <a:rPr lang="en-US" sz="1800" spc="-12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He,</a:t>
            </a:r>
            <a:r>
              <a:rPr lang="en-US" sz="1800" spc="-7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B</a:t>
            </a:r>
            <a:r>
              <a:rPr lang="en-US" sz="1800" spc="-8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Li</a:t>
            </a:r>
            <a:r>
              <a:rPr lang="en-US" sz="1800" spc="-7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2020.</a:t>
            </a:r>
            <a:r>
              <a:rPr lang="en-US" sz="1800" spc="-7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Polymer</a:t>
            </a:r>
            <a:r>
              <a:rPr lang="en-US" sz="1800" spc="-7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composites</a:t>
            </a:r>
            <a:r>
              <a:rPr lang="en-US" sz="1800" spc="-34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with enhanced thermal conductivity via oriented boron nitride and alumina</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hybrid</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fillers</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assisted</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by</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3D</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printing.</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Elsevier,</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Ceramics</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International,</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Volume</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46.</a:t>
            </a:r>
            <a:endParaRPr lang="en-IN" sz="1400">
              <a:effectLst/>
              <a:latin typeface="Times New Roman" panose="02020603050405020304" pitchFamily="18" charset="0"/>
              <a:ea typeface="Times New Roman" panose="02020603050405020304" pitchFamily="18" charset="0"/>
            </a:endParaRPr>
          </a:p>
          <a:p>
            <a:pPr>
              <a:spcBef>
                <a:spcPts val="10"/>
              </a:spcBef>
            </a:pPr>
            <a:r>
              <a:rPr lang="en-US" sz="32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pPr marR="76200" lvl="0" algn="just">
              <a:spcAft>
                <a:spcPts val="0"/>
              </a:spcAft>
              <a:tabLst>
                <a:tab pos="334645" algn="l"/>
              </a:tabLst>
            </a:pPr>
            <a:r>
              <a:rPr lang="en-US" sz="1800">
                <a:solidFill>
                  <a:srgbClr val="111111"/>
                </a:solidFill>
                <a:effectLst/>
                <a:latin typeface="Times New Roman" panose="02020603050405020304" pitchFamily="18" charset="0"/>
                <a:ea typeface="Times New Roman" panose="02020603050405020304" pitchFamily="18" charset="0"/>
              </a:rPr>
              <a:t>17. Morteza</a:t>
            </a:r>
            <a:r>
              <a:rPr lang="en-US" sz="1800" spc="-1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Ziaee,</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James</a:t>
            </a:r>
            <a:r>
              <a:rPr lang="en-US" sz="1800" spc="-2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W</a:t>
            </a:r>
            <a:r>
              <a:rPr lang="en-US" sz="1800" spc="-3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Johnson,</a:t>
            </a:r>
            <a:r>
              <a:rPr lang="en-US" sz="1800" spc="1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Mostafa</a:t>
            </a:r>
            <a:r>
              <a:rPr lang="en-US" sz="1800" spc="-5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Yourdkhani</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2022.</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3D printing</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of</a:t>
            </a:r>
            <a:r>
              <a:rPr lang="en-US" sz="1800" spc="-33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short</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carbon</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fiber</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reinforced</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thermoset</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polymer</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composites</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via</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frontal</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spc="-5">
                <a:solidFill>
                  <a:srgbClr val="111111"/>
                </a:solidFill>
                <a:effectLst/>
                <a:latin typeface="Times New Roman" panose="02020603050405020304" pitchFamily="18" charset="0"/>
                <a:ea typeface="Times New Roman" panose="02020603050405020304" pitchFamily="18" charset="0"/>
              </a:rPr>
              <a:t>polymerization.</a:t>
            </a:r>
            <a:r>
              <a:rPr lang="en-US" sz="1800" spc="-80">
                <a:solidFill>
                  <a:srgbClr val="111111"/>
                </a:solidFill>
                <a:effectLst/>
                <a:latin typeface="Times New Roman" panose="02020603050405020304" pitchFamily="18" charset="0"/>
                <a:ea typeface="Times New Roman" panose="02020603050405020304" pitchFamily="18" charset="0"/>
              </a:rPr>
              <a:t> </a:t>
            </a:r>
            <a:r>
              <a:rPr lang="en-US" sz="1800" spc="-5">
                <a:solidFill>
                  <a:srgbClr val="111111"/>
                </a:solidFill>
                <a:effectLst/>
                <a:latin typeface="Times New Roman" panose="02020603050405020304" pitchFamily="18" charset="0"/>
                <a:ea typeface="Times New Roman" panose="02020603050405020304" pitchFamily="18" charset="0"/>
              </a:rPr>
              <a:t>ACS</a:t>
            </a:r>
            <a:r>
              <a:rPr lang="en-US" sz="1800" spc="-85">
                <a:solidFill>
                  <a:srgbClr val="111111"/>
                </a:solidFill>
                <a:effectLst/>
                <a:latin typeface="Times New Roman" panose="02020603050405020304" pitchFamily="18" charset="0"/>
                <a:ea typeface="Times New Roman" panose="02020603050405020304" pitchFamily="18" charset="0"/>
              </a:rPr>
              <a:t> </a:t>
            </a:r>
            <a:r>
              <a:rPr lang="en-US" sz="1800" spc="-5">
                <a:solidFill>
                  <a:srgbClr val="111111"/>
                </a:solidFill>
                <a:effectLst/>
                <a:latin typeface="Times New Roman" panose="02020603050405020304" pitchFamily="18" charset="0"/>
                <a:ea typeface="Times New Roman" panose="02020603050405020304" pitchFamily="18" charset="0"/>
              </a:rPr>
              <a:t>Applied Materials &amp;</a:t>
            </a:r>
            <a:r>
              <a:rPr lang="en-US" sz="1800">
                <a:solidFill>
                  <a:srgbClr val="111111"/>
                </a:solidFill>
                <a:effectLst/>
                <a:latin typeface="Times New Roman" panose="02020603050405020304" pitchFamily="18" charset="0"/>
                <a:ea typeface="Times New Roman" panose="02020603050405020304" pitchFamily="18" charset="0"/>
              </a:rPr>
              <a:t> </a:t>
            </a:r>
            <a:r>
              <a:rPr lang="en-US" sz="1800" spc="-5">
                <a:solidFill>
                  <a:srgbClr val="111111"/>
                </a:solidFill>
                <a:effectLst/>
                <a:latin typeface="Times New Roman" panose="02020603050405020304" pitchFamily="18" charset="0"/>
                <a:ea typeface="Times New Roman" panose="02020603050405020304" pitchFamily="18" charset="0"/>
              </a:rPr>
              <a:t>Interfaces,</a:t>
            </a:r>
            <a:r>
              <a:rPr lang="en-US" sz="1800" spc="-15">
                <a:solidFill>
                  <a:srgbClr val="111111"/>
                </a:solidFill>
                <a:effectLst/>
                <a:latin typeface="Times New Roman" panose="02020603050405020304" pitchFamily="18" charset="0"/>
                <a:ea typeface="Times New Roman" panose="02020603050405020304" pitchFamily="18" charset="0"/>
              </a:rPr>
              <a:t> </a:t>
            </a:r>
            <a:r>
              <a:rPr lang="en-US" sz="1800" spc="-5">
                <a:solidFill>
                  <a:srgbClr val="111111"/>
                </a:solidFill>
                <a:effectLst/>
                <a:latin typeface="Times New Roman" panose="02020603050405020304" pitchFamily="18" charset="0"/>
                <a:ea typeface="Times New Roman" panose="02020603050405020304" pitchFamily="18" charset="0"/>
              </a:rPr>
              <a:t>Volume</a:t>
            </a:r>
            <a:r>
              <a:rPr lang="en-US" sz="1800">
                <a:solidFill>
                  <a:srgbClr val="111111"/>
                </a:solidFill>
                <a:effectLst/>
                <a:latin typeface="Times New Roman" panose="02020603050405020304" pitchFamily="18" charset="0"/>
                <a:ea typeface="Times New Roman" panose="02020603050405020304" pitchFamily="18" charset="0"/>
              </a:rPr>
              <a:t> 14.</a:t>
            </a:r>
            <a:endParaRPr lang="en-IN" sz="1400">
              <a:effectLst/>
              <a:latin typeface="Times New Roman" panose="02020603050405020304" pitchFamily="18" charset="0"/>
              <a:ea typeface="Times New Roman" panose="02020603050405020304" pitchFamily="18" charset="0"/>
            </a:endParaRPr>
          </a:p>
          <a:p>
            <a:r>
              <a:rPr lang="en-US" sz="32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pPr marR="65405" lvl="0" algn="just">
              <a:spcAft>
                <a:spcPts val="0"/>
              </a:spcAft>
              <a:tabLst>
                <a:tab pos="334645" algn="l"/>
              </a:tabLst>
            </a:pPr>
            <a:r>
              <a:rPr lang="en-US" sz="1800">
                <a:solidFill>
                  <a:srgbClr val="111111"/>
                </a:solidFill>
                <a:effectLst/>
                <a:latin typeface="Times New Roman" panose="02020603050405020304" pitchFamily="18" charset="0"/>
                <a:ea typeface="Times New Roman" panose="02020603050405020304" pitchFamily="18" charset="0"/>
              </a:rPr>
              <a:t>18. Nisarg</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A.</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Patel,</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Jaydeep</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R.</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Shah,</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Shashank</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J.</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Thanki</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2018.</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A</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Comprehensive Review on 3D Printer Composite Filament Used in Fused</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Deposition</a:t>
            </a:r>
            <a:r>
              <a:rPr lang="en-US" sz="1800" spc="-1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Modeling.</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IJCRT,</a:t>
            </a:r>
            <a:r>
              <a:rPr lang="en-US" sz="1800" spc="-3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Volume</a:t>
            </a:r>
            <a:r>
              <a:rPr lang="en-US" sz="1800" spc="-1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6.</a:t>
            </a:r>
            <a:endParaRPr lang="en-IN" sz="1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54216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997FEB-4C40-BA5C-7A14-1A0F48B6050D}"/>
              </a:ext>
            </a:extLst>
          </p:cNvPr>
          <p:cNvSpPr txBox="1"/>
          <p:nvPr/>
        </p:nvSpPr>
        <p:spPr>
          <a:xfrm>
            <a:off x="62144" y="284085"/>
            <a:ext cx="11319029" cy="4862870"/>
          </a:xfrm>
          <a:prstGeom prst="rect">
            <a:avLst/>
          </a:prstGeom>
          <a:noFill/>
        </p:spPr>
        <p:txBody>
          <a:bodyPr wrap="square">
            <a:spAutoFit/>
          </a:bodyPr>
          <a:lstStyle/>
          <a:p>
            <a:pPr>
              <a:spcBef>
                <a:spcPts val="5"/>
              </a:spcBef>
            </a:pPr>
            <a:r>
              <a:rPr lang="en-US" sz="32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pPr marR="73025" lvl="0" algn="just">
              <a:spcAft>
                <a:spcPts val="0"/>
              </a:spcAft>
              <a:tabLst>
                <a:tab pos="334645" algn="l"/>
              </a:tabLst>
            </a:pPr>
            <a:r>
              <a:rPr lang="en-US" sz="1800">
                <a:effectLst/>
                <a:latin typeface="Times New Roman" panose="02020603050405020304" pitchFamily="18" charset="0"/>
                <a:ea typeface="Times New Roman" panose="02020603050405020304" pitchFamily="18" charset="0"/>
              </a:rPr>
              <a:t>19. Sachini</a:t>
            </a:r>
            <a:r>
              <a:rPr lang="en-US" sz="1800" spc="-7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Wickramasinghe,</a:t>
            </a:r>
            <a:r>
              <a:rPr lang="en-US" sz="1800" spc="-6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Truong</a:t>
            </a:r>
            <a:r>
              <a:rPr lang="en-US" sz="1800" spc="-2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Do</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and</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Phuong</a:t>
            </a:r>
            <a:r>
              <a:rPr lang="en-US" sz="1800" spc="-6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Tran</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10th</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July</a:t>
            </a:r>
            <a:r>
              <a:rPr lang="en-US" sz="1800" spc="-2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2020.</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FDM</a:t>
            </a:r>
            <a:r>
              <a:rPr lang="en-US" sz="1800" spc="-3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based</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3D</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printing</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of</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polymer</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and</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associated</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composite: A</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review</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mechanical</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properties,</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defects</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and</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treatments.</a:t>
            </a:r>
            <a:r>
              <a:rPr lang="en-US" sz="1800" spc="-2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MDPI,</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Polymers,</a:t>
            </a:r>
            <a:r>
              <a:rPr lang="en-US" sz="1800" spc="-6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Volume</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12.</a:t>
            </a:r>
            <a:endParaRPr lang="en-IN" sz="1400">
              <a:effectLst/>
              <a:latin typeface="Times New Roman" panose="02020603050405020304" pitchFamily="18" charset="0"/>
              <a:ea typeface="Times New Roman" panose="02020603050405020304" pitchFamily="18" charset="0"/>
            </a:endParaRPr>
          </a:p>
          <a:p>
            <a:r>
              <a:rPr lang="en-US" sz="32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pPr marR="73660" lvl="0" algn="just">
              <a:spcAft>
                <a:spcPts val="0"/>
              </a:spcAft>
              <a:tabLst>
                <a:tab pos="334645" algn="l"/>
              </a:tabLst>
            </a:pPr>
            <a:r>
              <a:rPr lang="en-US" sz="1800">
                <a:solidFill>
                  <a:srgbClr val="111111"/>
                </a:solidFill>
                <a:effectLst/>
                <a:latin typeface="Times New Roman" panose="02020603050405020304" pitchFamily="18" charset="0"/>
                <a:ea typeface="Times New Roman" panose="02020603050405020304" pitchFamily="18" charset="0"/>
              </a:rPr>
              <a:t>20.Sayed Waqar Azhar, Fujun Xu, Yinnan Zhangand Yiping Qiu 2020 Apr.</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Fabrication and mechanical properties of flaxseed Fiber bundle-reinforced</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polybutylene succinate composites. SAGE Journals, Journal of Industrial</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Textiles,</a:t>
            </a:r>
            <a:r>
              <a:rPr lang="en-US" sz="1800" spc="-3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Volume 50</a:t>
            </a:r>
          </a:p>
          <a:p>
            <a:pPr marR="73660" lvl="0" algn="just">
              <a:spcAft>
                <a:spcPts val="0"/>
              </a:spcAft>
              <a:tabLst>
                <a:tab pos="334645" algn="l"/>
              </a:tabLst>
            </a:pPr>
            <a:endParaRPr lang="en-IN" sz="1400">
              <a:effectLst/>
              <a:latin typeface="Times New Roman" panose="02020603050405020304" pitchFamily="18" charset="0"/>
              <a:ea typeface="Times New Roman" panose="02020603050405020304" pitchFamily="18" charset="0"/>
            </a:endParaRPr>
          </a:p>
          <a:p>
            <a:r>
              <a:rPr lang="en-US">
                <a:latin typeface="Times New Roman" panose="02020603050405020304" pitchFamily="18" charset="0"/>
                <a:ea typeface="Times New Roman" panose="02020603050405020304" pitchFamily="18" charset="0"/>
              </a:rPr>
              <a:t>21</a:t>
            </a:r>
            <a:r>
              <a:rPr lang="en-IN" sz="2000">
                <a:latin typeface="Times New Roman" panose="02020603050405020304" pitchFamily="18" charset="0"/>
                <a:ea typeface="Times New Roman" panose="02020603050405020304" pitchFamily="18" charset="0"/>
              </a:rPr>
              <a:t>. </a:t>
            </a:r>
            <a:r>
              <a:rPr lang="en-US" sz="2000">
                <a:solidFill>
                  <a:srgbClr val="111111"/>
                </a:solidFill>
                <a:effectLst/>
                <a:latin typeface="Times New Roman" panose="02020603050405020304" pitchFamily="18" charset="0"/>
                <a:ea typeface="Times New Roman" panose="02020603050405020304" pitchFamily="18" charset="0"/>
              </a:rPr>
              <a:t>S Park, W Shou, L Makatura, W Matusik, KK Fu 2022. 3D printing of</a:t>
            </a:r>
            <a:r>
              <a:rPr lang="en-US" sz="2000" spc="5">
                <a:solidFill>
                  <a:srgbClr val="111111"/>
                </a:solidFill>
                <a:effectLst/>
                <a:latin typeface="Times New Roman" panose="02020603050405020304" pitchFamily="18" charset="0"/>
                <a:ea typeface="Times New Roman" panose="02020603050405020304" pitchFamily="18" charset="0"/>
              </a:rPr>
              <a:t> </a:t>
            </a:r>
            <a:r>
              <a:rPr lang="en-US" sz="2000">
                <a:solidFill>
                  <a:srgbClr val="111111"/>
                </a:solidFill>
                <a:effectLst/>
                <a:latin typeface="Times New Roman" panose="02020603050405020304" pitchFamily="18" charset="0"/>
                <a:ea typeface="Times New Roman" panose="02020603050405020304" pitchFamily="18" charset="0"/>
              </a:rPr>
              <a:t>polymer composites : Materials, processes, and </a:t>
            </a:r>
            <a:r>
              <a:rPr lang="en-US" sz="1800">
                <a:solidFill>
                  <a:srgbClr val="111111"/>
                </a:solidFill>
                <a:effectLst/>
                <a:latin typeface="Times New Roman" panose="02020603050405020304" pitchFamily="18" charset="0"/>
                <a:ea typeface="Times New Roman" panose="02020603050405020304" pitchFamily="18" charset="0"/>
              </a:rPr>
              <a:t>applications. ScienceDirect,</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Matter,</a:t>
            </a:r>
            <a:r>
              <a:rPr lang="en-US" sz="1800" spc="-3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Volume</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5.</a:t>
            </a:r>
            <a:endParaRPr lang="en-IN" sz="1400">
              <a:effectLst/>
              <a:latin typeface="Times New Roman" panose="02020603050405020304" pitchFamily="18" charset="0"/>
              <a:ea typeface="Times New Roman" panose="02020603050405020304" pitchFamily="18" charset="0"/>
            </a:endParaRPr>
          </a:p>
          <a:p>
            <a:r>
              <a:rPr lang="en-US" sz="32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pPr marR="74295" lvl="0" algn="just">
              <a:spcAft>
                <a:spcPts val="0"/>
              </a:spcAft>
              <a:tabLst>
                <a:tab pos="334645" algn="l"/>
              </a:tabLst>
            </a:pPr>
            <a:r>
              <a:rPr lang="en-US" sz="2000" spc="-5">
                <a:solidFill>
                  <a:srgbClr val="111111"/>
                </a:solidFill>
                <a:latin typeface="Times New Roman" panose="02020603050405020304" pitchFamily="18" charset="0"/>
                <a:ea typeface="Times New Roman" panose="02020603050405020304" pitchFamily="18" charset="0"/>
              </a:rPr>
              <a:t>22</a:t>
            </a:r>
            <a:r>
              <a:rPr lang="en-US" sz="1800" spc="-5">
                <a:solidFill>
                  <a:srgbClr val="111111"/>
                </a:solidFill>
                <a:effectLst/>
                <a:latin typeface="Times New Roman" panose="02020603050405020304" pitchFamily="18" charset="0"/>
                <a:ea typeface="Times New Roman" panose="02020603050405020304" pitchFamily="18" charset="0"/>
              </a:rPr>
              <a:t>. SC</a:t>
            </a:r>
            <a:r>
              <a:rPr lang="en-US" sz="1800" spc="-85">
                <a:solidFill>
                  <a:srgbClr val="111111"/>
                </a:solidFill>
                <a:effectLst/>
                <a:latin typeface="Times New Roman" panose="02020603050405020304" pitchFamily="18" charset="0"/>
                <a:ea typeface="Times New Roman" panose="02020603050405020304" pitchFamily="18" charset="0"/>
              </a:rPr>
              <a:t> </a:t>
            </a:r>
            <a:r>
              <a:rPr lang="en-US" sz="1800" spc="-5">
                <a:solidFill>
                  <a:srgbClr val="111111"/>
                </a:solidFill>
                <a:effectLst/>
                <a:latin typeface="Times New Roman" panose="02020603050405020304" pitchFamily="18" charset="0"/>
                <a:ea typeface="Times New Roman" panose="02020603050405020304" pitchFamily="18" charset="0"/>
              </a:rPr>
              <a:t>Daminabo,</a:t>
            </a:r>
            <a:r>
              <a:rPr lang="en-US" sz="1800" spc="-80">
                <a:solidFill>
                  <a:srgbClr val="111111"/>
                </a:solidFill>
                <a:effectLst/>
                <a:latin typeface="Times New Roman" panose="02020603050405020304" pitchFamily="18" charset="0"/>
                <a:ea typeface="Times New Roman" panose="02020603050405020304" pitchFamily="18" charset="0"/>
              </a:rPr>
              <a:t> </a:t>
            </a:r>
            <a:r>
              <a:rPr lang="en-US" sz="1800" spc="-5">
                <a:solidFill>
                  <a:srgbClr val="111111"/>
                </a:solidFill>
                <a:effectLst/>
                <a:latin typeface="Times New Roman" panose="02020603050405020304" pitchFamily="18" charset="0"/>
                <a:ea typeface="Times New Roman" panose="02020603050405020304" pitchFamily="18" charset="0"/>
              </a:rPr>
              <a:t>S</a:t>
            </a:r>
            <a:r>
              <a:rPr lang="en-US" sz="1800" spc="-65">
                <a:solidFill>
                  <a:srgbClr val="111111"/>
                </a:solidFill>
                <a:effectLst/>
                <a:latin typeface="Times New Roman" panose="02020603050405020304" pitchFamily="18" charset="0"/>
                <a:ea typeface="Times New Roman" panose="02020603050405020304" pitchFamily="18" charset="0"/>
              </a:rPr>
              <a:t> </a:t>
            </a:r>
            <a:r>
              <a:rPr lang="en-US" sz="1800" spc="-5">
                <a:solidFill>
                  <a:srgbClr val="111111"/>
                </a:solidFill>
                <a:effectLst/>
                <a:latin typeface="Times New Roman" panose="02020603050405020304" pitchFamily="18" charset="0"/>
                <a:ea typeface="Times New Roman" panose="02020603050405020304" pitchFamily="18" charset="0"/>
              </a:rPr>
              <a:t>Goel,</a:t>
            </a:r>
            <a:r>
              <a:rPr lang="en-US" sz="1800" spc="-85">
                <a:solidFill>
                  <a:srgbClr val="111111"/>
                </a:solidFill>
                <a:effectLst/>
                <a:latin typeface="Times New Roman" panose="02020603050405020304" pitchFamily="18" charset="0"/>
                <a:ea typeface="Times New Roman" panose="02020603050405020304" pitchFamily="18" charset="0"/>
              </a:rPr>
              <a:t> </a:t>
            </a:r>
            <a:r>
              <a:rPr lang="en-US" sz="1800" spc="-5">
                <a:solidFill>
                  <a:srgbClr val="111111"/>
                </a:solidFill>
                <a:effectLst/>
                <a:latin typeface="Times New Roman" panose="02020603050405020304" pitchFamily="18" charset="0"/>
                <a:ea typeface="Times New Roman" panose="02020603050405020304" pitchFamily="18" charset="0"/>
              </a:rPr>
              <a:t>SA</a:t>
            </a:r>
            <a:r>
              <a:rPr lang="en-US" sz="1800" spc="-155">
                <a:solidFill>
                  <a:srgbClr val="111111"/>
                </a:solidFill>
                <a:effectLst/>
                <a:latin typeface="Times New Roman" panose="02020603050405020304" pitchFamily="18" charset="0"/>
                <a:ea typeface="Times New Roman" panose="02020603050405020304" pitchFamily="18" charset="0"/>
              </a:rPr>
              <a:t> </a:t>
            </a:r>
            <a:r>
              <a:rPr lang="en-US" sz="1800" spc="-5">
                <a:solidFill>
                  <a:srgbClr val="111111"/>
                </a:solidFill>
                <a:effectLst/>
                <a:latin typeface="Times New Roman" panose="02020603050405020304" pitchFamily="18" charset="0"/>
                <a:ea typeface="Times New Roman" panose="02020603050405020304" pitchFamily="18" charset="0"/>
              </a:rPr>
              <a:t>Grammatiko,</a:t>
            </a:r>
            <a:r>
              <a:rPr lang="en-US" sz="1800" spc="-7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HY</a:t>
            </a:r>
            <a:r>
              <a:rPr lang="en-US" sz="1800" spc="-13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Nezhad,</a:t>
            </a:r>
            <a:r>
              <a:rPr lang="en-US" sz="1800" spc="-8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VK</a:t>
            </a:r>
            <a:r>
              <a:rPr lang="en-US" sz="1800" spc="-10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Thakur</a:t>
            </a:r>
            <a:r>
              <a:rPr lang="en-US" sz="1800" spc="-8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2020.</a:t>
            </a:r>
            <a:r>
              <a:rPr lang="en-US" sz="1800" spc="-7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Fused</a:t>
            </a:r>
            <a:r>
              <a:rPr lang="en-US" sz="1800" spc="-34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deposition</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modeling-</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based</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additive</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manufacturing</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(3D</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printing)</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Techniques</a:t>
            </a:r>
            <a:r>
              <a:rPr lang="en-US" sz="1800" spc="-4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for</a:t>
            </a:r>
            <a:r>
              <a:rPr lang="en-US" sz="1800" spc="-3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polymer</a:t>
            </a:r>
            <a:r>
              <a:rPr lang="en-US" sz="1800" spc="-2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materials.</a:t>
            </a:r>
            <a:r>
              <a:rPr lang="en-US" sz="1800" spc="-2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ScienceDirect,</a:t>
            </a:r>
            <a:r>
              <a:rPr lang="en-US" sz="1800" spc="-4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Materialstoday</a:t>
            </a:r>
            <a:r>
              <a:rPr lang="en-US" sz="1800" spc="-3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Chemistry,</a:t>
            </a:r>
            <a:r>
              <a:rPr lang="en-US" sz="1800" spc="-33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Volume</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16.</a:t>
            </a:r>
            <a:endParaRPr lang="en-IN" sz="1400">
              <a:effectLst/>
              <a:latin typeface="Times New Roman" panose="02020603050405020304" pitchFamily="18" charset="0"/>
              <a:ea typeface="Times New Roman" panose="02020603050405020304" pitchFamily="18" charset="0"/>
            </a:endParaRPr>
          </a:p>
          <a:p>
            <a:pPr>
              <a:spcBef>
                <a:spcPts val="5"/>
              </a:spcBef>
            </a:pPr>
            <a:r>
              <a:rPr lang="en-US" sz="32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5106C762-D300-AB82-4DD7-7D7CA1FF19F8}"/>
              </a:ext>
            </a:extLst>
          </p:cNvPr>
          <p:cNvSpPr txBox="1"/>
          <p:nvPr/>
        </p:nvSpPr>
        <p:spPr>
          <a:xfrm>
            <a:off x="62145" y="4714044"/>
            <a:ext cx="11212496" cy="873572"/>
          </a:xfrm>
          <a:prstGeom prst="rect">
            <a:avLst/>
          </a:prstGeom>
          <a:noFill/>
        </p:spPr>
        <p:txBody>
          <a:bodyPr wrap="square" rtlCol="0">
            <a:spAutoFit/>
          </a:bodyPr>
          <a:lstStyle/>
          <a:p>
            <a:pPr marR="77470" lvl="0" algn="just">
              <a:lnSpc>
                <a:spcPct val="150000"/>
              </a:lnSpc>
              <a:spcBef>
                <a:spcPts val="370"/>
              </a:spcBef>
              <a:spcAft>
                <a:spcPts val="0"/>
              </a:spcAft>
              <a:tabLst>
                <a:tab pos="334645" algn="l"/>
              </a:tabLst>
            </a:pPr>
            <a:r>
              <a:rPr lang="en-US" sz="1800">
                <a:effectLst/>
                <a:latin typeface="Times New Roman" panose="02020603050405020304" pitchFamily="18" charset="0"/>
                <a:ea typeface="Times New Roman" panose="02020603050405020304" pitchFamily="18" charset="0"/>
              </a:rPr>
              <a:t>23. Q.Sun,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G.M.Rizvi,</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C.T.</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Bellehumeur,</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P.Gu</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11th</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Oct</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2007.</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Effect</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of</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processing conditions on the bonding quality of FDM polymer filaments.</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Emerald</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Insight,</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Rapid</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Prototyping</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Journal,</a:t>
            </a:r>
            <a:r>
              <a:rPr lang="en-US" sz="1800" spc="-4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Volume 14.</a:t>
            </a:r>
            <a:endParaRPr lang="en-IN" sz="180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36DB9100-D97A-2211-4D9B-F72B95143586}"/>
              </a:ext>
            </a:extLst>
          </p:cNvPr>
          <p:cNvSpPr txBox="1"/>
          <p:nvPr/>
        </p:nvSpPr>
        <p:spPr>
          <a:xfrm>
            <a:off x="142044" y="5672832"/>
            <a:ext cx="11807300" cy="923330"/>
          </a:xfrm>
          <a:prstGeom prst="rect">
            <a:avLst/>
          </a:prstGeom>
          <a:noFill/>
        </p:spPr>
        <p:txBody>
          <a:bodyPr wrap="square" rtlCol="0">
            <a:spAutoFit/>
          </a:bodyPr>
          <a:lstStyle/>
          <a:p>
            <a:pPr marR="73660" lvl="0" algn="just">
              <a:spcBef>
                <a:spcPts val="5"/>
              </a:spcBef>
              <a:spcAft>
                <a:spcPts val="0"/>
              </a:spcAft>
              <a:tabLst>
                <a:tab pos="334645" algn="l"/>
              </a:tabLst>
            </a:pPr>
            <a:r>
              <a:rPr lang="en-US" sz="1800">
                <a:solidFill>
                  <a:srgbClr val="111111"/>
                </a:solidFill>
                <a:effectLst/>
                <a:latin typeface="Times New Roman" panose="02020603050405020304" pitchFamily="18" charset="0"/>
                <a:ea typeface="Times New Roman" panose="02020603050405020304" pitchFamily="18" charset="0"/>
              </a:rPr>
              <a:t>24. Nishata Royan Rajendran royan, Jie Sheng Leong, Wai Nam Chan, Jie Ren</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Tan, Zianon Sharmila Binti Shamsuddin 2021. Current state and challenges</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of natural fiber reinforced polymer composites as feeder in FDM based 3D</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printing.</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MDPI,</a:t>
            </a:r>
            <a:r>
              <a:rPr lang="en-US" sz="1800" spc="-1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Polymers,</a:t>
            </a:r>
            <a:r>
              <a:rPr lang="en-US" sz="1800" spc="-30">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Volume</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13.</a:t>
            </a: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93331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93BE17-9C36-887A-3EBB-B678E7273BF2}"/>
              </a:ext>
            </a:extLst>
          </p:cNvPr>
          <p:cNvSpPr txBox="1"/>
          <p:nvPr/>
        </p:nvSpPr>
        <p:spPr>
          <a:xfrm>
            <a:off x="310718" y="186430"/>
            <a:ext cx="11727402" cy="5103961"/>
          </a:xfrm>
          <a:prstGeom prst="rect">
            <a:avLst/>
          </a:prstGeom>
          <a:noFill/>
        </p:spPr>
        <p:txBody>
          <a:bodyPr wrap="square">
            <a:spAutoFit/>
          </a:bodyPr>
          <a:lstStyle/>
          <a:p>
            <a:pPr marR="76200" lvl="0" algn="just">
              <a:spcBef>
                <a:spcPts val="5"/>
              </a:spcBef>
              <a:spcAft>
                <a:spcPts val="0"/>
              </a:spcAft>
              <a:tabLst>
                <a:tab pos="334645" algn="l"/>
              </a:tabLst>
            </a:pPr>
            <a:r>
              <a:rPr lang="en-US">
                <a:solidFill>
                  <a:srgbClr val="111111"/>
                </a:solidFill>
                <a:effectLst/>
                <a:latin typeface="Times New Roman" panose="02020603050405020304" pitchFamily="18" charset="0"/>
                <a:ea typeface="Times New Roman" panose="02020603050405020304" pitchFamily="18" charset="0"/>
              </a:rPr>
              <a:t>25. S Singamneni, D Smith, MJ LeGeun, D Truong 2018. Extrusion 3D printing</a:t>
            </a:r>
            <a:r>
              <a:rPr lang="en-US" spc="-33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of polybutyrate-adipate-terephthalate polymer composites in the pellet form.</a:t>
            </a:r>
            <a:r>
              <a:rPr lang="en-US" spc="-33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MDPI,</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Polymers,</a:t>
            </a:r>
            <a:r>
              <a:rPr lang="en-US" spc="-3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Volume 10.</a:t>
            </a:r>
            <a:endParaRPr lang="en-IN">
              <a:effectLst/>
              <a:latin typeface="Times New Roman" panose="02020603050405020304" pitchFamily="18" charset="0"/>
              <a:ea typeface="Times New Roman" panose="02020603050405020304" pitchFamily="18" charset="0"/>
            </a:endParaRPr>
          </a:p>
          <a:p>
            <a:pPr>
              <a:spcBef>
                <a:spcPts val="45"/>
              </a:spcBef>
            </a:pPr>
            <a:r>
              <a:rPr lang="en-US">
                <a:effectLst/>
                <a:latin typeface="Times New Roman" panose="02020603050405020304" pitchFamily="18" charset="0"/>
                <a:ea typeface="Times New Roman" panose="02020603050405020304" pitchFamily="18" charset="0"/>
              </a:rPr>
              <a:t> </a:t>
            </a:r>
            <a:endParaRPr lang="en-IN">
              <a:effectLst/>
              <a:latin typeface="Times New Roman" panose="02020603050405020304" pitchFamily="18" charset="0"/>
              <a:ea typeface="Times New Roman" panose="02020603050405020304" pitchFamily="18" charset="0"/>
            </a:endParaRPr>
          </a:p>
          <a:p>
            <a:pPr marR="74295" lvl="0" algn="just">
              <a:spcAft>
                <a:spcPts val="0"/>
              </a:spcAft>
              <a:tabLst>
                <a:tab pos="334645" algn="l"/>
              </a:tabLst>
            </a:pPr>
            <a:r>
              <a:rPr lang="en-US">
                <a:effectLst/>
                <a:latin typeface="Times New Roman" panose="02020603050405020304" pitchFamily="18" charset="0"/>
                <a:ea typeface="Times New Roman" panose="02020603050405020304" pitchFamily="18" charset="0"/>
              </a:rPr>
              <a:t>26. Seyed</a:t>
            </a:r>
            <a:r>
              <a:rPr lang="en-US" spc="-75">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Hamid</a:t>
            </a:r>
            <a:r>
              <a:rPr lang="en-US" spc="-70">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Reza</a:t>
            </a:r>
            <a:r>
              <a:rPr lang="en-US" spc="-70">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Sanei,</a:t>
            </a:r>
            <a:r>
              <a:rPr lang="en-US" spc="-75">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Diana</a:t>
            </a:r>
            <a:r>
              <a:rPr lang="en-US" spc="-70">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Popescu</a:t>
            </a:r>
            <a:r>
              <a:rPr lang="en-US" spc="-70">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24th</a:t>
            </a:r>
            <a:r>
              <a:rPr lang="en-US" spc="-70">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July</a:t>
            </a:r>
            <a:r>
              <a:rPr lang="en-US" spc="-65">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2020.</a:t>
            </a:r>
            <a:r>
              <a:rPr lang="en-US" spc="-70">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3D</a:t>
            </a:r>
            <a:r>
              <a:rPr lang="en-US" spc="-75">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printed</a:t>
            </a:r>
            <a:r>
              <a:rPr lang="en-US" spc="70">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carbon</a:t>
            </a:r>
            <a:r>
              <a:rPr lang="en-US" spc="-340">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fiber</a:t>
            </a:r>
            <a:r>
              <a:rPr lang="en-US" spc="5">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reinforced</a:t>
            </a:r>
            <a:r>
              <a:rPr lang="en-US" spc="5">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composites:</a:t>
            </a:r>
            <a:r>
              <a:rPr lang="en-US" spc="5">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A</a:t>
            </a:r>
            <a:r>
              <a:rPr lang="en-US" spc="5">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systematic</a:t>
            </a:r>
            <a:r>
              <a:rPr lang="en-US" spc="5">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review.</a:t>
            </a:r>
            <a:r>
              <a:rPr lang="en-US" spc="5">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MDPI,</a:t>
            </a:r>
            <a:r>
              <a:rPr lang="en-US" spc="5">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Journal</a:t>
            </a:r>
            <a:r>
              <a:rPr lang="en-US" spc="5">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of</a:t>
            </a:r>
            <a:r>
              <a:rPr lang="en-US" spc="5">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Composites</a:t>
            </a:r>
            <a:r>
              <a:rPr lang="en-US" spc="-10">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Science,</a:t>
            </a:r>
            <a:r>
              <a:rPr lang="en-US" spc="-40">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Volume 4.</a:t>
            </a:r>
            <a:endParaRPr lang="en-IN">
              <a:effectLst/>
              <a:latin typeface="Times New Roman" panose="02020603050405020304" pitchFamily="18" charset="0"/>
              <a:ea typeface="Times New Roman" panose="02020603050405020304" pitchFamily="18" charset="0"/>
            </a:endParaRPr>
          </a:p>
          <a:p>
            <a:pPr>
              <a:spcBef>
                <a:spcPts val="50"/>
              </a:spcBef>
            </a:pPr>
            <a:br>
              <a:rPr lang="en-US">
                <a:effectLst/>
                <a:latin typeface="Times New Roman" panose="02020603050405020304" pitchFamily="18" charset="0"/>
                <a:ea typeface="Times New Roman" panose="02020603050405020304" pitchFamily="18" charset="0"/>
              </a:rPr>
            </a:br>
            <a:r>
              <a:rPr lang="en-US">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27. TNAT Rahim, AM Abdullah, H Md Akhil 2019. Recent Developments in</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fused</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deposition</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Modeling-</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based</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3D</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printing</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of</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polymers</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and</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their</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composites.</a:t>
            </a:r>
            <a:r>
              <a:rPr lang="en-US" spc="-5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Taylor</a:t>
            </a:r>
            <a:r>
              <a:rPr lang="en-US" spc="-2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and</a:t>
            </a:r>
            <a:r>
              <a:rPr lang="en-US" spc="-2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Francis</a:t>
            </a:r>
            <a:r>
              <a:rPr lang="en-US" spc="-2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Online,</a:t>
            </a:r>
            <a:r>
              <a:rPr lang="en-US" spc="-2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Polymer</a:t>
            </a:r>
            <a:r>
              <a:rPr lang="en-US" spc="-2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Reviews,</a:t>
            </a:r>
            <a:r>
              <a:rPr lang="en-US" spc="-5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Volume</a:t>
            </a:r>
            <a:r>
              <a:rPr lang="en-US" spc="-2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59.</a:t>
            </a:r>
            <a:endParaRPr lang="en-IN">
              <a:effectLst/>
              <a:latin typeface="Times New Roman" panose="02020603050405020304" pitchFamily="18" charset="0"/>
              <a:ea typeface="Times New Roman" panose="02020603050405020304" pitchFamily="18" charset="0"/>
            </a:endParaRPr>
          </a:p>
          <a:p>
            <a:r>
              <a:rPr lang="en-US">
                <a:effectLst/>
                <a:latin typeface="Times New Roman" panose="02020603050405020304" pitchFamily="18" charset="0"/>
                <a:ea typeface="Times New Roman" panose="02020603050405020304" pitchFamily="18" charset="0"/>
              </a:rPr>
              <a:t> </a:t>
            </a:r>
            <a:endParaRPr lang="en-IN">
              <a:effectLst/>
              <a:latin typeface="Times New Roman" panose="02020603050405020304" pitchFamily="18" charset="0"/>
              <a:ea typeface="Times New Roman" panose="02020603050405020304" pitchFamily="18" charset="0"/>
            </a:endParaRPr>
          </a:p>
          <a:p>
            <a:pPr marR="75565" lvl="0" algn="just">
              <a:spcAft>
                <a:spcPts val="0"/>
              </a:spcAft>
              <a:tabLst>
                <a:tab pos="334645" algn="l"/>
              </a:tabLst>
            </a:pPr>
            <a:r>
              <a:rPr lang="en-US">
                <a:solidFill>
                  <a:srgbClr val="111111"/>
                </a:solidFill>
                <a:effectLst/>
                <a:latin typeface="Times New Roman" panose="02020603050405020304" pitchFamily="18" charset="0"/>
                <a:ea typeface="Times New Roman" panose="02020603050405020304" pitchFamily="18" charset="0"/>
              </a:rPr>
              <a:t>28. Ümit</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Çevik</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and</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Menderes</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Kam</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21st</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Nov</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2020.</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A</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Review</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Study</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on</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Mechanical</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Properties</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of</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Obtained</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Products</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by</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FDM</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Method</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and</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Metal/Polymer</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Composite</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Filament</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Production.</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Hindawi,</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Journal</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of</a:t>
            </a:r>
            <a:r>
              <a:rPr lang="en-US" spc="-33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Nanomaterials,</a:t>
            </a:r>
            <a:r>
              <a:rPr lang="en-US" spc="-3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Volume</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2020.</a:t>
            </a:r>
            <a:endParaRPr lang="en-IN">
              <a:effectLst/>
              <a:latin typeface="Times New Roman" panose="02020603050405020304" pitchFamily="18" charset="0"/>
              <a:ea typeface="Times New Roman" panose="02020603050405020304" pitchFamily="18" charset="0"/>
            </a:endParaRPr>
          </a:p>
          <a:p>
            <a:pPr>
              <a:spcBef>
                <a:spcPts val="5"/>
              </a:spcBef>
            </a:pPr>
            <a:r>
              <a:rPr lang="en-US">
                <a:effectLst/>
                <a:latin typeface="Times New Roman" panose="02020603050405020304" pitchFamily="18" charset="0"/>
                <a:ea typeface="Times New Roman" panose="02020603050405020304" pitchFamily="18" charset="0"/>
              </a:rPr>
              <a:t> </a:t>
            </a:r>
            <a:endParaRPr lang="en-IN">
              <a:latin typeface="Times New Roman" panose="02020603050405020304" pitchFamily="18" charset="0"/>
              <a:ea typeface="Times New Roman" panose="02020603050405020304" pitchFamily="18" charset="0"/>
            </a:endParaRPr>
          </a:p>
          <a:p>
            <a:pPr>
              <a:spcBef>
                <a:spcPts val="5"/>
              </a:spcBef>
            </a:pPr>
            <a:r>
              <a:rPr lang="en-IN">
                <a:solidFill>
                  <a:srgbClr val="111111"/>
                </a:solidFill>
                <a:effectLst/>
                <a:latin typeface="Times New Roman" panose="02020603050405020304" pitchFamily="18" charset="0"/>
                <a:ea typeface="Times New Roman" panose="02020603050405020304" pitchFamily="18" charset="0"/>
              </a:rPr>
              <a:t>29. </a:t>
            </a:r>
            <a:r>
              <a:rPr lang="en-US">
                <a:solidFill>
                  <a:srgbClr val="111111"/>
                </a:solidFill>
                <a:effectLst/>
                <a:latin typeface="Times New Roman" panose="02020603050405020304" pitchFamily="18" charset="0"/>
                <a:ea typeface="Times New Roman" panose="02020603050405020304" pitchFamily="18" charset="0"/>
              </a:rPr>
              <a:t>Vahid Monfared, Hamid Reza Bakhsheshi, Seeram Ramakrishna, Mahmood</a:t>
            </a:r>
            <a:r>
              <a:rPr lang="en-US" spc="-33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Razzaghi and Filippo Berto 16th June 2021. A Brief Review on Additive</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Manufacturing</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of</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Polymeric</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Composites</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and</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Nanocomposites.</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MDPI,</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Micromachines,</a:t>
            </a:r>
            <a:r>
              <a:rPr lang="en-US" spc="-3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Volume 12.</a:t>
            </a:r>
            <a:endParaRPr lang="en-IN">
              <a:effectLst/>
              <a:latin typeface="Times New Roman" panose="02020603050405020304" pitchFamily="18" charset="0"/>
              <a:ea typeface="Times New Roman" panose="02020603050405020304" pitchFamily="18" charset="0"/>
            </a:endParaRPr>
          </a:p>
          <a:p>
            <a:pPr>
              <a:spcBef>
                <a:spcPts val="55"/>
              </a:spcBef>
            </a:pPr>
            <a:r>
              <a:rPr lang="en-US">
                <a:effectLst/>
                <a:latin typeface="Times New Roman" panose="02020603050405020304" pitchFamily="18" charset="0"/>
                <a:ea typeface="Times New Roman" panose="02020603050405020304" pitchFamily="18" charset="0"/>
              </a:rPr>
              <a:t> </a:t>
            </a:r>
            <a:endParaRPr lang="en-IN">
              <a:effectLst/>
              <a:latin typeface="Times New Roman" panose="02020603050405020304" pitchFamily="18" charset="0"/>
              <a:ea typeface="Times New Roman" panose="02020603050405020304" pitchFamily="18" charset="0"/>
            </a:endParaRPr>
          </a:p>
          <a:p>
            <a:pPr marR="76835" lvl="0" algn="just">
              <a:spcAft>
                <a:spcPts val="0"/>
              </a:spcAft>
              <a:tabLst>
                <a:tab pos="334645" algn="l"/>
              </a:tabLst>
            </a:pPr>
            <a:r>
              <a:rPr lang="en-US">
                <a:solidFill>
                  <a:srgbClr val="111111"/>
                </a:solidFill>
                <a:effectLst/>
                <a:latin typeface="Times New Roman" panose="02020603050405020304" pitchFamily="18" charset="0"/>
                <a:ea typeface="Times New Roman" panose="02020603050405020304" pitchFamily="18" charset="0"/>
              </a:rPr>
              <a:t>30. Xin Wang, Man Jiang, Zuowan Zhou, Jihua Gou, David Hui 2016. 3D</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Printing of polymer matrix composites: A review and prospective. Research</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Gate,</a:t>
            </a:r>
            <a:r>
              <a:rPr lang="en-US" spc="-1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Composites</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Part</a:t>
            </a:r>
            <a:r>
              <a:rPr lang="en-US" spc="-1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B:</a:t>
            </a:r>
            <a:r>
              <a:rPr lang="en-US" spc="-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Engineering,</a:t>
            </a:r>
            <a:r>
              <a:rPr lang="en-US" spc="-35">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Volume</a:t>
            </a:r>
            <a:r>
              <a:rPr lang="en-US" spc="-10">
                <a:solidFill>
                  <a:srgbClr val="111111"/>
                </a:solidFill>
                <a:effectLst/>
                <a:latin typeface="Times New Roman" panose="02020603050405020304" pitchFamily="18" charset="0"/>
                <a:ea typeface="Times New Roman" panose="02020603050405020304" pitchFamily="18" charset="0"/>
              </a:rPr>
              <a:t> </a:t>
            </a:r>
            <a:r>
              <a:rPr lang="en-US">
                <a:solidFill>
                  <a:srgbClr val="111111"/>
                </a:solidFill>
                <a:effectLst/>
                <a:latin typeface="Times New Roman" panose="02020603050405020304" pitchFamily="18" charset="0"/>
                <a:ea typeface="Times New Roman" panose="02020603050405020304" pitchFamily="18" charset="0"/>
              </a:rPr>
              <a:t>110.</a:t>
            </a:r>
            <a:endParaRPr lang="en-IN">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0875531B-D173-73F1-CE32-3B48C87A2B79}"/>
              </a:ext>
            </a:extLst>
          </p:cNvPr>
          <p:cNvSpPr txBox="1"/>
          <p:nvPr/>
        </p:nvSpPr>
        <p:spPr>
          <a:xfrm>
            <a:off x="310718" y="5530789"/>
            <a:ext cx="11727402" cy="646331"/>
          </a:xfrm>
          <a:prstGeom prst="rect">
            <a:avLst/>
          </a:prstGeom>
          <a:noFill/>
        </p:spPr>
        <p:txBody>
          <a:bodyPr wrap="square" rtlCol="0">
            <a:spAutoFit/>
          </a:bodyPr>
          <a:lstStyle/>
          <a:p>
            <a:r>
              <a:rPr lang="en-US" sz="1800">
                <a:solidFill>
                  <a:srgbClr val="111111"/>
                </a:solidFill>
                <a:effectLst/>
                <a:latin typeface="Times New Roman" panose="02020603050405020304" pitchFamily="18" charset="0"/>
                <a:ea typeface="Times New Roman" panose="02020603050405020304" pitchFamily="18" charset="0"/>
              </a:rPr>
              <a:t>31. X Wang, M Wang, M Jiang, Z Zhou, D Hui 2017. 3D printing of polymer</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matrix composites: A review and prospective. ELSEVIER, Composites Part</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B:</a:t>
            </a:r>
            <a:r>
              <a:rPr lang="en-US" sz="1800" spc="-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Engineering,</a:t>
            </a:r>
            <a:r>
              <a:rPr lang="en-US" sz="1800" spc="-35">
                <a:solidFill>
                  <a:srgbClr val="111111"/>
                </a:solidFill>
                <a:effectLst/>
                <a:latin typeface="Times New Roman" panose="02020603050405020304" pitchFamily="18" charset="0"/>
                <a:ea typeface="Times New Roman" panose="02020603050405020304" pitchFamily="18" charset="0"/>
              </a:rPr>
              <a:t> </a:t>
            </a:r>
            <a:r>
              <a:rPr lang="en-US" sz="1800">
                <a:solidFill>
                  <a:srgbClr val="111111"/>
                </a:solidFill>
                <a:effectLst/>
                <a:latin typeface="Times New Roman" panose="02020603050405020304" pitchFamily="18" charset="0"/>
                <a:ea typeface="Times New Roman" panose="02020603050405020304" pitchFamily="18" charset="0"/>
              </a:rPr>
              <a:t>Volume 110.</a:t>
            </a:r>
            <a:endParaRPr lang="en-IN"/>
          </a:p>
        </p:txBody>
      </p:sp>
    </p:spTree>
    <p:extLst>
      <p:ext uri="{BB962C8B-B14F-4D97-AF65-F5344CB8AC3E}">
        <p14:creationId xmlns:p14="http://schemas.microsoft.com/office/powerpoint/2010/main" val="3916143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D659A2-0D10-04E9-4976-1300B34A9A06}"/>
              </a:ext>
            </a:extLst>
          </p:cNvPr>
          <p:cNvSpPr txBox="1"/>
          <p:nvPr/>
        </p:nvSpPr>
        <p:spPr>
          <a:xfrm>
            <a:off x="2370338" y="1322773"/>
            <a:ext cx="1090253" cy="662295"/>
          </a:xfrm>
          <a:prstGeom prst="rect">
            <a:avLst/>
          </a:prstGeom>
          <a:noFill/>
        </p:spPr>
        <p:txBody>
          <a:bodyPr wrap="square" rtlCol="0">
            <a:spAutoFit/>
          </a:bodyPr>
          <a:lstStyle/>
          <a:p>
            <a:endParaRPr lang="en-IN"/>
          </a:p>
        </p:txBody>
      </p:sp>
      <p:sp>
        <p:nvSpPr>
          <p:cNvPr id="4" name="TextBox 3">
            <a:extLst>
              <a:ext uri="{FF2B5EF4-FFF2-40B4-BE49-F238E27FC236}">
                <a16:creationId xmlns:a16="http://schemas.microsoft.com/office/drawing/2014/main" id="{F4718AB4-E80F-0082-CB3C-818D58E357DE}"/>
              </a:ext>
            </a:extLst>
          </p:cNvPr>
          <p:cNvSpPr txBox="1"/>
          <p:nvPr/>
        </p:nvSpPr>
        <p:spPr>
          <a:xfrm>
            <a:off x="88777" y="150921"/>
            <a:ext cx="11922710" cy="5269135"/>
          </a:xfrm>
          <a:prstGeom prst="rect">
            <a:avLst/>
          </a:prstGeom>
          <a:noFill/>
        </p:spPr>
        <p:txBody>
          <a:bodyPr wrap="square" rtlCol="0">
            <a:spAutoFit/>
          </a:bodyPr>
          <a:lstStyle/>
          <a:p>
            <a:r>
              <a:rPr lang="en-US" sz="4800">
                <a:latin typeface="Times New Roman" panose="02020603050405020304" pitchFamily="18" charset="0"/>
                <a:cs typeface="Times New Roman" panose="02020603050405020304" pitchFamily="18" charset="0"/>
              </a:rPr>
              <a:t>INTRODUCTION</a:t>
            </a:r>
          </a:p>
          <a:p>
            <a:endParaRPr lang="en-US" sz="2000">
              <a:latin typeface="Times New Roman" panose="02020603050405020304" pitchFamily="18" charset="0"/>
              <a:cs typeface="Times New Roman" panose="02020603050405020304" pitchFamily="18" charset="0"/>
            </a:endParaRPr>
          </a:p>
          <a:p>
            <a:pPr marL="457200" lvl="0" indent="-381000" algn="l" rtl="0">
              <a:lnSpc>
                <a:spcPct val="115000"/>
              </a:lnSpc>
              <a:spcBef>
                <a:spcPts val="0"/>
              </a:spcBef>
              <a:spcAft>
                <a:spcPts val="0"/>
              </a:spcAft>
              <a:buClr>
                <a:schemeClr val="dk1"/>
              </a:buClr>
              <a:buSzPts val="2400"/>
              <a:buChar char="➢"/>
            </a:pPr>
            <a:r>
              <a:rPr lang="en-US" sz="2400">
                <a:solidFill>
                  <a:schemeClr val="dk1"/>
                </a:solidFill>
                <a:latin typeface="Times New Roman" panose="02020603050405020304" pitchFamily="18" charset="0"/>
                <a:cs typeface="Times New Roman" panose="02020603050405020304" pitchFamily="18" charset="0"/>
              </a:rPr>
              <a:t>A method of manufacturing known as ‘Additive manufacturing’, due to the fact that instead of removing material to create a part, the process adds material in successive patterns to create the desired shape. Main areas of use. </a:t>
            </a:r>
          </a:p>
          <a:p>
            <a:pPr marL="457200" lvl="0" indent="-381000" algn="l" rtl="0">
              <a:lnSpc>
                <a:spcPct val="115000"/>
              </a:lnSpc>
              <a:spcBef>
                <a:spcPts val="0"/>
              </a:spcBef>
              <a:spcAft>
                <a:spcPts val="0"/>
              </a:spcAft>
              <a:buClr>
                <a:schemeClr val="dk1"/>
              </a:buClr>
              <a:buSzPts val="2400"/>
              <a:buChar char="➢"/>
            </a:pPr>
            <a:r>
              <a:rPr lang="en-US" sz="2400">
                <a:solidFill>
                  <a:schemeClr val="dk1"/>
                </a:solidFill>
                <a:latin typeface="Times New Roman" panose="02020603050405020304" pitchFamily="18" charset="0"/>
                <a:cs typeface="Times New Roman" panose="02020603050405020304" pitchFamily="18" charset="0"/>
              </a:rPr>
              <a:t>Prototyping  Specialized parts – aerospace, military, biomedical engineering, dental  Hobbies and home use  Future applications– medical (body parts), buildings and cars 3D Printing uses software that slices the 3D model into layers (0.01mm thick or less in most cases).</a:t>
            </a:r>
          </a:p>
          <a:p>
            <a:pPr marL="457200" lvl="0" indent="-381000" algn="l" rtl="0">
              <a:lnSpc>
                <a:spcPct val="115000"/>
              </a:lnSpc>
              <a:spcBef>
                <a:spcPts val="0"/>
              </a:spcBef>
              <a:spcAft>
                <a:spcPts val="0"/>
              </a:spcAft>
              <a:buClr>
                <a:schemeClr val="dk1"/>
              </a:buClr>
              <a:buSzPts val="2400"/>
              <a:buChar char="➢"/>
            </a:pPr>
            <a:r>
              <a:rPr lang="en-US" sz="2400">
                <a:solidFill>
                  <a:schemeClr val="dk1"/>
                </a:solidFill>
                <a:latin typeface="Times New Roman" panose="02020603050405020304" pitchFamily="18" charset="0"/>
                <a:cs typeface="Times New Roman" panose="02020603050405020304" pitchFamily="18" charset="0"/>
              </a:rPr>
              <a:t>Each layer is then traced onto the build plate by the printer, once the pattern is completed, the build plate is lowered and the next layer is added on top of the previous one. </a:t>
            </a:r>
          </a:p>
          <a:p>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944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1D9D53-EE27-B37D-11EA-D0CA152D5964}"/>
              </a:ext>
            </a:extLst>
          </p:cNvPr>
          <p:cNvSpPr txBox="1"/>
          <p:nvPr/>
        </p:nvSpPr>
        <p:spPr>
          <a:xfrm>
            <a:off x="353146" y="129084"/>
            <a:ext cx="7619002" cy="1754326"/>
          </a:xfrm>
          <a:prstGeom prst="rect">
            <a:avLst/>
          </a:prstGeom>
          <a:noFill/>
        </p:spPr>
        <p:txBody>
          <a:bodyPr wrap="square" rtlCol="0">
            <a:spAutoFit/>
          </a:bodyPr>
          <a:lstStyle/>
          <a:p>
            <a:r>
              <a:rPr lang="en-US" sz="4800">
                <a:latin typeface="Times New Roman" panose="02020603050405020304" pitchFamily="18" charset="0"/>
                <a:cs typeface="Times New Roman" panose="02020603050405020304" pitchFamily="18" charset="0"/>
              </a:rPr>
              <a:t>TYPES OF 3D PRINTERS</a:t>
            </a:r>
          </a:p>
          <a:p>
            <a:endParaRPr lang="en-US"/>
          </a:p>
          <a:p>
            <a:r>
              <a:rPr lang="en-IN" sz="2200">
                <a:latin typeface="Times New Roman" panose="02020603050405020304" pitchFamily="18" charset="0"/>
                <a:cs typeface="Times New Roman" panose="02020603050405020304" pitchFamily="18" charset="0"/>
              </a:rPr>
              <a:t>STEREOLITHOGRAPHY (SLA)</a:t>
            </a:r>
            <a:endParaRPr lang="en-IN" sz="2200" b="1">
              <a:latin typeface="Times New Roman" panose="02020603050405020304" pitchFamily="18" charset="0"/>
              <a:cs typeface="Times New Roman" panose="02020603050405020304" pitchFamily="18" charset="0"/>
            </a:endParaRPr>
          </a:p>
          <a:p>
            <a:endParaRPr lang="en-IN"/>
          </a:p>
        </p:txBody>
      </p:sp>
      <p:pic>
        <p:nvPicPr>
          <p:cNvPr id="3" name="image1.jpeg">
            <a:extLst>
              <a:ext uri="{FF2B5EF4-FFF2-40B4-BE49-F238E27FC236}">
                <a16:creationId xmlns:a16="http://schemas.microsoft.com/office/drawing/2014/main" id="{04E1C275-03AE-4CA8-B771-D28CFA95A5B5}"/>
              </a:ext>
            </a:extLst>
          </p:cNvPr>
          <p:cNvPicPr>
            <a:picLocks noChangeAspect="1"/>
          </p:cNvPicPr>
          <p:nvPr/>
        </p:nvPicPr>
        <p:blipFill>
          <a:blip r:embed="rId2" cstate="print"/>
          <a:stretch>
            <a:fillRect/>
          </a:stretch>
        </p:blipFill>
        <p:spPr>
          <a:xfrm>
            <a:off x="823642" y="1745152"/>
            <a:ext cx="3158490" cy="1606075"/>
          </a:xfrm>
          <a:prstGeom prst="rect">
            <a:avLst/>
          </a:prstGeom>
        </p:spPr>
      </p:pic>
      <p:sp>
        <p:nvSpPr>
          <p:cNvPr id="4" name="TextBox 3">
            <a:extLst>
              <a:ext uri="{FF2B5EF4-FFF2-40B4-BE49-F238E27FC236}">
                <a16:creationId xmlns:a16="http://schemas.microsoft.com/office/drawing/2014/main" id="{BCF979D0-6D76-A8BF-A5F6-7067CF134E31}"/>
              </a:ext>
            </a:extLst>
          </p:cNvPr>
          <p:cNvSpPr txBox="1"/>
          <p:nvPr/>
        </p:nvSpPr>
        <p:spPr>
          <a:xfrm>
            <a:off x="-1367161" y="3429001"/>
            <a:ext cx="7463162" cy="307777"/>
          </a:xfrm>
          <a:prstGeom prst="rect">
            <a:avLst/>
          </a:prstGeom>
          <a:noFill/>
        </p:spPr>
        <p:txBody>
          <a:bodyPr wrap="square" rtlCol="0">
            <a:spAutoFit/>
          </a:bodyPr>
          <a:lstStyle/>
          <a:p>
            <a:pPr marL="1225550" algn="just">
              <a:spcBef>
                <a:spcPts val="1260"/>
              </a:spcBef>
              <a:spcAft>
                <a:spcPts val="0"/>
              </a:spcAft>
            </a:pPr>
            <a:r>
              <a:rPr lang="en-US" sz="1400">
                <a:effectLst/>
                <a:latin typeface="Times New Roman" panose="02020603050405020304" pitchFamily="18" charset="0"/>
                <a:ea typeface="Times New Roman" panose="02020603050405020304" pitchFamily="18" charset="0"/>
              </a:rPr>
              <a:t>             Figure</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1.1</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Machine</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of</a:t>
            </a:r>
            <a:r>
              <a:rPr lang="en-US" sz="1400" spc="-1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Stereolithography (SLA)</a:t>
            </a:r>
            <a:endParaRPr lang="en-IN" sz="140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B04D9970-1215-AEF9-2708-449F082A9105}"/>
              </a:ext>
            </a:extLst>
          </p:cNvPr>
          <p:cNvSpPr txBox="1"/>
          <p:nvPr/>
        </p:nvSpPr>
        <p:spPr>
          <a:xfrm>
            <a:off x="5557420" y="1136342"/>
            <a:ext cx="6409679" cy="461665"/>
          </a:xfrm>
          <a:prstGeom prst="rect">
            <a:avLst/>
          </a:prstGeom>
          <a:noFill/>
        </p:spPr>
        <p:txBody>
          <a:bodyPr wrap="square" rtlCol="0">
            <a:spAutoFit/>
          </a:bodyPr>
          <a:lstStyle/>
          <a:p>
            <a:pPr lvl="2">
              <a:spcBef>
                <a:spcPts val="310"/>
              </a:spcBef>
              <a:buSzPts val="1400"/>
              <a:tabLst>
                <a:tab pos="464185" algn="l"/>
              </a:tabLst>
            </a:pPr>
            <a:r>
              <a:rPr lang="en-US" sz="2400" kern="0">
                <a:effectLst/>
                <a:latin typeface="Times New Roman" panose="02020603050405020304" pitchFamily="18" charset="0"/>
                <a:ea typeface="Times New Roman" panose="02020603050405020304" pitchFamily="18" charset="0"/>
              </a:rPr>
              <a:t>     </a:t>
            </a:r>
            <a:r>
              <a:rPr lang="en-US" sz="2200" kern="0">
                <a:effectLst/>
                <a:latin typeface="Times New Roman" panose="02020603050405020304" pitchFamily="18" charset="0"/>
                <a:ea typeface="Times New Roman" panose="02020603050405020304" pitchFamily="18" charset="0"/>
              </a:rPr>
              <a:t>SELECTIVE</a:t>
            </a:r>
            <a:r>
              <a:rPr lang="en-US" sz="2200" kern="0" spc="-20">
                <a:effectLst/>
                <a:latin typeface="Times New Roman" panose="02020603050405020304" pitchFamily="18" charset="0"/>
                <a:ea typeface="Times New Roman" panose="02020603050405020304" pitchFamily="18" charset="0"/>
              </a:rPr>
              <a:t> </a:t>
            </a:r>
            <a:r>
              <a:rPr lang="en-US" sz="2200" kern="0">
                <a:effectLst/>
                <a:latin typeface="Times New Roman" panose="02020603050405020304" pitchFamily="18" charset="0"/>
                <a:ea typeface="Times New Roman" panose="02020603050405020304" pitchFamily="18" charset="0"/>
              </a:rPr>
              <a:t>LASER</a:t>
            </a:r>
            <a:r>
              <a:rPr lang="en-US" sz="2200" kern="0" spc="-20">
                <a:effectLst/>
                <a:latin typeface="Times New Roman" panose="02020603050405020304" pitchFamily="18" charset="0"/>
                <a:ea typeface="Times New Roman" panose="02020603050405020304" pitchFamily="18" charset="0"/>
              </a:rPr>
              <a:t> </a:t>
            </a:r>
            <a:r>
              <a:rPr lang="en-US" sz="2200" kern="0">
                <a:effectLst/>
                <a:latin typeface="Times New Roman" panose="02020603050405020304" pitchFamily="18" charset="0"/>
                <a:ea typeface="Times New Roman" panose="02020603050405020304" pitchFamily="18" charset="0"/>
              </a:rPr>
              <a:t>SINTERING</a:t>
            </a:r>
            <a:r>
              <a:rPr lang="en-US" sz="2200" kern="0" spc="-10">
                <a:effectLst/>
                <a:latin typeface="Times New Roman" panose="02020603050405020304" pitchFamily="18" charset="0"/>
                <a:ea typeface="Times New Roman" panose="02020603050405020304" pitchFamily="18" charset="0"/>
              </a:rPr>
              <a:t> </a:t>
            </a:r>
            <a:r>
              <a:rPr lang="en-US" sz="2200" kern="0">
                <a:effectLst/>
                <a:latin typeface="Times New Roman" panose="02020603050405020304" pitchFamily="18" charset="0"/>
                <a:ea typeface="Times New Roman" panose="02020603050405020304" pitchFamily="18" charset="0"/>
              </a:rPr>
              <a:t>(SLS</a:t>
            </a:r>
            <a:r>
              <a:rPr lang="en-US" sz="2200" b="1" kern="0">
                <a:effectLst/>
                <a:latin typeface="Times New Roman" panose="02020603050405020304" pitchFamily="18" charset="0"/>
                <a:ea typeface="Times New Roman" panose="02020603050405020304" pitchFamily="18" charset="0"/>
              </a:rPr>
              <a:t>)</a:t>
            </a:r>
            <a:endParaRPr lang="en-IN" sz="2200" b="1" kern="0">
              <a:effectLst/>
              <a:latin typeface="Times New Roman" panose="02020603050405020304" pitchFamily="18" charset="0"/>
              <a:ea typeface="Times New Roman" panose="02020603050405020304" pitchFamily="18" charset="0"/>
            </a:endParaRPr>
          </a:p>
        </p:txBody>
      </p:sp>
      <p:pic>
        <p:nvPicPr>
          <p:cNvPr id="6" name="image2.png">
            <a:extLst>
              <a:ext uri="{FF2B5EF4-FFF2-40B4-BE49-F238E27FC236}">
                <a16:creationId xmlns:a16="http://schemas.microsoft.com/office/drawing/2014/main" id="{DEF56D62-1F02-F5B4-DCB9-4D924674DDE3}"/>
              </a:ext>
            </a:extLst>
          </p:cNvPr>
          <p:cNvPicPr>
            <a:picLocks noChangeAspect="1"/>
          </p:cNvPicPr>
          <p:nvPr/>
        </p:nvPicPr>
        <p:blipFill>
          <a:blip r:embed="rId3" cstate="print"/>
          <a:stretch>
            <a:fillRect/>
          </a:stretch>
        </p:blipFill>
        <p:spPr>
          <a:xfrm>
            <a:off x="7741387" y="1702681"/>
            <a:ext cx="2520195" cy="1583375"/>
          </a:xfrm>
          <a:prstGeom prst="rect">
            <a:avLst/>
          </a:prstGeom>
        </p:spPr>
      </p:pic>
      <p:sp>
        <p:nvSpPr>
          <p:cNvPr id="7" name="TextBox 6">
            <a:extLst>
              <a:ext uri="{FF2B5EF4-FFF2-40B4-BE49-F238E27FC236}">
                <a16:creationId xmlns:a16="http://schemas.microsoft.com/office/drawing/2014/main" id="{9EF3E023-BFB2-1D6C-75AE-86AC685B08D5}"/>
              </a:ext>
            </a:extLst>
          </p:cNvPr>
          <p:cNvSpPr txBox="1"/>
          <p:nvPr/>
        </p:nvSpPr>
        <p:spPr>
          <a:xfrm>
            <a:off x="6019060" y="3349644"/>
            <a:ext cx="5619565" cy="369332"/>
          </a:xfrm>
          <a:prstGeom prst="rect">
            <a:avLst/>
          </a:prstGeom>
          <a:noFill/>
        </p:spPr>
        <p:txBody>
          <a:bodyPr wrap="square" rtlCol="0">
            <a:spAutoFit/>
          </a:bodyPr>
          <a:lstStyle/>
          <a:p>
            <a:r>
              <a:rPr lang="en-US" sz="1800">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Figure</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1.2 Laser</a:t>
            </a:r>
            <a:r>
              <a:rPr lang="en-US" sz="1400" spc="-1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Sintering Machin(SLS)            </a:t>
            </a:r>
            <a:endParaRPr lang="en-IN" sz="1400"/>
          </a:p>
        </p:txBody>
      </p:sp>
      <p:sp>
        <p:nvSpPr>
          <p:cNvPr id="9" name="TextBox 8">
            <a:extLst>
              <a:ext uri="{FF2B5EF4-FFF2-40B4-BE49-F238E27FC236}">
                <a16:creationId xmlns:a16="http://schemas.microsoft.com/office/drawing/2014/main" id="{6C2192F7-B902-A16A-3612-0AF41993A04E}"/>
              </a:ext>
            </a:extLst>
          </p:cNvPr>
          <p:cNvSpPr txBox="1"/>
          <p:nvPr/>
        </p:nvSpPr>
        <p:spPr>
          <a:xfrm>
            <a:off x="-896645" y="4184497"/>
            <a:ext cx="9028591" cy="430887"/>
          </a:xfrm>
          <a:prstGeom prst="rect">
            <a:avLst/>
          </a:prstGeom>
          <a:noFill/>
        </p:spPr>
        <p:txBody>
          <a:bodyPr wrap="square" rtlCol="0">
            <a:spAutoFit/>
          </a:bodyPr>
          <a:lstStyle/>
          <a:p>
            <a:pPr lvl="2">
              <a:spcBef>
                <a:spcPts val="310"/>
              </a:spcBef>
              <a:buSzPts val="1400"/>
              <a:tabLst>
                <a:tab pos="464185" algn="l"/>
              </a:tabLst>
            </a:pPr>
            <a:r>
              <a:rPr lang="en-US" sz="2200" kern="0">
                <a:effectLst/>
                <a:latin typeface="Times New Roman" panose="02020603050405020304" pitchFamily="18" charset="0"/>
                <a:ea typeface="Times New Roman" panose="02020603050405020304" pitchFamily="18" charset="0"/>
              </a:rPr>
              <a:t>FUSED</a:t>
            </a:r>
            <a:r>
              <a:rPr lang="en-US" sz="2200" kern="0" spc="-20">
                <a:effectLst/>
                <a:latin typeface="Times New Roman" panose="02020603050405020304" pitchFamily="18" charset="0"/>
                <a:ea typeface="Times New Roman" panose="02020603050405020304" pitchFamily="18" charset="0"/>
              </a:rPr>
              <a:t> </a:t>
            </a:r>
            <a:r>
              <a:rPr lang="en-US" sz="2200" kern="0">
                <a:effectLst/>
                <a:latin typeface="Times New Roman" panose="02020603050405020304" pitchFamily="18" charset="0"/>
                <a:ea typeface="Times New Roman" panose="02020603050405020304" pitchFamily="18" charset="0"/>
              </a:rPr>
              <a:t>DEPOSITION</a:t>
            </a:r>
            <a:r>
              <a:rPr lang="en-US" sz="2200" kern="0" spc="-20">
                <a:effectLst/>
                <a:latin typeface="Times New Roman" panose="02020603050405020304" pitchFamily="18" charset="0"/>
                <a:ea typeface="Times New Roman" panose="02020603050405020304" pitchFamily="18" charset="0"/>
              </a:rPr>
              <a:t> </a:t>
            </a:r>
            <a:r>
              <a:rPr lang="en-US" sz="2200" kern="0">
                <a:effectLst/>
                <a:latin typeface="Times New Roman" panose="02020603050405020304" pitchFamily="18" charset="0"/>
                <a:ea typeface="Times New Roman" panose="02020603050405020304" pitchFamily="18" charset="0"/>
              </a:rPr>
              <a:t>MODELING</a:t>
            </a:r>
            <a:r>
              <a:rPr lang="en-US" sz="2200" kern="0" spc="-15">
                <a:effectLst/>
                <a:latin typeface="Times New Roman" panose="02020603050405020304" pitchFamily="18" charset="0"/>
                <a:ea typeface="Times New Roman" panose="02020603050405020304" pitchFamily="18" charset="0"/>
              </a:rPr>
              <a:t> </a:t>
            </a:r>
            <a:r>
              <a:rPr lang="en-US" sz="2200" kern="0">
                <a:effectLst/>
                <a:latin typeface="Times New Roman" panose="02020603050405020304" pitchFamily="18" charset="0"/>
                <a:ea typeface="Times New Roman" panose="02020603050405020304" pitchFamily="18" charset="0"/>
              </a:rPr>
              <a:t>(FDM)</a:t>
            </a:r>
            <a:endParaRPr lang="en-IN" sz="2200" kern="0">
              <a:effectLst/>
              <a:latin typeface="Times New Roman" panose="02020603050405020304" pitchFamily="18" charset="0"/>
              <a:ea typeface="Times New Roman" panose="02020603050405020304" pitchFamily="18" charset="0"/>
            </a:endParaRPr>
          </a:p>
        </p:txBody>
      </p:sp>
      <p:pic>
        <p:nvPicPr>
          <p:cNvPr id="10" name="image3.jpeg">
            <a:extLst>
              <a:ext uri="{FF2B5EF4-FFF2-40B4-BE49-F238E27FC236}">
                <a16:creationId xmlns:a16="http://schemas.microsoft.com/office/drawing/2014/main" id="{47538ED9-F554-0855-1E06-01B197F742AD}"/>
              </a:ext>
            </a:extLst>
          </p:cNvPr>
          <p:cNvPicPr>
            <a:picLocks noChangeAspect="1"/>
          </p:cNvPicPr>
          <p:nvPr/>
        </p:nvPicPr>
        <p:blipFill>
          <a:blip r:embed="rId4" cstate="print"/>
          <a:stretch>
            <a:fillRect/>
          </a:stretch>
        </p:blipFill>
        <p:spPr>
          <a:xfrm>
            <a:off x="352931" y="4758431"/>
            <a:ext cx="3855085" cy="1562470"/>
          </a:xfrm>
          <a:prstGeom prst="rect">
            <a:avLst/>
          </a:prstGeom>
        </p:spPr>
      </p:pic>
      <p:sp>
        <p:nvSpPr>
          <p:cNvPr id="11" name="TextBox 10">
            <a:extLst>
              <a:ext uri="{FF2B5EF4-FFF2-40B4-BE49-F238E27FC236}">
                <a16:creationId xmlns:a16="http://schemas.microsoft.com/office/drawing/2014/main" id="{5729EBD6-8114-1ADB-AC6A-7BF683216457}"/>
              </a:ext>
            </a:extLst>
          </p:cNvPr>
          <p:cNvSpPr txBox="1"/>
          <p:nvPr/>
        </p:nvSpPr>
        <p:spPr>
          <a:xfrm>
            <a:off x="-1118587" y="6305512"/>
            <a:ext cx="6045693" cy="307777"/>
          </a:xfrm>
          <a:prstGeom prst="rect">
            <a:avLst/>
          </a:prstGeom>
          <a:noFill/>
        </p:spPr>
        <p:txBody>
          <a:bodyPr wrap="square" rtlCol="0">
            <a:spAutoFit/>
          </a:bodyPr>
          <a:lstStyle/>
          <a:p>
            <a:pPr marL="1191260" algn="just"/>
            <a:r>
              <a:rPr lang="en-US" sz="1400">
                <a:effectLst/>
                <a:latin typeface="Times New Roman" panose="02020603050405020304" pitchFamily="18" charset="0"/>
                <a:ea typeface="Times New Roman" panose="02020603050405020304" pitchFamily="18" charset="0"/>
              </a:rPr>
              <a:t>Figure</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1.3</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Fused Deposition</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Modelling Machine</a:t>
            </a:r>
            <a:endParaRPr lang="en-IN" sz="140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848F7103-9DF2-8EDF-0922-292BBD20697B}"/>
              </a:ext>
            </a:extLst>
          </p:cNvPr>
          <p:cNvSpPr txBox="1"/>
          <p:nvPr/>
        </p:nvSpPr>
        <p:spPr>
          <a:xfrm>
            <a:off x="6096000" y="4164561"/>
            <a:ext cx="5604827" cy="430887"/>
          </a:xfrm>
          <a:prstGeom prst="rect">
            <a:avLst/>
          </a:prstGeom>
          <a:noFill/>
        </p:spPr>
        <p:txBody>
          <a:bodyPr wrap="square" rtlCol="0">
            <a:spAutoFit/>
          </a:bodyPr>
          <a:lstStyle/>
          <a:p>
            <a:pPr lvl="2">
              <a:spcBef>
                <a:spcPts val="310"/>
              </a:spcBef>
              <a:buSzPts val="1400"/>
              <a:tabLst>
                <a:tab pos="464185" algn="l"/>
              </a:tabLst>
            </a:pPr>
            <a:r>
              <a:rPr lang="en-US" sz="2200" kern="0" spc="-10">
                <a:effectLst/>
                <a:latin typeface="Times New Roman" panose="02020603050405020304" pitchFamily="18" charset="0"/>
                <a:ea typeface="Times New Roman" panose="02020603050405020304" pitchFamily="18" charset="0"/>
              </a:rPr>
              <a:t>DIGITAL</a:t>
            </a:r>
            <a:r>
              <a:rPr lang="en-US" sz="2200" kern="0" spc="-80">
                <a:effectLst/>
                <a:latin typeface="Times New Roman" panose="02020603050405020304" pitchFamily="18" charset="0"/>
                <a:ea typeface="Times New Roman" panose="02020603050405020304" pitchFamily="18" charset="0"/>
              </a:rPr>
              <a:t> </a:t>
            </a:r>
            <a:r>
              <a:rPr lang="en-US" sz="2200" kern="0" spc="-5">
                <a:effectLst/>
                <a:latin typeface="Times New Roman" panose="02020603050405020304" pitchFamily="18" charset="0"/>
                <a:ea typeface="Times New Roman" panose="02020603050405020304" pitchFamily="18" charset="0"/>
              </a:rPr>
              <a:t>LIGHT</a:t>
            </a:r>
            <a:r>
              <a:rPr lang="en-US" sz="2200" kern="0">
                <a:effectLst/>
                <a:latin typeface="Times New Roman" panose="02020603050405020304" pitchFamily="18" charset="0"/>
                <a:ea typeface="Times New Roman" panose="02020603050405020304" pitchFamily="18" charset="0"/>
              </a:rPr>
              <a:t> </a:t>
            </a:r>
            <a:r>
              <a:rPr lang="en-US" sz="2200" kern="0" spc="-5">
                <a:effectLst/>
                <a:latin typeface="Times New Roman" panose="02020603050405020304" pitchFamily="18" charset="0"/>
                <a:ea typeface="Times New Roman" panose="02020603050405020304" pitchFamily="18" charset="0"/>
              </a:rPr>
              <a:t>PROCESS</a:t>
            </a:r>
            <a:r>
              <a:rPr lang="en-US" sz="2200" kern="0" spc="5">
                <a:effectLst/>
                <a:latin typeface="Times New Roman" panose="02020603050405020304" pitchFamily="18" charset="0"/>
                <a:ea typeface="Times New Roman" panose="02020603050405020304" pitchFamily="18" charset="0"/>
              </a:rPr>
              <a:t> </a:t>
            </a:r>
            <a:r>
              <a:rPr lang="en-US" sz="2200" kern="0" spc="-5">
                <a:effectLst/>
                <a:latin typeface="Times New Roman" panose="02020603050405020304" pitchFamily="18" charset="0"/>
                <a:ea typeface="Times New Roman" panose="02020603050405020304" pitchFamily="18" charset="0"/>
              </a:rPr>
              <a:t>(DLP)</a:t>
            </a:r>
            <a:endParaRPr lang="en-IN" sz="2200" kern="0">
              <a:effectLst/>
              <a:latin typeface="Times New Roman" panose="02020603050405020304" pitchFamily="18" charset="0"/>
              <a:ea typeface="Times New Roman" panose="02020603050405020304" pitchFamily="18" charset="0"/>
            </a:endParaRPr>
          </a:p>
        </p:txBody>
      </p:sp>
      <p:pic>
        <p:nvPicPr>
          <p:cNvPr id="13" name="image4.jpeg">
            <a:extLst>
              <a:ext uri="{FF2B5EF4-FFF2-40B4-BE49-F238E27FC236}">
                <a16:creationId xmlns:a16="http://schemas.microsoft.com/office/drawing/2014/main" id="{9C1FCA76-737D-B625-3B79-F8C625929B8D}"/>
              </a:ext>
            </a:extLst>
          </p:cNvPr>
          <p:cNvPicPr>
            <a:picLocks noChangeAspect="1"/>
          </p:cNvPicPr>
          <p:nvPr/>
        </p:nvPicPr>
        <p:blipFill>
          <a:blip r:embed="rId5" cstate="print"/>
          <a:stretch>
            <a:fillRect/>
          </a:stretch>
        </p:blipFill>
        <p:spPr>
          <a:xfrm>
            <a:off x="7695189" y="4621243"/>
            <a:ext cx="3091180" cy="1879600"/>
          </a:xfrm>
          <a:prstGeom prst="rect">
            <a:avLst/>
          </a:prstGeom>
        </p:spPr>
      </p:pic>
      <p:sp>
        <p:nvSpPr>
          <p:cNvPr id="14" name="TextBox 13">
            <a:extLst>
              <a:ext uri="{FF2B5EF4-FFF2-40B4-BE49-F238E27FC236}">
                <a16:creationId xmlns:a16="http://schemas.microsoft.com/office/drawing/2014/main" id="{E6B0C946-F876-F795-CAC6-97B080B0AFEF}"/>
              </a:ext>
            </a:extLst>
          </p:cNvPr>
          <p:cNvSpPr txBox="1"/>
          <p:nvPr/>
        </p:nvSpPr>
        <p:spPr>
          <a:xfrm>
            <a:off x="5912528" y="6500843"/>
            <a:ext cx="5211192" cy="307777"/>
          </a:xfrm>
          <a:prstGeom prst="rect">
            <a:avLst/>
          </a:prstGeom>
          <a:noFill/>
        </p:spPr>
        <p:txBody>
          <a:bodyPr wrap="square" rtlCol="0">
            <a:spAutoFit/>
          </a:bodyPr>
          <a:lstStyle/>
          <a:p>
            <a:pPr marL="1452880" algn="just">
              <a:spcBef>
                <a:spcPts val="835"/>
              </a:spcBef>
              <a:spcAft>
                <a:spcPts val="0"/>
              </a:spcAft>
            </a:pPr>
            <a:r>
              <a:rPr lang="en-US" sz="1400">
                <a:effectLst/>
                <a:latin typeface="Times New Roman" panose="02020603050405020304" pitchFamily="18" charset="0"/>
                <a:ea typeface="Times New Roman" panose="02020603050405020304" pitchFamily="18" charset="0"/>
              </a:rPr>
              <a:t>            Figure</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1.4 Digital</a:t>
            </a:r>
            <a:r>
              <a:rPr lang="en-US" sz="1400" spc="-1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Light Process</a:t>
            </a:r>
            <a:r>
              <a:rPr lang="en-US" sz="1400" spc="-10">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Machine</a:t>
            </a:r>
            <a:endParaRPr lang="en-IN" sz="1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9933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F15514-6DB8-F10F-7123-6246291F6C96}"/>
              </a:ext>
            </a:extLst>
          </p:cNvPr>
          <p:cNvSpPr txBox="1"/>
          <p:nvPr/>
        </p:nvSpPr>
        <p:spPr>
          <a:xfrm>
            <a:off x="-310718" y="435006"/>
            <a:ext cx="5912528" cy="430887"/>
          </a:xfrm>
          <a:prstGeom prst="rect">
            <a:avLst/>
          </a:prstGeom>
          <a:noFill/>
        </p:spPr>
        <p:txBody>
          <a:bodyPr wrap="square" rtlCol="0">
            <a:spAutoFit/>
          </a:bodyPr>
          <a:lstStyle/>
          <a:p>
            <a:pPr lvl="2">
              <a:spcBef>
                <a:spcPts val="310"/>
              </a:spcBef>
              <a:buSzPts val="1400"/>
              <a:tabLst>
                <a:tab pos="464185" algn="l"/>
              </a:tabLst>
            </a:pPr>
            <a:r>
              <a:rPr lang="en-US" sz="2200" kern="0">
                <a:effectLst/>
                <a:latin typeface="Times New Roman" panose="02020603050405020304" pitchFamily="18" charset="0"/>
                <a:ea typeface="Times New Roman" panose="02020603050405020304" pitchFamily="18" charset="0"/>
              </a:rPr>
              <a:t>MULTI</a:t>
            </a:r>
            <a:r>
              <a:rPr lang="en-US" sz="2200" kern="0" spc="-40">
                <a:effectLst/>
                <a:latin typeface="Times New Roman" panose="02020603050405020304" pitchFamily="18" charset="0"/>
                <a:ea typeface="Times New Roman" panose="02020603050405020304" pitchFamily="18" charset="0"/>
              </a:rPr>
              <a:t> </a:t>
            </a:r>
            <a:r>
              <a:rPr lang="en-US" sz="2200" kern="0">
                <a:effectLst/>
                <a:latin typeface="Times New Roman" panose="02020603050405020304" pitchFamily="18" charset="0"/>
                <a:ea typeface="Times New Roman" panose="02020603050405020304" pitchFamily="18" charset="0"/>
              </a:rPr>
              <a:t>JET</a:t>
            </a:r>
            <a:r>
              <a:rPr lang="en-US" sz="2200" kern="0" spc="-70">
                <a:effectLst/>
                <a:latin typeface="Times New Roman" panose="02020603050405020304" pitchFamily="18" charset="0"/>
                <a:ea typeface="Times New Roman" panose="02020603050405020304" pitchFamily="18" charset="0"/>
              </a:rPr>
              <a:t> </a:t>
            </a:r>
            <a:r>
              <a:rPr lang="en-US" sz="2200" kern="0">
                <a:effectLst/>
                <a:latin typeface="Times New Roman" panose="02020603050405020304" pitchFamily="18" charset="0"/>
                <a:ea typeface="Times New Roman" panose="02020603050405020304" pitchFamily="18" charset="0"/>
              </a:rPr>
              <a:t>FUSION</a:t>
            </a:r>
            <a:r>
              <a:rPr lang="en-US" sz="2200" kern="0" spc="-35">
                <a:effectLst/>
                <a:latin typeface="Times New Roman" panose="02020603050405020304" pitchFamily="18" charset="0"/>
                <a:ea typeface="Times New Roman" panose="02020603050405020304" pitchFamily="18" charset="0"/>
              </a:rPr>
              <a:t> </a:t>
            </a:r>
            <a:r>
              <a:rPr lang="en-US" sz="2200" kern="0">
                <a:effectLst/>
                <a:latin typeface="Times New Roman" panose="02020603050405020304" pitchFamily="18" charset="0"/>
                <a:ea typeface="Times New Roman" panose="02020603050405020304" pitchFamily="18" charset="0"/>
              </a:rPr>
              <a:t>(MJF)</a:t>
            </a:r>
            <a:endParaRPr lang="en-IN" sz="2200" kern="0">
              <a:effectLst/>
              <a:latin typeface="Times New Roman" panose="02020603050405020304" pitchFamily="18" charset="0"/>
              <a:ea typeface="Times New Roman" panose="02020603050405020304" pitchFamily="18" charset="0"/>
            </a:endParaRPr>
          </a:p>
        </p:txBody>
      </p:sp>
      <p:pic>
        <p:nvPicPr>
          <p:cNvPr id="5" name="image5.png">
            <a:extLst>
              <a:ext uri="{FF2B5EF4-FFF2-40B4-BE49-F238E27FC236}">
                <a16:creationId xmlns:a16="http://schemas.microsoft.com/office/drawing/2014/main" id="{A13D541A-6D28-1CA2-4F77-24B406871ED0}"/>
              </a:ext>
            </a:extLst>
          </p:cNvPr>
          <p:cNvPicPr>
            <a:picLocks noChangeAspect="1"/>
          </p:cNvPicPr>
          <p:nvPr/>
        </p:nvPicPr>
        <p:blipFill>
          <a:blip r:embed="rId2" cstate="print"/>
          <a:stretch>
            <a:fillRect/>
          </a:stretch>
        </p:blipFill>
        <p:spPr>
          <a:xfrm>
            <a:off x="538298" y="1192930"/>
            <a:ext cx="3779727" cy="1207755"/>
          </a:xfrm>
          <a:prstGeom prst="rect">
            <a:avLst/>
          </a:prstGeom>
        </p:spPr>
      </p:pic>
      <p:sp>
        <p:nvSpPr>
          <p:cNvPr id="6" name="TextBox 5">
            <a:extLst>
              <a:ext uri="{FF2B5EF4-FFF2-40B4-BE49-F238E27FC236}">
                <a16:creationId xmlns:a16="http://schemas.microsoft.com/office/drawing/2014/main" id="{365A1666-C950-269A-B5B1-F580F8C69DFD}"/>
              </a:ext>
            </a:extLst>
          </p:cNvPr>
          <p:cNvSpPr txBox="1"/>
          <p:nvPr/>
        </p:nvSpPr>
        <p:spPr>
          <a:xfrm>
            <a:off x="-532660" y="2760955"/>
            <a:ext cx="5752730" cy="307777"/>
          </a:xfrm>
          <a:prstGeom prst="rect">
            <a:avLst/>
          </a:prstGeom>
          <a:noFill/>
        </p:spPr>
        <p:txBody>
          <a:bodyPr wrap="square" rtlCol="0">
            <a:spAutoFit/>
          </a:bodyPr>
          <a:lstStyle/>
          <a:p>
            <a:pPr marL="1625600" algn="just"/>
            <a:r>
              <a:rPr lang="en-US" sz="1400">
                <a:effectLst/>
                <a:latin typeface="Times New Roman" panose="02020603050405020304" pitchFamily="18" charset="0"/>
                <a:ea typeface="Times New Roman" panose="02020603050405020304" pitchFamily="18" charset="0"/>
              </a:rPr>
              <a:t>Figure</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1.5</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Multi Jet Fusion</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Machine</a:t>
            </a:r>
            <a:endParaRPr lang="en-IN" sz="140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DAE0C921-A416-010B-D94E-61936BB48819}"/>
              </a:ext>
            </a:extLst>
          </p:cNvPr>
          <p:cNvSpPr txBox="1"/>
          <p:nvPr/>
        </p:nvSpPr>
        <p:spPr>
          <a:xfrm>
            <a:off x="7412854" y="355108"/>
            <a:ext cx="2938506" cy="430887"/>
          </a:xfrm>
          <a:prstGeom prst="rect">
            <a:avLst/>
          </a:prstGeom>
          <a:noFill/>
        </p:spPr>
        <p:txBody>
          <a:bodyPr wrap="square" rtlCol="0">
            <a:spAutoFit/>
          </a:bodyPr>
          <a:lstStyle/>
          <a:p>
            <a:pPr lvl="2">
              <a:spcBef>
                <a:spcPts val="310"/>
              </a:spcBef>
              <a:buSzPts val="1400"/>
              <a:tabLst>
                <a:tab pos="464185" algn="l"/>
              </a:tabLst>
            </a:pPr>
            <a:r>
              <a:rPr lang="en-US" sz="2200" kern="0">
                <a:effectLst/>
                <a:latin typeface="Times New Roman" panose="02020603050405020304" pitchFamily="18" charset="0"/>
                <a:ea typeface="Times New Roman" panose="02020603050405020304" pitchFamily="18" charset="0"/>
              </a:rPr>
              <a:t>POLYJET</a:t>
            </a:r>
            <a:endParaRPr lang="en-IN" sz="2200" kern="0">
              <a:effectLst/>
              <a:latin typeface="Times New Roman" panose="02020603050405020304" pitchFamily="18" charset="0"/>
              <a:ea typeface="Times New Roman" panose="02020603050405020304" pitchFamily="18" charset="0"/>
            </a:endParaRPr>
          </a:p>
        </p:txBody>
      </p:sp>
      <p:pic>
        <p:nvPicPr>
          <p:cNvPr id="8" name="image6.jpeg">
            <a:extLst>
              <a:ext uri="{FF2B5EF4-FFF2-40B4-BE49-F238E27FC236}">
                <a16:creationId xmlns:a16="http://schemas.microsoft.com/office/drawing/2014/main" id="{8212BA9B-7087-B233-1B98-12D4EAFD4FDF}"/>
              </a:ext>
            </a:extLst>
          </p:cNvPr>
          <p:cNvPicPr>
            <a:picLocks noChangeAspect="1"/>
          </p:cNvPicPr>
          <p:nvPr/>
        </p:nvPicPr>
        <p:blipFill>
          <a:blip r:embed="rId3" cstate="print"/>
          <a:stretch>
            <a:fillRect/>
          </a:stretch>
        </p:blipFill>
        <p:spPr>
          <a:xfrm>
            <a:off x="6793590" y="1075831"/>
            <a:ext cx="4333875" cy="1469203"/>
          </a:xfrm>
          <a:prstGeom prst="rect">
            <a:avLst/>
          </a:prstGeom>
        </p:spPr>
      </p:pic>
      <p:sp>
        <p:nvSpPr>
          <p:cNvPr id="9" name="TextBox 8">
            <a:extLst>
              <a:ext uri="{FF2B5EF4-FFF2-40B4-BE49-F238E27FC236}">
                <a16:creationId xmlns:a16="http://schemas.microsoft.com/office/drawing/2014/main" id="{73218C09-2DF7-C417-25B7-B010EB447B43}"/>
              </a:ext>
            </a:extLst>
          </p:cNvPr>
          <p:cNvSpPr txBox="1"/>
          <p:nvPr/>
        </p:nvSpPr>
        <p:spPr>
          <a:xfrm>
            <a:off x="6233838" y="2780814"/>
            <a:ext cx="5262746" cy="307777"/>
          </a:xfrm>
          <a:prstGeom prst="rect">
            <a:avLst/>
          </a:prstGeom>
          <a:noFill/>
        </p:spPr>
        <p:txBody>
          <a:bodyPr wrap="square" rtlCol="0">
            <a:spAutoFit/>
          </a:bodyPr>
          <a:lstStyle/>
          <a:p>
            <a:pPr marL="1682750" algn="just">
              <a:spcBef>
                <a:spcPts val="445"/>
              </a:spcBef>
              <a:spcAft>
                <a:spcPts val="0"/>
              </a:spcAft>
            </a:pPr>
            <a:r>
              <a:rPr lang="en-US" sz="1400">
                <a:effectLst/>
                <a:latin typeface="Times New Roman" panose="02020603050405020304" pitchFamily="18" charset="0"/>
                <a:ea typeface="Times New Roman" panose="02020603050405020304" pitchFamily="18" charset="0"/>
              </a:rPr>
              <a:t>Figure</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1.6</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PloyJet</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Fusion</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Machine</a:t>
            </a:r>
            <a:endParaRPr lang="en-IN" sz="140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019F6C0B-D329-A1CB-9665-ED2927073480}"/>
              </a:ext>
            </a:extLst>
          </p:cNvPr>
          <p:cNvSpPr txBox="1"/>
          <p:nvPr/>
        </p:nvSpPr>
        <p:spPr>
          <a:xfrm>
            <a:off x="-683580" y="3429001"/>
            <a:ext cx="7084380" cy="430887"/>
          </a:xfrm>
          <a:prstGeom prst="rect">
            <a:avLst/>
          </a:prstGeom>
          <a:noFill/>
        </p:spPr>
        <p:txBody>
          <a:bodyPr wrap="square" rtlCol="0">
            <a:spAutoFit/>
          </a:bodyPr>
          <a:lstStyle/>
          <a:p>
            <a:pPr lvl="2">
              <a:spcBef>
                <a:spcPts val="310"/>
              </a:spcBef>
              <a:buSzPts val="1400"/>
              <a:tabLst>
                <a:tab pos="464185" algn="l"/>
              </a:tabLst>
            </a:pPr>
            <a:r>
              <a:rPr lang="en-US" sz="2200" kern="0">
                <a:effectLst/>
                <a:latin typeface="Times New Roman" panose="02020603050405020304" pitchFamily="18" charset="0"/>
                <a:ea typeface="Times New Roman" panose="02020603050405020304" pitchFamily="18" charset="0"/>
              </a:rPr>
              <a:t>DIRECT</a:t>
            </a:r>
            <a:r>
              <a:rPr lang="en-US" sz="2200" kern="0" spc="-10">
                <a:effectLst/>
                <a:latin typeface="Times New Roman" panose="02020603050405020304" pitchFamily="18" charset="0"/>
                <a:ea typeface="Times New Roman" panose="02020603050405020304" pitchFamily="18" charset="0"/>
              </a:rPr>
              <a:t> </a:t>
            </a:r>
            <a:r>
              <a:rPr lang="en-US" sz="2200" kern="0">
                <a:effectLst/>
                <a:latin typeface="Times New Roman" panose="02020603050405020304" pitchFamily="18" charset="0"/>
                <a:ea typeface="Times New Roman" panose="02020603050405020304" pitchFamily="18" charset="0"/>
              </a:rPr>
              <a:t>METAL</a:t>
            </a:r>
            <a:r>
              <a:rPr lang="en-US" sz="2200" kern="0" spc="-10">
                <a:effectLst/>
                <a:latin typeface="Times New Roman" panose="02020603050405020304" pitchFamily="18" charset="0"/>
                <a:ea typeface="Times New Roman" panose="02020603050405020304" pitchFamily="18" charset="0"/>
              </a:rPr>
              <a:t> </a:t>
            </a:r>
            <a:r>
              <a:rPr lang="en-US" sz="2200" kern="0">
                <a:effectLst/>
                <a:latin typeface="Times New Roman" panose="02020603050405020304" pitchFamily="18" charset="0"/>
                <a:ea typeface="Times New Roman" panose="02020603050405020304" pitchFamily="18" charset="0"/>
              </a:rPr>
              <a:t>LASER</a:t>
            </a:r>
            <a:r>
              <a:rPr lang="en-US" sz="2200" kern="0" spc="-5">
                <a:effectLst/>
                <a:latin typeface="Times New Roman" panose="02020603050405020304" pitchFamily="18" charset="0"/>
                <a:ea typeface="Times New Roman" panose="02020603050405020304" pitchFamily="18" charset="0"/>
              </a:rPr>
              <a:t> </a:t>
            </a:r>
            <a:r>
              <a:rPr lang="en-US" sz="2200" kern="0">
                <a:effectLst/>
                <a:latin typeface="Times New Roman" panose="02020603050405020304" pitchFamily="18" charset="0"/>
                <a:ea typeface="Times New Roman" panose="02020603050405020304" pitchFamily="18" charset="0"/>
              </a:rPr>
              <a:t>SINTERING</a:t>
            </a:r>
            <a:r>
              <a:rPr lang="en-US" sz="2200" kern="0" spc="-5">
                <a:effectLst/>
                <a:latin typeface="Times New Roman" panose="02020603050405020304" pitchFamily="18" charset="0"/>
                <a:ea typeface="Times New Roman" panose="02020603050405020304" pitchFamily="18" charset="0"/>
              </a:rPr>
              <a:t> </a:t>
            </a:r>
            <a:r>
              <a:rPr lang="en-US" sz="2200" kern="0">
                <a:effectLst/>
                <a:latin typeface="Times New Roman" panose="02020603050405020304" pitchFamily="18" charset="0"/>
                <a:ea typeface="Times New Roman" panose="02020603050405020304" pitchFamily="18" charset="0"/>
              </a:rPr>
              <a:t>(DMLS)</a:t>
            </a:r>
            <a:endParaRPr lang="en-IN" sz="2200" kern="0">
              <a:effectLst/>
              <a:latin typeface="Times New Roman" panose="02020603050405020304" pitchFamily="18" charset="0"/>
              <a:ea typeface="Times New Roman" panose="02020603050405020304" pitchFamily="18" charset="0"/>
            </a:endParaRPr>
          </a:p>
        </p:txBody>
      </p:sp>
      <p:pic>
        <p:nvPicPr>
          <p:cNvPr id="11" name="image7.jpeg">
            <a:extLst>
              <a:ext uri="{FF2B5EF4-FFF2-40B4-BE49-F238E27FC236}">
                <a16:creationId xmlns:a16="http://schemas.microsoft.com/office/drawing/2014/main" id="{9CA714E3-EE3E-50AC-C52A-DB107638260A}"/>
              </a:ext>
            </a:extLst>
          </p:cNvPr>
          <p:cNvPicPr>
            <a:picLocks noChangeAspect="1"/>
          </p:cNvPicPr>
          <p:nvPr/>
        </p:nvPicPr>
        <p:blipFill>
          <a:blip r:embed="rId4" cstate="print"/>
          <a:stretch>
            <a:fillRect/>
          </a:stretch>
        </p:blipFill>
        <p:spPr>
          <a:xfrm>
            <a:off x="476155" y="4064458"/>
            <a:ext cx="3624580" cy="1391285"/>
          </a:xfrm>
          <a:prstGeom prst="rect">
            <a:avLst/>
          </a:prstGeom>
        </p:spPr>
      </p:pic>
      <p:sp>
        <p:nvSpPr>
          <p:cNvPr id="14" name="TextBox 13">
            <a:extLst>
              <a:ext uri="{FF2B5EF4-FFF2-40B4-BE49-F238E27FC236}">
                <a16:creationId xmlns:a16="http://schemas.microsoft.com/office/drawing/2014/main" id="{3F20FFDC-2394-59B8-F5D0-A4395E0E12A3}"/>
              </a:ext>
            </a:extLst>
          </p:cNvPr>
          <p:cNvSpPr txBox="1"/>
          <p:nvPr/>
        </p:nvSpPr>
        <p:spPr>
          <a:xfrm>
            <a:off x="-594804" y="5665069"/>
            <a:ext cx="6690803" cy="307777"/>
          </a:xfrm>
          <a:prstGeom prst="rect">
            <a:avLst/>
          </a:prstGeom>
          <a:noFill/>
        </p:spPr>
        <p:txBody>
          <a:bodyPr wrap="square" rtlCol="0">
            <a:spAutoFit/>
          </a:bodyPr>
          <a:lstStyle/>
          <a:p>
            <a:pPr marL="861060" algn="just"/>
            <a:r>
              <a:rPr lang="en-US" sz="1400">
                <a:effectLst/>
                <a:latin typeface="Times New Roman" panose="02020603050405020304" pitchFamily="18" charset="0"/>
                <a:ea typeface="Times New Roman" panose="02020603050405020304" pitchFamily="18" charset="0"/>
              </a:rPr>
              <a:t>Figure</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1.7</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Direct</a:t>
            </a:r>
            <a:r>
              <a:rPr lang="en-US" sz="1400" spc="-10">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Metal</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Laser</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Sintering Machine</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(DMLS)</a:t>
            </a:r>
            <a:endParaRPr lang="en-IN" sz="140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1A674AB6-D848-3A3A-5F89-13AAABD501CD}"/>
              </a:ext>
            </a:extLst>
          </p:cNvPr>
          <p:cNvSpPr txBox="1"/>
          <p:nvPr/>
        </p:nvSpPr>
        <p:spPr>
          <a:xfrm>
            <a:off x="6667129" y="3349997"/>
            <a:ext cx="4691615" cy="430887"/>
          </a:xfrm>
          <a:prstGeom prst="rect">
            <a:avLst/>
          </a:prstGeom>
          <a:noFill/>
        </p:spPr>
        <p:txBody>
          <a:bodyPr wrap="square" rtlCol="0">
            <a:spAutoFit/>
          </a:bodyPr>
          <a:lstStyle/>
          <a:p>
            <a:pPr lvl="2">
              <a:spcBef>
                <a:spcPts val="310"/>
              </a:spcBef>
              <a:buSzPts val="1400"/>
              <a:tabLst>
                <a:tab pos="464185" algn="l"/>
              </a:tabLst>
            </a:pPr>
            <a:r>
              <a:rPr lang="en-US" sz="2200" kern="0">
                <a:effectLst/>
                <a:latin typeface="Times New Roman" panose="02020603050405020304" pitchFamily="18" charset="0"/>
                <a:ea typeface="Times New Roman" panose="02020603050405020304" pitchFamily="18" charset="0"/>
              </a:rPr>
              <a:t>ELECTRON</a:t>
            </a:r>
            <a:r>
              <a:rPr lang="en-US" sz="2200" kern="0" spc="-15">
                <a:effectLst/>
                <a:latin typeface="Times New Roman" panose="02020603050405020304" pitchFamily="18" charset="0"/>
                <a:ea typeface="Times New Roman" panose="02020603050405020304" pitchFamily="18" charset="0"/>
              </a:rPr>
              <a:t> </a:t>
            </a:r>
            <a:r>
              <a:rPr lang="en-US" sz="2200" kern="0">
                <a:effectLst/>
                <a:latin typeface="Times New Roman" panose="02020603050405020304" pitchFamily="18" charset="0"/>
                <a:ea typeface="Times New Roman" panose="02020603050405020304" pitchFamily="18" charset="0"/>
              </a:rPr>
              <a:t>BEAM (EBM</a:t>
            </a:r>
            <a:r>
              <a:rPr lang="en-US" sz="2200" b="1" kern="0">
                <a:effectLst/>
                <a:latin typeface="Times New Roman" panose="02020603050405020304" pitchFamily="18" charset="0"/>
                <a:ea typeface="Times New Roman" panose="02020603050405020304" pitchFamily="18" charset="0"/>
              </a:rPr>
              <a:t>)</a:t>
            </a:r>
            <a:endParaRPr lang="en-IN" sz="2200" b="1" kern="0">
              <a:effectLst/>
              <a:latin typeface="Times New Roman" panose="02020603050405020304" pitchFamily="18" charset="0"/>
              <a:ea typeface="Times New Roman" panose="02020603050405020304" pitchFamily="18" charset="0"/>
            </a:endParaRPr>
          </a:p>
        </p:txBody>
      </p:sp>
      <p:pic>
        <p:nvPicPr>
          <p:cNvPr id="16" name="image8.jpeg">
            <a:extLst>
              <a:ext uri="{FF2B5EF4-FFF2-40B4-BE49-F238E27FC236}">
                <a16:creationId xmlns:a16="http://schemas.microsoft.com/office/drawing/2014/main" id="{DE817B61-C2F8-6D71-2B73-A9FC99C9985F}"/>
              </a:ext>
            </a:extLst>
          </p:cNvPr>
          <p:cNvPicPr>
            <a:picLocks noChangeAspect="1"/>
          </p:cNvPicPr>
          <p:nvPr/>
        </p:nvPicPr>
        <p:blipFill>
          <a:blip r:embed="rId5" cstate="print"/>
          <a:stretch>
            <a:fillRect/>
          </a:stretch>
        </p:blipFill>
        <p:spPr>
          <a:xfrm>
            <a:off x="8090852" y="3859888"/>
            <a:ext cx="2106295" cy="2139315"/>
          </a:xfrm>
          <a:prstGeom prst="rect">
            <a:avLst/>
          </a:prstGeom>
        </p:spPr>
      </p:pic>
      <p:sp>
        <p:nvSpPr>
          <p:cNvPr id="17" name="TextBox 16">
            <a:extLst>
              <a:ext uri="{FF2B5EF4-FFF2-40B4-BE49-F238E27FC236}">
                <a16:creationId xmlns:a16="http://schemas.microsoft.com/office/drawing/2014/main" id="{FC759CE7-EA36-D7DB-0485-3CF3F350B8AD}"/>
              </a:ext>
            </a:extLst>
          </p:cNvPr>
          <p:cNvSpPr txBox="1"/>
          <p:nvPr/>
        </p:nvSpPr>
        <p:spPr>
          <a:xfrm>
            <a:off x="6400800" y="5999203"/>
            <a:ext cx="5791200" cy="307777"/>
          </a:xfrm>
          <a:prstGeom prst="rect">
            <a:avLst/>
          </a:prstGeom>
          <a:noFill/>
        </p:spPr>
        <p:txBody>
          <a:bodyPr wrap="square" rtlCol="0">
            <a:spAutoFit/>
          </a:bodyPr>
          <a:lstStyle/>
          <a:p>
            <a:pPr marL="1099820" algn="just">
              <a:spcBef>
                <a:spcPts val="895"/>
              </a:spcBef>
              <a:spcAft>
                <a:spcPts val="0"/>
              </a:spcAft>
            </a:pPr>
            <a:r>
              <a:rPr lang="en-US" sz="1400">
                <a:effectLst/>
                <a:latin typeface="Times New Roman" panose="02020603050405020304" pitchFamily="18" charset="0"/>
                <a:ea typeface="Times New Roman" panose="02020603050405020304" pitchFamily="18" charset="0"/>
              </a:rPr>
              <a:t>Figure</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1.8</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Electron</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Beam</a:t>
            </a:r>
            <a:r>
              <a:rPr lang="en-US" sz="1400" spc="-1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Melting</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Machine</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(EBM)</a:t>
            </a:r>
            <a:endParaRPr lang="en-IN" sz="1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6629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4256A5-4F7F-3061-2861-8A7090D1260F}"/>
              </a:ext>
            </a:extLst>
          </p:cNvPr>
          <p:cNvSpPr txBox="1"/>
          <p:nvPr/>
        </p:nvSpPr>
        <p:spPr>
          <a:xfrm>
            <a:off x="150920" y="213064"/>
            <a:ext cx="5945079" cy="707886"/>
          </a:xfrm>
          <a:prstGeom prst="rect">
            <a:avLst/>
          </a:prstGeom>
          <a:noFill/>
        </p:spPr>
        <p:txBody>
          <a:bodyPr wrap="square" rtlCol="0">
            <a:spAutoFit/>
          </a:bodyPr>
          <a:lstStyle/>
          <a:p>
            <a:r>
              <a:rPr lang="en-US" sz="4000">
                <a:latin typeface="Times New Roman" panose="02020603050405020304" pitchFamily="18" charset="0"/>
                <a:cs typeface="Times New Roman" panose="02020603050405020304" pitchFamily="18" charset="0"/>
              </a:rPr>
              <a:t>TYPES OF FILAMENT</a:t>
            </a:r>
            <a:endParaRPr lang="en-IN" sz="40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FB2F8F-A776-3BED-2AC3-34DE775A64E2}"/>
              </a:ext>
            </a:extLst>
          </p:cNvPr>
          <p:cNvSpPr txBox="1"/>
          <p:nvPr/>
        </p:nvSpPr>
        <p:spPr>
          <a:xfrm>
            <a:off x="400598" y="1050021"/>
            <a:ext cx="4687410" cy="430887"/>
          </a:xfrm>
          <a:prstGeom prst="rect">
            <a:avLst/>
          </a:prstGeom>
          <a:noFill/>
        </p:spPr>
        <p:txBody>
          <a:bodyPr wrap="square" rtlCol="0">
            <a:spAutoFit/>
          </a:bodyPr>
          <a:lstStyle/>
          <a:p>
            <a:r>
              <a:rPr lang="en-IN" sz="2200">
                <a:latin typeface="Times New Roman" panose="02020603050405020304" pitchFamily="18" charset="0"/>
                <a:cs typeface="Times New Roman" panose="02020603050405020304" pitchFamily="18" charset="0"/>
              </a:rPr>
              <a:t>ABS FILAMENT</a:t>
            </a:r>
          </a:p>
        </p:txBody>
      </p:sp>
      <p:pic>
        <p:nvPicPr>
          <p:cNvPr id="5" name="image10.jpeg" descr="Tesseract 1.75mm ABS 3D Printing Filament (1 KG Spool) - Blue : Amazon.in:  Industrial &amp; Scientific">
            <a:extLst>
              <a:ext uri="{FF2B5EF4-FFF2-40B4-BE49-F238E27FC236}">
                <a16:creationId xmlns:a16="http://schemas.microsoft.com/office/drawing/2014/main" id="{4B009C3A-16D9-D0E5-55D8-54B16DC93D55}"/>
              </a:ext>
            </a:extLst>
          </p:cNvPr>
          <p:cNvPicPr>
            <a:picLocks noChangeAspect="1"/>
          </p:cNvPicPr>
          <p:nvPr/>
        </p:nvPicPr>
        <p:blipFill>
          <a:blip r:embed="rId2" cstate="print"/>
          <a:stretch>
            <a:fillRect/>
          </a:stretch>
        </p:blipFill>
        <p:spPr>
          <a:xfrm>
            <a:off x="443883" y="1599386"/>
            <a:ext cx="2167255" cy="1938020"/>
          </a:xfrm>
          <a:prstGeom prst="rect">
            <a:avLst/>
          </a:prstGeom>
        </p:spPr>
      </p:pic>
      <p:sp>
        <p:nvSpPr>
          <p:cNvPr id="6" name="TextBox 5">
            <a:extLst>
              <a:ext uri="{FF2B5EF4-FFF2-40B4-BE49-F238E27FC236}">
                <a16:creationId xmlns:a16="http://schemas.microsoft.com/office/drawing/2014/main" id="{C42CDCA9-3324-06E0-B24B-BF0CE6F04986}"/>
              </a:ext>
            </a:extLst>
          </p:cNvPr>
          <p:cNvSpPr txBox="1"/>
          <p:nvPr/>
        </p:nvSpPr>
        <p:spPr>
          <a:xfrm>
            <a:off x="-656948" y="3666477"/>
            <a:ext cx="7830105" cy="276999"/>
          </a:xfrm>
          <a:prstGeom prst="rect">
            <a:avLst/>
          </a:prstGeom>
          <a:noFill/>
        </p:spPr>
        <p:txBody>
          <a:bodyPr wrap="square" rtlCol="0">
            <a:spAutoFit/>
          </a:bodyPr>
          <a:lstStyle/>
          <a:p>
            <a:pPr marL="524510" algn="just"/>
            <a:r>
              <a:rPr lang="en-US" sz="1200">
                <a:effectLst/>
                <a:latin typeface="Times New Roman" panose="02020603050405020304" pitchFamily="18" charset="0"/>
                <a:ea typeface="Times New Roman" panose="02020603050405020304" pitchFamily="18" charset="0"/>
              </a:rPr>
              <a:t>  Figure</a:t>
            </a:r>
            <a:r>
              <a:rPr lang="en-US" sz="1200" spc="-10">
                <a:effectLst/>
                <a:latin typeface="Times New Roman" panose="02020603050405020304" pitchFamily="18" charset="0"/>
                <a:ea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rPr>
              <a:t>1.9</a:t>
            </a:r>
            <a:r>
              <a:rPr lang="en-US" sz="1200" spc="-5">
                <a:effectLst/>
                <a:latin typeface="Times New Roman" panose="02020603050405020304" pitchFamily="18" charset="0"/>
                <a:ea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rPr>
              <a:t>Acrylonitrile</a:t>
            </a:r>
            <a:r>
              <a:rPr lang="en-US" sz="1200" spc="-5">
                <a:effectLst/>
                <a:latin typeface="Times New Roman" panose="02020603050405020304" pitchFamily="18" charset="0"/>
                <a:ea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rPr>
              <a:t>Butadiene</a:t>
            </a:r>
            <a:r>
              <a:rPr lang="en-US" sz="1200" spc="-5">
                <a:effectLst/>
                <a:latin typeface="Times New Roman" panose="02020603050405020304" pitchFamily="18" charset="0"/>
                <a:ea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rPr>
              <a:t>Styrene Filament Roller (ABS)</a:t>
            </a:r>
            <a:endParaRPr lang="en-IN" sz="120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1E643217-C6E3-E913-6AD7-B4FBC5219147}"/>
              </a:ext>
            </a:extLst>
          </p:cNvPr>
          <p:cNvSpPr txBox="1"/>
          <p:nvPr/>
        </p:nvSpPr>
        <p:spPr>
          <a:xfrm>
            <a:off x="5699463" y="1065320"/>
            <a:ext cx="4900475" cy="430887"/>
          </a:xfrm>
          <a:prstGeom prst="rect">
            <a:avLst/>
          </a:prstGeom>
          <a:noFill/>
        </p:spPr>
        <p:txBody>
          <a:bodyPr wrap="square" rtlCol="0">
            <a:spAutoFit/>
          </a:bodyPr>
          <a:lstStyle/>
          <a:p>
            <a:pPr lvl="2">
              <a:spcBef>
                <a:spcPts val="310"/>
              </a:spcBef>
              <a:buSzPts val="1400"/>
              <a:tabLst>
                <a:tab pos="464185" algn="l"/>
              </a:tabLst>
            </a:pPr>
            <a:r>
              <a:rPr lang="en-US" sz="2200" kern="0">
                <a:effectLst/>
                <a:latin typeface="Times New Roman" panose="02020603050405020304" pitchFamily="18" charset="0"/>
                <a:ea typeface="Times New Roman" panose="02020603050405020304" pitchFamily="18" charset="0"/>
              </a:rPr>
              <a:t>PLA</a:t>
            </a:r>
            <a:r>
              <a:rPr lang="en-US" sz="2200" kern="0" spc="-15">
                <a:effectLst/>
                <a:latin typeface="Times New Roman" panose="02020603050405020304" pitchFamily="18" charset="0"/>
                <a:ea typeface="Times New Roman" panose="02020603050405020304" pitchFamily="18" charset="0"/>
              </a:rPr>
              <a:t> </a:t>
            </a:r>
            <a:r>
              <a:rPr lang="en-US" sz="2200" kern="0">
                <a:effectLst/>
                <a:latin typeface="Times New Roman" panose="02020603050405020304" pitchFamily="18" charset="0"/>
                <a:ea typeface="Times New Roman" panose="02020603050405020304" pitchFamily="18" charset="0"/>
              </a:rPr>
              <a:t>FILAMENT</a:t>
            </a:r>
            <a:endParaRPr lang="en-IN" sz="2200" kern="0">
              <a:effectLst/>
              <a:latin typeface="Times New Roman" panose="02020603050405020304" pitchFamily="18" charset="0"/>
              <a:ea typeface="Times New Roman" panose="02020603050405020304" pitchFamily="18" charset="0"/>
            </a:endParaRPr>
          </a:p>
        </p:txBody>
      </p:sp>
      <p:pic>
        <p:nvPicPr>
          <p:cNvPr id="8" name="image11.png" descr="eSun - Filament - PLA+ 1.75mm 3D Printing Filament 1kg-Black | Robu.in">
            <a:extLst>
              <a:ext uri="{FF2B5EF4-FFF2-40B4-BE49-F238E27FC236}">
                <a16:creationId xmlns:a16="http://schemas.microsoft.com/office/drawing/2014/main" id="{B39B645F-D77A-09F7-0C9F-5A01B72F2FAA}"/>
              </a:ext>
            </a:extLst>
          </p:cNvPr>
          <p:cNvPicPr>
            <a:picLocks noChangeAspect="1"/>
          </p:cNvPicPr>
          <p:nvPr/>
        </p:nvPicPr>
        <p:blipFill>
          <a:blip r:embed="rId3" cstate="print"/>
          <a:stretch>
            <a:fillRect/>
          </a:stretch>
        </p:blipFill>
        <p:spPr>
          <a:xfrm>
            <a:off x="7173157" y="1925786"/>
            <a:ext cx="1666240" cy="1924050"/>
          </a:xfrm>
          <a:prstGeom prst="rect">
            <a:avLst/>
          </a:prstGeom>
        </p:spPr>
      </p:pic>
      <p:sp>
        <p:nvSpPr>
          <p:cNvPr id="9" name="TextBox 8">
            <a:extLst>
              <a:ext uri="{FF2B5EF4-FFF2-40B4-BE49-F238E27FC236}">
                <a16:creationId xmlns:a16="http://schemas.microsoft.com/office/drawing/2014/main" id="{5A92A914-D11D-4AD6-7FDA-45E5B8857929}"/>
              </a:ext>
            </a:extLst>
          </p:cNvPr>
          <p:cNvSpPr txBox="1"/>
          <p:nvPr/>
        </p:nvSpPr>
        <p:spPr>
          <a:xfrm>
            <a:off x="5513033" y="3849836"/>
            <a:ext cx="5086905" cy="307777"/>
          </a:xfrm>
          <a:prstGeom prst="rect">
            <a:avLst/>
          </a:prstGeom>
          <a:noFill/>
        </p:spPr>
        <p:txBody>
          <a:bodyPr wrap="square" rtlCol="0">
            <a:spAutoFit/>
          </a:bodyPr>
          <a:lstStyle/>
          <a:p>
            <a:pPr marL="1139190" algn="just">
              <a:spcBef>
                <a:spcPts val="1040"/>
              </a:spcBef>
              <a:spcAft>
                <a:spcPts val="0"/>
              </a:spcAft>
            </a:pPr>
            <a:r>
              <a:rPr lang="en-US" sz="1400">
                <a:effectLst/>
                <a:latin typeface="Times New Roman" panose="02020603050405020304" pitchFamily="18" charset="0"/>
                <a:ea typeface="Times New Roman" panose="02020603050405020304" pitchFamily="18" charset="0"/>
              </a:rPr>
              <a:t>Figure</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1.10 Polylactic</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acid Filament</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Roller</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(PLA)</a:t>
            </a:r>
            <a:endParaRPr lang="en-IN" sz="140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D9C81890-0236-CBDA-94FD-78F420EAEBD5}"/>
              </a:ext>
            </a:extLst>
          </p:cNvPr>
          <p:cNvSpPr txBox="1"/>
          <p:nvPr/>
        </p:nvSpPr>
        <p:spPr>
          <a:xfrm>
            <a:off x="-62144" y="4072547"/>
            <a:ext cx="5832629" cy="1908215"/>
          </a:xfrm>
          <a:prstGeom prst="rect">
            <a:avLst/>
          </a:prstGeom>
          <a:noFill/>
        </p:spPr>
        <p:txBody>
          <a:bodyPr wrap="square" rtlCol="0">
            <a:spAutoFit/>
          </a:bodyPr>
          <a:lstStyle/>
          <a:p>
            <a:pPr>
              <a:buFont typeface="Arial" panose="020B0604020202020204" pitchFamily="34" charset="0"/>
              <a:buChar char="•"/>
            </a:pPr>
            <a:r>
              <a:rPr lang="en-US" sz="2000" b="0" i="0">
                <a:solidFill>
                  <a:srgbClr val="333E48"/>
                </a:solidFill>
                <a:effectLst/>
                <a:latin typeface="Times New Roman" panose="02020603050405020304" pitchFamily="18" charset="0"/>
                <a:cs typeface="Times New Roman" panose="02020603050405020304" pitchFamily="18" charset="0"/>
              </a:rPr>
              <a:t>A durable, strong 3D filament</a:t>
            </a:r>
          </a:p>
          <a:p>
            <a:pPr>
              <a:buFont typeface="Arial" panose="020B0604020202020204" pitchFamily="34" charset="0"/>
              <a:buChar char="•"/>
            </a:pPr>
            <a:r>
              <a:rPr lang="en-US" sz="2000" b="0" i="0">
                <a:solidFill>
                  <a:srgbClr val="333E48"/>
                </a:solidFill>
                <a:effectLst/>
                <a:latin typeface="Times New Roman" panose="02020603050405020304" pitchFamily="18" charset="0"/>
                <a:cs typeface="Times New Roman" panose="02020603050405020304" pitchFamily="18" charset="0"/>
              </a:rPr>
              <a:t>Quite flexible and lightweight</a:t>
            </a:r>
          </a:p>
          <a:p>
            <a:pPr>
              <a:buFont typeface="Arial" panose="020B0604020202020204" pitchFamily="34" charset="0"/>
              <a:buChar char="•"/>
            </a:pPr>
            <a:r>
              <a:rPr lang="en-US" sz="2000" b="0" i="0">
                <a:solidFill>
                  <a:srgbClr val="333E48"/>
                </a:solidFill>
                <a:effectLst/>
                <a:latin typeface="Times New Roman" panose="02020603050405020304" pitchFamily="18" charset="0"/>
                <a:cs typeface="Times New Roman" panose="02020603050405020304" pitchFamily="18" charset="0"/>
              </a:rPr>
              <a:t>Cheapest thermoplastic available at the time of writing </a:t>
            </a:r>
          </a:p>
          <a:p>
            <a:pPr>
              <a:buFont typeface="Arial" panose="020B0604020202020204" pitchFamily="34" charset="0"/>
              <a:buChar char="•"/>
            </a:pPr>
            <a:r>
              <a:rPr lang="en-US" sz="2000" b="0" i="0">
                <a:solidFill>
                  <a:srgbClr val="333E48"/>
                </a:solidFill>
                <a:effectLst/>
                <a:latin typeface="Times New Roman" panose="02020603050405020304" pitchFamily="18" charset="0"/>
                <a:cs typeface="Times New Roman" panose="02020603050405020304" pitchFamily="18" charset="0"/>
              </a:rPr>
              <a:t>Most favored material among professional 3D printers and keen armatures</a:t>
            </a:r>
          </a:p>
          <a:p>
            <a:pPr marL="285750" indent="-285750">
              <a:buFont typeface="Wingdings" panose="05000000000000000000" pitchFamily="2" charset="2"/>
              <a:buChar char="§"/>
            </a:pPr>
            <a:endParaRPr lang="en-IN"/>
          </a:p>
        </p:txBody>
      </p:sp>
      <p:sp>
        <p:nvSpPr>
          <p:cNvPr id="11" name="TextBox 10">
            <a:extLst>
              <a:ext uri="{FF2B5EF4-FFF2-40B4-BE49-F238E27FC236}">
                <a16:creationId xmlns:a16="http://schemas.microsoft.com/office/drawing/2014/main" id="{D011B33F-B771-7A5B-F4B5-ED598EA5475B}"/>
              </a:ext>
            </a:extLst>
          </p:cNvPr>
          <p:cNvSpPr txBox="1"/>
          <p:nvPr/>
        </p:nvSpPr>
        <p:spPr>
          <a:xfrm>
            <a:off x="5770485" y="4340972"/>
            <a:ext cx="6960094" cy="1631216"/>
          </a:xfrm>
          <a:prstGeom prst="rect">
            <a:avLst/>
          </a:prstGeom>
          <a:noFill/>
        </p:spPr>
        <p:txBody>
          <a:bodyPr wrap="square" rtlCol="0">
            <a:spAutoFit/>
          </a:bodyPr>
          <a:lstStyle/>
          <a:p>
            <a:pPr algn="l">
              <a:buFont typeface="Arial" panose="020B0604020202020204" pitchFamily="34" charset="0"/>
              <a:buChar char="•"/>
            </a:pPr>
            <a:r>
              <a:rPr lang="en-US" sz="2000" b="0" i="0">
                <a:solidFill>
                  <a:srgbClr val="333E48"/>
                </a:solidFill>
                <a:effectLst/>
                <a:latin typeface="Times New Roman" panose="02020603050405020304" pitchFamily="18" charset="0"/>
                <a:cs typeface="Times New Roman" panose="02020603050405020304" pitchFamily="18" charset="0"/>
              </a:rPr>
              <a:t>No harmful fumes, produces a sweet aroma    when  heated</a:t>
            </a:r>
          </a:p>
          <a:p>
            <a:pPr algn="l">
              <a:buFont typeface="Arial" panose="020B0604020202020204" pitchFamily="34" charset="0"/>
              <a:buChar char="•"/>
            </a:pPr>
            <a:r>
              <a:rPr lang="en-US" sz="2000" b="0" i="0">
                <a:solidFill>
                  <a:srgbClr val="333E48"/>
                </a:solidFill>
                <a:effectLst/>
                <a:latin typeface="Times New Roman" panose="02020603050405020304" pitchFamily="18" charset="0"/>
                <a:cs typeface="Times New Roman" panose="02020603050405020304" pitchFamily="18" charset="0"/>
              </a:rPr>
              <a:t>Easier to work with compared to ABS</a:t>
            </a:r>
          </a:p>
          <a:p>
            <a:pPr algn="l">
              <a:buFont typeface="Arial" panose="020B0604020202020204" pitchFamily="34" charset="0"/>
              <a:buChar char="•"/>
            </a:pPr>
            <a:r>
              <a:rPr lang="en-US" sz="2000" b="0" i="0">
                <a:solidFill>
                  <a:srgbClr val="333E48"/>
                </a:solidFill>
                <a:effectLst/>
                <a:latin typeface="Times New Roman" panose="02020603050405020304" pitchFamily="18" charset="0"/>
                <a:cs typeface="Times New Roman" panose="02020603050405020304" pitchFamily="18" charset="0"/>
              </a:rPr>
              <a:t>Compared to ABS, PLA is less prone to warping</a:t>
            </a:r>
          </a:p>
          <a:p>
            <a:pPr algn="l">
              <a:buFont typeface="Arial" panose="020B0604020202020204" pitchFamily="34" charset="0"/>
              <a:buChar char="•"/>
            </a:pPr>
            <a:r>
              <a:rPr lang="en-US" sz="2000" b="0" i="0">
                <a:solidFill>
                  <a:srgbClr val="333E48"/>
                </a:solidFill>
                <a:effectLst/>
                <a:latin typeface="Times New Roman" panose="02020603050405020304" pitchFamily="18" charset="0"/>
                <a:cs typeface="Times New Roman" panose="02020603050405020304" pitchFamily="18" charset="0"/>
              </a:rPr>
              <a:t>Available in special effects like glow-in-the-dark colors and translucency</a:t>
            </a:r>
          </a:p>
        </p:txBody>
      </p:sp>
    </p:spTree>
    <p:extLst>
      <p:ext uri="{BB962C8B-B14F-4D97-AF65-F5344CB8AC3E}">
        <p14:creationId xmlns:p14="http://schemas.microsoft.com/office/powerpoint/2010/main" val="2402822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EC2B6D-1AC2-D910-0017-9CD340E148E7}"/>
              </a:ext>
            </a:extLst>
          </p:cNvPr>
          <p:cNvSpPr txBox="1"/>
          <p:nvPr/>
        </p:nvSpPr>
        <p:spPr>
          <a:xfrm>
            <a:off x="-548936" y="413106"/>
            <a:ext cx="5014404" cy="584775"/>
          </a:xfrm>
          <a:prstGeom prst="rect">
            <a:avLst/>
          </a:prstGeom>
          <a:noFill/>
        </p:spPr>
        <p:txBody>
          <a:bodyPr wrap="square" rtlCol="0">
            <a:spAutoFit/>
          </a:bodyPr>
          <a:lstStyle/>
          <a:p>
            <a:pPr lvl="2">
              <a:spcBef>
                <a:spcPts val="310"/>
              </a:spcBef>
              <a:buSzPts val="1400"/>
              <a:tabLst>
                <a:tab pos="464185" algn="l"/>
              </a:tabLst>
            </a:pPr>
            <a:r>
              <a:rPr lang="en-US" sz="2200" kern="0">
                <a:effectLst/>
                <a:latin typeface="Times New Roman" panose="02020603050405020304" pitchFamily="18" charset="0"/>
                <a:ea typeface="Times New Roman" panose="02020603050405020304" pitchFamily="18" charset="0"/>
              </a:rPr>
              <a:t>PET</a:t>
            </a:r>
            <a:r>
              <a:rPr lang="en-US" sz="2200" kern="0" spc="300">
                <a:effectLst/>
                <a:latin typeface="Times New Roman" panose="02020603050405020304" pitchFamily="18" charset="0"/>
                <a:ea typeface="Times New Roman" panose="02020603050405020304" pitchFamily="18" charset="0"/>
              </a:rPr>
              <a:t> </a:t>
            </a:r>
            <a:r>
              <a:rPr lang="en-US" sz="2200" kern="0">
                <a:effectLst/>
                <a:latin typeface="Times New Roman" panose="02020603050405020304" pitchFamily="18" charset="0"/>
                <a:ea typeface="Times New Roman" panose="02020603050405020304" pitchFamily="18" charset="0"/>
              </a:rPr>
              <a:t>FILAMENT</a:t>
            </a:r>
            <a:endParaRPr lang="en-IN" sz="2200" kern="0">
              <a:effectLst/>
              <a:latin typeface="Times New Roman" panose="02020603050405020304" pitchFamily="18" charset="0"/>
              <a:ea typeface="Times New Roman" panose="02020603050405020304" pitchFamily="18" charset="0"/>
            </a:endParaRPr>
          </a:p>
          <a:p>
            <a:r>
              <a:rPr lang="en-US" sz="1000" b="1">
                <a:effectLst/>
                <a:latin typeface="Times New Roman" panose="02020603050405020304" pitchFamily="18" charset="0"/>
                <a:ea typeface="Times New Roman" panose="02020603050405020304" pitchFamily="18" charset="0"/>
              </a:rPr>
              <a:t> </a:t>
            </a:r>
            <a:endParaRPr lang="en-IN" sz="1400">
              <a:effectLst/>
              <a:latin typeface="Times New Roman" panose="02020603050405020304" pitchFamily="18" charset="0"/>
              <a:ea typeface="Times New Roman" panose="02020603050405020304" pitchFamily="18" charset="0"/>
            </a:endParaRPr>
          </a:p>
        </p:txBody>
      </p:sp>
      <p:pic>
        <p:nvPicPr>
          <p:cNvPr id="3" name="image12.png" descr="eSun - Filament - PLA+ 1.75mm 3D Printing Filament 1kg-White | Robu.in">
            <a:extLst>
              <a:ext uri="{FF2B5EF4-FFF2-40B4-BE49-F238E27FC236}">
                <a16:creationId xmlns:a16="http://schemas.microsoft.com/office/drawing/2014/main" id="{C76D8E54-8A9B-9054-758A-BB83658CB977}"/>
              </a:ext>
            </a:extLst>
          </p:cNvPr>
          <p:cNvPicPr>
            <a:picLocks noChangeAspect="1"/>
          </p:cNvPicPr>
          <p:nvPr/>
        </p:nvPicPr>
        <p:blipFill>
          <a:blip r:embed="rId2" cstate="print"/>
          <a:stretch>
            <a:fillRect/>
          </a:stretch>
        </p:blipFill>
        <p:spPr>
          <a:xfrm>
            <a:off x="903944" y="905549"/>
            <a:ext cx="1666240" cy="1962150"/>
          </a:xfrm>
          <a:prstGeom prst="rect">
            <a:avLst/>
          </a:prstGeom>
        </p:spPr>
      </p:pic>
      <p:sp>
        <p:nvSpPr>
          <p:cNvPr id="4" name="TextBox 3">
            <a:extLst>
              <a:ext uri="{FF2B5EF4-FFF2-40B4-BE49-F238E27FC236}">
                <a16:creationId xmlns:a16="http://schemas.microsoft.com/office/drawing/2014/main" id="{660F1204-DBD2-3A55-C26F-204D063616BF}"/>
              </a:ext>
            </a:extLst>
          </p:cNvPr>
          <p:cNvSpPr txBox="1"/>
          <p:nvPr/>
        </p:nvSpPr>
        <p:spPr>
          <a:xfrm>
            <a:off x="106532" y="2867699"/>
            <a:ext cx="4838330" cy="369332"/>
          </a:xfrm>
          <a:prstGeom prst="rect">
            <a:avLst/>
          </a:prstGeom>
          <a:noFill/>
        </p:spPr>
        <p:txBody>
          <a:bodyPr wrap="square" rtlCol="0">
            <a:spAutoFit/>
          </a:bodyPr>
          <a:lstStyle/>
          <a:p>
            <a:r>
              <a:rPr lang="en-US" sz="1400">
                <a:effectLst/>
                <a:latin typeface="Times New Roman" panose="02020603050405020304" pitchFamily="18" charset="0"/>
                <a:ea typeface="Times New Roman" panose="02020603050405020304" pitchFamily="18" charset="0"/>
              </a:rPr>
              <a:t>Figure</a:t>
            </a:r>
            <a:r>
              <a:rPr lang="en-US" sz="1400" spc="-10">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1.11</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Polyethylene</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Terephthalate</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Filament</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Roller</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(PET</a:t>
            </a:r>
            <a:r>
              <a:rPr lang="en-US" sz="1800">
                <a:effectLst/>
                <a:latin typeface="Times New Roman" panose="02020603050405020304" pitchFamily="18" charset="0"/>
                <a:ea typeface="Times New Roman" panose="02020603050405020304" pitchFamily="18" charset="0"/>
              </a:rPr>
              <a:t>)</a:t>
            </a:r>
            <a:endParaRPr lang="en-IN"/>
          </a:p>
        </p:txBody>
      </p:sp>
      <p:sp>
        <p:nvSpPr>
          <p:cNvPr id="5" name="TextBox 4">
            <a:extLst>
              <a:ext uri="{FF2B5EF4-FFF2-40B4-BE49-F238E27FC236}">
                <a16:creationId xmlns:a16="http://schemas.microsoft.com/office/drawing/2014/main" id="{E9C44865-1142-93A2-5837-E267BC415D0D}"/>
              </a:ext>
            </a:extLst>
          </p:cNvPr>
          <p:cNvSpPr txBox="1"/>
          <p:nvPr/>
        </p:nvSpPr>
        <p:spPr>
          <a:xfrm>
            <a:off x="0" y="3620970"/>
            <a:ext cx="5548544" cy="1631216"/>
          </a:xfrm>
          <a:prstGeom prst="rect">
            <a:avLst/>
          </a:prstGeom>
          <a:noFill/>
        </p:spPr>
        <p:txBody>
          <a:bodyPr wrap="square" rtlCol="0">
            <a:spAutoFit/>
          </a:bodyPr>
          <a:lstStyle/>
          <a:p>
            <a:pPr algn="l">
              <a:buFont typeface="Arial" panose="020B0604020202020204" pitchFamily="34" charset="0"/>
              <a:buChar char="•"/>
            </a:pPr>
            <a:r>
              <a:rPr lang="en-US" sz="2000" b="0" i="0">
                <a:solidFill>
                  <a:srgbClr val="333E48"/>
                </a:solidFill>
                <a:effectLst/>
                <a:latin typeface="Times New Roman" panose="02020603050405020304" pitchFamily="18" charset="0"/>
                <a:cs typeface="Times New Roman" panose="02020603050405020304" pitchFamily="18" charset="0"/>
              </a:rPr>
              <a:t>Strong, flexible, and with bio compatibility</a:t>
            </a:r>
          </a:p>
          <a:p>
            <a:pPr algn="l">
              <a:buFont typeface="Arial" panose="020B0604020202020204" pitchFamily="34" charset="0"/>
              <a:buChar char="•"/>
            </a:pPr>
            <a:r>
              <a:rPr lang="en-US" sz="2000" b="0" i="0">
                <a:solidFill>
                  <a:srgbClr val="333E48"/>
                </a:solidFill>
                <a:effectLst/>
                <a:latin typeface="Times New Roman" panose="02020603050405020304" pitchFamily="18" charset="0"/>
                <a:cs typeface="Times New Roman" panose="02020603050405020304" pitchFamily="18" charset="0"/>
              </a:rPr>
              <a:t>Does not warp</a:t>
            </a:r>
          </a:p>
          <a:p>
            <a:pPr algn="l">
              <a:buFont typeface="Arial" panose="020B0604020202020204" pitchFamily="34" charset="0"/>
              <a:buChar char="•"/>
            </a:pPr>
            <a:r>
              <a:rPr lang="en-US" sz="2000" b="0" i="0">
                <a:solidFill>
                  <a:srgbClr val="333E48"/>
                </a:solidFill>
                <a:effectLst/>
                <a:latin typeface="Times New Roman" panose="02020603050405020304" pitchFamily="18" charset="0"/>
                <a:cs typeface="Times New Roman" panose="02020603050405020304" pitchFamily="18" charset="0"/>
              </a:rPr>
              <a:t>Does not shrink</a:t>
            </a:r>
          </a:p>
          <a:p>
            <a:pPr algn="l">
              <a:buFont typeface="Arial" panose="020B0604020202020204" pitchFamily="34" charset="0"/>
              <a:buChar char="•"/>
            </a:pPr>
            <a:r>
              <a:rPr lang="en-US" sz="2000" b="0" i="0">
                <a:solidFill>
                  <a:srgbClr val="333E48"/>
                </a:solidFill>
                <a:effectLst/>
                <a:latin typeface="Times New Roman" panose="02020603050405020304" pitchFamily="18" charset="0"/>
                <a:cs typeface="Times New Roman" panose="02020603050405020304" pitchFamily="18" charset="0"/>
              </a:rPr>
              <a:t>Does not absorb moisture from the air</a:t>
            </a:r>
          </a:p>
          <a:p>
            <a:pPr algn="l">
              <a:buFont typeface="Arial" panose="020B0604020202020204" pitchFamily="34" charset="0"/>
              <a:buChar char="•"/>
            </a:pPr>
            <a:r>
              <a:rPr lang="en-US" sz="2000" b="0" i="0">
                <a:solidFill>
                  <a:srgbClr val="333E48"/>
                </a:solidFill>
                <a:effectLst/>
                <a:latin typeface="Times New Roman" panose="02020603050405020304" pitchFamily="18" charset="0"/>
                <a:cs typeface="Times New Roman" panose="02020603050405020304" pitchFamily="18" charset="0"/>
              </a:rPr>
              <a:t>Does not degrade in water</a:t>
            </a:r>
          </a:p>
        </p:txBody>
      </p:sp>
      <p:sp>
        <p:nvSpPr>
          <p:cNvPr id="7" name="TextBox 6">
            <a:extLst>
              <a:ext uri="{FF2B5EF4-FFF2-40B4-BE49-F238E27FC236}">
                <a16:creationId xmlns:a16="http://schemas.microsoft.com/office/drawing/2014/main" id="{C8CB59D9-4959-9C70-EF73-545FEFD8AEB4}"/>
              </a:ext>
            </a:extLst>
          </p:cNvPr>
          <p:cNvSpPr txBox="1"/>
          <p:nvPr/>
        </p:nvSpPr>
        <p:spPr>
          <a:xfrm>
            <a:off x="5450889" y="413106"/>
            <a:ext cx="5659515" cy="430887"/>
          </a:xfrm>
          <a:prstGeom prst="rect">
            <a:avLst/>
          </a:prstGeom>
          <a:noFill/>
        </p:spPr>
        <p:txBody>
          <a:bodyPr wrap="square" rtlCol="0">
            <a:spAutoFit/>
          </a:bodyPr>
          <a:lstStyle/>
          <a:p>
            <a:pPr lvl="2">
              <a:spcBef>
                <a:spcPts val="310"/>
              </a:spcBef>
              <a:buSzPts val="1400"/>
              <a:tabLst>
                <a:tab pos="464185" algn="l"/>
              </a:tabLst>
            </a:pPr>
            <a:r>
              <a:rPr lang="en-US" sz="2200" kern="0">
                <a:effectLst/>
                <a:latin typeface="Times New Roman" panose="02020603050405020304" pitchFamily="18" charset="0"/>
                <a:ea typeface="Times New Roman" panose="02020603050405020304" pitchFamily="18" charset="0"/>
              </a:rPr>
              <a:t>PETT</a:t>
            </a:r>
            <a:r>
              <a:rPr lang="en-US" sz="2200" kern="0" spc="-50">
                <a:effectLst/>
                <a:latin typeface="Times New Roman" panose="02020603050405020304" pitchFamily="18" charset="0"/>
                <a:ea typeface="Times New Roman" panose="02020603050405020304" pitchFamily="18" charset="0"/>
              </a:rPr>
              <a:t> </a:t>
            </a:r>
            <a:r>
              <a:rPr lang="en-US" sz="2200" kern="0">
                <a:effectLst/>
                <a:latin typeface="Times New Roman" panose="02020603050405020304" pitchFamily="18" charset="0"/>
                <a:ea typeface="Times New Roman" panose="02020603050405020304" pitchFamily="18" charset="0"/>
              </a:rPr>
              <a:t>FILAMENT</a:t>
            </a:r>
            <a:endParaRPr lang="en-IN" sz="2200" kern="0">
              <a:effectLst/>
              <a:latin typeface="Times New Roman" panose="02020603050405020304" pitchFamily="18" charset="0"/>
              <a:ea typeface="Times New Roman" panose="02020603050405020304" pitchFamily="18" charset="0"/>
            </a:endParaRPr>
          </a:p>
        </p:txBody>
      </p:sp>
      <p:pic>
        <p:nvPicPr>
          <p:cNvPr id="8" name="image13.jpeg" descr="PETT Filament - Strength, Properties, and Tips for Better 3D Printing (Mar.  2023)">
            <a:extLst>
              <a:ext uri="{FF2B5EF4-FFF2-40B4-BE49-F238E27FC236}">
                <a16:creationId xmlns:a16="http://schemas.microsoft.com/office/drawing/2014/main" id="{61ED6732-A2EA-E68D-6FCE-8653462458C1}"/>
              </a:ext>
            </a:extLst>
          </p:cNvPr>
          <p:cNvPicPr>
            <a:picLocks noChangeAspect="1"/>
          </p:cNvPicPr>
          <p:nvPr/>
        </p:nvPicPr>
        <p:blipFill>
          <a:blip r:embed="rId3" cstate="print"/>
          <a:stretch>
            <a:fillRect/>
          </a:stretch>
        </p:blipFill>
        <p:spPr>
          <a:xfrm>
            <a:off x="6909003" y="813216"/>
            <a:ext cx="2653030" cy="2008505"/>
          </a:xfrm>
          <a:prstGeom prst="rect">
            <a:avLst/>
          </a:prstGeom>
        </p:spPr>
      </p:pic>
      <p:sp>
        <p:nvSpPr>
          <p:cNvPr id="9" name="TextBox 8">
            <a:extLst>
              <a:ext uri="{FF2B5EF4-FFF2-40B4-BE49-F238E27FC236}">
                <a16:creationId xmlns:a16="http://schemas.microsoft.com/office/drawing/2014/main" id="{CAC6108A-775B-636B-8ECA-0FDD0F733210}"/>
              </a:ext>
            </a:extLst>
          </p:cNvPr>
          <p:cNvSpPr txBox="1"/>
          <p:nvPr/>
        </p:nvSpPr>
        <p:spPr>
          <a:xfrm>
            <a:off x="5974672" y="2867699"/>
            <a:ext cx="5743852" cy="307777"/>
          </a:xfrm>
          <a:prstGeom prst="rect">
            <a:avLst/>
          </a:prstGeom>
          <a:noFill/>
        </p:spPr>
        <p:txBody>
          <a:bodyPr wrap="square" rtlCol="0">
            <a:spAutoFit/>
          </a:bodyPr>
          <a:lstStyle/>
          <a:p>
            <a:r>
              <a:rPr lang="en-US" sz="1400">
                <a:effectLst/>
                <a:latin typeface="Times New Roman" panose="02020603050405020304" pitchFamily="18" charset="0"/>
                <a:ea typeface="Times New Roman" panose="02020603050405020304" pitchFamily="18" charset="0"/>
              </a:rPr>
              <a:t>Figure 1.12  Polyethylene</a:t>
            </a:r>
            <a:r>
              <a:rPr lang="en-US" sz="1400" spc="-10">
                <a:effectLst/>
                <a:latin typeface="Times New Roman" panose="02020603050405020304" pitchFamily="18" charset="0"/>
                <a:ea typeface="Times New Roman" panose="02020603050405020304" pitchFamily="18" charset="0"/>
              </a:rPr>
              <a:t> </a:t>
            </a:r>
            <a:r>
              <a:rPr lang="en-US" sz="1400">
                <a:solidFill>
                  <a:srgbClr val="202124"/>
                </a:solidFill>
                <a:effectLst/>
                <a:latin typeface="Times New Roman" panose="02020603050405020304" pitchFamily="18" charset="0"/>
                <a:ea typeface="Times New Roman" panose="02020603050405020304" pitchFamily="18" charset="0"/>
              </a:rPr>
              <a:t>coTrimethylene Terephthalate</a:t>
            </a:r>
            <a:r>
              <a:rPr lang="en-US" sz="1400">
                <a:solidFill>
                  <a:srgbClr val="202124"/>
                </a:solidFill>
                <a:effectLst/>
                <a:latin typeface="Arial" panose="020B0604020202020204" pitchFamily="34"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Filament</a:t>
            </a:r>
            <a:r>
              <a:rPr lang="en-US" sz="1400" spc="-10">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Roller</a:t>
            </a:r>
            <a:r>
              <a:rPr lang="en-US" sz="1400" spc="-5">
                <a:effectLst/>
                <a:latin typeface="Times New Roman" panose="02020603050405020304" pitchFamily="18" charset="0"/>
                <a:ea typeface="Times New Roman" panose="02020603050405020304" pitchFamily="18" charset="0"/>
              </a:rPr>
              <a:t> </a:t>
            </a:r>
            <a:endParaRPr lang="en-IN" sz="1400"/>
          </a:p>
        </p:txBody>
      </p:sp>
      <p:sp>
        <p:nvSpPr>
          <p:cNvPr id="10" name="TextBox 9">
            <a:extLst>
              <a:ext uri="{FF2B5EF4-FFF2-40B4-BE49-F238E27FC236}">
                <a16:creationId xmlns:a16="http://schemas.microsoft.com/office/drawing/2014/main" id="{BD56070A-18AB-80F3-A90C-5166E22851C4}"/>
              </a:ext>
            </a:extLst>
          </p:cNvPr>
          <p:cNvSpPr txBox="1"/>
          <p:nvPr/>
        </p:nvSpPr>
        <p:spPr>
          <a:xfrm>
            <a:off x="4749553" y="3506681"/>
            <a:ext cx="7335916" cy="2246769"/>
          </a:xfrm>
          <a:prstGeom prst="rect">
            <a:avLst/>
          </a:prstGeom>
          <a:noFill/>
        </p:spPr>
        <p:txBody>
          <a:bodyPr wrap="square" rtlCol="0">
            <a:spAutoFit/>
          </a:bodyPr>
          <a:lstStyle/>
          <a:p>
            <a:pPr algn="l">
              <a:buFont typeface="Arial" panose="020B0604020202020204" pitchFamily="34" charset="0"/>
              <a:buChar char="•"/>
            </a:pPr>
            <a:r>
              <a:rPr lang="en-US" sz="2000" b="0" i="0">
                <a:solidFill>
                  <a:srgbClr val="444444"/>
                </a:solidFill>
                <a:effectLst/>
                <a:latin typeface="Times New Roman" panose="02020603050405020304" pitchFamily="18" charset="0"/>
                <a:cs typeface="Times New Roman" panose="02020603050405020304" pitchFamily="18" charset="0"/>
              </a:rPr>
              <a:t>Strength, flexibility, and biocompatibility. Not brittle nor prone to </a:t>
            </a:r>
            <a:endParaRPr lang="en-US" sz="2000">
              <a:solidFill>
                <a:srgbClr val="444444"/>
              </a:solidFill>
              <a:latin typeface="Times New Roman" panose="02020603050405020304" pitchFamily="18" charset="0"/>
              <a:cs typeface="Times New Roman" panose="02020603050405020304" pitchFamily="18" charset="0"/>
            </a:endParaRPr>
          </a:p>
          <a:p>
            <a:pPr algn="l"/>
            <a:r>
              <a:rPr lang="en-US" sz="2000">
                <a:solidFill>
                  <a:srgbClr val="444444"/>
                </a:solidFill>
                <a:latin typeface="Times New Roman" panose="02020603050405020304" pitchFamily="18" charset="0"/>
                <a:cs typeface="Times New Roman" panose="02020603050405020304" pitchFamily="18" charset="0"/>
              </a:rPr>
              <a:t>   wrap</a:t>
            </a:r>
            <a:r>
              <a:rPr lang="en-US" sz="2000" b="0" i="0">
                <a:solidFill>
                  <a:srgbClr val="444444"/>
                </a:solidFill>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US" sz="2000" b="0" i="0">
                <a:solidFill>
                  <a:srgbClr val="444444"/>
                </a:solidFill>
                <a:effectLst/>
                <a:latin typeface="Times New Roman" panose="02020603050405020304" pitchFamily="18" charset="0"/>
                <a:cs typeface="Times New Roman" panose="02020603050405020304" pitchFamily="18" charset="0"/>
              </a:rPr>
              <a:t>Does not shrink, can be printed on glass without any glues</a:t>
            </a:r>
          </a:p>
          <a:p>
            <a:pPr algn="l">
              <a:buFont typeface="Arial" panose="020B0604020202020204" pitchFamily="34" charset="0"/>
              <a:buChar char="•"/>
            </a:pPr>
            <a:r>
              <a:rPr lang="en-US" sz="2000" b="0" i="0">
                <a:solidFill>
                  <a:srgbClr val="444444"/>
                </a:solidFill>
                <a:effectLst/>
                <a:latin typeface="Times New Roman" panose="02020603050405020304" pitchFamily="18" charset="0"/>
                <a:cs typeface="Times New Roman" panose="02020603050405020304" pitchFamily="18" charset="0"/>
              </a:rPr>
              <a:t>Do not absorb water or moisture from the air, does not degrade in</a:t>
            </a:r>
          </a:p>
          <a:p>
            <a:pPr algn="l"/>
            <a:r>
              <a:rPr lang="en-US" sz="2000">
                <a:solidFill>
                  <a:srgbClr val="444444"/>
                </a:solidFill>
                <a:latin typeface="Times New Roman" panose="02020603050405020304" pitchFamily="18" charset="0"/>
                <a:cs typeface="Times New Roman" panose="02020603050405020304" pitchFamily="18" charset="0"/>
              </a:rPr>
              <a:t>  water</a:t>
            </a:r>
            <a:r>
              <a:rPr lang="en-US" sz="2000" b="0" i="0">
                <a:solidFill>
                  <a:srgbClr val="444444"/>
                </a:solidFill>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US" sz="2000" b="0" i="0">
                <a:solidFill>
                  <a:srgbClr val="444444"/>
                </a:solidFill>
                <a:effectLst/>
                <a:latin typeface="Times New Roman" panose="02020603050405020304" pitchFamily="18" charset="0"/>
                <a:cs typeface="Times New Roman" panose="02020603050405020304" pitchFamily="18" charset="0"/>
              </a:rPr>
              <a:t>FDA approved and impressive in bridging</a:t>
            </a:r>
          </a:p>
          <a:p>
            <a:pPr algn="l">
              <a:buFont typeface="Arial" panose="020B0604020202020204" pitchFamily="34" charset="0"/>
              <a:buChar char="•"/>
            </a:pPr>
            <a:r>
              <a:rPr lang="en-US" sz="2000" b="0" i="0">
                <a:solidFill>
                  <a:srgbClr val="444444"/>
                </a:solidFill>
                <a:effectLst/>
                <a:latin typeface="Times New Roman" panose="02020603050405020304" pitchFamily="18" charset="0"/>
                <a:cs typeface="Times New Roman" panose="02020603050405020304" pitchFamily="18" charset="0"/>
              </a:rPr>
              <a:t>Prices for PETT are also coming down with some as cheap as ABS</a:t>
            </a:r>
          </a:p>
        </p:txBody>
      </p:sp>
    </p:spTree>
    <p:extLst>
      <p:ext uri="{BB962C8B-B14F-4D97-AF65-F5344CB8AC3E}">
        <p14:creationId xmlns:p14="http://schemas.microsoft.com/office/powerpoint/2010/main" val="1758183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C0DFAA-5BFF-D76D-1CC1-94D506E7F5AF}"/>
              </a:ext>
            </a:extLst>
          </p:cNvPr>
          <p:cNvSpPr>
            <a:spLocks noChangeArrowheads="1"/>
          </p:cNvSpPr>
          <p:nvPr/>
        </p:nvSpPr>
        <p:spPr bwMode="auto">
          <a:xfrm>
            <a:off x="-363985" y="9765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20536" tIns="39675" rIns="91440" bIns="45720" numCol="1" anchor="ctr" anchorCtr="0" compatLnSpc="1">
            <a:prstTxWarp prst="textNoShape">
              <a:avLst/>
            </a:prstTxWarp>
            <a:spAutoFit/>
          </a:bodyPr>
          <a:lstStyle/>
          <a:p>
            <a:endParaRPr lang="en-IN" dirty="0"/>
          </a:p>
        </p:txBody>
      </p:sp>
      <p:pic>
        <p:nvPicPr>
          <p:cNvPr id="2049" name="image14.jpeg" descr="Buy Wood PLA Filament 1.75, SUNLU Real Wood Fiber Neatly Wound PLA Filament  1.75mm Dimensional Accuracy +/- 0.03mm, Fit Most FDM 3D Printers, 1kg Spool  (2.2lbs), 330 Meters, Woody Scent, Real Wood">
            <a:extLst>
              <a:ext uri="{FF2B5EF4-FFF2-40B4-BE49-F238E27FC236}">
                <a16:creationId xmlns:a16="http://schemas.microsoft.com/office/drawing/2014/main" id="{A9CA0848-561F-EA02-3928-783CF9335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225" y="1012055"/>
            <a:ext cx="3148012" cy="17891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A2A8771-1A74-5CC5-A1E8-17E2AC01FC9B}"/>
              </a:ext>
            </a:extLst>
          </p:cNvPr>
          <p:cNvSpPr>
            <a:spLocks noChangeArrowheads="1"/>
          </p:cNvSpPr>
          <p:nvPr/>
        </p:nvSpPr>
        <p:spPr bwMode="auto">
          <a:xfrm>
            <a:off x="-363985" y="93190"/>
            <a:ext cx="348364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914400" marR="0" lvl="2" indent="0" algn="l" defTabSz="914400" rtl="0" eaLnBrk="0" fontAlgn="base" latinLnBrk="0" hangingPunct="0">
              <a:lnSpc>
                <a:spcPct val="100000"/>
              </a:lnSpc>
              <a:spcBef>
                <a:spcPct val="0"/>
              </a:spcBef>
              <a:spcAft>
                <a:spcPct val="0"/>
              </a:spcAft>
              <a:buClrTx/>
              <a:buSzTx/>
              <a:tabLst/>
            </a:pPr>
            <a:b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r>
              <a:rPr kumimoji="0" lang="en-US" altLang="en-US" sz="220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WOOD FILAMENT</a:t>
            </a:r>
            <a:endParaRPr kumimoji="0" lang="en-US" altLang="en-US" sz="22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F373859A-FB8A-4AB0-EA70-52BB32B98AC8}"/>
              </a:ext>
            </a:extLst>
          </p:cNvPr>
          <p:cNvSpPr txBox="1"/>
          <p:nvPr/>
        </p:nvSpPr>
        <p:spPr>
          <a:xfrm>
            <a:off x="-1145219" y="2858257"/>
            <a:ext cx="9081855" cy="307777"/>
          </a:xfrm>
          <a:prstGeom prst="rect">
            <a:avLst/>
          </a:prstGeom>
          <a:noFill/>
        </p:spPr>
        <p:txBody>
          <a:bodyPr wrap="square" rtlCol="0">
            <a:spAutoFit/>
          </a:bodyPr>
          <a:lstStyle/>
          <a:p>
            <a:pPr marL="2306320" indent="-271145" algn="just">
              <a:spcBef>
                <a:spcPts val="405"/>
              </a:spcBef>
              <a:spcAft>
                <a:spcPts val="0"/>
              </a:spcAft>
              <a:tabLst>
                <a:tab pos="2306955" algn="l"/>
              </a:tabLst>
            </a:pPr>
            <a:r>
              <a:rPr lang="en-US" sz="1400" dirty="0">
                <a:effectLst/>
                <a:latin typeface="Times New Roman" panose="02020603050405020304" pitchFamily="18" charset="0"/>
                <a:ea typeface="Times New Roman" panose="02020603050405020304" pitchFamily="18" charset="0"/>
              </a:rPr>
              <a:t>1.13 Wood</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Filament</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Roller</a:t>
            </a:r>
            <a:endParaRPr lang="en-IN" sz="14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6C1414BE-F3B9-36B7-F5C0-860243F9CE30}"/>
              </a:ext>
            </a:extLst>
          </p:cNvPr>
          <p:cNvSpPr txBox="1"/>
          <p:nvPr/>
        </p:nvSpPr>
        <p:spPr>
          <a:xfrm>
            <a:off x="248575" y="3630412"/>
            <a:ext cx="5921406" cy="2246769"/>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Contain real wood fibers</a:t>
            </a:r>
          </a:p>
          <a:p>
            <a:pPr algn="l">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Produce different shades of brown wooden-like surfaces</a:t>
            </a:r>
          </a:p>
          <a:p>
            <a:pPr algn="l">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The higher the temperature the darker brown shade</a:t>
            </a:r>
          </a:p>
          <a:p>
            <a:pPr algn="l">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Changing printing temperature stimulates tree’s growth ring effect</a:t>
            </a:r>
          </a:p>
          <a:p>
            <a:pPr algn="l">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You decorate and post-process, like cut, grind and paint</a:t>
            </a:r>
          </a:p>
        </p:txBody>
      </p:sp>
      <p:sp>
        <p:nvSpPr>
          <p:cNvPr id="7" name="TextBox 6">
            <a:extLst>
              <a:ext uri="{FF2B5EF4-FFF2-40B4-BE49-F238E27FC236}">
                <a16:creationId xmlns:a16="http://schemas.microsoft.com/office/drawing/2014/main" id="{1FBE63A1-EBD2-18FD-E58D-33F8944667C1}"/>
              </a:ext>
            </a:extLst>
          </p:cNvPr>
          <p:cNvSpPr txBox="1"/>
          <p:nvPr/>
        </p:nvSpPr>
        <p:spPr>
          <a:xfrm>
            <a:off x="6729274" y="408373"/>
            <a:ext cx="4296791" cy="461665"/>
          </a:xfrm>
          <a:prstGeom prst="rect">
            <a:avLst/>
          </a:prstGeom>
          <a:noFill/>
        </p:spPr>
        <p:txBody>
          <a:bodyPr wrap="square" rtlCol="0">
            <a:spAutoFit/>
          </a:bodyPr>
          <a:lstStyle/>
          <a:p>
            <a:pPr lvl="2">
              <a:spcBef>
                <a:spcPts val="310"/>
              </a:spcBef>
              <a:buSzPts val="1400"/>
              <a:tabLst>
                <a:tab pos="521335" algn="l"/>
              </a:tabLst>
            </a:pPr>
            <a:r>
              <a:rPr lang="en-US" sz="2400" kern="0" dirty="0">
                <a:effectLst/>
                <a:latin typeface="Times New Roman" panose="02020603050405020304" pitchFamily="18" charset="0"/>
                <a:ea typeface="Times New Roman" panose="02020603050405020304" pitchFamily="18" charset="0"/>
              </a:rPr>
              <a:t>METAL</a:t>
            </a:r>
            <a:r>
              <a:rPr lang="en-US" sz="2400" kern="0" spc="-10" dirty="0">
                <a:effectLst/>
                <a:latin typeface="Times New Roman" panose="02020603050405020304" pitchFamily="18" charset="0"/>
                <a:ea typeface="Times New Roman" panose="02020603050405020304" pitchFamily="18" charset="0"/>
              </a:rPr>
              <a:t> </a:t>
            </a:r>
            <a:r>
              <a:rPr lang="en-US" sz="2400" kern="0" dirty="0">
                <a:effectLst/>
                <a:latin typeface="Times New Roman" panose="02020603050405020304" pitchFamily="18" charset="0"/>
                <a:ea typeface="Times New Roman" panose="02020603050405020304" pitchFamily="18" charset="0"/>
              </a:rPr>
              <a:t>FILAMENT</a:t>
            </a:r>
            <a:endParaRPr lang="en-IN" sz="2400" kern="0" dirty="0">
              <a:effectLst/>
              <a:latin typeface="Times New Roman" panose="02020603050405020304" pitchFamily="18" charset="0"/>
              <a:ea typeface="Times New Roman" panose="02020603050405020304" pitchFamily="18" charset="0"/>
            </a:endParaRPr>
          </a:p>
        </p:txBody>
      </p:sp>
      <p:pic>
        <p:nvPicPr>
          <p:cNvPr id="8" name="image15.jpeg">
            <a:extLst>
              <a:ext uri="{FF2B5EF4-FFF2-40B4-BE49-F238E27FC236}">
                <a16:creationId xmlns:a16="http://schemas.microsoft.com/office/drawing/2014/main" id="{BA74E117-DFF3-EAC4-98BA-8BA9DF456A1F}"/>
              </a:ext>
            </a:extLst>
          </p:cNvPr>
          <p:cNvPicPr>
            <a:picLocks noChangeAspect="1"/>
          </p:cNvPicPr>
          <p:nvPr/>
        </p:nvPicPr>
        <p:blipFill>
          <a:blip r:embed="rId3" cstate="print"/>
          <a:stretch>
            <a:fillRect/>
          </a:stretch>
        </p:blipFill>
        <p:spPr>
          <a:xfrm>
            <a:off x="7048775" y="777706"/>
            <a:ext cx="2867582" cy="2202006"/>
          </a:xfrm>
          <a:prstGeom prst="rect">
            <a:avLst/>
          </a:prstGeom>
        </p:spPr>
      </p:pic>
      <p:sp>
        <p:nvSpPr>
          <p:cNvPr id="9" name="TextBox 8">
            <a:extLst>
              <a:ext uri="{FF2B5EF4-FFF2-40B4-BE49-F238E27FC236}">
                <a16:creationId xmlns:a16="http://schemas.microsoft.com/office/drawing/2014/main" id="{9D24251B-FD04-B685-8875-1071AC2C3CBD}"/>
              </a:ext>
            </a:extLst>
          </p:cNvPr>
          <p:cNvSpPr txBox="1"/>
          <p:nvPr/>
        </p:nvSpPr>
        <p:spPr>
          <a:xfrm>
            <a:off x="6835806" y="2979712"/>
            <a:ext cx="4030461" cy="307777"/>
          </a:xfrm>
          <a:prstGeom prst="rect">
            <a:avLst/>
          </a:prstGeom>
          <a:noFill/>
        </p:spPr>
        <p:txBody>
          <a:bodyPr wrap="square" rtlCol="0">
            <a:spAutoFit/>
          </a:bodyPr>
          <a:lstStyle/>
          <a:p>
            <a:pPr>
              <a:spcBef>
                <a:spcPts val="50"/>
              </a:spcBef>
              <a:tabLst>
                <a:tab pos="2317115" algn="l"/>
              </a:tabLst>
            </a:pPr>
            <a:r>
              <a:rPr lang="en-US" sz="1400" dirty="0">
                <a:effectLst/>
                <a:latin typeface="Times New Roman" panose="02020603050405020304" pitchFamily="18" charset="0"/>
                <a:ea typeface="Times New Roman" panose="02020603050405020304" pitchFamily="18" charset="0"/>
              </a:rPr>
              <a:t>Figure1.14 Metal</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Filament</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Roller</a:t>
            </a:r>
            <a:endParaRPr lang="en-IN" sz="14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F56224C6-75DA-B3C1-3876-A4BB240879E2}"/>
              </a:ext>
            </a:extLst>
          </p:cNvPr>
          <p:cNvSpPr txBox="1"/>
          <p:nvPr/>
        </p:nvSpPr>
        <p:spPr>
          <a:xfrm>
            <a:off x="7111014" y="3570512"/>
            <a:ext cx="4296792" cy="1015663"/>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Highly durable</a:t>
            </a:r>
          </a:p>
          <a:p>
            <a:pPr algn="l">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Not soluble</a:t>
            </a:r>
          </a:p>
          <a:p>
            <a:pPr algn="l">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Very little shrinkage during cooling</a:t>
            </a:r>
          </a:p>
        </p:txBody>
      </p:sp>
    </p:spTree>
    <p:extLst>
      <p:ext uri="{BB962C8B-B14F-4D97-AF65-F5344CB8AC3E}">
        <p14:creationId xmlns:p14="http://schemas.microsoft.com/office/powerpoint/2010/main" val="334197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AC9B98-30EC-90F3-2E1A-93FDC2AD9995}"/>
              </a:ext>
            </a:extLst>
          </p:cNvPr>
          <p:cNvSpPr txBox="1"/>
          <p:nvPr/>
        </p:nvSpPr>
        <p:spPr>
          <a:xfrm>
            <a:off x="62144" y="461639"/>
            <a:ext cx="3838451" cy="954107"/>
          </a:xfrm>
          <a:prstGeom prst="rect">
            <a:avLst/>
          </a:prstGeom>
          <a:noFill/>
        </p:spPr>
        <p:txBody>
          <a:bodyPr wrap="square" rtlCol="0">
            <a:spAutoFit/>
          </a:bodyPr>
          <a:lstStyle/>
          <a:p>
            <a:r>
              <a:rPr lang="en-US" dirty="0"/>
              <a:t>     </a:t>
            </a:r>
            <a:r>
              <a:rPr lang="en-US" sz="2800" dirty="0">
                <a:latin typeface="Times New Roman" panose="02020603050405020304" pitchFamily="18" charset="0"/>
                <a:cs typeface="Times New Roman" panose="02020603050405020304" pitchFamily="18" charset="0"/>
              </a:rPr>
              <a:t>TYPES OF FIBRE</a:t>
            </a:r>
          </a:p>
          <a:p>
            <a:r>
              <a:rPr lang="en-US" sz="2800" dirty="0"/>
              <a:t>     </a:t>
            </a:r>
            <a:r>
              <a:rPr lang="en-US" sz="2800" dirty="0">
                <a:latin typeface="Times New Roman" panose="02020603050405020304" pitchFamily="18" charset="0"/>
                <a:cs typeface="Times New Roman" panose="02020603050405020304" pitchFamily="18" charset="0"/>
              </a:rPr>
              <a:t>NATURAL FIBRE</a:t>
            </a:r>
            <a:endParaRPr lang="en-IN" sz="2400" dirty="0">
              <a:latin typeface="Times New Roman" panose="02020603050405020304" pitchFamily="18" charset="0"/>
              <a:cs typeface="Times New Roman" panose="02020603050405020304" pitchFamily="18" charset="0"/>
            </a:endParaRPr>
          </a:p>
        </p:txBody>
      </p:sp>
      <p:pic>
        <p:nvPicPr>
          <p:cNvPr id="3" name="image18.jpeg">
            <a:extLst>
              <a:ext uri="{FF2B5EF4-FFF2-40B4-BE49-F238E27FC236}">
                <a16:creationId xmlns:a16="http://schemas.microsoft.com/office/drawing/2014/main" id="{0FE11806-959C-081E-0983-E25EAD9464F5}"/>
              </a:ext>
            </a:extLst>
          </p:cNvPr>
          <p:cNvPicPr>
            <a:picLocks noChangeAspect="1"/>
          </p:cNvPicPr>
          <p:nvPr/>
        </p:nvPicPr>
        <p:blipFill>
          <a:blip r:embed="rId2" cstate="print"/>
          <a:stretch>
            <a:fillRect/>
          </a:stretch>
        </p:blipFill>
        <p:spPr>
          <a:xfrm>
            <a:off x="633454" y="2360664"/>
            <a:ext cx="3111500" cy="1456055"/>
          </a:xfrm>
          <a:prstGeom prst="rect">
            <a:avLst/>
          </a:prstGeom>
        </p:spPr>
      </p:pic>
      <p:sp>
        <p:nvSpPr>
          <p:cNvPr id="4" name="TextBox 3">
            <a:extLst>
              <a:ext uri="{FF2B5EF4-FFF2-40B4-BE49-F238E27FC236}">
                <a16:creationId xmlns:a16="http://schemas.microsoft.com/office/drawing/2014/main" id="{7327EAA8-B146-FAAE-8099-072D8F8E0EDE}"/>
              </a:ext>
            </a:extLst>
          </p:cNvPr>
          <p:cNvSpPr txBox="1"/>
          <p:nvPr/>
        </p:nvSpPr>
        <p:spPr>
          <a:xfrm>
            <a:off x="1260628" y="1815933"/>
            <a:ext cx="1526959"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COTTON</a:t>
            </a:r>
            <a:endParaRPr lang="en-IN"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4F744CF-3EF9-805E-73DE-3FC6704097CC}"/>
              </a:ext>
            </a:extLst>
          </p:cNvPr>
          <p:cNvSpPr txBox="1"/>
          <p:nvPr/>
        </p:nvSpPr>
        <p:spPr>
          <a:xfrm>
            <a:off x="-159798" y="3883779"/>
            <a:ext cx="5397623" cy="307777"/>
          </a:xfrm>
          <a:prstGeom prst="rect">
            <a:avLst/>
          </a:prstGeom>
          <a:noFill/>
        </p:spPr>
        <p:txBody>
          <a:bodyPr wrap="square" rtlCol="0">
            <a:spAutoFit/>
          </a:bodyPr>
          <a:lstStyle/>
          <a:p>
            <a:pPr marL="1049655" marR="1060450" algn="ctr">
              <a:spcBef>
                <a:spcPts val="495"/>
              </a:spcBef>
              <a:spcAft>
                <a:spcPts val="0"/>
              </a:spcAft>
            </a:pPr>
            <a:r>
              <a:rPr lang="en-US" sz="1400" dirty="0">
                <a:effectLst/>
                <a:latin typeface="Times New Roman" panose="02020603050405020304" pitchFamily="18" charset="0"/>
                <a:ea typeface="Times New Roman" panose="02020603050405020304" pitchFamily="18" charset="0"/>
              </a:rPr>
              <a:t>Figure 1.15</a:t>
            </a:r>
            <a:r>
              <a:rPr lang="en-US" sz="1400" spc="34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Plant</a:t>
            </a:r>
            <a:r>
              <a:rPr lang="en-US" sz="1400" spc="-1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Fibre</a:t>
            </a:r>
            <a:r>
              <a:rPr lang="en-US" sz="1400">
                <a:effectLst/>
                <a:latin typeface="Times New Roman" panose="02020603050405020304" pitchFamily="18" charset="0"/>
                <a:ea typeface="Times New Roman" panose="02020603050405020304" pitchFamily="18" charset="0"/>
              </a:rPr>
              <a:t> of</a:t>
            </a:r>
            <a:r>
              <a:rPr lang="en-US" sz="1400" spc="-10">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Cotton</a:t>
            </a:r>
            <a:endParaRPr lang="en-IN" sz="140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D798AF60-450A-CB96-E285-D7275EFCE5F0}"/>
              </a:ext>
            </a:extLst>
          </p:cNvPr>
          <p:cNvSpPr txBox="1"/>
          <p:nvPr/>
        </p:nvSpPr>
        <p:spPr>
          <a:xfrm>
            <a:off x="7401206" y="1692613"/>
            <a:ext cx="3429550" cy="430887"/>
          </a:xfrm>
          <a:prstGeom prst="rect">
            <a:avLst/>
          </a:prstGeom>
          <a:noFill/>
        </p:spPr>
        <p:txBody>
          <a:bodyPr wrap="square" rtlCol="0">
            <a:spAutoFit/>
          </a:bodyPr>
          <a:lstStyle/>
          <a:p>
            <a:r>
              <a:rPr lang="en-US" sz="2200">
                <a:latin typeface="Times New Roman" panose="02020603050405020304" pitchFamily="18" charset="0"/>
                <a:cs typeface="Times New Roman" panose="02020603050405020304" pitchFamily="18" charset="0"/>
              </a:rPr>
              <a:t>                        JUTE</a:t>
            </a:r>
            <a:endParaRPr lang="en-IN" sz="2200">
              <a:latin typeface="Times New Roman" panose="02020603050405020304" pitchFamily="18" charset="0"/>
              <a:cs typeface="Times New Roman" panose="02020603050405020304" pitchFamily="18" charset="0"/>
            </a:endParaRPr>
          </a:p>
        </p:txBody>
      </p:sp>
      <p:pic>
        <p:nvPicPr>
          <p:cNvPr id="8" name="image19.jpeg" descr="jute fiber">
            <a:extLst>
              <a:ext uri="{FF2B5EF4-FFF2-40B4-BE49-F238E27FC236}">
                <a16:creationId xmlns:a16="http://schemas.microsoft.com/office/drawing/2014/main" id="{D028062D-7736-7355-E072-DB2F476D9D47}"/>
              </a:ext>
            </a:extLst>
          </p:cNvPr>
          <p:cNvPicPr>
            <a:picLocks noChangeAspect="1"/>
          </p:cNvPicPr>
          <p:nvPr/>
        </p:nvPicPr>
        <p:blipFill>
          <a:blip r:embed="rId3" cstate="print"/>
          <a:stretch>
            <a:fillRect/>
          </a:stretch>
        </p:blipFill>
        <p:spPr>
          <a:xfrm>
            <a:off x="7401206" y="2282507"/>
            <a:ext cx="4007380" cy="1487525"/>
          </a:xfrm>
          <a:prstGeom prst="rect">
            <a:avLst/>
          </a:prstGeom>
        </p:spPr>
      </p:pic>
      <p:sp>
        <p:nvSpPr>
          <p:cNvPr id="9" name="TextBox 8">
            <a:extLst>
              <a:ext uri="{FF2B5EF4-FFF2-40B4-BE49-F238E27FC236}">
                <a16:creationId xmlns:a16="http://schemas.microsoft.com/office/drawing/2014/main" id="{B3A7BE31-B2D7-9521-125A-F6D15F83D68B}"/>
              </a:ext>
            </a:extLst>
          </p:cNvPr>
          <p:cNvSpPr txBox="1"/>
          <p:nvPr/>
        </p:nvSpPr>
        <p:spPr>
          <a:xfrm>
            <a:off x="6992304" y="3907151"/>
            <a:ext cx="4729525" cy="307777"/>
          </a:xfrm>
          <a:prstGeom prst="rect">
            <a:avLst/>
          </a:prstGeom>
          <a:noFill/>
        </p:spPr>
        <p:txBody>
          <a:bodyPr wrap="square" rtlCol="0">
            <a:spAutoFit/>
          </a:bodyPr>
          <a:lstStyle/>
          <a:p>
            <a:pPr marL="1049655" marR="1062990" algn="ctr">
              <a:spcAft>
                <a:spcPts val="0"/>
              </a:spcAft>
            </a:pPr>
            <a:r>
              <a:rPr lang="en-US" sz="1400">
                <a:effectLst/>
                <a:latin typeface="Times New Roman" panose="02020603050405020304" pitchFamily="18" charset="0"/>
                <a:ea typeface="Times New Roman" panose="02020603050405020304" pitchFamily="18" charset="0"/>
              </a:rPr>
              <a:t>Figure</a:t>
            </a:r>
            <a:r>
              <a:rPr lang="en-US" sz="1400" spc="-5">
                <a:effectLst/>
                <a:latin typeface="Times New Roman" panose="02020603050405020304" pitchFamily="18" charset="0"/>
                <a:ea typeface="Times New Roman" panose="02020603050405020304" pitchFamily="18" charset="0"/>
              </a:rPr>
              <a:t> </a:t>
            </a:r>
            <a:r>
              <a:rPr lang="en-US" sz="1400" spc="-5">
                <a:latin typeface="Times New Roman" panose="02020603050405020304" pitchFamily="18" charset="0"/>
                <a:ea typeface="Times New Roman" panose="02020603050405020304" pitchFamily="18" charset="0"/>
              </a:rPr>
              <a:t>1.16</a:t>
            </a:r>
            <a:r>
              <a:rPr lang="en-US" sz="1400">
                <a:effectLst/>
                <a:latin typeface="Times New Roman" panose="02020603050405020304" pitchFamily="18" charset="0"/>
                <a:ea typeface="Times New Roman" panose="02020603050405020304" pitchFamily="18" charset="0"/>
              </a:rPr>
              <a:t>  Plant</a:t>
            </a:r>
            <a:r>
              <a:rPr lang="en-US" sz="1400" spc="-10">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Fibre of</a:t>
            </a:r>
            <a:r>
              <a:rPr lang="en-US" sz="1400" spc="-1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Jute</a:t>
            </a:r>
            <a:endParaRPr lang="en-IN" sz="140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64901D18-D126-0A3D-F14F-8D59BE245AFE}"/>
              </a:ext>
            </a:extLst>
          </p:cNvPr>
          <p:cNvSpPr txBox="1"/>
          <p:nvPr/>
        </p:nvSpPr>
        <p:spPr>
          <a:xfrm>
            <a:off x="1075689" y="4325675"/>
            <a:ext cx="3096816" cy="430887"/>
          </a:xfrm>
          <a:prstGeom prst="rect">
            <a:avLst/>
          </a:prstGeom>
          <a:noFill/>
        </p:spPr>
        <p:txBody>
          <a:bodyPr wrap="square" rtlCol="0">
            <a:spAutoFit/>
          </a:bodyPr>
          <a:lstStyle/>
          <a:p>
            <a:r>
              <a:rPr lang="en-US" sz="2200">
                <a:latin typeface="Times New Roman" panose="02020603050405020304" pitchFamily="18" charset="0"/>
                <a:cs typeface="Times New Roman" panose="02020603050405020304" pitchFamily="18" charset="0"/>
              </a:rPr>
              <a:t>FLAX</a:t>
            </a:r>
            <a:endParaRPr lang="en-IN" sz="2200">
              <a:latin typeface="Times New Roman" panose="02020603050405020304" pitchFamily="18" charset="0"/>
              <a:cs typeface="Times New Roman" panose="02020603050405020304" pitchFamily="18" charset="0"/>
            </a:endParaRPr>
          </a:p>
        </p:txBody>
      </p:sp>
      <p:pic>
        <p:nvPicPr>
          <p:cNvPr id="11" name="image20.jpeg">
            <a:extLst>
              <a:ext uri="{FF2B5EF4-FFF2-40B4-BE49-F238E27FC236}">
                <a16:creationId xmlns:a16="http://schemas.microsoft.com/office/drawing/2014/main" id="{490E9E26-0DB6-FFED-7673-464FCE2F9C67}"/>
              </a:ext>
            </a:extLst>
          </p:cNvPr>
          <p:cNvPicPr>
            <a:picLocks noChangeAspect="1"/>
          </p:cNvPicPr>
          <p:nvPr/>
        </p:nvPicPr>
        <p:blipFill>
          <a:blip r:embed="rId4" cstate="print"/>
          <a:stretch>
            <a:fillRect/>
          </a:stretch>
        </p:blipFill>
        <p:spPr>
          <a:xfrm>
            <a:off x="592364" y="4756562"/>
            <a:ext cx="3193680" cy="1442930"/>
          </a:xfrm>
          <a:prstGeom prst="rect">
            <a:avLst/>
          </a:prstGeom>
        </p:spPr>
      </p:pic>
      <p:sp>
        <p:nvSpPr>
          <p:cNvPr id="12" name="TextBox 11">
            <a:extLst>
              <a:ext uri="{FF2B5EF4-FFF2-40B4-BE49-F238E27FC236}">
                <a16:creationId xmlns:a16="http://schemas.microsoft.com/office/drawing/2014/main" id="{56857D0F-FD1A-4037-4B4A-12D35A526605}"/>
              </a:ext>
            </a:extLst>
          </p:cNvPr>
          <p:cNvSpPr txBox="1"/>
          <p:nvPr/>
        </p:nvSpPr>
        <p:spPr>
          <a:xfrm>
            <a:off x="-763481" y="6248037"/>
            <a:ext cx="4758431" cy="307777"/>
          </a:xfrm>
          <a:prstGeom prst="rect">
            <a:avLst/>
          </a:prstGeom>
          <a:noFill/>
        </p:spPr>
        <p:txBody>
          <a:bodyPr wrap="square" rtlCol="0">
            <a:spAutoFit/>
          </a:bodyPr>
          <a:lstStyle/>
          <a:p>
            <a:pPr marL="1049655" marR="1060450" algn="ctr">
              <a:spcBef>
                <a:spcPts val="5"/>
              </a:spcBef>
              <a:spcAft>
                <a:spcPts val="0"/>
              </a:spcAft>
            </a:pPr>
            <a:r>
              <a:rPr lang="en-US" sz="1400">
                <a:latin typeface="Times New Roman" panose="02020603050405020304" pitchFamily="18" charset="0"/>
                <a:ea typeface="Times New Roman" panose="02020603050405020304" pitchFamily="18" charset="0"/>
              </a:rPr>
              <a:t>1.17</a:t>
            </a:r>
            <a:r>
              <a:rPr lang="en-US" sz="1400">
                <a:effectLst/>
                <a:latin typeface="Times New Roman" panose="02020603050405020304" pitchFamily="18" charset="0"/>
                <a:ea typeface="Times New Roman" panose="02020603050405020304" pitchFamily="18" charset="0"/>
              </a:rPr>
              <a:t>Plant</a:t>
            </a:r>
            <a:r>
              <a:rPr lang="en-US" sz="1400" spc="-10">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Fibre of</a:t>
            </a:r>
            <a:r>
              <a:rPr lang="en-US" sz="1400" spc="-10">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Flax</a:t>
            </a:r>
            <a:endParaRPr lang="en-IN" sz="140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F45BE928-E65D-AD43-8C7A-A2828572F13F}"/>
              </a:ext>
            </a:extLst>
          </p:cNvPr>
          <p:cNvSpPr txBox="1"/>
          <p:nvPr/>
        </p:nvSpPr>
        <p:spPr>
          <a:xfrm>
            <a:off x="8910536" y="4191556"/>
            <a:ext cx="1040859" cy="707887"/>
          </a:xfrm>
          <a:prstGeom prst="rect">
            <a:avLst/>
          </a:prstGeom>
          <a:noFill/>
        </p:spPr>
        <p:txBody>
          <a:bodyPr wrap="square" rtlCol="0">
            <a:spAutoFit/>
          </a:bodyPr>
          <a:lstStyle/>
          <a:p>
            <a:r>
              <a:rPr lang="en-US"/>
              <a:t>               </a:t>
            </a:r>
            <a:r>
              <a:rPr lang="en-US" sz="2200">
                <a:latin typeface="Times New Roman" panose="02020603050405020304" pitchFamily="18" charset="0"/>
                <a:cs typeface="Times New Roman" panose="02020603050405020304" pitchFamily="18" charset="0"/>
              </a:rPr>
              <a:t>HEMP</a:t>
            </a:r>
            <a:r>
              <a:rPr lang="en-US">
                <a:latin typeface="Times New Roman" panose="02020603050405020304" pitchFamily="18" charset="0"/>
                <a:cs typeface="Times New Roman" panose="02020603050405020304" pitchFamily="18" charset="0"/>
              </a:rPr>
              <a:t> </a:t>
            </a:r>
            <a:r>
              <a:rPr lang="en-US"/>
              <a:t> </a:t>
            </a:r>
            <a:endParaRPr lang="en-IN"/>
          </a:p>
        </p:txBody>
      </p:sp>
      <p:pic>
        <p:nvPicPr>
          <p:cNvPr id="14" name="image21.jpeg" descr="twisted hemp fibers.">
            <a:extLst>
              <a:ext uri="{FF2B5EF4-FFF2-40B4-BE49-F238E27FC236}">
                <a16:creationId xmlns:a16="http://schemas.microsoft.com/office/drawing/2014/main" id="{2DFB2942-4CCB-8ABF-3613-CF3EA869BD84}"/>
              </a:ext>
            </a:extLst>
          </p:cNvPr>
          <p:cNvPicPr>
            <a:picLocks noChangeAspect="1"/>
          </p:cNvPicPr>
          <p:nvPr/>
        </p:nvPicPr>
        <p:blipFill>
          <a:blip r:embed="rId5" cstate="print"/>
          <a:stretch>
            <a:fillRect/>
          </a:stretch>
        </p:blipFill>
        <p:spPr>
          <a:xfrm>
            <a:off x="7871795" y="5008390"/>
            <a:ext cx="3244043" cy="1306744"/>
          </a:xfrm>
          <a:prstGeom prst="rect">
            <a:avLst/>
          </a:prstGeom>
        </p:spPr>
      </p:pic>
      <p:sp>
        <p:nvSpPr>
          <p:cNvPr id="18" name="TextBox 17">
            <a:extLst>
              <a:ext uri="{FF2B5EF4-FFF2-40B4-BE49-F238E27FC236}">
                <a16:creationId xmlns:a16="http://schemas.microsoft.com/office/drawing/2014/main" id="{131AB8A6-8F53-3D91-3E3C-084EC4CA516E}"/>
              </a:ext>
            </a:extLst>
          </p:cNvPr>
          <p:cNvSpPr txBox="1"/>
          <p:nvPr/>
        </p:nvSpPr>
        <p:spPr>
          <a:xfrm>
            <a:off x="8197052" y="6315134"/>
            <a:ext cx="2633704" cy="307777"/>
          </a:xfrm>
          <a:prstGeom prst="rect">
            <a:avLst/>
          </a:prstGeom>
          <a:noFill/>
        </p:spPr>
        <p:txBody>
          <a:bodyPr wrap="square" rtlCol="0">
            <a:spAutoFit/>
          </a:bodyPr>
          <a:lstStyle/>
          <a:p>
            <a:r>
              <a:rPr lang="en-US" sz="1400">
                <a:effectLst/>
                <a:latin typeface="Times New Roman" panose="02020603050405020304" pitchFamily="18" charset="0"/>
                <a:ea typeface="Times New Roman" panose="02020603050405020304" pitchFamily="18" charset="0"/>
              </a:rPr>
              <a:t>1.18 Plant</a:t>
            </a:r>
            <a:r>
              <a:rPr lang="en-US" sz="1400" spc="-10">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Fibre</a:t>
            </a:r>
            <a:r>
              <a:rPr lang="en-US" sz="1400" spc="-5">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of</a:t>
            </a:r>
            <a:r>
              <a:rPr lang="en-US" sz="1400" spc="-10">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Hemp</a:t>
            </a:r>
            <a:endParaRPr lang="en-IN" sz="1400"/>
          </a:p>
        </p:txBody>
      </p:sp>
    </p:spTree>
    <p:extLst>
      <p:ext uri="{BB962C8B-B14F-4D97-AF65-F5344CB8AC3E}">
        <p14:creationId xmlns:p14="http://schemas.microsoft.com/office/powerpoint/2010/main" val="2388251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3252</Words>
  <Application>Microsoft Office PowerPoint</Application>
  <PresentationFormat>Widescreen</PresentationFormat>
  <Paragraphs>289</Paragraphs>
  <Slides>29</Slides>
  <Notes>7</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29</vt:i4>
      </vt:variant>
    </vt:vector>
  </HeadingPairs>
  <TitlesOfParts>
    <vt:vector size="44" baseType="lpstr">
      <vt:lpstr>Arial</vt:lpstr>
      <vt:lpstr>Calibri</vt:lpstr>
      <vt:lpstr>Calibri Light</vt:lpstr>
      <vt:lpstr>Century Gothic</vt:lpstr>
      <vt:lpstr>Georgia</vt:lpstr>
      <vt:lpstr>Lucida Sans</vt:lpstr>
      <vt:lpstr>Noto Sans Symbols</vt:lpstr>
      <vt:lpstr>Symbol</vt:lpstr>
      <vt:lpstr>Tahoma</vt:lpstr>
      <vt:lpstr>Times New Roman</vt:lpstr>
      <vt:lpstr>Verdana</vt:lpstr>
      <vt:lpstr>Wingdings</vt:lpstr>
      <vt:lpstr>Office Theme</vt:lpstr>
      <vt:lpstr>Concourse</vt:lpstr>
      <vt:lpstr>Simple Light</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badri</dc:creator>
  <cp:lastModifiedBy>badri</cp:lastModifiedBy>
  <cp:revision>7</cp:revision>
  <dcterms:created xsi:type="dcterms:W3CDTF">2023-04-08T15:25:24Z</dcterms:created>
  <dcterms:modified xsi:type="dcterms:W3CDTF">2023-04-09T10:25:29Z</dcterms:modified>
</cp:coreProperties>
</file>