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embeddedFontLst>
    <p:embeddedFont>
      <p:font typeface="Constantia" pitchFamily="18" charset="0"/>
      <p:regular r:id="rId24"/>
      <p:bold r:id="rId25"/>
      <p:italic r:id="rId26"/>
      <p:boldItalic r:id="rId27"/>
    </p:embeddedFont>
    <p:embeddedFont>
      <p:font typeface="Calibri"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1378"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spcBef>
                <a:spcPts val="520"/>
              </a:spcBef>
              <a:spcAft>
                <a:spcPts val="0"/>
              </a:spcAft>
              <a:buSzPts val="2470"/>
              <a:buNone/>
              <a:defRPr>
                <a:solidFill>
                  <a:schemeClr val="dk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19" name="Google Shape;19;p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txBox="1">
            <a:spLocks noGrp="1"/>
          </p:cNvSpPr>
          <p:nvPr>
            <p:ph type="body" idx="1"/>
          </p:nvPr>
        </p:nvSpPr>
        <p:spPr>
          <a:xfrm rot="5400000">
            <a:off x="2377440" y="15240"/>
            <a:ext cx="4389120" cy="82296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0" name="Google Shape;80;p1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rot="5400000">
            <a:off x="5052219" y="2491582"/>
            <a:ext cx="5211763" cy="20574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861219" y="510382"/>
            <a:ext cx="5211763" cy="60198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6" name="Google Shape;86;p1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5" name="Google Shape;25;p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Calibri"/>
              <a:buNone/>
              <a:defRPr sz="5600" b="1"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rmAutofit/>
          </a:bodyPr>
          <a:lstStyle>
            <a:lvl1pPr marL="457200" lvl="0" indent="-228600" algn="l">
              <a:spcBef>
                <a:spcPts val="440"/>
              </a:spcBef>
              <a:spcAft>
                <a:spcPts val="0"/>
              </a:spcAft>
              <a:buSzPts val="2090"/>
              <a:buNone/>
              <a:defRPr sz="2200">
                <a:solidFill>
                  <a:schemeClr val="dk1"/>
                </a:solidFill>
              </a:defRPr>
            </a:lvl1pPr>
            <a:lvl2pPr marL="914400" lvl="1" indent="-228600" algn="l">
              <a:spcBef>
                <a:spcPts val="360"/>
              </a:spcBef>
              <a:spcAft>
                <a:spcPts val="0"/>
              </a:spcAft>
              <a:buSzPts val="1530"/>
              <a:buNone/>
              <a:defRPr sz="1800">
                <a:solidFill>
                  <a:srgbClr val="888888"/>
                </a:solidFill>
              </a:defRPr>
            </a:lvl2pPr>
            <a:lvl3pPr marL="1371600" lvl="2" indent="-228600" algn="l">
              <a:spcBef>
                <a:spcPts val="320"/>
              </a:spcBef>
              <a:spcAft>
                <a:spcPts val="0"/>
              </a:spcAft>
              <a:buSzPts val="1120"/>
              <a:buNone/>
              <a:defRPr sz="1600">
                <a:solidFill>
                  <a:srgbClr val="888888"/>
                </a:solidFill>
              </a:defRPr>
            </a:lvl3pPr>
            <a:lvl4pPr marL="1828800" lvl="3" indent="-228600" algn="l">
              <a:spcBef>
                <a:spcPts val="280"/>
              </a:spcBef>
              <a:spcAft>
                <a:spcPts val="0"/>
              </a:spcAft>
              <a:buSzPts val="910"/>
              <a:buNone/>
              <a:defRPr sz="1400">
                <a:solidFill>
                  <a:srgbClr val="888888"/>
                </a:solidFill>
              </a:defRPr>
            </a:lvl4pPr>
            <a:lvl5pPr marL="2286000" lvl="4" indent="-228600" algn="l">
              <a:spcBef>
                <a:spcPts val="280"/>
              </a:spcBef>
              <a:spcAft>
                <a:spcPts val="0"/>
              </a:spcAft>
              <a:buSzPts val="910"/>
              <a:buNone/>
              <a:defRPr sz="1400">
                <a:solidFill>
                  <a:srgbClr val="888888"/>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1" name="Google Shape;31;p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7" name="Google Shape;37;p5"/>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8" name="Google Shape;38;p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4" name="Google Shape;44;p6"/>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rm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5" name="Google Shape;45;p6"/>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6"/>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7" name="Google Shape;47;p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a:buNone/>
              <a:defRPr sz="50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rm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9"/>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rm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3" name="Google Shape;63;p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p:nvPr/>
        </p:nvSpPr>
        <p:spPr>
          <a:xfrm rot="-10380000" flipH="1">
            <a:off x="3165753" y="1108077"/>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68" name="Google Shape;68;p10"/>
          <p:cNvSpPr/>
          <p:nvPr/>
        </p:nvSpPr>
        <p:spPr>
          <a:xfrm rot="-10380000" flipH="1">
            <a:off x="8004134" y="5359769"/>
            <a:ext cx="155448"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69" name="Google Shape;69;p10"/>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rmAutofit/>
          </a:bodyPr>
          <a:lstStyle>
            <a:lvl1pPr lvl="0" algn="l">
              <a:spcBef>
                <a:spcPts val="0"/>
              </a:spcBef>
              <a:spcAft>
                <a:spcPts val="0"/>
              </a:spcAft>
              <a:buClr>
                <a:schemeClr val="dk2"/>
              </a:buClr>
              <a:buSzPts val="2000"/>
              <a:buFont typeface="Calibri"/>
              <a:buNone/>
              <a:defRPr sz="20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0"/>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rmAutofit/>
          </a:bodyPr>
          <a:lstStyle>
            <a:lvl1pPr marL="457200" lvl="0" indent="-228600" algn="l">
              <a:spcBef>
                <a:spcPts val="250"/>
              </a:spcBef>
              <a:spcAft>
                <a:spcPts val="0"/>
              </a:spcAft>
              <a:buSzPts val="1235"/>
              <a:buFont typeface="Constantia"/>
              <a:buNone/>
              <a:defRPr sz="1300"/>
            </a:lvl1pPr>
            <a:lvl2pPr marL="914400" lvl="1" indent="-293369"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747" algn="l">
              <a:spcBef>
                <a:spcPts val="180"/>
              </a:spcBef>
              <a:spcAft>
                <a:spcPts val="0"/>
              </a:spcAft>
              <a:buSzPts val="585"/>
              <a:buChar char="⚫"/>
              <a:defRPr sz="900"/>
            </a:lvl4pPr>
            <a:lvl5pPr marL="2286000" lvl="4" indent="-265747" algn="l">
              <a:spcBef>
                <a:spcPts val="180"/>
              </a:spcBef>
              <a:spcAft>
                <a:spcPts val="0"/>
              </a:spcAft>
              <a:buSzPts val="585"/>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1" name="Google Shape;71;p1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74" name="Google Shape;74;p10"/>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75" name="Google Shape;75;p10"/>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76" name="Google Shape;76;p10"/>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onstantia"/>
              <a:ea typeface="Constantia"/>
              <a:cs typeface="Constantia"/>
              <a:sym typeface="Constantia"/>
            </a:endParaRPr>
          </a:p>
        </p:txBody>
      </p:sp>
      <p:sp>
        <p:nvSpPr>
          <p:cNvPr id="7" name="Google Shape;7;p1"/>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onstantia"/>
              <a:ea typeface="Constantia"/>
              <a:cs typeface="Constantia"/>
              <a:sym typeface="Constantia"/>
            </a:endParaRPr>
          </a:p>
        </p:txBody>
      </p:sp>
      <p:sp>
        <p:nvSpPr>
          <p:cNvPr id="8" name="Google Shape;8;p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0" name="Google Shape;10;p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1" name="Google Shape;11;p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2" name="Google Shape;12;p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b="0" i="0" u="none" strike="noStrike" cap="none">
                <a:solidFill>
                  <a:srgbClr val="035C75"/>
                </a:solidFill>
                <a:latin typeface="Constantia"/>
                <a:ea typeface="Constantia"/>
                <a:cs typeface="Constantia"/>
                <a:sym typeface="Constantia"/>
              </a:defRPr>
            </a:lvl1pPr>
            <a:lvl2pPr marL="0" marR="0" lvl="1" indent="0" algn="r" rtl="0">
              <a:spcBef>
                <a:spcPts val="0"/>
              </a:spcBef>
              <a:buNone/>
              <a:defRPr sz="1200" b="0" i="0" u="none" strike="noStrike" cap="none">
                <a:solidFill>
                  <a:srgbClr val="035C75"/>
                </a:solidFill>
                <a:latin typeface="Constantia"/>
                <a:ea typeface="Constantia"/>
                <a:cs typeface="Constantia"/>
                <a:sym typeface="Constantia"/>
              </a:defRPr>
            </a:lvl2pPr>
            <a:lvl3pPr marL="0" marR="0" lvl="2" indent="0" algn="r" rtl="0">
              <a:spcBef>
                <a:spcPts val="0"/>
              </a:spcBef>
              <a:buNone/>
              <a:defRPr sz="1200" b="0" i="0" u="none" strike="noStrike" cap="none">
                <a:solidFill>
                  <a:srgbClr val="035C75"/>
                </a:solidFill>
                <a:latin typeface="Constantia"/>
                <a:ea typeface="Constantia"/>
                <a:cs typeface="Constantia"/>
                <a:sym typeface="Constantia"/>
              </a:defRPr>
            </a:lvl3pPr>
            <a:lvl4pPr marL="0" marR="0" lvl="3" indent="0" algn="r" rtl="0">
              <a:spcBef>
                <a:spcPts val="0"/>
              </a:spcBef>
              <a:buNone/>
              <a:defRPr sz="1200" b="0" i="0" u="none" strike="noStrike" cap="none">
                <a:solidFill>
                  <a:srgbClr val="035C75"/>
                </a:solidFill>
                <a:latin typeface="Constantia"/>
                <a:ea typeface="Constantia"/>
                <a:cs typeface="Constantia"/>
                <a:sym typeface="Constantia"/>
              </a:defRPr>
            </a:lvl4pPr>
            <a:lvl5pPr marL="0" marR="0" lvl="4" indent="0" algn="r" rtl="0">
              <a:spcBef>
                <a:spcPts val="0"/>
              </a:spcBef>
              <a:buNone/>
              <a:defRPr sz="1200" b="0" i="0" u="none" strike="noStrike" cap="none">
                <a:solidFill>
                  <a:srgbClr val="035C75"/>
                </a:solidFill>
                <a:latin typeface="Constantia"/>
                <a:ea typeface="Constantia"/>
                <a:cs typeface="Constantia"/>
                <a:sym typeface="Constantia"/>
              </a:defRPr>
            </a:lvl5pPr>
            <a:lvl6pPr marL="0" marR="0" lvl="5" indent="0" algn="r" rtl="0">
              <a:spcBef>
                <a:spcPts val="0"/>
              </a:spcBef>
              <a:buNone/>
              <a:defRPr sz="1200" b="0" i="0" u="none" strike="noStrike" cap="none">
                <a:solidFill>
                  <a:srgbClr val="035C75"/>
                </a:solidFill>
                <a:latin typeface="Constantia"/>
                <a:ea typeface="Constantia"/>
                <a:cs typeface="Constantia"/>
                <a:sym typeface="Constantia"/>
              </a:defRPr>
            </a:lvl6pPr>
            <a:lvl7pPr marL="0" marR="0" lvl="6" indent="0" algn="r" rtl="0">
              <a:spcBef>
                <a:spcPts val="0"/>
              </a:spcBef>
              <a:buNone/>
              <a:defRPr sz="1200" b="0" i="0" u="none" strike="noStrike" cap="none">
                <a:solidFill>
                  <a:srgbClr val="035C75"/>
                </a:solidFill>
                <a:latin typeface="Constantia"/>
                <a:ea typeface="Constantia"/>
                <a:cs typeface="Constantia"/>
                <a:sym typeface="Constantia"/>
              </a:defRPr>
            </a:lvl7pPr>
            <a:lvl8pPr marL="0" marR="0" lvl="7" indent="0" algn="r" rtl="0">
              <a:spcBef>
                <a:spcPts val="0"/>
              </a:spcBef>
              <a:buNone/>
              <a:defRPr sz="1200" b="0" i="0" u="none" strike="noStrike" cap="none">
                <a:solidFill>
                  <a:srgbClr val="035C75"/>
                </a:solidFill>
                <a:latin typeface="Constantia"/>
                <a:ea typeface="Constantia"/>
                <a:cs typeface="Constantia"/>
                <a:sym typeface="Constantia"/>
              </a:defRPr>
            </a:lvl8pPr>
            <a:lvl9pPr marL="0" marR="0" lvl="8" indent="0" algn="r" rtl="0">
              <a:spcBef>
                <a:spcPts val="0"/>
              </a:spcBef>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grpSp>
        <p:nvGrpSpPr>
          <p:cNvPr id="13" name="Google Shape;13;p1"/>
          <p:cNvGrpSpPr/>
          <p:nvPr/>
        </p:nvGrpSpPr>
        <p:grpSpPr>
          <a:xfrm>
            <a:off x="-29294" y="-16113"/>
            <a:ext cx="9198255" cy="1086266"/>
            <a:chOff x="-29322" y="-1971"/>
            <a:chExt cx="9198255" cy="1086266"/>
          </a:xfrm>
        </p:grpSpPr>
        <p:sp>
          <p:nvSpPr>
            <p:cNvPr id="14" name="Google Shape;14;p1"/>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15" name="Google Shape;15;p1"/>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ctrTitle"/>
          </p:nvPr>
        </p:nvSpPr>
        <p:spPr>
          <a:xfrm>
            <a:off x="838200" y="609600"/>
            <a:ext cx="7851648" cy="1828800"/>
          </a:xfrm>
          <a:prstGeom prst="rect">
            <a:avLst/>
          </a:prstGeom>
          <a:noFill/>
          <a:ln>
            <a:noFill/>
          </a:ln>
        </p:spPr>
        <p:txBody>
          <a:bodyPr spcFirstLastPara="1" wrap="square" lIns="0" tIns="0" rIns="18275" bIns="0" anchor="b" anchorCtr="0">
            <a:normAutofit/>
          </a:bodyPr>
          <a:lstStyle/>
          <a:p>
            <a:pPr marL="0" lvl="0" indent="0" algn="l" rtl="0">
              <a:spcBef>
                <a:spcPts val="0"/>
              </a:spcBef>
              <a:spcAft>
                <a:spcPts val="0"/>
              </a:spcAft>
              <a:buClr>
                <a:srgbClr val="0070C0"/>
              </a:buClr>
              <a:buSzPts val="3600"/>
              <a:buFont typeface="Times New Roman"/>
              <a:buNone/>
            </a:pPr>
            <a:r>
              <a:rPr lang="en-US" sz="3600" dirty="0">
                <a:solidFill>
                  <a:srgbClr val="0070C0"/>
                </a:solidFill>
                <a:latin typeface="Times New Roman"/>
                <a:ea typeface="Times New Roman"/>
                <a:cs typeface="Times New Roman"/>
                <a:sym typeface="Times New Roman"/>
              </a:rPr>
              <a:t>INTERGRANULAR CORROSION TEST OF SS316L </a:t>
            </a:r>
            <a:r>
              <a:rPr lang="en-US" sz="3600" dirty="0" smtClean="0">
                <a:solidFill>
                  <a:srgbClr val="0070C0"/>
                </a:solidFill>
                <a:latin typeface="Times New Roman"/>
                <a:ea typeface="Times New Roman"/>
                <a:cs typeface="Times New Roman"/>
                <a:sym typeface="Times New Roman"/>
              </a:rPr>
              <a:t>FABRICATED BY </a:t>
            </a:r>
            <a:r>
              <a:rPr lang="en-US" sz="3600" dirty="0">
                <a:solidFill>
                  <a:srgbClr val="0070C0"/>
                </a:solidFill>
                <a:latin typeface="Times New Roman"/>
                <a:ea typeface="Times New Roman"/>
                <a:cs typeface="Times New Roman"/>
                <a:sym typeface="Times New Roman"/>
              </a:rPr>
              <a:t>POWDER BED FUSION </a:t>
            </a:r>
            <a:endParaRPr dirty="0">
              <a:solidFill>
                <a:srgbClr val="0070C0"/>
              </a:solidFill>
              <a:latin typeface="Times New Roman"/>
              <a:ea typeface="Times New Roman"/>
              <a:cs typeface="Times New Roman"/>
              <a:sym typeface="Times New Roman"/>
            </a:endParaRPr>
          </a:p>
        </p:txBody>
      </p:sp>
      <p:sp>
        <p:nvSpPr>
          <p:cNvPr id="94" name="Google Shape;94;p13"/>
          <p:cNvSpPr txBox="1">
            <a:spLocks noGrp="1"/>
          </p:cNvSpPr>
          <p:nvPr>
            <p:ph type="subTitle" idx="1"/>
          </p:nvPr>
        </p:nvSpPr>
        <p:spPr>
          <a:xfrm>
            <a:off x="762000" y="1752600"/>
            <a:ext cx="7854696" cy="1752600"/>
          </a:xfrm>
          <a:prstGeom prst="rect">
            <a:avLst/>
          </a:prstGeom>
          <a:noFill/>
          <a:ln>
            <a:noFill/>
          </a:ln>
        </p:spPr>
        <p:txBody>
          <a:bodyPr spcFirstLastPara="1" wrap="square" lIns="0" tIns="45700" rIns="18275" bIns="45700" anchor="t" anchorCtr="0">
            <a:normAutofit/>
          </a:bodyPr>
          <a:lstStyle/>
          <a:p>
            <a:pPr marL="0" marR="45720" lvl="0" indent="0" algn="r" rtl="0">
              <a:spcBef>
                <a:spcPts val="0"/>
              </a:spcBef>
              <a:spcAft>
                <a:spcPts val="0"/>
              </a:spcAft>
              <a:buSzPts val="2470"/>
              <a:buNone/>
            </a:pPr>
            <a:endParaRPr/>
          </a:p>
          <a:p>
            <a:pPr marL="0" marR="45720" lvl="0" indent="0" algn="r" rtl="0">
              <a:spcBef>
                <a:spcPts val="520"/>
              </a:spcBef>
              <a:spcAft>
                <a:spcPts val="0"/>
              </a:spcAft>
              <a:buSzPts val="2470"/>
              <a:buNone/>
            </a:pPr>
            <a:r>
              <a:rPr lang="en-US"/>
              <a:t> </a:t>
            </a:r>
            <a:endParaRPr/>
          </a:p>
        </p:txBody>
      </p:sp>
      <p:pic>
        <p:nvPicPr>
          <p:cNvPr id="95" name="Google Shape;95;p13" descr="scan"/>
          <p:cNvPicPr preferRelativeResize="0"/>
          <p:nvPr/>
        </p:nvPicPr>
        <p:blipFill rotWithShape="1">
          <a:blip r:embed="rId3">
            <a:alphaModFix/>
          </a:blip>
          <a:srcRect/>
          <a:stretch/>
        </p:blipFill>
        <p:spPr>
          <a:xfrm>
            <a:off x="7239000" y="2743200"/>
            <a:ext cx="1345192" cy="1467829"/>
          </a:xfrm>
          <a:prstGeom prst="rect">
            <a:avLst/>
          </a:prstGeom>
          <a:noFill/>
          <a:ln>
            <a:noFill/>
          </a:ln>
        </p:spPr>
      </p:pic>
      <p:sp>
        <p:nvSpPr>
          <p:cNvPr id="96" name="Google Shape;96;p13"/>
          <p:cNvSpPr/>
          <p:nvPr/>
        </p:nvSpPr>
        <p:spPr>
          <a:xfrm>
            <a:off x="4495800" y="4724400"/>
            <a:ext cx="4572000" cy="1920526"/>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None/>
            </a:pPr>
            <a:r>
              <a:rPr lang="en-US" sz="1800" b="1">
                <a:solidFill>
                  <a:schemeClr val="accent2"/>
                </a:solidFill>
                <a:latin typeface="Times New Roman"/>
                <a:ea typeface="Times New Roman"/>
                <a:cs typeface="Times New Roman"/>
                <a:sym typeface="Times New Roman"/>
              </a:rPr>
              <a:t>Supervisor</a:t>
            </a:r>
            <a:endParaRPr/>
          </a:p>
          <a:p>
            <a:pPr marL="0" marR="0" lvl="0" indent="0" algn="l" rtl="0">
              <a:lnSpc>
                <a:spcPct val="110000"/>
              </a:lnSpc>
              <a:spcBef>
                <a:spcPts val="0"/>
              </a:spcBef>
              <a:spcAft>
                <a:spcPts val="0"/>
              </a:spcAft>
              <a:buNone/>
            </a:pPr>
            <a:r>
              <a:rPr lang="en-US" sz="1800" b="1">
                <a:solidFill>
                  <a:srgbClr val="7030A0"/>
                </a:solidFill>
                <a:latin typeface="Times New Roman"/>
                <a:ea typeface="Times New Roman"/>
                <a:cs typeface="Times New Roman"/>
                <a:sym typeface="Times New Roman"/>
              </a:rPr>
              <a:t>Dr. M. PUVIYARASAN, M.E., Ph.D.,</a:t>
            </a:r>
            <a:endParaRPr/>
          </a:p>
          <a:p>
            <a:pPr marL="0" marR="0" lvl="0" indent="0" algn="l" rtl="0">
              <a:lnSpc>
                <a:spcPct val="110000"/>
              </a:lnSpc>
              <a:spcBef>
                <a:spcPts val="0"/>
              </a:spcBef>
              <a:spcAft>
                <a:spcPts val="0"/>
              </a:spcAft>
              <a:buNone/>
            </a:pPr>
            <a:r>
              <a:rPr lang="en-US" sz="1800">
                <a:solidFill>
                  <a:srgbClr val="7030A0"/>
                </a:solidFill>
                <a:latin typeface="Times New Roman"/>
                <a:ea typeface="Times New Roman"/>
                <a:cs typeface="Times New Roman"/>
                <a:sym typeface="Times New Roman"/>
              </a:rPr>
              <a:t>Professor</a:t>
            </a:r>
            <a:endParaRPr/>
          </a:p>
          <a:p>
            <a:pPr marL="0" marR="0" lvl="0" indent="0" algn="l" rtl="0">
              <a:lnSpc>
                <a:spcPct val="110000"/>
              </a:lnSpc>
              <a:spcBef>
                <a:spcPts val="0"/>
              </a:spcBef>
              <a:spcAft>
                <a:spcPts val="0"/>
              </a:spcAft>
              <a:buNone/>
            </a:pPr>
            <a:r>
              <a:rPr lang="en-US" sz="1800">
                <a:solidFill>
                  <a:srgbClr val="B41062"/>
                </a:solidFill>
                <a:latin typeface="Times New Roman"/>
                <a:ea typeface="Times New Roman"/>
                <a:cs typeface="Times New Roman"/>
                <a:sym typeface="Times New Roman"/>
              </a:rPr>
              <a:t>Department of Mechanical Engineering</a:t>
            </a:r>
            <a:endParaRPr/>
          </a:p>
          <a:p>
            <a:pPr marL="0" marR="0" lvl="0" indent="0" algn="l" rtl="0">
              <a:lnSpc>
                <a:spcPct val="110000"/>
              </a:lnSpc>
              <a:spcBef>
                <a:spcPts val="0"/>
              </a:spcBef>
              <a:spcAft>
                <a:spcPts val="0"/>
              </a:spcAft>
              <a:buNone/>
            </a:pPr>
            <a:r>
              <a:rPr lang="en-US" sz="1800">
                <a:solidFill>
                  <a:srgbClr val="B41062"/>
                </a:solidFill>
                <a:latin typeface="Times New Roman"/>
                <a:ea typeface="Times New Roman"/>
                <a:cs typeface="Times New Roman"/>
                <a:sym typeface="Times New Roman"/>
              </a:rPr>
              <a:t>Panimalar Engineering College</a:t>
            </a:r>
            <a:endParaRPr/>
          </a:p>
          <a:p>
            <a:pPr marL="0" marR="0" lvl="0" indent="0" algn="l" rtl="0">
              <a:lnSpc>
                <a:spcPct val="110000"/>
              </a:lnSpc>
              <a:spcBef>
                <a:spcPts val="0"/>
              </a:spcBef>
              <a:spcAft>
                <a:spcPts val="0"/>
              </a:spcAft>
              <a:buNone/>
            </a:pPr>
            <a:r>
              <a:rPr lang="en-US" sz="1800">
                <a:solidFill>
                  <a:srgbClr val="B41062"/>
                </a:solidFill>
                <a:latin typeface="Times New Roman"/>
                <a:ea typeface="Times New Roman"/>
                <a:cs typeface="Times New Roman"/>
                <a:sym typeface="Times New Roman"/>
              </a:rPr>
              <a:t>Chennai – 600123.</a:t>
            </a:r>
            <a:endParaRPr sz="1800">
              <a:solidFill>
                <a:srgbClr val="B41062"/>
              </a:solidFill>
              <a:latin typeface="Times New Roman"/>
              <a:ea typeface="Times New Roman"/>
              <a:cs typeface="Times New Roman"/>
              <a:sym typeface="Times New Roman"/>
            </a:endParaRPr>
          </a:p>
        </p:txBody>
      </p:sp>
      <p:sp>
        <p:nvSpPr>
          <p:cNvPr id="97" name="Google Shape;97;p13"/>
          <p:cNvSpPr txBox="1"/>
          <p:nvPr/>
        </p:nvSpPr>
        <p:spPr>
          <a:xfrm>
            <a:off x="381000" y="2667000"/>
            <a:ext cx="5181600"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2060"/>
                </a:solidFill>
                <a:latin typeface="Times New Roman"/>
                <a:ea typeface="Times New Roman"/>
                <a:cs typeface="Times New Roman"/>
                <a:sym typeface="Times New Roman"/>
              </a:rPr>
              <a:t>BY</a:t>
            </a:r>
            <a:endParaRPr sz="1800">
              <a:solidFill>
                <a:srgbClr val="002060"/>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rgbClr val="002060"/>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rgbClr val="002060"/>
                </a:solidFill>
                <a:latin typeface="Times New Roman"/>
                <a:ea typeface="Times New Roman"/>
                <a:cs typeface="Times New Roman"/>
                <a:sym typeface="Times New Roman"/>
              </a:rPr>
              <a:t>BALAJI R                        (211419114048)</a:t>
            </a:r>
            <a:endParaRPr/>
          </a:p>
          <a:p>
            <a:pPr marL="0" marR="0" lvl="0" indent="0" algn="l" rtl="0">
              <a:spcBef>
                <a:spcPts val="0"/>
              </a:spcBef>
              <a:spcAft>
                <a:spcPts val="0"/>
              </a:spcAft>
              <a:buNone/>
            </a:pPr>
            <a:r>
              <a:rPr lang="en-US" sz="1800">
                <a:solidFill>
                  <a:srgbClr val="002060"/>
                </a:solidFill>
                <a:latin typeface="Times New Roman"/>
                <a:ea typeface="Times New Roman"/>
                <a:cs typeface="Times New Roman"/>
                <a:sym typeface="Times New Roman"/>
              </a:rPr>
              <a:t>BHARATH KUMAR K   (211419114055)</a:t>
            </a:r>
            <a:endParaRPr/>
          </a:p>
          <a:p>
            <a:pPr marL="0" marR="0" lvl="0" indent="0" algn="l" rtl="0">
              <a:spcBef>
                <a:spcPts val="0"/>
              </a:spcBef>
              <a:spcAft>
                <a:spcPts val="0"/>
              </a:spcAft>
              <a:buNone/>
            </a:pPr>
            <a:r>
              <a:rPr lang="en-US" sz="1800">
                <a:solidFill>
                  <a:srgbClr val="002060"/>
                </a:solidFill>
                <a:latin typeface="Times New Roman"/>
                <a:ea typeface="Times New Roman"/>
                <a:cs typeface="Times New Roman"/>
                <a:sym typeface="Times New Roman"/>
              </a:rPr>
              <a:t>ABU FARAS J                 (211419114009)</a:t>
            </a:r>
            <a:endParaRPr sz="1800">
              <a:solidFill>
                <a:srgbClr val="002060"/>
              </a:solidFill>
              <a:latin typeface="Times New Roman"/>
              <a:ea typeface="Times New Roman"/>
              <a:cs typeface="Times New Roman"/>
              <a:sym typeface="Times New Roman"/>
            </a:endParaRPr>
          </a:p>
        </p:txBody>
      </p:sp>
      <p:sp>
        <p:nvSpPr>
          <p:cNvPr id="98" name="Google Shape;98;p13"/>
          <p:cNvSpPr txBox="1"/>
          <p:nvPr/>
        </p:nvSpPr>
        <p:spPr>
          <a:xfrm>
            <a:off x="533400" y="4267200"/>
            <a:ext cx="2649508" cy="1200329"/>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None/>
            </a:pPr>
            <a:r>
              <a:rPr lang="en-US" sz="1800">
                <a:solidFill>
                  <a:srgbClr val="002060"/>
                </a:solidFill>
                <a:latin typeface="Times New Roman"/>
                <a:ea typeface="Times New Roman"/>
                <a:cs typeface="Times New Roman"/>
                <a:sym typeface="Times New Roman"/>
              </a:rPr>
              <a:t>Final Year Undergraduates</a:t>
            </a:r>
            <a:endParaRPr/>
          </a:p>
          <a:p>
            <a:pPr marL="0" marR="0" lvl="0" indent="0" algn="l" rtl="0">
              <a:lnSpc>
                <a:spcPct val="140000"/>
              </a:lnSpc>
              <a:spcBef>
                <a:spcPts val="360"/>
              </a:spcBef>
              <a:spcAft>
                <a:spcPts val="0"/>
              </a:spcAft>
              <a:buNone/>
            </a:pPr>
            <a:r>
              <a:rPr lang="en-US" sz="1800">
                <a:solidFill>
                  <a:srgbClr val="002060"/>
                </a:solidFill>
                <a:latin typeface="Times New Roman"/>
                <a:ea typeface="Times New Roman"/>
                <a:cs typeface="Times New Roman"/>
                <a:sym typeface="Times New Roman"/>
              </a:rPr>
              <a:t>Mechanical Engineering</a:t>
            </a:r>
            <a:endParaRPr/>
          </a:p>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533400" y="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Objectives</a:t>
            </a:r>
            <a:endParaRPr>
              <a:latin typeface="Times New Roman"/>
              <a:ea typeface="Times New Roman"/>
              <a:cs typeface="Times New Roman"/>
              <a:sym typeface="Times New Roman"/>
            </a:endParaRPr>
          </a:p>
        </p:txBody>
      </p:sp>
      <p:sp>
        <p:nvSpPr>
          <p:cNvPr id="154" name="Google Shape;154;p22"/>
          <p:cNvSpPr txBox="1">
            <a:spLocks noGrp="1"/>
          </p:cNvSpPr>
          <p:nvPr>
            <p:ph type="body" idx="1"/>
          </p:nvPr>
        </p:nvSpPr>
        <p:spPr>
          <a:xfrm>
            <a:off x="381000" y="1371600"/>
            <a:ext cx="8229600" cy="4389120"/>
          </a:xfrm>
          <a:prstGeom prst="rect">
            <a:avLst/>
          </a:prstGeom>
          <a:noFill/>
          <a:ln>
            <a:noFill/>
          </a:ln>
        </p:spPr>
        <p:txBody>
          <a:bodyPr spcFirstLastPara="1" wrap="square" lIns="91425" tIns="45700" rIns="91425" bIns="45700" anchor="t" anchorCtr="0">
            <a:normAutofit/>
          </a:bodyPr>
          <a:lstStyle/>
          <a:p>
            <a:pPr marL="274320" lvl="0" indent="-129238" algn="l" rtl="0">
              <a:spcBef>
                <a:spcPts val="0"/>
              </a:spcBef>
              <a:spcAft>
                <a:spcPts val="0"/>
              </a:spcAft>
              <a:buSzPts val="2470"/>
              <a:buNone/>
            </a:pPr>
            <a:endParaRPr/>
          </a:p>
          <a:p>
            <a:pPr marL="274320" lvl="0" indent="-282463" algn="l" rtl="0">
              <a:spcBef>
                <a:spcPts val="333"/>
              </a:spcBef>
              <a:spcAft>
                <a:spcPts val="0"/>
              </a:spcAft>
              <a:buSzPts val="1710"/>
              <a:buChar char="⚫"/>
            </a:pPr>
            <a:r>
              <a:rPr lang="en-US" sz="1800">
                <a:latin typeface="Times New Roman"/>
                <a:ea typeface="Times New Roman"/>
                <a:cs typeface="Times New Roman"/>
                <a:sym typeface="Times New Roman"/>
              </a:rPr>
              <a:t>The distribution of precipitates, specifically the presence of fine and uniformly distributed precipitates, had a positive effect on IGC resistance </a:t>
            </a:r>
            <a:endParaRPr sz="1800">
              <a:latin typeface="Times New Roman"/>
              <a:ea typeface="Times New Roman"/>
              <a:cs typeface="Times New Roman"/>
              <a:sym typeface="Times New Roman"/>
            </a:endParaRPr>
          </a:p>
          <a:p>
            <a:pPr marL="274320" lvl="0" indent="-274320" algn="l" rtl="0">
              <a:spcBef>
                <a:spcPts val="333"/>
              </a:spcBef>
              <a:spcAft>
                <a:spcPts val="0"/>
              </a:spcAft>
              <a:buSzPts val="1710"/>
              <a:buNone/>
            </a:pPr>
            <a:endParaRPr sz="1800">
              <a:latin typeface="Times New Roman"/>
              <a:ea typeface="Times New Roman"/>
              <a:cs typeface="Times New Roman"/>
              <a:sym typeface="Times New Roman"/>
            </a:endParaRPr>
          </a:p>
          <a:p>
            <a:pPr marL="274320" lvl="0" indent="-282463" algn="l" rtl="0">
              <a:spcBef>
                <a:spcPts val="333"/>
              </a:spcBef>
              <a:spcAft>
                <a:spcPts val="0"/>
              </a:spcAft>
              <a:buSzPts val="1710"/>
              <a:buChar char="⚫"/>
            </a:pPr>
            <a:r>
              <a:rPr lang="en-US" sz="1800">
                <a:latin typeface="Times New Roman"/>
                <a:ea typeface="Times New Roman"/>
                <a:cs typeface="Times New Roman"/>
                <a:sym typeface="Times New Roman"/>
              </a:rPr>
              <a:t> The annealing process could eliminate the dislocations and twins induced by cold rolling, leading to an improvement in the material's corrosion resistance. </a:t>
            </a:r>
            <a:endParaRPr sz="1800">
              <a:latin typeface="Times New Roman"/>
              <a:ea typeface="Times New Roman"/>
              <a:cs typeface="Times New Roman"/>
              <a:sym typeface="Times New Roman"/>
            </a:endParaRPr>
          </a:p>
          <a:p>
            <a:pPr marL="274320" lvl="0" indent="-274320" algn="l" rtl="0">
              <a:spcBef>
                <a:spcPts val="333"/>
              </a:spcBef>
              <a:spcAft>
                <a:spcPts val="0"/>
              </a:spcAft>
              <a:buSzPts val="1710"/>
              <a:buNone/>
            </a:pPr>
            <a:endParaRPr sz="1800">
              <a:latin typeface="Times New Roman"/>
              <a:ea typeface="Times New Roman"/>
              <a:cs typeface="Times New Roman"/>
              <a:sym typeface="Times New Roman"/>
            </a:endParaRPr>
          </a:p>
          <a:p>
            <a:pPr marL="274320" lvl="0" indent="-282463" algn="l" rtl="0">
              <a:spcBef>
                <a:spcPts val="333"/>
              </a:spcBef>
              <a:spcAft>
                <a:spcPts val="0"/>
              </a:spcAft>
              <a:buSzPts val="1710"/>
              <a:buChar char="⚫"/>
            </a:pPr>
            <a:r>
              <a:rPr lang="en-US" sz="1800">
                <a:latin typeface="Times New Roman"/>
                <a:ea typeface="Times New Roman"/>
                <a:cs typeface="Times New Roman"/>
                <a:sym typeface="Times New Roman"/>
              </a:rPr>
              <a:t>Observed that increasing the temperature and duration of exposure to the ferric sulfate solution resulted in a higher degree of IGC for both materials.</a:t>
            </a:r>
            <a:endParaRPr/>
          </a:p>
          <a:p>
            <a:pPr marL="274320" lvl="0" indent="-274320" algn="l" rtl="0">
              <a:spcBef>
                <a:spcPts val="333"/>
              </a:spcBef>
              <a:spcAft>
                <a:spcPts val="0"/>
              </a:spcAft>
              <a:buSzPts val="1710"/>
              <a:buNone/>
            </a:pPr>
            <a:endParaRPr sz="1800">
              <a:latin typeface="Times New Roman"/>
              <a:ea typeface="Times New Roman"/>
              <a:cs typeface="Times New Roman"/>
              <a:sym typeface="Times New Roman"/>
            </a:endParaRPr>
          </a:p>
          <a:p>
            <a:pPr marL="274320" lvl="0" indent="-282463" algn="l" rtl="0">
              <a:spcBef>
                <a:spcPts val="333"/>
              </a:spcBef>
              <a:spcAft>
                <a:spcPts val="0"/>
              </a:spcAft>
              <a:buSzPts val="1710"/>
              <a:buChar char="⚫"/>
            </a:pPr>
            <a:r>
              <a:rPr lang="en-US" sz="1800">
                <a:latin typeface="Times New Roman"/>
                <a:ea typeface="Times New Roman"/>
                <a:cs typeface="Times New Roman"/>
                <a:sym typeface="Times New Roman"/>
              </a:rPr>
              <a:t>The authors further analyzed the microstructural features of the steels to gain insight into the mechanisms underlying IGC. </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457200" y="381000"/>
            <a:ext cx="7772400" cy="6858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2400"/>
              <a:buFont typeface="Times New Roman"/>
              <a:buNone/>
            </a:pPr>
            <a:r>
              <a:rPr lang="en-US" sz="2400">
                <a:latin typeface="Times New Roman"/>
                <a:ea typeface="Times New Roman"/>
                <a:cs typeface="Times New Roman"/>
                <a:sym typeface="Times New Roman"/>
              </a:rPr>
              <a:t>Methodology</a:t>
            </a:r>
            <a:endParaRPr sz="3200">
              <a:latin typeface="Times New Roman"/>
              <a:ea typeface="Times New Roman"/>
              <a:cs typeface="Times New Roman"/>
              <a:sym typeface="Times New Roman"/>
            </a:endParaRPr>
          </a:p>
        </p:txBody>
      </p:sp>
      <p:sp>
        <p:nvSpPr>
          <p:cNvPr id="160" name="Google Shape;160;p23"/>
          <p:cNvSpPr txBox="1">
            <a:spLocks noGrp="1"/>
          </p:cNvSpPr>
          <p:nvPr>
            <p:ph type="body" idx="1"/>
          </p:nvPr>
        </p:nvSpPr>
        <p:spPr>
          <a:xfrm>
            <a:off x="457200" y="152400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None/>
            </a:pPr>
            <a:endParaRPr/>
          </a:p>
          <a:p>
            <a:pPr marL="274320" lvl="0" indent="-117475" algn="l" rtl="0">
              <a:spcBef>
                <a:spcPts val="520"/>
              </a:spcBef>
              <a:spcAft>
                <a:spcPts val="0"/>
              </a:spcAft>
              <a:buSzPts val="2470"/>
              <a:buNone/>
            </a:pPr>
            <a:endParaRPr/>
          </a:p>
        </p:txBody>
      </p:sp>
      <p:grpSp>
        <p:nvGrpSpPr>
          <p:cNvPr id="161" name="Google Shape;161;p23"/>
          <p:cNvGrpSpPr/>
          <p:nvPr/>
        </p:nvGrpSpPr>
        <p:grpSpPr>
          <a:xfrm>
            <a:off x="2667000" y="1221769"/>
            <a:ext cx="3116700" cy="5370770"/>
            <a:chOff x="0" y="2569"/>
            <a:chExt cx="3116700" cy="5370770"/>
          </a:xfrm>
        </p:grpSpPr>
        <p:sp>
          <p:nvSpPr>
            <p:cNvPr id="162" name="Google Shape;162;p23"/>
            <p:cNvSpPr/>
            <p:nvPr/>
          </p:nvSpPr>
          <p:spPr>
            <a:xfrm>
              <a:off x="0" y="4616040"/>
              <a:ext cx="3116580" cy="757299"/>
            </a:xfrm>
            <a:prstGeom prst="rect">
              <a:avLst/>
            </a:prstGeom>
            <a:gradFill>
              <a:gsLst>
                <a:gs pos="0">
                  <a:srgbClr val="89A6E2"/>
                </a:gs>
                <a:gs pos="43000">
                  <a:srgbClr val="B8C8F3"/>
                </a:gs>
                <a:gs pos="93000">
                  <a:srgbClr val="E9EEFA"/>
                </a:gs>
                <a:gs pos="100000">
                  <a:srgbClr val="F6F9FE"/>
                </a:gs>
              </a:gsLst>
              <a:path path="circle">
                <a:fillToRect l="50000" t="50000" r="50000" b="50000"/>
              </a:path>
              <a:tileRect/>
            </a:gradFill>
            <a:ln>
              <a:noFill/>
            </a:ln>
            <a:effectLst>
              <a:outerShdw blurRad="57150" dist="38100" dir="5400000" algn="ctr" rotWithShape="0">
                <a:srgbClr val="022442">
                  <a:alpha val="4784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txBox="1"/>
            <p:nvPr/>
          </p:nvSpPr>
          <p:spPr>
            <a:xfrm>
              <a:off x="0" y="4616040"/>
              <a:ext cx="3116580" cy="757299"/>
            </a:xfrm>
            <a:prstGeom prst="rect">
              <a:avLst/>
            </a:prstGeom>
            <a:noFill/>
            <a:ln>
              <a:noFill/>
            </a:ln>
          </p:spPr>
          <p:txBody>
            <a:bodyPr spcFirstLastPara="1" wrap="square" lIns="85325" tIns="85325" rIns="85325" bIns="85325" anchor="ctr" anchorCtr="0">
              <a:noAutofit/>
            </a:bodyPr>
            <a:lstStyle/>
            <a:p>
              <a:pPr marL="0" marR="0" lvl="0" indent="0" algn="ctr" rtl="0">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Optical microscope is used to study the microstructure of the SS316L</a:t>
              </a:r>
              <a:endParaRPr/>
            </a:p>
          </p:txBody>
        </p:sp>
        <p:sp>
          <p:nvSpPr>
            <p:cNvPr id="164" name="Google Shape;164;p23"/>
            <p:cNvSpPr/>
            <p:nvPr/>
          </p:nvSpPr>
          <p:spPr>
            <a:xfrm rot="10800000">
              <a:off x="0" y="3462672"/>
              <a:ext cx="3116580" cy="1164727"/>
            </a:xfrm>
            <a:prstGeom prst="upArrowCallout">
              <a:avLst>
                <a:gd name="adj1" fmla="val 25000"/>
                <a:gd name="adj2" fmla="val 25000"/>
                <a:gd name="adj3" fmla="val 25000"/>
                <a:gd name="adj4" fmla="val 64977"/>
              </a:avLst>
            </a:prstGeom>
            <a:gradFill>
              <a:gsLst>
                <a:gs pos="0">
                  <a:srgbClr val="89A6E2"/>
                </a:gs>
                <a:gs pos="43000">
                  <a:srgbClr val="B8C8F3"/>
                </a:gs>
                <a:gs pos="93000">
                  <a:srgbClr val="E9EEFA"/>
                </a:gs>
                <a:gs pos="100000">
                  <a:srgbClr val="F6F9FE"/>
                </a:gs>
              </a:gsLst>
              <a:path path="circle">
                <a:fillToRect l="50000" t="50000" r="50000" b="50000"/>
              </a:path>
              <a:tileRect/>
            </a:gradFill>
            <a:ln>
              <a:noFill/>
            </a:ln>
            <a:effectLst>
              <a:outerShdw blurRad="57150" dist="38100" dir="5400000" algn="ctr" rotWithShape="0">
                <a:srgbClr val="022442">
                  <a:alpha val="4784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3"/>
            <p:cNvSpPr txBox="1"/>
            <p:nvPr/>
          </p:nvSpPr>
          <p:spPr>
            <a:xfrm>
              <a:off x="0" y="3270197"/>
              <a:ext cx="3116700" cy="1164600"/>
            </a:xfrm>
            <a:prstGeom prst="rect">
              <a:avLst/>
            </a:prstGeom>
            <a:noFill/>
            <a:ln>
              <a:noFill/>
            </a:ln>
          </p:spPr>
          <p:txBody>
            <a:bodyPr spcFirstLastPara="1" wrap="square" lIns="85325" tIns="85325" rIns="85325" bIns="85325" anchor="ctr" anchorCtr="0">
              <a:noAutofit/>
            </a:bodyPr>
            <a:lstStyle/>
            <a:p>
              <a:pPr marL="0" marR="0" lvl="0" indent="0" algn="ctr" rtl="0">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Intergranular corrosion test ASTM A262(Practice A)</a:t>
              </a:r>
              <a:endParaRPr/>
            </a:p>
            <a:p>
              <a:pPr marL="0" marR="0" lvl="0" indent="0" algn="ctr" rtl="0">
                <a:lnSpc>
                  <a:spcPct val="90000"/>
                </a:lnSpc>
                <a:spcBef>
                  <a:spcPts val="420"/>
                </a:spcBef>
                <a:spcAft>
                  <a:spcPts val="0"/>
                </a:spcAft>
                <a:buNone/>
              </a:pPr>
              <a:r>
                <a:rPr lang="en-US" sz="1200">
                  <a:solidFill>
                    <a:schemeClr val="dk1"/>
                  </a:solidFill>
                  <a:latin typeface="Times New Roman"/>
                  <a:ea typeface="Times New Roman"/>
                  <a:cs typeface="Times New Roman"/>
                  <a:sym typeface="Times New Roman"/>
                </a:rPr>
                <a:t>is taken place in the SS316L </a:t>
              </a:r>
              <a:endParaRPr/>
            </a:p>
          </p:txBody>
        </p:sp>
        <p:sp>
          <p:nvSpPr>
            <p:cNvPr id="166" name="Google Shape;166;p23"/>
            <p:cNvSpPr/>
            <p:nvPr/>
          </p:nvSpPr>
          <p:spPr>
            <a:xfrm rot="10800000">
              <a:off x="0" y="2309305"/>
              <a:ext cx="3116580" cy="1164727"/>
            </a:xfrm>
            <a:prstGeom prst="upArrowCallout">
              <a:avLst>
                <a:gd name="adj1" fmla="val 25000"/>
                <a:gd name="adj2" fmla="val 25000"/>
                <a:gd name="adj3" fmla="val 25000"/>
                <a:gd name="adj4" fmla="val 64977"/>
              </a:avLst>
            </a:prstGeom>
            <a:gradFill>
              <a:gsLst>
                <a:gs pos="0">
                  <a:srgbClr val="89A6E2"/>
                </a:gs>
                <a:gs pos="43000">
                  <a:srgbClr val="B8C8F3"/>
                </a:gs>
                <a:gs pos="93000">
                  <a:srgbClr val="E9EEFA"/>
                </a:gs>
                <a:gs pos="100000">
                  <a:srgbClr val="F6F9FE"/>
                </a:gs>
              </a:gsLst>
              <a:path path="circle">
                <a:fillToRect l="50000" t="50000" r="50000" b="50000"/>
              </a:path>
              <a:tileRect/>
            </a:gradFill>
            <a:ln>
              <a:noFill/>
            </a:ln>
            <a:effectLst>
              <a:outerShdw blurRad="57150" dist="38100" dir="5400000" algn="ctr" rotWithShape="0">
                <a:srgbClr val="022442">
                  <a:alpha val="4784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txBox="1"/>
            <p:nvPr/>
          </p:nvSpPr>
          <p:spPr>
            <a:xfrm>
              <a:off x="0" y="2105605"/>
              <a:ext cx="3116700" cy="1164600"/>
            </a:xfrm>
            <a:prstGeom prst="rect">
              <a:avLst/>
            </a:prstGeom>
            <a:noFill/>
            <a:ln>
              <a:noFill/>
            </a:ln>
          </p:spPr>
          <p:txBody>
            <a:bodyPr spcFirstLastPara="1" wrap="square" lIns="85325" tIns="85325" rIns="85325" bIns="85325" anchor="ctr" anchorCtr="0">
              <a:noAutofit/>
            </a:bodyPr>
            <a:lstStyle/>
            <a:p>
              <a:pPr marL="0" marR="0" lvl="0" indent="0" algn="ctr" rtl="0">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The sensitization process is used to heat the SS316L</a:t>
              </a:r>
              <a:endParaRPr/>
            </a:p>
            <a:p>
              <a:pPr marL="0" marR="0" lvl="0" indent="0" algn="ctr" rtl="0">
                <a:lnSpc>
                  <a:spcPct val="90000"/>
                </a:lnSpc>
                <a:spcBef>
                  <a:spcPts val="420"/>
                </a:spcBef>
                <a:spcAft>
                  <a:spcPts val="0"/>
                </a:spcAft>
                <a:buNone/>
              </a:pPr>
              <a:r>
                <a:rPr lang="en-US" sz="1200">
                  <a:solidFill>
                    <a:schemeClr val="dk1"/>
                  </a:solidFill>
                  <a:latin typeface="Times New Roman"/>
                  <a:ea typeface="Times New Roman"/>
                  <a:cs typeface="Times New Roman"/>
                  <a:sym typeface="Times New Roman"/>
                </a:rPr>
                <a:t>for a specific period of time</a:t>
              </a:r>
              <a:endParaRPr/>
            </a:p>
          </p:txBody>
        </p:sp>
        <p:sp>
          <p:nvSpPr>
            <p:cNvPr id="168" name="Google Shape;168;p23"/>
            <p:cNvSpPr/>
            <p:nvPr/>
          </p:nvSpPr>
          <p:spPr>
            <a:xfrm rot="10800000">
              <a:off x="0" y="1155937"/>
              <a:ext cx="3116580" cy="1164727"/>
            </a:xfrm>
            <a:prstGeom prst="upArrowCallout">
              <a:avLst>
                <a:gd name="adj1" fmla="val 25000"/>
                <a:gd name="adj2" fmla="val 25000"/>
                <a:gd name="adj3" fmla="val 25000"/>
                <a:gd name="adj4" fmla="val 64977"/>
              </a:avLst>
            </a:prstGeom>
            <a:gradFill>
              <a:gsLst>
                <a:gs pos="0">
                  <a:srgbClr val="89A6E2"/>
                </a:gs>
                <a:gs pos="43000">
                  <a:srgbClr val="B8C8F3"/>
                </a:gs>
                <a:gs pos="93000">
                  <a:srgbClr val="E9EEFA"/>
                </a:gs>
                <a:gs pos="100000">
                  <a:srgbClr val="F6F9FE"/>
                </a:gs>
              </a:gsLst>
              <a:path path="circle">
                <a:fillToRect l="50000" t="50000" r="50000" b="50000"/>
              </a:path>
              <a:tileRect/>
            </a:gradFill>
            <a:ln>
              <a:noFill/>
            </a:ln>
            <a:effectLst>
              <a:outerShdw blurRad="57150" dist="38100" dir="5400000" algn="ctr" rotWithShape="0">
                <a:srgbClr val="022442">
                  <a:alpha val="4784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txBox="1"/>
            <p:nvPr/>
          </p:nvSpPr>
          <p:spPr>
            <a:xfrm>
              <a:off x="0" y="1155937"/>
              <a:ext cx="3116580" cy="1164727"/>
            </a:xfrm>
            <a:prstGeom prst="rect">
              <a:avLst/>
            </a:prstGeom>
            <a:noFill/>
            <a:ln>
              <a:noFill/>
            </a:ln>
          </p:spPr>
          <p:txBody>
            <a:bodyPr spcFirstLastPara="1" wrap="square" lIns="85325" tIns="85325" rIns="85325" bIns="85325" anchor="ctr" anchorCtr="0">
              <a:noAutofit/>
            </a:bodyPr>
            <a:lstStyle/>
            <a:p>
              <a:pPr marL="0" marR="0" lvl="0" indent="0" algn="ctr" rtl="0">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Wire electrical discharge machining(WEDM) is used to cut the fabricated SS316L for the required size</a:t>
              </a:r>
              <a:endParaRPr/>
            </a:p>
          </p:txBody>
        </p:sp>
        <p:sp>
          <p:nvSpPr>
            <p:cNvPr id="170" name="Google Shape;170;p23"/>
            <p:cNvSpPr/>
            <p:nvPr/>
          </p:nvSpPr>
          <p:spPr>
            <a:xfrm rot="10800000">
              <a:off x="0" y="2569"/>
              <a:ext cx="3116580" cy="1164727"/>
            </a:xfrm>
            <a:prstGeom prst="upArrowCallout">
              <a:avLst>
                <a:gd name="adj1" fmla="val 25000"/>
                <a:gd name="adj2" fmla="val 25000"/>
                <a:gd name="adj3" fmla="val 25000"/>
                <a:gd name="adj4" fmla="val 64977"/>
              </a:avLst>
            </a:prstGeom>
            <a:gradFill>
              <a:gsLst>
                <a:gs pos="0">
                  <a:srgbClr val="89A6E2"/>
                </a:gs>
                <a:gs pos="43000">
                  <a:srgbClr val="B8C8F3"/>
                </a:gs>
                <a:gs pos="93000">
                  <a:srgbClr val="E9EEFA"/>
                </a:gs>
                <a:gs pos="100000">
                  <a:srgbClr val="F6F9FE"/>
                </a:gs>
              </a:gsLst>
              <a:path path="circle">
                <a:fillToRect l="50000" t="50000" r="50000" b="50000"/>
              </a:path>
              <a:tileRect/>
            </a:gradFill>
            <a:ln>
              <a:noFill/>
            </a:ln>
            <a:effectLst>
              <a:outerShdw blurRad="57150" dist="38100" dir="5400000" algn="ctr" rotWithShape="0">
                <a:srgbClr val="022442">
                  <a:alpha val="4784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txBox="1"/>
            <p:nvPr/>
          </p:nvSpPr>
          <p:spPr>
            <a:xfrm>
              <a:off x="0" y="2569"/>
              <a:ext cx="3116580" cy="1164727"/>
            </a:xfrm>
            <a:prstGeom prst="rect">
              <a:avLst/>
            </a:prstGeom>
            <a:noFill/>
            <a:ln>
              <a:noFill/>
            </a:ln>
          </p:spPr>
          <p:txBody>
            <a:bodyPr spcFirstLastPara="1" wrap="square" lIns="99550" tIns="99550" rIns="99550" bIns="99550" anchor="ctr" anchorCtr="0">
              <a:noAutofit/>
            </a:bodyPr>
            <a:lstStyle/>
            <a:p>
              <a:pPr marL="0" marR="0" lvl="0" indent="0" algn="ctr" rtl="0">
                <a:lnSpc>
                  <a:spcPct val="90000"/>
                </a:lnSpc>
                <a:spcBef>
                  <a:spcPts val="0"/>
                </a:spcBef>
                <a:spcAft>
                  <a:spcPts val="0"/>
                </a:spcAft>
                <a:buNone/>
              </a:pPr>
              <a:r>
                <a:rPr lang="en-US" sz="1400">
                  <a:solidFill>
                    <a:schemeClr val="dk1"/>
                  </a:solidFill>
                  <a:latin typeface="Times New Roman"/>
                  <a:ea typeface="Times New Roman"/>
                  <a:cs typeface="Times New Roman"/>
                  <a:sym typeface="Times New Roman"/>
                </a:rPr>
                <a:t>Fabricating</a:t>
              </a:r>
              <a:r>
                <a:rPr lang="en-US" sz="1200">
                  <a:solidFill>
                    <a:schemeClr val="dk1"/>
                  </a:solidFill>
                  <a:latin typeface="Times New Roman"/>
                  <a:ea typeface="Times New Roman"/>
                  <a:cs typeface="Times New Roman"/>
                  <a:sym typeface="Times New Roman"/>
                </a:rPr>
                <a:t> the SS316L using powder bed fusion(PBF) Method.</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762000" y="914400"/>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Fabricating the SS316L using powder bed fusion(PBF) Method.</a:t>
            </a:r>
            <a:br>
              <a:rPr lang="en-US" sz="3200">
                <a:latin typeface="Times New Roman"/>
                <a:ea typeface="Times New Roman"/>
                <a:cs typeface="Times New Roman"/>
                <a:sym typeface="Times New Roman"/>
              </a:rPr>
            </a:br>
            <a:endParaRPr sz="2800"/>
          </a:p>
        </p:txBody>
      </p:sp>
      <p:sp>
        <p:nvSpPr>
          <p:cNvPr id="177" name="Google Shape;177;p24"/>
          <p:cNvSpPr txBox="1">
            <a:spLocks noGrp="1"/>
          </p:cNvSpPr>
          <p:nvPr>
            <p:ph type="body" idx="1"/>
          </p:nvPr>
        </p:nvSpPr>
        <p:spPr>
          <a:xfrm>
            <a:off x="457200" y="1600200"/>
            <a:ext cx="8229600" cy="4389120"/>
          </a:xfrm>
          <a:prstGeom prst="rect">
            <a:avLst/>
          </a:prstGeom>
          <a:noFill/>
          <a:ln>
            <a:noFill/>
          </a:ln>
        </p:spPr>
        <p:txBody>
          <a:bodyPr spcFirstLastPara="1" wrap="square" lIns="91425" tIns="45700" rIns="91425" bIns="45700" anchor="t" anchorCtr="0">
            <a:normAutofit fontScale="92500" lnSpcReduction="20000"/>
          </a:bodyPr>
          <a:lstStyle/>
          <a:p>
            <a:pPr marL="274320" lvl="0" indent="-129238" algn="l" rtl="0">
              <a:spcBef>
                <a:spcPts val="0"/>
              </a:spcBef>
              <a:spcAft>
                <a:spcPts val="0"/>
              </a:spcAft>
              <a:buSzPct val="95000"/>
              <a:buNone/>
            </a:pPr>
            <a:endParaRPr b="1"/>
          </a:p>
          <a:p>
            <a:pPr marL="274320" lvl="0" indent="-274320" algn="l" rtl="0">
              <a:spcBef>
                <a:spcPts val="333"/>
              </a:spcBef>
              <a:spcAft>
                <a:spcPts val="0"/>
              </a:spcAft>
              <a:buSzPct val="95000"/>
              <a:buChar char="⚫"/>
            </a:pPr>
            <a:r>
              <a:rPr lang="en-US" sz="1800" b="1">
                <a:latin typeface="Times New Roman"/>
                <a:ea typeface="Times New Roman"/>
                <a:cs typeface="Times New Roman"/>
                <a:sym typeface="Times New Roman"/>
              </a:rPr>
              <a:t>Powder Preparation:</a:t>
            </a:r>
            <a:r>
              <a:rPr lang="en-US" sz="1800">
                <a:latin typeface="Times New Roman"/>
                <a:ea typeface="Times New Roman"/>
                <a:cs typeface="Times New Roman"/>
                <a:sym typeface="Times New Roman"/>
              </a:rPr>
              <a:t> The first step in powder bed fusion is the preparation of the metal powder used to build the part model. </a:t>
            </a:r>
            <a:endParaRPr sz="1800">
              <a:latin typeface="Times New Roman"/>
              <a:ea typeface="Times New Roman"/>
              <a:cs typeface="Times New Roman"/>
              <a:sym typeface="Times New Roman"/>
            </a:endParaRPr>
          </a:p>
          <a:p>
            <a:pPr marL="274320" lvl="0" indent="-173878" algn="l" rtl="0">
              <a:spcBef>
                <a:spcPts val="333"/>
              </a:spcBef>
              <a:spcAft>
                <a:spcPts val="0"/>
              </a:spcAft>
              <a:buSzPct val="95000"/>
              <a:buNone/>
            </a:pPr>
            <a:endParaRPr sz="1800"/>
          </a:p>
          <a:p>
            <a:pPr marL="274320" lvl="0" indent="-274320" algn="l" rtl="0">
              <a:spcBef>
                <a:spcPts val="333"/>
              </a:spcBef>
              <a:spcAft>
                <a:spcPts val="0"/>
              </a:spcAft>
              <a:buSzPct val="95000"/>
              <a:buChar char="⚫"/>
            </a:pPr>
            <a:r>
              <a:rPr lang="en-US" sz="1800" b="1">
                <a:latin typeface="Times New Roman"/>
                <a:ea typeface="Times New Roman"/>
                <a:cs typeface="Times New Roman"/>
                <a:sym typeface="Times New Roman"/>
              </a:rPr>
              <a:t>Printing Process:</a:t>
            </a:r>
            <a:r>
              <a:rPr lang="en-US" sz="1800">
                <a:latin typeface="Times New Roman"/>
                <a:ea typeface="Times New Roman"/>
                <a:cs typeface="Times New Roman"/>
                <a:sym typeface="Times New Roman"/>
              </a:rPr>
              <a:t> Once the powder is prepared, it is loaded into the printer and spread evenly across the build platform. The printer then uses a laser to selectively fuse the metal powder together in the desired pattern, layer by layer, until the part model is complete. </a:t>
            </a:r>
            <a:endParaRPr sz="1800" b="1">
              <a:latin typeface="Times New Roman"/>
              <a:ea typeface="Times New Roman"/>
              <a:cs typeface="Times New Roman"/>
              <a:sym typeface="Times New Roman"/>
            </a:endParaRPr>
          </a:p>
          <a:p>
            <a:pPr marL="274320" lvl="0" indent="-173878" algn="l" rtl="0">
              <a:spcBef>
                <a:spcPts val="333"/>
              </a:spcBef>
              <a:spcAft>
                <a:spcPts val="0"/>
              </a:spcAft>
              <a:buSzPct val="95000"/>
              <a:buNone/>
            </a:pPr>
            <a:endParaRPr sz="1800" b="1">
              <a:latin typeface="Times New Roman"/>
              <a:ea typeface="Times New Roman"/>
              <a:cs typeface="Times New Roman"/>
              <a:sym typeface="Times New Roman"/>
            </a:endParaRPr>
          </a:p>
          <a:p>
            <a:pPr marL="274320" lvl="0" indent="-274320" algn="l" rtl="0">
              <a:spcBef>
                <a:spcPts val="333"/>
              </a:spcBef>
              <a:spcAft>
                <a:spcPts val="0"/>
              </a:spcAft>
              <a:buSzPct val="95000"/>
              <a:buChar char="⚫"/>
            </a:pPr>
            <a:r>
              <a:rPr lang="en-US" sz="1800" b="1">
                <a:latin typeface="Times New Roman"/>
                <a:ea typeface="Times New Roman"/>
                <a:cs typeface="Times New Roman"/>
                <a:sym typeface="Times New Roman"/>
              </a:rPr>
              <a:t>Post-Processing:</a:t>
            </a:r>
            <a:r>
              <a:rPr lang="en-US" sz="1800">
                <a:latin typeface="Times New Roman"/>
                <a:ea typeface="Times New Roman"/>
                <a:cs typeface="Times New Roman"/>
                <a:sym typeface="Times New Roman"/>
              </a:rPr>
              <a:t> After printing, the part model is removed from the printer and undergoes several post-processing steps to achieve its final form. </a:t>
            </a:r>
            <a:endParaRPr/>
          </a:p>
          <a:p>
            <a:pPr marL="274320" lvl="0" indent="-173878" algn="l" rtl="0">
              <a:spcBef>
                <a:spcPts val="333"/>
              </a:spcBef>
              <a:spcAft>
                <a:spcPts val="0"/>
              </a:spcAft>
              <a:buSzPct val="95000"/>
              <a:buNone/>
            </a:pPr>
            <a:endParaRPr sz="1800">
              <a:latin typeface="Times New Roman"/>
              <a:ea typeface="Times New Roman"/>
              <a:cs typeface="Times New Roman"/>
              <a:sym typeface="Times New Roman"/>
            </a:endParaRPr>
          </a:p>
          <a:p>
            <a:pPr marL="274320" lvl="0" indent="-274320" algn="l" rtl="0">
              <a:spcBef>
                <a:spcPts val="333"/>
              </a:spcBef>
              <a:spcAft>
                <a:spcPts val="0"/>
              </a:spcAft>
              <a:buSzPct val="95000"/>
              <a:buChar char="⚫"/>
            </a:pPr>
            <a:r>
              <a:rPr lang="en-US" sz="1800">
                <a:latin typeface="Times New Roman"/>
                <a:ea typeface="Times New Roman"/>
                <a:cs typeface="Times New Roman"/>
                <a:sym typeface="Times New Roman"/>
              </a:rPr>
              <a:t>Finally, the part model may undergo additional finishing processes such as polishing or surface treatment to achieve the desired surface finish and appearance. </a:t>
            </a:r>
            <a:endParaRPr sz="1800">
              <a:latin typeface="Times New Roman"/>
              <a:ea typeface="Times New Roman"/>
              <a:cs typeface="Times New Roman"/>
              <a:sym typeface="Times New Roman"/>
            </a:endParaRPr>
          </a:p>
          <a:p>
            <a:pPr marL="274320" lvl="0" indent="-173878" algn="l" rtl="0">
              <a:spcBef>
                <a:spcPts val="333"/>
              </a:spcBef>
              <a:spcAft>
                <a:spcPts val="0"/>
              </a:spcAft>
              <a:buSzPct val="95000"/>
              <a:buNone/>
            </a:pPr>
            <a:endParaRPr sz="1800">
              <a:latin typeface="Times New Roman"/>
              <a:ea typeface="Times New Roman"/>
              <a:cs typeface="Times New Roman"/>
              <a:sym typeface="Times New Roman"/>
            </a:endParaRPr>
          </a:p>
          <a:p>
            <a:pPr marL="274320" lvl="0" indent="-173878" algn="l" rtl="0">
              <a:spcBef>
                <a:spcPts val="333"/>
              </a:spcBef>
              <a:spcAft>
                <a:spcPts val="0"/>
              </a:spcAft>
              <a:buSzPct val="95000"/>
              <a:buNone/>
            </a:pPr>
            <a:endParaRPr sz="1800">
              <a:latin typeface="Times New Roman"/>
              <a:ea typeface="Times New Roman"/>
              <a:cs typeface="Times New Roman"/>
              <a:sym typeface="Times New Roman"/>
            </a:endParaRPr>
          </a:p>
          <a:p>
            <a:pPr marL="274320" lvl="0" indent="-274320" algn="l" rtl="0">
              <a:spcBef>
                <a:spcPts val="333"/>
              </a:spcBef>
              <a:spcAft>
                <a:spcPts val="0"/>
              </a:spcAft>
              <a:buSzPct val="95000"/>
              <a:buNone/>
            </a:pPr>
            <a:endParaRPr sz="1800">
              <a:latin typeface="Times New Roman"/>
              <a:ea typeface="Times New Roman"/>
              <a:cs typeface="Times New Roman"/>
              <a:sym typeface="Times New Roman"/>
            </a:endParaRPr>
          </a:p>
          <a:p>
            <a:pPr marL="274320" lvl="0" indent="-274320" algn="l" rtl="0">
              <a:spcBef>
                <a:spcPts val="481"/>
              </a:spcBef>
              <a:spcAft>
                <a:spcPts val="0"/>
              </a:spcAft>
              <a:buSzPct val="95000"/>
              <a:buNone/>
            </a:pPr>
            <a:r>
              <a:rPr lang="en-US">
                <a:latin typeface="Times New Roman"/>
                <a:ea typeface="Times New Roman"/>
                <a:cs typeface="Times New Roman"/>
                <a:sym typeface="Times New Roman"/>
              </a:rPr>
              <a:t>                                Fabricated sample SS316L</a:t>
            </a:r>
            <a:endParaRPr>
              <a:latin typeface="Times New Roman"/>
              <a:ea typeface="Times New Roman"/>
              <a:cs typeface="Times New Roman"/>
              <a:sym typeface="Times New Roman"/>
            </a:endParaRPr>
          </a:p>
        </p:txBody>
      </p:sp>
      <p:pic>
        <p:nvPicPr>
          <p:cNvPr id="178" name="Google Shape;178;p24" descr="WhatsApp Image 2023-04-06 at 1.53.38 PM (1).jpeg"/>
          <p:cNvPicPr preferRelativeResize="0"/>
          <p:nvPr/>
        </p:nvPicPr>
        <p:blipFill rotWithShape="1">
          <a:blip r:embed="rId3">
            <a:alphaModFix/>
          </a:blip>
          <a:srcRect/>
          <a:stretch/>
        </p:blipFill>
        <p:spPr>
          <a:xfrm>
            <a:off x="6400800" y="4953000"/>
            <a:ext cx="1135981" cy="14873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Wire electrical discharge machining(WEDM)</a:t>
            </a:r>
            <a:br>
              <a:rPr lang="en-US" sz="3200">
                <a:latin typeface="Times New Roman"/>
                <a:ea typeface="Times New Roman"/>
                <a:cs typeface="Times New Roman"/>
                <a:sym typeface="Times New Roman"/>
              </a:rPr>
            </a:br>
            <a:endParaRPr sz="3200">
              <a:latin typeface="Times New Roman"/>
              <a:ea typeface="Times New Roman"/>
              <a:cs typeface="Times New Roman"/>
              <a:sym typeface="Times New Roman"/>
            </a:endParaRPr>
          </a:p>
        </p:txBody>
      </p:sp>
      <p:sp>
        <p:nvSpPr>
          <p:cNvPr id="184" name="Google Shape;184;p25"/>
          <p:cNvSpPr txBox="1">
            <a:spLocks noGrp="1"/>
          </p:cNvSpPr>
          <p:nvPr>
            <p:ph type="body" idx="1"/>
          </p:nvPr>
        </p:nvSpPr>
        <p:spPr>
          <a:xfrm>
            <a:off x="381000" y="160020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710"/>
              <a:buChar char="⚫"/>
            </a:pPr>
            <a:r>
              <a:rPr lang="en-US" sz="1800">
                <a:latin typeface="Times New Roman"/>
                <a:ea typeface="Times New Roman"/>
                <a:cs typeface="Times New Roman"/>
                <a:sym typeface="Times New Roman"/>
              </a:rPr>
              <a:t>WEDM is a non-conventional machining process that uses a thin wire electrode to erode the workpiece material by a series of sparks.</a:t>
            </a:r>
            <a:endParaRPr/>
          </a:p>
          <a:p>
            <a:pPr marL="274320" lvl="0" indent="-274320" algn="l" rtl="0">
              <a:spcBef>
                <a:spcPts val="360"/>
              </a:spcBef>
              <a:spcAft>
                <a:spcPts val="0"/>
              </a:spcAft>
              <a:buSzPts val="1710"/>
              <a:buNone/>
            </a:pPr>
            <a:endParaRPr sz="1800">
              <a:latin typeface="Times New Roman"/>
              <a:ea typeface="Times New Roman"/>
              <a:cs typeface="Times New Roman"/>
              <a:sym typeface="Times New Roman"/>
            </a:endParaRPr>
          </a:p>
          <a:p>
            <a:pPr marL="274320" lvl="0" indent="-274320" algn="l" rtl="0">
              <a:spcBef>
                <a:spcPts val="360"/>
              </a:spcBef>
              <a:spcAft>
                <a:spcPts val="0"/>
              </a:spcAft>
              <a:buSzPts val="1710"/>
              <a:buChar char="⚫"/>
            </a:pPr>
            <a:r>
              <a:rPr lang="en-US" sz="1800">
                <a:latin typeface="Times New Roman"/>
                <a:ea typeface="Times New Roman"/>
                <a:cs typeface="Times New Roman"/>
                <a:sym typeface="Times New Roman"/>
              </a:rPr>
              <a:t>The wire electrode is guided by a computer-controlled system to cut the part model to the desired size and shape.</a:t>
            </a:r>
            <a:endParaRPr/>
          </a:p>
          <a:p>
            <a:pPr marL="274320" lvl="0" indent="-274320" algn="l" rtl="0">
              <a:spcBef>
                <a:spcPts val="360"/>
              </a:spcBef>
              <a:spcAft>
                <a:spcPts val="0"/>
              </a:spcAft>
              <a:buSzPts val="1710"/>
              <a:buNone/>
            </a:pPr>
            <a:endParaRPr sz="1800">
              <a:latin typeface="Times New Roman"/>
              <a:ea typeface="Times New Roman"/>
              <a:cs typeface="Times New Roman"/>
              <a:sym typeface="Times New Roman"/>
            </a:endParaRPr>
          </a:p>
          <a:p>
            <a:pPr marL="274320" lvl="0" indent="-274320" algn="l" rtl="0">
              <a:spcBef>
                <a:spcPts val="360"/>
              </a:spcBef>
              <a:spcAft>
                <a:spcPts val="0"/>
              </a:spcAft>
              <a:buSzPts val="1710"/>
              <a:buChar char="⚫"/>
            </a:pPr>
            <a:r>
              <a:rPr lang="en-US" sz="1800">
                <a:latin typeface="Times New Roman"/>
                <a:ea typeface="Times New Roman"/>
                <a:cs typeface="Times New Roman"/>
                <a:sym typeface="Times New Roman"/>
              </a:rPr>
              <a:t>WEDM is particularly useful for cutting complex shapes and hard materials, such as SS316L, with high precision and accuracy.</a:t>
            </a:r>
            <a:endParaRPr/>
          </a:p>
          <a:p>
            <a:pPr marL="274320" lvl="0" indent="-274320" algn="l" rtl="0">
              <a:spcBef>
                <a:spcPts val="360"/>
              </a:spcBef>
              <a:spcAft>
                <a:spcPts val="0"/>
              </a:spcAft>
              <a:buSzPts val="1710"/>
              <a:buNone/>
            </a:pPr>
            <a:endParaRPr sz="1800">
              <a:latin typeface="Times New Roman"/>
              <a:ea typeface="Times New Roman"/>
              <a:cs typeface="Times New Roman"/>
              <a:sym typeface="Times New Roman"/>
            </a:endParaRPr>
          </a:p>
          <a:p>
            <a:pPr marL="274320" lvl="0" indent="-274320" algn="l" rtl="0">
              <a:spcBef>
                <a:spcPts val="360"/>
              </a:spcBef>
              <a:spcAft>
                <a:spcPts val="0"/>
              </a:spcAft>
              <a:buSzPts val="1710"/>
              <a:buChar char="⚫"/>
            </a:pPr>
            <a:r>
              <a:rPr lang="en-US" sz="1800">
                <a:latin typeface="Times New Roman"/>
                <a:ea typeface="Times New Roman"/>
                <a:cs typeface="Times New Roman"/>
                <a:sym typeface="Times New Roman"/>
              </a:rPr>
              <a:t>It allows for precise cutting of the part model to the required size and shape, while minimizing the risk of damage or distortion to the material.</a:t>
            </a:r>
            <a:endParaRPr sz="1800">
              <a:latin typeface="Times New Roman"/>
              <a:ea typeface="Times New Roman"/>
              <a:cs typeface="Times New Roman"/>
              <a:sym typeface="Times New Roman"/>
            </a:endParaRPr>
          </a:p>
        </p:txBody>
      </p:sp>
      <p:pic>
        <p:nvPicPr>
          <p:cNvPr id="185" name="Google Shape;185;p25" descr="3-s2.0-B9780128174524000051-f05-07-9780128174524.jpg"/>
          <p:cNvPicPr preferRelativeResize="0"/>
          <p:nvPr/>
        </p:nvPicPr>
        <p:blipFill rotWithShape="1">
          <a:blip r:embed="rId3">
            <a:alphaModFix/>
          </a:blip>
          <a:srcRect/>
          <a:stretch/>
        </p:blipFill>
        <p:spPr>
          <a:xfrm>
            <a:off x="4267200" y="5029200"/>
            <a:ext cx="2615473" cy="14963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Times New Roman"/>
              <a:buNone/>
            </a:pPr>
            <a:r>
              <a:rPr lang="en-US" sz="3600">
                <a:latin typeface="Times New Roman"/>
                <a:ea typeface="Times New Roman"/>
                <a:cs typeface="Times New Roman"/>
                <a:sym typeface="Times New Roman"/>
              </a:rPr>
              <a:t>Sensitization process </a:t>
            </a:r>
            <a:r>
              <a:rPr lang="en-US"/>
              <a:t/>
            </a:r>
            <a:br>
              <a:rPr lang="en-US"/>
            </a:br>
            <a:endParaRPr/>
          </a:p>
        </p:txBody>
      </p:sp>
      <p:sp>
        <p:nvSpPr>
          <p:cNvPr id="191" name="Google Shape;191;p26"/>
          <p:cNvSpPr txBox="1">
            <a:spLocks noGrp="1"/>
          </p:cNvSpPr>
          <p:nvPr>
            <p:ph type="body" idx="1"/>
          </p:nvPr>
        </p:nvSpPr>
        <p:spPr>
          <a:xfrm>
            <a:off x="457200" y="137160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710"/>
              <a:buChar char="⚫"/>
            </a:pPr>
            <a:r>
              <a:rPr lang="en-US" sz="1800">
                <a:latin typeface="Times New Roman"/>
                <a:ea typeface="Times New Roman"/>
                <a:cs typeface="Times New Roman"/>
                <a:sym typeface="Times New Roman"/>
              </a:rPr>
              <a:t>Sensitization is a phenomenon that occurs in stainless steel when it is heated to high temperatures, causing the chromium in the material to react with carbon and form chromium carbides at the grain boundaries.</a:t>
            </a:r>
            <a:endParaRPr/>
          </a:p>
          <a:p>
            <a:pPr marL="274320" lvl="0" indent="-274320" algn="l" rtl="0">
              <a:spcBef>
                <a:spcPts val="360"/>
              </a:spcBef>
              <a:spcAft>
                <a:spcPts val="0"/>
              </a:spcAft>
              <a:buSzPts val="1710"/>
              <a:buNone/>
            </a:pPr>
            <a:endParaRPr sz="1800">
              <a:latin typeface="Times New Roman"/>
              <a:ea typeface="Times New Roman"/>
              <a:cs typeface="Times New Roman"/>
              <a:sym typeface="Times New Roman"/>
            </a:endParaRPr>
          </a:p>
          <a:p>
            <a:pPr marL="274320" lvl="0" indent="-274320" algn="l" rtl="0">
              <a:spcBef>
                <a:spcPts val="360"/>
              </a:spcBef>
              <a:spcAft>
                <a:spcPts val="0"/>
              </a:spcAft>
              <a:buSzPts val="1710"/>
              <a:buChar char="⚫"/>
            </a:pPr>
            <a:r>
              <a:rPr lang="en-US" sz="1800">
                <a:latin typeface="Times New Roman"/>
                <a:ea typeface="Times New Roman"/>
                <a:cs typeface="Times New Roman"/>
                <a:sym typeface="Times New Roman"/>
              </a:rPr>
              <a:t>The aim of the sensitization process is to eliminate the chromium carbides from the grain boundaries and restore the material's corrosion resistance.</a:t>
            </a:r>
            <a:endParaRPr/>
          </a:p>
          <a:p>
            <a:pPr marL="274320" lvl="0" indent="-274320" algn="l" rtl="0">
              <a:spcBef>
                <a:spcPts val="360"/>
              </a:spcBef>
              <a:spcAft>
                <a:spcPts val="0"/>
              </a:spcAft>
              <a:buSzPts val="1710"/>
              <a:buNone/>
            </a:pPr>
            <a:endParaRPr sz="1800">
              <a:latin typeface="Times New Roman"/>
              <a:ea typeface="Times New Roman"/>
              <a:cs typeface="Times New Roman"/>
              <a:sym typeface="Times New Roman"/>
            </a:endParaRPr>
          </a:p>
          <a:p>
            <a:pPr marL="274320" lvl="0" indent="-274320" algn="l" rtl="0">
              <a:spcBef>
                <a:spcPts val="360"/>
              </a:spcBef>
              <a:spcAft>
                <a:spcPts val="0"/>
              </a:spcAft>
              <a:buSzPts val="1710"/>
              <a:buChar char="⚫"/>
            </a:pPr>
            <a:r>
              <a:rPr lang="en-US" sz="1800">
                <a:latin typeface="Times New Roman"/>
                <a:ea typeface="Times New Roman"/>
                <a:cs typeface="Times New Roman"/>
                <a:sym typeface="Times New Roman"/>
              </a:rPr>
              <a:t>The part model is cooled to room temperature, and then subjected to the intergranular corrosion test ASTM A262 Practice A.</a:t>
            </a:r>
            <a:endParaRPr sz="1800">
              <a:latin typeface="Times New Roman"/>
              <a:ea typeface="Times New Roman"/>
              <a:cs typeface="Times New Roman"/>
              <a:sym typeface="Times New Roman"/>
            </a:endParaRPr>
          </a:p>
        </p:txBody>
      </p:sp>
      <p:pic>
        <p:nvPicPr>
          <p:cNvPr id="192" name="Google Shape;192;p26" descr="Stainless-Steel-Heat-Treatment-Process.jpg"/>
          <p:cNvPicPr preferRelativeResize="0"/>
          <p:nvPr/>
        </p:nvPicPr>
        <p:blipFill rotWithShape="1">
          <a:blip r:embed="rId3">
            <a:alphaModFix/>
          </a:blip>
          <a:srcRect/>
          <a:stretch/>
        </p:blipFill>
        <p:spPr>
          <a:xfrm>
            <a:off x="3962400" y="4191000"/>
            <a:ext cx="3771900" cy="251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Times New Roman"/>
              <a:buNone/>
            </a:pPr>
            <a:r>
              <a:rPr lang="en-US" sz="3600">
                <a:latin typeface="Times New Roman"/>
                <a:ea typeface="Times New Roman"/>
                <a:cs typeface="Times New Roman"/>
                <a:sym typeface="Times New Roman"/>
              </a:rPr>
              <a:t>ASTM A262 Practice A test method</a:t>
            </a:r>
            <a:r>
              <a:rPr lang="en-US" sz="5400">
                <a:latin typeface="Times New Roman"/>
                <a:ea typeface="Times New Roman"/>
                <a:cs typeface="Times New Roman"/>
                <a:sym typeface="Times New Roman"/>
              </a:rPr>
              <a:t/>
            </a:r>
            <a:br>
              <a:rPr lang="en-US" sz="5400">
                <a:latin typeface="Times New Roman"/>
                <a:ea typeface="Times New Roman"/>
                <a:cs typeface="Times New Roman"/>
                <a:sym typeface="Times New Roman"/>
              </a:rPr>
            </a:br>
            <a:endParaRPr/>
          </a:p>
        </p:txBody>
      </p:sp>
      <p:sp>
        <p:nvSpPr>
          <p:cNvPr id="198" name="Google Shape;198;p2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710"/>
              <a:buChar char="⚫"/>
            </a:pPr>
            <a:r>
              <a:rPr lang="en-US" sz="1800">
                <a:latin typeface="Times New Roman"/>
                <a:ea typeface="Times New Roman"/>
                <a:cs typeface="Times New Roman"/>
                <a:sym typeface="Times New Roman"/>
              </a:rPr>
              <a:t>Intergranular corrosion (IGC) testing is a critical process for assessing the susceptibility of metallic materials to IGC, which is a type of localized corrosion that occurs along the grain boundaries of a metal.</a:t>
            </a:r>
            <a:endParaRPr/>
          </a:p>
          <a:p>
            <a:pPr marL="274320" lvl="0" indent="-274320" algn="l" rtl="0">
              <a:spcBef>
                <a:spcPts val="360"/>
              </a:spcBef>
              <a:spcAft>
                <a:spcPts val="0"/>
              </a:spcAft>
              <a:buSzPts val="1710"/>
              <a:buNone/>
            </a:pPr>
            <a:endParaRPr sz="1800">
              <a:latin typeface="Times New Roman"/>
              <a:ea typeface="Times New Roman"/>
              <a:cs typeface="Times New Roman"/>
              <a:sym typeface="Times New Roman"/>
            </a:endParaRPr>
          </a:p>
          <a:p>
            <a:pPr marL="274320" lvl="0" indent="-274320" algn="l" rtl="0">
              <a:spcBef>
                <a:spcPts val="360"/>
              </a:spcBef>
              <a:spcAft>
                <a:spcPts val="0"/>
              </a:spcAft>
              <a:buSzPts val="1710"/>
              <a:buChar char="⚫"/>
            </a:pPr>
            <a:r>
              <a:rPr lang="en-US" sz="1800">
                <a:latin typeface="Times New Roman"/>
                <a:ea typeface="Times New Roman"/>
                <a:cs typeface="Times New Roman"/>
                <a:sym typeface="Times New Roman"/>
              </a:rPr>
              <a:t>ASTM A262 is a standard test method that outlines the procedures for performing IGC testing on stainless steels, nickel-based alloys, and other alloys.</a:t>
            </a:r>
            <a:endParaRPr/>
          </a:p>
          <a:p>
            <a:pPr marL="274320" lvl="0" indent="-274320" algn="l" rtl="0">
              <a:spcBef>
                <a:spcPts val="360"/>
              </a:spcBef>
              <a:spcAft>
                <a:spcPts val="0"/>
              </a:spcAft>
              <a:buSzPts val="1710"/>
              <a:buNone/>
            </a:pPr>
            <a:endParaRPr sz="1800">
              <a:latin typeface="Times New Roman"/>
              <a:ea typeface="Times New Roman"/>
              <a:cs typeface="Times New Roman"/>
              <a:sym typeface="Times New Roman"/>
            </a:endParaRPr>
          </a:p>
          <a:p>
            <a:pPr marL="274320" lvl="0" indent="-274320" algn="l" rtl="0">
              <a:spcBef>
                <a:spcPts val="360"/>
              </a:spcBef>
              <a:spcAft>
                <a:spcPts val="0"/>
              </a:spcAft>
              <a:buSzPts val="1710"/>
              <a:buChar char="⚫"/>
            </a:pPr>
            <a:r>
              <a:rPr lang="en-US" sz="1800">
                <a:latin typeface="Times New Roman"/>
                <a:ea typeface="Times New Roman"/>
                <a:cs typeface="Times New Roman"/>
                <a:sym typeface="Times New Roman"/>
              </a:rPr>
              <a:t>Practice A involves exposure of the material to a solution of 65% nitric acid (HNO3) at 50°C for 24 hours.</a:t>
            </a:r>
            <a:endParaRPr/>
          </a:p>
          <a:p>
            <a:pPr marL="274320" lvl="0" indent="-274320" algn="l" rtl="0">
              <a:spcBef>
                <a:spcPts val="360"/>
              </a:spcBef>
              <a:spcAft>
                <a:spcPts val="0"/>
              </a:spcAft>
              <a:buSzPts val="1710"/>
              <a:buNone/>
            </a:pPr>
            <a:endParaRPr sz="1800">
              <a:latin typeface="Times New Roman"/>
              <a:ea typeface="Times New Roman"/>
              <a:cs typeface="Times New Roman"/>
              <a:sym typeface="Times New Roman"/>
            </a:endParaRPr>
          </a:p>
          <a:p>
            <a:pPr marL="274320" lvl="0" indent="-274320" algn="l" rtl="0">
              <a:spcBef>
                <a:spcPts val="360"/>
              </a:spcBef>
              <a:spcAft>
                <a:spcPts val="0"/>
              </a:spcAft>
              <a:buSzPts val="1710"/>
              <a:buChar char="⚫"/>
            </a:pPr>
            <a:r>
              <a:rPr lang="en-US" sz="1800">
                <a:latin typeface="Times New Roman"/>
                <a:ea typeface="Times New Roman"/>
                <a:cs typeface="Times New Roman"/>
                <a:sym typeface="Times New Roman"/>
              </a:rPr>
              <a:t>The test results are evaluated based on established acceptance criteria, and the testing provides valuable information for material selection and quality control purposes.</a:t>
            </a:r>
            <a:endParaRPr/>
          </a:p>
          <a:p>
            <a:pPr marL="274320" lvl="0" indent="-274320" algn="l" rtl="0">
              <a:spcBef>
                <a:spcPts val="360"/>
              </a:spcBef>
              <a:spcAft>
                <a:spcPts val="0"/>
              </a:spcAft>
              <a:buSzPts val="1710"/>
              <a:buNone/>
            </a:pPr>
            <a:endParaRPr sz="1800">
              <a:latin typeface="Times New Roman"/>
              <a:ea typeface="Times New Roman"/>
              <a:cs typeface="Times New Roman"/>
              <a:sym typeface="Times New Roman"/>
            </a:endParaRPr>
          </a:p>
          <a:p>
            <a:pPr marL="274320" lvl="0" indent="-165735" algn="l" rtl="0">
              <a:spcBef>
                <a:spcPts val="360"/>
              </a:spcBef>
              <a:spcAft>
                <a:spcPts val="0"/>
              </a:spcAft>
              <a:buSzPts val="1710"/>
              <a:buNone/>
            </a:pPr>
            <a:endParaRPr sz="1800">
              <a:latin typeface="Times New Roman"/>
              <a:ea typeface="Times New Roman"/>
              <a:cs typeface="Times New Roman"/>
              <a:sym typeface="Times New Roman"/>
            </a:endParaRPr>
          </a:p>
          <a:p>
            <a:pPr marL="274320" lvl="0" indent="-165735" algn="l" rtl="0">
              <a:spcBef>
                <a:spcPts val="360"/>
              </a:spcBef>
              <a:spcAft>
                <a:spcPts val="0"/>
              </a:spcAft>
              <a:buSzPts val="1710"/>
              <a:buNone/>
            </a:pPr>
            <a:endParaRPr sz="1800">
              <a:latin typeface="Times New Roman"/>
              <a:ea typeface="Times New Roman"/>
              <a:cs typeface="Times New Roman"/>
              <a:sym typeface="Times New Roman"/>
            </a:endParaRPr>
          </a:p>
          <a:p>
            <a:pPr marL="274320" lvl="0" indent="-165735" algn="l" rtl="0">
              <a:spcBef>
                <a:spcPts val="360"/>
              </a:spcBef>
              <a:spcAft>
                <a:spcPts val="0"/>
              </a:spcAft>
              <a:buSzPts val="1710"/>
              <a:buNone/>
            </a:pPr>
            <a:endParaRPr sz="1800">
              <a:latin typeface="Times New Roman"/>
              <a:ea typeface="Times New Roman"/>
              <a:cs typeface="Times New Roman"/>
              <a:sym typeface="Times New Roman"/>
            </a:endParaRPr>
          </a:p>
          <a:p>
            <a:pPr marL="274320" lvl="0" indent="-165735" algn="l" rtl="0">
              <a:spcBef>
                <a:spcPts val="360"/>
              </a:spcBef>
              <a:spcAft>
                <a:spcPts val="0"/>
              </a:spcAft>
              <a:buSzPts val="1710"/>
              <a:buNone/>
            </a:pPr>
            <a:endParaRPr sz="1800">
              <a:latin typeface="Times New Roman"/>
              <a:ea typeface="Times New Roman"/>
              <a:cs typeface="Times New Roman"/>
              <a:sym typeface="Times New Roman"/>
            </a:endParaRPr>
          </a:p>
          <a:p>
            <a:pPr marL="274320" lvl="0" indent="-165735" algn="l" rtl="0">
              <a:spcBef>
                <a:spcPts val="360"/>
              </a:spcBef>
              <a:spcAft>
                <a:spcPts val="0"/>
              </a:spcAft>
              <a:buSzPts val="1710"/>
              <a:buNone/>
            </a:pP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a:spLocks noGrp="1"/>
          </p:cNvSpPr>
          <p:nvPr>
            <p:ph type="title"/>
          </p:nvPr>
        </p:nvSpPr>
        <p:spPr>
          <a:xfrm>
            <a:off x="685800" y="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Optical microscope</a:t>
            </a:r>
            <a:endParaRPr/>
          </a:p>
        </p:txBody>
      </p:sp>
      <p:sp>
        <p:nvSpPr>
          <p:cNvPr id="204" name="Google Shape;204;p28"/>
          <p:cNvSpPr txBox="1">
            <a:spLocks noGrp="1"/>
          </p:cNvSpPr>
          <p:nvPr>
            <p:ph type="body" idx="1"/>
          </p:nvPr>
        </p:nvSpPr>
        <p:spPr>
          <a:xfrm>
            <a:off x="457200" y="144780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710"/>
              <a:buChar char="⚫"/>
            </a:pPr>
            <a:r>
              <a:rPr lang="en-US" sz="1800">
                <a:latin typeface="Times New Roman"/>
                <a:ea typeface="Times New Roman"/>
                <a:cs typeface="Times New Roman"/>
                <a:sym typeface="Times New Roman"/>
              </a:rPr>
              <a:t>The optical microscope is an instrument that uses visible light to magnify and view small objects or microstructures. </a:t>
            </a:r>
            <a:endParaRPr sz="1800">
              <a:latin typeface="Times New Roman"/>
              <a:ea typeface="Times New Roman"/>
              <a:cs typeface="Times New Roman"/>
              <a:sym typeface="Times New Roman"/>
            </a:endParaRPr>
          </a:p>
          <a:p>
            <a:pPr marL="274320" lvl="0" indent="-274320" algn="l" rtl="0">
              <a:spcBef>
                <a:spcPts val="360"/>
              </a:spcBef>
              <a:spcAft>
                <a:spcPts val="0"/>
              </a:spcAft>
              <a:buSzPts val="1710"/>
              <a:buNone/>
            </a:pPr>
            <a:endParaRPr sz="1800">
              <a:latin typeface="Times New Roman"/>
              <a:ea typeface="Times New Roman"/>
              <a:cs typeface="Times New Roman"/>
              <a:sym typeface="Times New Roman"/>
            </a:endParaRPr>
          </a:p>
          <a:p>
            <a:pPr marL="274320" lvl="0" indent="-274320" algn="l" rtl="0">
              <a:spcBef>
                <a:spcPts val="360"/>
              </a:spcBef>
              <a:spcAft>
                <a:spcPts val="0"/>
              </a:spcAft>
              <a:buSzPts val="1710"/>
              <a:buChar char="⚫"/>
            </a:pPr>
            <a:r>
              <a:rPr lang="en-US" sz="1800">
                <a:latin typeface="Times New Roman"/>
                <a:ea typeface="Times New Roman"/>
                <a:cs typeface="Times New Roman"/>
                <a:sym typeface="Times New Roman"/>
              </a:rPr>
              <a:t>The microscope consists of an objective lens, eyepiece lens, and illumination system.</a:t>
            </a:r>
            <a:endParaRPr/>
          </a:p>
          <a:p>
            <a:pPr marL="274320" lvl="0" indent="-274320" algn="l" rtl="0">
              <a:spcBef>
                <a:spcPts val="360"/>
              </a:spcBef>
              <a:spcAft>
                <a:spcPts val="0"/>
              </a:spcAft>
              <a:buSzPts val="1710"/>
              <a:buNone/>
            </a:pPr>
            <a:r>
              <a:rPr lang="en-US" sz="1800">
                <a:latin typeface="Times New Roman"/>
                <a:ea typeface="Times New Roman"/>
                <a:cs typeface="Times New Roman"/>
                <a:sym typeface="Times New Roman"/>
              </a:rPr>
              <a:t> </a:t>
            </a:r>
            <a:endParaRPr/>
          </a:p>
          <a:p>
            <a:pPr marL="274320" lvl="0" indent="-274320" algn="l" rtl="0">
              <a:spcBef>
                <a:spcPts val="360"/>
              </a:spcBef>
              <a:spcAft>
                <a:spcPts val="0"/>
              </a:spcAft>
              <a:buSzPts val="1710"/>
              <a:buChar char="⚫"/>
            </a:pPr>
            <a:r>
              <a:rPr lang="en-US" sz="1800">
                <a:latin typeface="Times New Roman"/>
                <a:ea typeface="Times New Roman"/>
                <a:cs typeface="Times New Roman"/>
                <a:sym typeface="Times New Roman"/>
              </a:rPr>
              <a:t>The part model made of SS316L material after the ASTM A262 intergranular corrosion test and sensitization process is viewed under an optical microscope to observe any changes in the microstructure.</a:t>
            </a:r>
            <a:endParaRPr sz="1800">
              <a:latin typeface="Times New Roman"/>
              <a:ea typeface="Times New Roman"/>
              <a:cs typeface="Times New Roman"/>
              <a:sym typeface="Times New Roman"/>
            </a:endParaRPr>
          </a:p>
          <a:p>
            <a:pPr marL="274320" lvl="0" indent="-117475" algn="l" rtl="0">
              <a:spcBef>
                <a:spcPts val="520"/>
              </a:spcBef>
              <a:spcAft>
                <a:spcPts val="0"/>
              </a:spcAft>
              <a:buSzPts val="2470"/>
              <a:buNone/>
            </a:pPr>
            <a:endParaRPr/>
          </a:p>
        </p:txBody>
      </p:sp>
      <p:pic>
        <p:nvPicPr>
          <p:cNvPr id="205" name="Google Shape;205;p28" descr="69008-16949360.jpg"/>
          <p:cNvPicPr preferRelativeResize="0"/>
          <p:nvPr/>
        </p:nvPicPr>
        <p:blipFill rotWithShape="1">
          <a:blip r:embed="rId3">
            <a:alphaModFix/>
          </a:blip>
          <a:srcRect/>
          <a:stretch/>
        </p:blipFill>
        <p:spPr>
          <a:xfrm>
            <a:off x="5029200" y="4038600"/>
            <a:ext cx="2286000" cy="2286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txBox="1">
            <a:spLocks noGrp="1"/>
          </p:cNvSpPr>
          <p:nvPr>
            <p:ph type="title"/>
          </p:nvPr>
        </p:nvSpPr>
        <p:spPr>
          <a:xfrm>
            <a:off x="457200" y="15240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Experimental work</a:t>
            </a:r>
            <a:endParaRPr>
              <a:latin typeface="Times New Roman"/>
              <a:ea typeface="Times New Roman"/>
              <a:cs typeface="Times New Roman"/>
              <a:sym typeface="Times New Roman"/>
            </a:endParaRPr>
          </a:p>
        </p:txBody>
      </p:sp>
      <p:sp>
        <p:nvSpPr>
          <p:cNvPr id="211" name="Google Shape;211;p29"/>
          <p:cNvSpPr txBox="1">
            <a:spLocks noGrp="1"/>
          </p:cNvSpPr>
          <p:nvPr>
            <p:ph type="body" idx="1"/>
          </p:nvPr>
        </p:nvSpPr>
        <p:spPr>
          <a:xfrm>
            <a:off x="457200" y="1371600"/>
            <a:ext cx="8229600" cy="4389120"/>
          </a:xfrm>
          <a:prstGeom prst="rect">
            <a:avLst/>
          </a:prstGeom>
          <a:noFill/>
          <a:ln>
            <a:noFill/>
          </a:ln>
        </p:spPr>
        <p:txBody>
          <a:bodyPr spcFirstLastPara="1" wrap="square" lIns="91425" tIns="45700" rIns="91425" bIns="45700" anchor="t" anchorCtr="0">
            <a:normAutofit lnSpcReduction="20000"/>
          </a:bodyPr>
          <a:lstStyle/>
          <a:p>
            <a:pPr marL="514350" lvl="0" indent="-535193" algn="l" rtl="0">
              <a:spcBef>
                <a:spcPts val="0"/>
              </a:spcBef>
              <a:spcAft>
                <a:spcPts val="0"/>
              </a:spcAft>
              <a:buSzPts val="1910"/>
              <a:buChar char="⚫"/>
            </a:pPr>
            <a:r>
              <a:rPr lang="en-US" sz="2000">
                <a:latin typeface="Times New Roman"/>
                <a:ea typeface="Times New Roman"/>
                <a:cs typeface="Times New Roman"/>
                <a:sym typeface="Times New Roman"/>
              </a:rPr>
              <a:t>First , we are fabricating the SS316L using </a:t>
            </a:r>
            <a:r>
              <a:rPr lang="en-US" sz="2000" b="1">
                <a:latin typeface="Times New Roman"/>
                <a:ea typeface="Times New Roman"/>
                <a:cs typeface="Times New Roman"/>
                <a:sym typeface="Times New Roman"/>
              </a:rPr>
              <a:t>powder bed fusion.</a:t>
            </a:r>
            <a:endParaRPr sz="2000" b="1">
              <a:latin typeface="Times New Roman"/>
              <a:ea typeface="Times New Roman"/>
              <a:cs typeface="Times New Roman"/>
              <a:sym typeface="Times New Roman"/>
            </a:endParaRPr>
          </a:p>
          <a:p>
            <a:pPr marL="514350" lvl="0" indent="-528843" algn="l" rtl="0">
              <a:spcBef>
                <a:spcPts val="0"/>
              </a:spcBef>
              <a:spcAft>
                <a:spcPts val="0"/>
              </a:spcAft>
              <a:buSzPts val="1810"/>
              <a:buChar char="⚫"/>
            </a:pPr>
            <a:r>
              <a:rPr lang="en-US" sz="1900">
                <a:latin typeface="Times New Roman"/>
                <a:ea typeface="Times New Roman"/>
                <a:cs typeface="Times New Roman"/>
                <a:sym typeface="Times New Roman"/>
              </a:rPr>
              <a:t>The experiment also involves the use of </a:t>
            </a:r>
            <a:r>
              <a:rPr lang="en-US" sz="1900" b="1">
                <a:latin typeface="Times New Roman"/>
                <a:ea typeface="Times New Roman"/>
                <a:cs typeface="Times New Roman"/>
                <a:sym typeface="Times New Roman"/>
              </a:rPr>
              <a:t>wire electrical discharge   machining</a:t>
            </a:r>
            <a:r>
              <a:rPr lang="en-US" sz="1900">
                <a:latin typeface="Times New Roman"/>
                <a:ea typeface="Times New Roman"/>
                <a:cs typeface="Times New Roman"/>
                <a:sym typeface="Times New Roman"/>
              </a:rPr>
              <a:t> (WEDM) for cutting the part model to its suitable size.</a:t>
            </a:r>
            <a:endParaRPr sz="2700"/>
          </a:p>
          <a:p>
            <a:pPr marL="640080" lvl="0" indent="274319" algn="l" rtl="0">
              <a:spcBef>
                <a:spcPts val="296"/>
              </a:spcBef>
              <a:spcAft>
                <a:spcPts val="0"/>
              </a:spcAft>
              <a:buNone/>
            </a:pPr>
            <a:r>
              <a:rPr lang="en-US" sz="1700">
                <a:latin typeface="Times New Roman"/>
                <a:ea typeface="Times New Roman"/>
                <a:cs typeface="Times New Roman"/>
                <a:sym typeface="Times New Roman"/>
              </a:rPr>
              <a:t>WEDM is particularly useful for cutting complex shapes and hard materials, such as   SS316L, with high precision and accuracy. </a:t>
            </a:r>
            <a:endParaRPr sz="1700">
              <a:latin typeface="Times New Roman"/>
              <a:ea typeface="Times New Roman"/>
              <a:cs typeface="Times New Roman"/>
              <a:sym typeface="Times New Roman"/>
            </a:endParaRPr>
          </a:p>
          <a:p>
            <a:pPr marL="514350" lvl="0" indent="-514350" algn="l" rtl="0">
              <a:spcBef>
                <a:spcPts val="333"/>
              </a:spcBef>
              <a:spcAft>
                <a:spcPts val="0"/>
              </a:spcAft>
              <a:buSzPts val="1710"/>
              <a:buNone/>
            </a:pPr>
            <a:endParaRPr sz="1800">
              <a:latin typeface="Times New Roman"/>
              <a:ea typeface="Times New Roman"/>
              <a:cs typeface="Times New Roman"/>
              <a:sym typeface="Times New Roman"/>
            </a:endParaRPr>
          </a:p>
          <a:p>
            <a:pPr marL="514350" lvl="0" indent="-522493" algn="l" rtl="0">
              <a:spcBef>
                <a:spcPts val="333"/>
              </a:spcBef>
              <a:spcAft>
                <a:spcPts val="0"/>
              </a:spcAft>
              <a:buSzPts val="1710"/>
              <a:buChar char="⚫"/>
            </a:pPr>
            <a:r>
              <a:rPr lang="en-US" sz="2000">
                <a:latin typeface="Times New Roman"/>
                <a:ea typeface="Times New Roman"/>
                <a:cs typeface="Times New Roman"/>
                <a:sym typeface="Times New Roman"/>
              </a:rPr>
              <a:t>Heat treatment through a process called </a:t>
            </a:r>
            <a:r>
              <a:rPr lang="en-US" sz="2000" b="1">
                <a:latin typeface="Times New Roman"/>
                <a:ea typeface="Times New Roman"/>
                <a:cs typeface="Times New Roman"/>
                <a:sym typeface="Times New Roman"/>
              </a:rPr>
              <a:t>sensitization process.</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880110" lvl="1" indent="-527177" algn="l" rtl="0">
              <a:spcBef>
                <a:spcPts val="296"/>
              </a:spcBef>
              <a:spcAft>
                <a:spcPts val="0"/>
              </a:spcAft>
              <a:buSzPts val="1460"/>
              <a:buChar char="⚫"/>
            </a:pPr>
            <a:r>
              <a:rPr lang="en-US" sz="1700">
                <a:latin typeface="Times New Roman"/>
                <a:ea typeface="Times New Roman"/>
                <a:cs typeface="Times New Roman"/>
                <a:sym typeface="Times New Roman"/>
              </a:rPr>
              <a:t>During the sensitization process, the part model made of SS316L material is heated to a temperature range of 500-900°C for a specific period. </a:t>
            </a:r>
            <a:endParaRPr sz="1700">
              <a:latin typeface="Times New Roman"/>
              <a:ea typeface="Times New Roman"/>
              <a:cs typeface="Times New Roman"/>
              <a:sym typeface="Times New Roman"/>
            </a:endParaRPr>
          </a:p>
          <a:p>
            <a:pPr marL="880110" lvl="1" indent="-527177" algn="l" rtl="0">
              <a:spcBef>
                <a:spcPts val="296"/>
              </a:spcBef>
              <a:spcAft>
                <a:spcPts val="0"/>
              </a:spcAft>
              <a:buSzPts val="1460"/>
              <a:buChar char="⚫"/>
            </a:pPr>
            <a:r>
              <a:rPr lang="en-US" sz="1700">
                <a:latin typeface="Times New Roman"/>
                <a:ea typeface="Times New Roman"/>
                <a:cs typeface="Times New Roman"/>
                <a:sym typeface="Times New Roman"/>
              </a:rPr>
              <a:t>The aim of the sensitization process is to eliminate the chromium carbides from the grain boundaries and restore the material's corrosion resistance</a:t>
            </a:r>
            <a:endParaRPr sz="1700">
              <a:latin typeface="Times New Roman"/>
              <a:ea typeface="Times New Roman"/>
              <a:cs typeface="Times New Roman"/>
              <a:sym typeface="Times New Roman"/>
            </a:endParaRPr>
          </a:p>
          <a:p>
            <a:pPr marL="640080" lvl="0" indent="0" algn="l" rtl="0">
              <a:spcBef>
                <a:spcPts val="296"/>
              </a:spcBef>
              <a:spcAft>
                <a:spcPts val="0"/>
              </a:spcAft>
              <a:buNone/>
            </a:pPr>
            <a:endParaRPr sz="1600">
              <a:latin typeface="Times New Roman"/>
              <a:ea typeface="Times New Roman"/>
              <a:cs typeface="Times New Roman"/>
              <a:sym typeface="Times New Roman"/>
            </a:endParaRPr>
          </a:p>
          <a:p>
            <a:pPr marL="274320" lvl="0" indent="-286385" algn="l" rtl="0">
              <a:spcBef>
                <a:spcPts val="296"/>
              </a:spcBef>
              <a:spcAft>
                <a:spcPts val="0"/>
              </a:spcAft>
              <a:buSzPts val="1900"/>
              <a:buFont typeface="Times New Roman"/>
              <a:buChar char="⚫"/>
            </a:pPr>
            <a:r>
              <a:rPr lang="en-US" sz="1900">
                <a:latin typeface="Times New Roman"/>
                <a:ea typeface="Times New Roman"/>
                <a:cs typeface="Times New Roman"/>
                <a:sym typeface="Times New Roman"/>
              </a:rPr>
              <a:t>Then the part model undergoes Intergranular corrosion test  as per the standard ASTM A262 (Practice A) </a:t>
            </a:r>
            <a:endParaRPr sz="1900">
              <a:latin typeface="Times New Roman"/>
              <a:ea typeface="Times New Roman"/>
              <a:cs typeface="Times New Roman"/>
              <a:sym typeface="Times New Roman"/>
            </a:endParaRPr>
          </a:p>
          <a:p>
            <a:pPr marL="274320" lvl="0" indent="0" algn="l" rtl="0">
              <a:spcBef>
                <a:spcPts val="296"/>
              </a:spcBef>
              <a:spcAft>
                <a:spcPts val="0"/>
              </a:spcAft>
              <a:buNone/>
            </a:pPr>
            <a:endParaRPr sz="1900">
              <a:latin typeface="Times New Roman"/>
              <a:ea typeface="Times New Roman"/>
              <a:cs typeface="Times New Roman"/>
              <a:sym typeface="Times New Roman"/>
            </a:endParaRPr>
          </a:p>
          <a:p>
            <a:pPr marL="514350" lvl="0" indent="-522493" algn="l" rtl="0">
              <a:spcBef>
                <a:spcPts val="333"/>
              </a:spcBef>
              <a:spcAft>
                <a:spcPts val="0"/>
              </a:spcAft>
              <a:buSzPts val="1710"/>
              <a:buChar char="⚫"/>
            </a:pPr>
            <a:r>
              <a:rPr lang="en-US" sz="1800">
                <a:latin typeface="Times New Roman"/>
                <a:ea typeface="Times New Roman"/>
                <a:cs typeface="Times New Roman"/>
                <a:sym typeface="Times New Roman"/>
              </a:rPr>
              <a:t>Finally, the sample is viewed under an </a:t>
            </a:r>
            <a:r>
              <a:rPr lang="en-US" sz="1800" b="1">
                <a:latin typeface="Times New Roman"/>
                <a:ea typeface="Times New Roman"/>
                <a:cs typeface="Times New Roman"/>
                <a:sym typeface="Times New Roman"/>
              </a:rPr>
              <a:t>optical microscope </a:t>
            </a:r>
            <a:r>
              <a:rPr lang="en-US" sz="1800">
                <a:latin typeface="Times New Roman"/>
                <a:ea typeface="Times New Roman"/>
                <a:cs typeface="Times New Roman"/>
                <a:sym typeface="Times New Roman"/>
              </a:rPr>
              <a:t>to observe any changes in the microstructure. </a:t>
            </a:r>
            <a:endParaRPr sz="1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a:off x="685800" y="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Result &amp; Discussions</a:t>
            </a:r>
            <a:endParaRPr>
              <a:latin typeface="Times New Roman"/>
              <a:ea typeface="Times New Roman"/>
              <a:cs typeface="Times New Roman"/>
              <a:sym typeface="Times New Roman"/>
            </a:endParaRPr>
          </a:p>
        </p:txBody>
      </p:sp>
      <p:sp>
        <p:nvSpPr>
          <p:cNvPr id="217" name="Google Shape;217;p30"/>
          <p:cNvSpPr txBox="1">
            <a:spLocks noGrp="1"/>
          </p:cNvSpPr>
          <p:nvPr>
            <p:ph type="body" idx="1"/>
          </p:nvPr>
        </p:nvSpPr>
        <p:spPr>
          <a:xfrm>
            <a:off x="457200" y="1371600"/>
            <a:ext cx="8229600" cy="4389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710"/>
              <a:buChar char="⚫"/>
            </a:pPr>
            <a:r>
              <a:rPr lang="en-US" sz="1800">
                <a:latin typeface="Times New Roman"/>
                <a:ea typeface="Times New Roman"/>
                <a:cs typeface="Times New Roman"/>
                <a:sym typeface="Times New Roman"/>
              </a:rPr>
              <a:t>In commercial SS316L, after viewing the internal structure of the grain boundaries using optical microscope at magnification factor of 250X  the depletion of chromium carbides is maximum and the ditch structure observed at 250X magnification is Non acceptable structure as per ASTM-A262.</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In Powder bed fusion SS316L, after viewing the internal structure of the grain boundaries using optical microscope at magnification factor of 250X  the depletion of chromium carbides is minimum.</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In conclusion the PBF SS316L is more corrosion resistance than the commercial SS316L after the intergranular corrosion test.</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The fabricated SS316L by powder bed fusion as less chromium carbides formation in the grain boundaries.</a:t>
            </a:r>
            <a:endParaRPr sz="1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457200" y="22860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23" name="Google Shape;223;p31"/>
          <p:cNvSpPr txBox="1">
            <a:spLocks noGrp="1"/>
          </p:cNvSpPr>
          <p:nvPr>
            <p:ph type="body" idx="1"/>
          </p:nvPr>
        </p:nvSpPr>
        <p:spPr>
          <a:xfrm>
            <a:off x="457200" y="160020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520"/>
              <a:buChar char="⚫"/>
            </a:pPr>
            <a:r>
              <a:rPr lang="en-US" sz="1600">
                <a:latin typeface="Times New Roman"/>
                <a:ea typeface="Times New Roman"/>
                <a:cs typeface="Times New Roman"/>
                <a:sym typeface="Times New Roman"/>
              </a:rPr>
              <a:t>Stainless steel is widely used due to its excellent corrosion resistance, but intergranular corrosion (IGC) can affect its performance. AISI 304L and AISI 316L stainless steels are susceptible to IGC in boiling nitric acid solution, but the extent of corrosion is higher in AISI 304L due to its higher carbon content and lower nickel content. </a:t>
            </a:r>
            <a:endParaRPr sz="1600">
              <a:latin typeface="Times New Roman"/>
              <a:ea typeface="Times New Roman"/>
              <a:cs typeface="Times New Roman"/>
              <a:sym typeface="Times New Roman"/>
            </a:endParaRPr>
          </a:p>
          <a:p>
            <a:pPr marL="274320" lvl="0" indent="-274320" algn="l" rtl="0">
              <a:spcBef>
                <a:spcPts val="320"/>
              </a:spcBef>
              <a:spcAft>
                <a:spcPts val="0"/>
              </a:spcAft>
              <a:buSzPts val="1520"/>
              <a:buNone/>
            </a:pPr>
            <a:endParaRPr sz="1600">
              <a:latin typeface="Times New Roman"/>
              <a:ea typeface="Times New Roman"/>
              <a:cs typeface="Times New Roman"/>
              <a:sym typeface="Times New Roman"/>
            </a:endParaRPr>
          </a:p>
          <a:p>
            <a:pPr marL="274320" lvl="0" indent="-274320" algn="l" rtl="0">
              <a:spcBef>
                <a:spcPts val="320"/>
              </a:spcBef>
              <a:spcAft>
                <a:spcPts val="0"/>
              </a:spcAft>
              <a:buSzPts val="1520"/>
              <a:buChar char="⚫"/>
            </a:pPr>
            <a:r>
              <a:rPr lang="en-US" sz="1600">
                <a:latin typeface="Times New Roman"/>
                <a:ea typeface="Times New Roman"/>
                <a:cs typeface="Times New Roman"/>
                <a:sym typeface="Times New Roman"/>
              </a:rPr>
              <a:t>The use of nitrogen-containing austenitic stainless steels can lead to more durable and reliable equipment and structures. </a:t>
            </a:r>
            <a:endParaRPr sz="1600">
              <a:latin typeface="Times New Roman"/>
              <a:ea typeface="Times New Roman"/>
              <a:cs typeface="Times New Roman"/>
              <a:sym typeface="Times New Roman"/>
            </a:endParaRPr>
          </a:p>
          <a:p>
            <a:pPr marL="274320" lvl="0" indent="-274320" algn="l" rtl="0">
              <a:spcBef>
                <a:spcPts val="320"/>
              </a:spcBef>
              <a:spcAft>
                <a:spcPts val="0"/>
              </a:spcAft>
              <a:buSzPts val="1520"/>
              <a:buNone/>
            </a:pPr>
            <a:endParaRPr sz="1600">
              <a:latin typeface="Times New Roman"/>
              <a:ea typeface="Times New Roman"/>
              <a:cs typeface="Times New Roman"/>
              <a:sym typeface="Times New Roman"/>
            </a:endParaRPr>
          </a:p>
          <a:p>
            <a:pPr marL="274320" lvl="0" indent="-274320" algn="l" rtl="0">
              <a:spcBef>
                <a:spcPts val="320"/>
              </a:spcBef>
              <a:spcAft>
                <a:spcPts val="0"/>
              </a:spcAft>
              <a:buSzPts val="1520"/>
              <a:buChar char="⚫"/>
            </a:pPr>
            <a:r>
              <a:rPr lang="en-US" sz="1600">
                <a:latin typeface="Times New Roman"/>
                <a:ea typeface="Times New Roman"/>
                <a:cs typeface="Times New Roman"/>
                <a:sym typeface="Times New Roman"/>
              </a:rPr>
              <a:t>The distribution of precipitates, annealing process, and aging treatment can all affect the material's corrosion resistance. </a:t>
            </a:r>
            <a:endParaRPr sz="1600">
              <a:latin typeface="Times New Roman"/>
              <a:ea typeface="Times New Roman"/>
              <a:cs typeface="Times New Roman"/>
              <a:sym typeface="Times New Roman"/>
            </a:endParaRPr>
          </a:p>
          <a:p>
            <a:pPr marL="274320" lvl="0" indent="-274320" algn="l" rtl="0">
              <a:spcBef>
                <a:spcPts val="320"/>
              </a:spcBef>
              <a:spcAft>
                <a:spcPts val="0"/>
              </a:spcAft>
              <a:buSzPts val="1520"/>
              <a:buNone/>
            </a:pPr>
            <a:endParaRPr sz="1600">
              <a:latin typeface="Times New Roman"/>
              <a:ea typeface="Times New Roman"/>
              <a:cs typeface="Times New Roman"/>
              <a:sym typeface="Times New Roman"/>
            </a:endParaRPr>
          </a:p>
          <a:p>
            <a:pPr marL="274320" lvl="0" indent="-274320" algn="l" rtl="0">
              <a:spcBef>
                <a:spcPts val="320"/>
              </a:spcBef>
              <a:spcAft>
                <a:spcPts val="0"/>
              </a:spcAft>
              <a:buSzPts val="1520"/>
              <a:buChar char="⚫"/>
            </a:pPr>
            <a:r>
              <a:rPr lang="en-US" sz="1600">
                <a:latin typeface="Times New Roman"/>
                <a:ea typeface="Times New Roman"/>
                <a:cs typeface="Times New Roman"/>
                <a:sym typeface="Times New Roman"/>
              </a:rPr>
              <a:t>Increasing the temperature and duration of exposure to the ferric sulfate solution can also increase the degree of IGC for both materials. </a:t>
            </a:r>
            <a:endParaRPr sz="1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PRESENTATION OUTLINE</a:t>
            </a:r>
            <a:endParaRPr/>
          </a:p>
        </p:txBody>
      </p:sp>
      <p:sp>
        <p:nvSpPr>
          <p:cNvPr id="104" name="Google Shape;104;p1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520"/>
              <a:buChar char="⚫"/>
            </a:pPr>
            <a:r>
              <a:rPr lang="en-US" sz="1600">
                <a:latin typeface="Times New Roman"/>
                <a:ea typeface="Times New Roman"/>
                <a:cs typeface="Times New Roman"/>
                <a:sym typeface="Times New Roman"/>
              </a:rPr>
              <a:t>  </a:t>
            </a:r>
            <a:r>
              <a:rPr lang="en-US" sz="1700">
                <a:latin typeface="Times New Roman"/>
                <a:ea typeface="Times New Roman"/>
                <a:cs typeface="Times New Roman"/>
                <a:sym typeface="Times New Roman"/>
              </a:rPr>
              <a:t>Abstract</a:t>
            </a:r>
            <a:endParaRPr/>
          </a:p>
          <a:p>
            <a:pPr marL="274320" lvl="0" indent="-274320" algn="l" rtl="0">
              <a:spcBef>
                <a:spcPts val="360"/>
              </a:spcBef>
              <a:spcAft>
                <a:spcPts val="0"/>
              </a:spcAft>
              <a:buSzPts val="1520"/>
              <a:buChar char="⚫"/>
            </a:pPr>
            <a:r>
              <a:rPr lang="en-US" sz="16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Introduction</a:t>
            </a:r>
            <a:endParaRPr/>
          </a:p>
          <a:p>
            <a:pPr marL="342900" lvl="0" indent="-342900" algn="l" rtl="0">
              <a:lnSpc>
                <a:spcPct val="114000"/>
              </a:lnSpc>
              <a:spcBef>
                <a:spcPts val="360"/>
              </a:spcBef>
              <a:spcAft>
                <a:spcPts val="0"/>
              </a:spcAft>
              <a:buSzPts val="1710"/>
              <a:buChar char="⚫"/>
            </a:pPr>
            <a:r>
              <a:rPr lang="en-US" sz="1800">
                <a:latin typeface="Times New Roman"/>
                <a:ea typeface="Times New Roman"/>
                <a:cs typeface="Times New Roman"/>
                <a:sym typeface="Times New Roman"/>
              </a:rPr>
              <a:t>Literature review</a:t>
            </a:r>
            <a:endParaRPr/>
          </a:p>
          <a:p>
            <a:pPr marL="342900" lvl="0" indent="-342900" algn="l" rtl="0">
              <a:lnSpc>
                <a:spcPct val="114000"/>
              </a:lnSpc>
              <a:spcBef>
                <a:spcPts val="360"/>
              </a:spcBef>
              <a:spcAft>
                <a:spcPts val="0"/>
              </a:spcAft>
              <a:buSzPts val="1710"/>
              <a:buChar char="⚫"/>
            </a:pPr>
            <a:r>
              <a:rPr lang="en-US" sz="1800">
                <a:latin typeface="Times New Roman"/>
                <a:ea typeface="Times New Roman"/>
                <a:cs typeface="Times New Roman"/>
                <a:sym typeface="Times New Roman"/>
              </a:rPr>
              <a:t>Research Gap</a:t>
            </a:r>
            <a:endParaRPr/>
          </a:p>
          <a:p>
            <a:pPr marL="342900" lvl="0" indent="-342900" algn="l" rtl="0">
              <a:lnSpc>
                <a:spcPct val="114000"/>
              </a:lnSpc>
              <a:spcBef>
                <a:spcPts val="360"/>
              </a:spcBef>
              <a:spcAft>
                <a:spcPts val="0"/>
              </a:spcAft>
              <a:buSzPts val="1710"/>
              <a:buChar char="⚫"/>
            </a:pPr>
            <a:r>
              <a:rPr lang="en-US" sz="1800">
                <a:latin typeface="Times New Roman"/>
                <a:ea typeface="Times New Roman"/>
                <a:cs typeface="Times New Roman"/>
                <a:sym typeface="Times New Roman"/>
              </a:rPr>
              <a:t>Objective</a:t>
            </a:r>
            <a:endParaRPr/>
          </a:p>
          <a:p>
            <a:pPr marL="342900" lvl="0" indent="-342900" algn="l" rtl="0">
              <a:lnSpc>
                <a:spcPct val="114000"/>
              </a:lnSpc>
              <a:spcBef>
                <a:spcPts val="360"/>
              </a:spcBef>
              <a:spcAft>
                <a:spcPts val="0"/>
              </a:spcAft>
              <a:buSzPts val="1710"/>
              <a:buChar char="⚫"/>
            </a:pPr>
            <a:r>
              <a:rPr lang="en-US" sz="1800">
                <a:latin typeface="Times New Roman"/>
                <a:ea typeface="Times New Roman"/>
                <a:cs typeface="Times New Roman"/>
                <a:sym typeface="Times New Roman"/>
              </a:rPr>
              <a:t>Methodology</a:t>
            </a:r>
            <a:endParaRPr/>
          </a:p>
          <a:p>
            <a:pPr marL="342900" lvl="0" indent="-342900" algn="l" rtl="0">
              <a:lnSpc>
                <a:spcPct val="114000"/>
              </a:lnSpc>
              <a:spcBef>
                <a:spcPts val="360"/>
              </a:spcBef>
              <a:spcAft>
                <a:spcPts val="0"/>
              </a:spcAft>
              <a:buSzPts val="1710"/>
              <a:buChar char="⚫"/>
            </a:pPr>
            <a:r>
              <a:rPr lang="en-US" sz="1800">
                <a:latin typeface="Times New Roman"/>
                <a:ea typeface="Times New Roman"/>
                <a:cs typeface="Times New Roman"/>
                <a:sym typeface="Times New Roman"/>
              </a:rPr>
              <a:t>Experimental Work(The Process)</a:t>
            </a:r>
            <a:endParaRPr/>
          </a:p>
          <a:p>
            <a:pPr marL="342900" lvl="0" indent="-342900" algn="l" rtl="0">
              <a:lnSpc>
                <a:spcPct val="114000"/>
              </a:lnSpc>
              <a:spcBef>
                <a:spcPts val="360"/>
              </a:spcBef>
              <a:spcAft>
                <a:spcPts val="0"/>
              </a:spcAft>
              <a:buSzPts val="1710"/>
              <a:buChar char="⚫"/>
            </a:pPr>
            <a:r>
              <a:rPr lang="en-US" sz="1800">
                <a:latin typeface="Times New Roman"/>
                <a:ea typeface="Times New Roman"/>
                <a:cs typeface="Times New Roman"/>
                <a:sym typeface="Times New Roman"/>
              </a:rPr>
              <a:t>Results and Discussions</a:t>
            </a:r>
            <a:endParaRPr/>
          </a:p>
          <a:p>
            <a:pPr marL="342900" lvl="0" indent="-342900" algn="l" rtl="0">
              <a:lnSpc>
                <a:spcPct val="114000"/>
              </a:lnSpc>
              <a:spcBef>
                <a:spcPts val="360"/>
              </a:spcBef>
              <a:spcAft>
                <a:spcPts val="0"/>
              </a:spcAft>
              <a:buSzPts val="1710"/>
              <a:buChar char="⚫"/>
            </a:pPr>
            <a:r>
              <a:rPr lang="en-US" sz="1800">
                <a:latin typeface="Times New Roman"/>
                <a:ea typeface="Times New Roman"/>
                <a:cs typeface="Times New Roman"/>
                <a:sym typeface="Times New Roman"/>
              </a:rPr>
              <a:t>Conclusion</a:t>
            </a:r>
            <a:endParaRPr/>
          </a:p>
          <a:p>
            <a:pPr marL="342900" lvl="0" indent="-342900" algn="l" rtl="0">
              <a:lnSpc>
                <a:spcPct val="114000"/>
              </a:lnSpc>
              <a:spcBef>
                <a:spcPts val="360"/>
              </a:spcBef>
              <a:spcAft>
                <a:spcPts val="0"/>
              </a:spcAft>
              <a:buSzPts val="1710"/>
              <a:buChar char="⚫"/>
            </a:pPr>
            <a:r>
              <a:rPr lang="en-US" sz="1800">
                <a:latin typeface="Times New Roman"/>
                <a:ea typeface="Times New Roman"/>
                <a:cs typeface="Times New Roman"/>
                <a:sym typeface="Times New Roman"/>
              </a:rPr>
              <a:t>Scope for Future work</a:t>
            </a:r>
            <a:endParaRPr/>
          </a:p>
          <a:p>
            <a:pPr marL="342900" lvl="0" indent="-342900" algn="l" rtl="0">
              <a:lnSpc>
                <a:spcPct val="114000"/>
              </a:lnSpc>
              <a:spcBef>
                <a:spcPts val="360"/>
              </a:spcBef>
              <a:spcAft>
                <a:spcPts val="0"/>
              </a:spcAft>
              <a:buSzPts val="1710"/>
              <a:buChar char="⚫"/>
            </a:pPr>
            <a:r>
              <a:rPr lang="en-US" sz="1800">
                <a:latin typeface="Times New Roman"/>
                <a:ea typeface="Times New Roman"/>
                <a:cs typeface="Times New Roman"/>
                <a:sym typeface="Times New Roman"/>
              </a:rPr>
              <a:t>References</a:t>
            </a:r>
            <a:endParaRPr/>
          </a:p>
          <a:p>
            <a:pPr marL="274320" lvl="0" indent="-165735" algn="l" rtl="0">
              <a:spcBef>
                <a:spcPts val="360"/>
              </a:spcBef>
              <a:spcAft>
                <a:spcPts val="0"/>
              </a:spcAft>
              <a:buSzPts val="1710"/>
              <a:buNone/>
            </a:pPr>
            <a:endParaRPr sz="1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a:spLocks noGrp="1"/>
          </p:cNvSpPr>
          <p:nvPr>
            <p:ph type="title"/>
          </p:nvPr>
        </p:nvSpPr>
        <p:spPr>
          <a:xfrm>
            <a:off x="533400" y="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29" name="Google Shape;229;p32"/>
          <p:cNvSpPr txBox="1">
            <a:spLocks noGrp="1"/>
          </p:cNvSpPr>
          <p:nvPr>
            <p:ph type="body" idx="1"/>
          </p:nvPr>
        </p:nvSpPr>
        <p:spPr>
          <a:xfrm>
            <a:off x="381000" y="1371600"/>
            <a:ext cx="8229600" cy="4389120"/>
          </a:xfrm>
          <a:prstGeom prst="rect">
            <a:avLst/>
          </a:prstGeom>
          <a:noFill/>
          <a:ln>
            <a:noFill/>
          </a:ln>
        </p:spPr>
        <p:txBody>
          <a:bodyPr spcFirstLastPara="1" wrap="square" lIns="91425" tIns="45700" rIns="91425" bIns="45700" anchor="t" anchorCtr="0">
            <a:normAutofit fontScale="62500" lnSpcReduction="20000"/>
          </a:bodyPr>
          <a:lstStyle/>
          <a:p>
            <a:pPr marL="274320" lvl="0" indent="-176291" algn="l" rtl="0">
              <a:spcBef>
                <a:spcPts val="0"/>
              </a:spcBef>
              <a:spcAft>
                <a:spcPts val="0"/>
              </a:spcAft>
              <a:buSzPct val="95000"/>
              <a:buNone/>
            </a:pPr>
            <a:endParaRPr/>
          </a:p>
          <a:p>
            <a:pPr marL="274320" lvl="0" indent="-274320" algn="l" rtl="0">
              <a:spcBef>
                <a:spcPts val="325"/>
              </a:spcBef>
              <a:spcAft>
                <a:spcPts val="0"/>
              </a:spcAft>
              <a:buSzPct val="95000"/>
              <a:buChar char="⚫"/>
            </a:pPr>
            <a:r>
              <a:rPr lang="en-US">
                <a:latin typeface="Times New Roman"/>
                <a:ea typeface="Times New Roman"/>
                <a:cs typeface="Times New Roman"/>
                <a:sym typeface="Times New Roman"/>
              </a:rPr>
              <a:t>"Intergranular Corrosion Susceptibility of Stainless Steel Alloys." D. Bhatia and D. Drolia. Journal of Materials Engineering and Performance, vol. 28, no. 6, 2019, pp. 3581-3591. </a:t>
            </a:r>
            <a:endParaRPr/>
          </a:p>
          <a:p>
            <a:pPr marL="274320" lvl="0" indent="-274320" algn="l" rtl="0">
              <a:spcBef>
                <a:spcPts val="325"/>
              </a:spcBef>
              <a:spcAft>
                <a:spcPts val="0"/>
              </a:spcAft>
              <a:buSzPct val="95000"/>
              <a:buChar char="⚫"/>
            </a:pPr>
            <a:r>
              <a:rPr lang="en-US">
                <a:latin typeface="Times New Roman"/>
                <a:ea typeface="Times New Roman"/>
                <a:cs typeface="Times New Roman"/>
                <a:sym typeface="Times New Roman"/>
              </a:rPr>
              <a:t>"Intergranular Corrosion of Austenitic Stainless Steel and Its Prevention." K. Karthikeyan and K. V. Karthik. Journal of Materials Engineering and Performance, vol. 26, no. 12, 2017, pp. 5737-5744. </a:t>
            </a:r>
            <a:endParaRPr/>
          </a:p>
          <a:p>
            <a:pPr marL="274320" lvl="0" indent="-274320" algn="l" rtl="0">
              <a:spcBef>
                <a:spcPts val="325"/>
              </a:spcBef>
              <a:spcAft>
                <a:spcPts val="0"/>
              </a:spcAft>
              <a:buSzPct val="95000"/>
              <a:buChar char="⚫"/>
            </a:pPr>
            <a:r>
              <a:rPr lang="en-US">
                <a:latin typeface="Times New Roman"/>
                <a:ea typeface="Times New Roman"/>
                <a:cs typeface="Times New Roman"/>
                <a:sym typeface="Times New Roman"/>
              </a:rPr>
              <a:t> Intergranular Corrosion Resistance of Nitrogen-Containing Austenitic Stainless Steels." H. Q. Wang, S. Liu, and L. Zhang. Materials and Corrosion, vol. 70, no. 7, 2019, pp. 1196-1205. </a:t>
            </a:r>
            <a:endParaRPr/>
          </a:p>
          <a:p>
            <a:pPr marL="274320" lvl="0" indent="-274320" algn="l" rtl="0">
              <a:spcBef>
                <a:spcPts val="325"/>
              </a:spcBef>
              <a:spcAft>
                <a:spcPts val="0"/>
              </a:spcAft>
              <a:buSzPct val="95000"/>
              <a:buChar char="⚫"/>
            </a:pPr>
            <a:r>
              <a:rPr lang="en-US">
                <a:latin typeface="Times New Roman"/>
                <a:ea typeface="Times New Roman"/>
                <a:cs typeface="Times New Roman"/>
                <a:sym typeface="Times New Roman"/>
              </a:rPr>
              <a:t> "Correlation between Intergranular Corrosion Susceptibility and Microstructural Features of Austenitic Stainless Steel." Y. S. Jo, S. H. Hong, and S. H. Kim. Materials and Corrosion, vol. 68, no. 2, 2017, pp. 200-209. </a:t>
            </a:r>
            <a:endParaRPr/>
          </a:p>
          <a:p>
            <a:pPr marL="274320" lvl="0" indent="-274320" algn="l" rtl="0">
              <a:spcBef>
                <a:spcPts val="325"/>
              </a:spcBef>
              <a:spcAft>
                <a:spcPts val="0"/>
              </a:spcAft>
              <a:buSzPct val="95000"/>
              <a:buChar char="⚫"/>
            </a:pPr>
            <a:r>
              <a:rPr lang="en-US">
                <a:latin typeface="Times New Roman"/>
                <a:ea typeface="Times New Roman"/>
                <a:cs typeface="Times New Roman"/>
                <a:sym typeface="Times New Roman"/>
              </a:rPr>
              <a:t> "Intergranular Corrosion Susceptibility of Austenitic Stainless Steel Welds." J. Wu, M. J. Starink, and J. Kelleher. Materials Science and Technology, vol. 34, no. 4, 2018, pp. 517-526. </a:t>
            </a:r>
            <a:endParaRPr/>
          </a:p>
          <a:p>
            <a:pPr marL="274320" lvl="0" indent="-274320" algn="l" rtl="0">
              <a:spcBef>
                <a:spcPts val="325"/>
              </a:spcBef>
              <a:spcAft>
                <a:spcPts val="0"/>
              </a:spcAft>
              <a:buSzPct val="95000"/>
              <a:buChar char="⚫"/>
            </a:pPr>
            <a:r>
              <a:rPr lang="en-US">
                <a:latin typeface="Times New Roman"/>
                <a:ea typeface="Times New Roman"/>
                <a:cs typeface="Times New Roman"/>
                <a:sym typeface="Times New Roman"/>
              </a:rPr>
              <a:t> "Effect of Nitrogen on the Intergranular Corrosion Resistance of Austenitic Stainless Steels." H. Q. Wang, S. Liu, and L. Zhang. Journal of Materials Science and Technology, vol. 33, no. 7, 2017, pp. 773-782. </a:t>
            </a:r>
            <a:endParaRPr/>
          </a:p>
          <a:p>
            <a:pPr marL="274320" lvl="0" indent="-274320" algn="l" rtl="0">
              <a:spcBef>
                <a:spcPts val="325"/>
              </a:spcBef>
              <a:spcAft>
                <a:spcPts val="0"/>
              </a:spcAft>
              <a:buSzPct val="95000"/>
              <a:buChar char="⚫"/>
            </a:pPr>
            <a:r>
              <a:rPr lang="en-US">
                <a:latin typeface="Times New Roman"/>
                <a:ea typeface="Times New Roman"/>
                <a:cs typeface="Times New Roman"/>
                <a:sym typeface="Times New Roman"/>
              </a:rPr>
              <a:t> Intergranular Corrosion Resistance of Cold Rolled 316L Stainless Steel." J. J. Li, X. B. Liu, and J. L. Zhang. Journal of Materials Engineering and Performance, vol. 26, no. 6, 2017, pp. 2623-2630.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title"/>
          </p:nvPr>
        </p:nvSpPr>
        <p:spPr>
          <a:xfrm>
            <a:off x="457200" y="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35" name="Google Shape;235;p33"/>
          <p:cNvSpPr txBox="1">
            <a:spLocks noGrp="1"/>
          </p:cNvSpPr>
          <p:nvPr>
            <p:ph type="body" idx="1"/>
          </p:nvPr>
        </p:nvSpPr>
        <p:spPr>
          <a:xfrm>
            <a:off x="533400" y="1371600"/>
            <a:ext cx="8229600" cy="5105400"/>
          </a:xfrm>
          <a:prstGeom prst="rect">
            <a:avLst/>
          </a:prstGeom>
          <a:noFill/>
          <a:ln>
            <a:noFill/>
          </a:ln>
        </p:spPr>
        <p:txBody>
          <a:bodyPr spcFirstLastPara="1" wrap="square" lIns="91425" tIns="45700" rIns="91425" bIns="45700" anchor="t" anchorCtr="0">
            <a:normAutofit fontScale="25000" lnSpcReduction="20000"/>
          </a:bodyPr>
          <a:lstStyle/>
          <a:p>
            <a:pPr marL="274320" lvl="0" indent="-235108" algn="l" rtl="0">
              <a:spcBef>
                <a:spcPts val="0"/>
              </a:spcBef>
              <a:spcAft>
                <a:spcPts val="0"/>
              </a:spcAft>
              <a:buSzPct val="95000"/>
              <a:buNone/>
            </a:pPr>
            <a:endParaRPr/>
          </a:p>
          <a:p>
            <a:pPr marL="274320" lvl="0" indent="-274320" algn="l" rtl="0">
              <a:spcBef>
                <a:spcPts val="280"/>
              </a:spcBef>
              <a:spcAft>
                <a:spcPts val="0"/>
              </a:spcAft>
              <a:buSzPct val="95000"/>
              <a:buChar char="⚫"/>
            </a:pPr>
            <a:r>
              <a:rPr lang="en-US" sz="5600">
                <a:latin typeface="Times New Roman"/>
                <a:ea typeface="Times New Roman"/>
                <a:cs typeface="Times New Roman"/>
                <a:sym typeface="Times New Roman"/>
              </a:rPr>
              <a:t>Evaluation of Intergranular Corrosion Resistance of Austenitic Stainless Steel Welds." S. K. Das and R. Balasubramaniam. Journal of Materials Engineering and Performance, vol. 27, no. 4, 2018, pp. 1481-1489 </a:t>
            </a:r>
            <a:endParaRPr/>
          </a:p>
          <a:p>
            <a:pPr marL="274320" lvl="0" indent="-274320" algn="l" rtl="0">
              <a:spcBef>
                <a:spcPts val="280"/>
              </a:spcBef>
              <a:spcAft>
                <a:spcPts val="0"/>
              </a:spcAft>
              <a:buSzPct val="95000"/>
              <a:buChar char="⚫"/>
            </a:pPr>
            <a:r>
              <a:rPr lang="en-US" sz="5600">
                <a:latin typeface="Times New Roman"/>
                <a:ea typeface="Times New Roman"/>
                <a:cs typeface="Times New Roman"/>
                <a:sym typeface="Times New Roman"/>
              </a:rPr>
              <a:t>"Effect of Heat Treatment on the Intergranular Corrosion Resistance of Austenitic Stainless Steels." A. Ghosh and P. Mukherjee. Journal of Materials Engineering and Performance, vol. 27, no. 8, 2018, pp. 3927-3934. </a:t>
            </a:r>
            <a:endParaRPr/>
          </a:p>
          <a:p>
            <a:pPr marL="274320" lvl="0" indent="-274320" algn="l" rtl="0">
              <a:spcBef>
                <a:spcPts val="280"/>
              </a:spcBef>
              <a:spcAft>
                <a:spcPts val="0"/>
              </a:spcAft>
              <a:buSzPct val="95000"/>
              <a:buChar char="⚫"/>
            </a:pPr>
            <a:r>
              <a:rPr lang="en-US" sz="5600">
                <a:latin typeface="Times New Roman"/>
                <a:ea typeface="Times New Roman"/>
                <a:cs typeface="Times New Roman"/>
                <a:sym typeface="Times New Roman"/>
              </a:rPr>
              <a:t>"Intergranular Corrosion Susceptibility of 304 and 316 Austenitic Stainless Steels in Boiling Ferric Sulfate Solution." N. R. Brahmbhatt and N. V. Desai. Journal of Materials Engineering and Performance, vol. 27, no. 10, 2018, pp. 5008-5019 </a:t>
            </a:r>
            <a:endParaRPr/>
          </a:p>
          <a:p>
            <a:pPr marL="274320" lvl="0" indent="-274320" algn="l" rtl="0">
              <a:spcBef>
                <a:spcPts val="280"/>
              </a:spcBef>
              <a:spcAft>
                <a:spcPts val="0"/>
              </a:spcAft>
              <a:buSzPct val="95000"/>
              <a:buChar char="⚫"/>
            </a:pPr>
            <a:r>
              <a:rPr lang="en-US" sz="5600">
                <a:latin typeface="Times New Roman"/>
                <a:ea typeface="Times New Roman"/>
                <a:cs typeface="Times New Roman"/>
                <a:sym typeface="Times New Roman"/>
              </a:rPr>
              <a:t>Effect of Aging Treatment on the Intergranular Corrosion Resistance of AISI 304 Austenitic Stainless Steel." S. K. Das and R. Balasubramaniam. Journal of Materials Engineering and Performance, vol. 27, no. 12, 2018, pp. 6186-6196. </a:t>
            </a:r>
            <a:endParaRPr/>
          </a:p>
          <a:p>
            <a:pPr marL="274320" lvl="0" indent="-274320" algn="l" rtl="0">
              <a:spcBef>
                <a:spcPts val="280"/>
              </a:spcBef>
              <a:spcAft>
                <a:spcPts val="0"/>
              </a:spcAft>
              <a:buSzPct val="95000"/>
              <a:buChar char="⚫"/>
            </a:pPr>
            <a:r>
              <a:rPr lang="en-US" sz="5600">
                <a:latin typeface="Times New Roman"/>
                <a:ea typeface="Times New Roman"/>
                <a:cs typeface="Times New Roman"/>
                <a:sym typeface="Times New Roman"/>
              </a:rPr>
              <a:t>"Intergranular Corrosion Resistance of AISI 304L and AISI 316L Stainless Steels in Boiling Nitric Acid," N. R. Brahmbhatt and N. V. Desai, Journal of Materials Engineering and Performance, vol. 28, no. 7, 2019, pp. 3947-3959 </a:t>
            </a:r>
            <a:endParaRPr/>
          </a:p>
          <a:p>
            <a:pPr marL="274320" lvl="0" indent="-274320" algn="l" rtl="0">
              <a:spcBef>
                <a:spcPts val="280"/>
              </a:spcBef>
              <a:spcAft>
                <a:spcPts val="0"/>
              </a:spcAft>
              <a:buSzPct val="95000"/>
              <a:buChar char="⚫"/>
            </a:pPr>
            <a:r>
              <a:rPr lang="en-US" sz="5600">
                <a:latin typeface="Times New Roman"/>
                <a:ea typeface="Times New Roman"/>
                <a:cs typeface="Times New Roman"/>
                <a:sym typeface="Times New Roman"/>
              </a:rPr>
              <a:t>Corrosion behaviour of SS316L in chloride environment" by K. Sudagar et al. (2014). This paper investigates the corrosion behavior of SS316L in chloride environments using electrochemical techniques and scanning electron microscopy. </a:t>
            </a:r>
            <a:endParaRPr/>
          </a:p>
          <a:p>
            <a:pPr marL="274320" lvl="0" indent="-274320" algn="l" rtl="0">
              <a:spcBef>
                <a:spcPts val="280"/>
              </a:spcBef>
              <a:spcAft>
                <a:spcPts val="0"/>
              </a:spcAft>
              <a:buSzPct val="95000"/>
              <a:buChar char="⚫"/>
            </a:pPr>
            <a:r>
              <a:rPr lang="en-US" sz="5600">
                <a:latin typeface="Times New Roman"/>
                <a:ea typeface="Times New Roman"/>
                <a:cs typeface="Times New Roman"/>
                <a:sym typeface="Times New Roman"/>
              </a:rPr>
              <a:t>Effect of heat treatment on mechanical properties and corrosion behavior of SS316L" by S. Suresh et al. (2016). This paper examines the effect of heat treatment on the mechanical properties and corrosion behavior of SS316L. </a:t>
            </a:r>
            <a:endParaRPr/>
          </a:p>
          <a:p>
            <a:pPr marL="274320" lvl="0" indent="-274320" algn="l" rtl="0">
              <a:spcBef>
                <a:spcPts val="280"/>
              </a:spcBef>
              <a:spcAft>
                <a:spcPts val="0"/>
              </a:spcAft>
              <a:buSzPct val="95000"/>
              <a:buChar char="⚫"/>
            </a:pPr>
            <a:r>
              <a:rPr lang="en-US" sz="5600">
                <a:latin typeface="Times New Roman"/>
                <a:ea typeface="Times New Roman"/>
                <a:cs typeface="Times New Roman"/>
                <a:sym typeface="Times New Roman"/>
              </a:rPr>
              <a:t> Study of microstructure and mechanical properties of SS316L processed by selective laser melting" by H. Liu et al. (2018). This paper investigates the  microstructure and mechanical properties of SS316L produced using selective laser melting (SLM) </a:t>
            </a:r>
            <a:endParaRPr/>
          </a:p>
          <a:p>
            <a:pPr marL="274320" lvl="0" indent="-274320" algn="l" rtl="0">
              <a:spcBef>
                <a:spcPts val="280"/>
              </a:spcBef>
              <a:spcAft>
                <a:spcPts val="0"/>
              </a:spcAft>
              <a:buSzPct val="95000"/>
              <a:buChar char="⚫"/>
            </a:pPr>
            <a:r>
              <a:rPr lang="en-US" sz="5600">
                <a:latin typeface="Times New Roman"/>
                <a:ea typeface="Times New Roman"/>
                <a:cs typeface="Times New Roman"/>
                <a:sym typeface="Times New Roman"/>
              </a:rPr>
              <a:t> "Investigation of Welding Characteristics of SS316L Using TIG, MIG and SMAW Welding Processes" by M. Abdul Muqsith et al. (2015). </a:t>
            </a:r>
            <a:endParaRPr/>
          </a:p>
          <a:p>
            <a:pPr marL="274320" lvl="0" indent="-189865" algn="l" rtl="0">
              <a:spcBef>
                <a:spcPts val="280"/>
              </a:spcBef>
              <a:spcAft>
                <a:spcPts val="0"/>
              </a:spcAft>
              <a:buSzPct val="95000"/>
              <a:buNone/>
            </a:pPr>
            <a:endParaRPr sz="5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685800" y="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Abstract</a:t>
            </a:r>
            <a:endParaRPr sz="3200">
              <a:latin typeface="Times New Roman"/>
              <a:ea typeface="Times New Roman"/>
              <a:cs typeface="Times New Roman"/>
              <a:sym typeface="Times New Roman"/>
            </a:endParaRPr>
          </a:p>
        </p:txBody>
      </p:sp>
      <p:sp>
        <p:nvSpPr>
          <p:cNvPr id="110" name="Google Shape;110;p15"/>
          <p:cNvSpPr txBox="1">
            <a:spLocks noGrp="1"/>
          </p:cNvSpPr>
          <p:nvPr>
            <p:ph type="body" idx="1"/>
          </p:nvPr>
        </p:nvSpPr>
        <p:spPr>
          <a:xfrm>
            <a:off x="533400" y="121920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710"/>
              <a:buChar char="⚫"/>
            </a:pPr>
            <a:r>
              <a:rPr lang="en-US" sz="1800">
                <a:latin typeface="Times New Roman"/>
                <a:ea typeface="Times New Roman"/>
                <a:cs typeface="Times New Roman"/>
                <a:sym typeface="Times New Roman"/>
              </a:rPr>
              <a:t>Intergranular corrosion is a type of localized corrosion that occurs along grain boundaries, which can severely affect the mechanical properties and durability of the material.</a:t>
            </a:r>
            <a:endParaRPr/>
          </a:p>
          <a:p>
            <a:pPr marL="274320" lvl="0" indent="-274320" algn="l" rtl="0">
              <a:spcBef>
                <a:spcPts val="360"/>
              </a:spcBef>
              <a:spcAft>
                <a:spcPts val="0"/>
              </a:spcAft>
              <a:buSzPts val="1710"/>
              <a:buNone/>
            </a:pPr>
            <a:endParaRPr sz="1800">
              <a:latin typeface="Times New Roman"/>
              <a:ea typeface="Times New Roman"/>
              <a:cs typeface="Times New Roman"/>
              <a:sym typeface="Times New Roman"/>
            </a:endParaRPr>
          </a:p>
          <a:p>
            <a:pPr marL="274320" lvl="0" indent="-274320" algn="l" rtl="0">
              <a:spcBef>
                <a:spcPts val="360"/>
              </a:spcBef>
              <a:spcAft>
                <a:spcPts val="0"/>
              </a:spcAft>
              <a:buSzPts val="1710"/>
              <a:buChar char="⚫"/>
            </a:pPr>
            <a:r>
              <a:rPr lang="en-US" sz="1800">
                <a:latin typeface="Times New Roman"/>
                <a:ea typeface="Times New Roman"/>
                <a:cs typeface="Times New Roman"/>
                <a:sym typeface="Times New Roman"/>
              </a:rPr>
              <a:t>The aim of this project is to investigate the intergranular corrosion resistance of SS316L parts produced by powder bed fusion technique (PBF) using the ASTM A262 Practice A test method.</a:t>
            </a:r>
            <a:endParaRPr/>
          </a:p>
          <a:p>
            <a:pPr marL="274320" lvl="0" indent="-274320" algn="l" rtl="0">
              <a:spcBef>
                <a:spcPts val="360"/>
              </a:spcBef>
              <a:spcAft>
                <a:spcPts val="0"/>
              </a:spcAft>
              <a:buSzPts val="1710"/>
              <a:buNone/>
            </a:pPr>
            <a:endParaRPr sz="1800">
              <a:latin typeface="Times New Roman"/>
              <a:ea typeface="Times New Roman"/>
              <a:cs typeface="Times New Roman"/>
              <a:sym typeface="Times New Roman"/>
            </a:endParaRPr>
          </a:p>
          <a:p>
            <a:pPr marL="274320" lvl="0" indent="-274320" algn="l" rtl="0">
              <a:spcBef>
                <a:spcPts val="360"/>
              </a:spcBef>
              <a:spcAft>
                <a:spcPts val="0"/>
              </a:spcAft>
              <a:buSzPts val="1710"/>
              <a:buChar char="⚫"/>
            </a:pPr>
            <a:r>
              <a:rPr lang="en-US" sz="1800">
                <a:latin typeface="Times New Roman"/>
                <a:ea typeface="Times New Roman"/>
                <a:cs typeface="Times New Roman"/>
                <a:sym typeface="Times New Roman"/>
              </a:rPr>
              <a:t>The test results will be analyzed and compared to the ASTM A262 acceptance criteria to determine whether the SS316L parts produced by PBF meet the required intergranular corrosion resistance standards.</a:t>
            </a:r>
            <a:endParaRPr/>
          </a:p>
          <a:p>
            <a:pPr marL="274320" lvl="0" indent="-274320" algn="l" rtl="0">
              <a:spcBef>
                <a:spcPts val="360"/>
              </a:spcBef>
              <a:spcAft>
                <a:spcPts val="0"/>
              </a:spcAft>
              <a:buSzPts val="1710"/>
              <a:buNone/>
            </a:pPr>
            <a:endParaRPr sz="1800">
              <a:latin typeface="Times New Roman"/>
              <a:ea typeface="Times New Roman"/>
              <a:cs typeface="Times New Roman"/>
              <a:sym typeface="Times New Roman"/>
            </a:endParaRPr>
          </a:p>
          <a:p>
            <a:pPr marL="274320" lvl="0" indent="-274320" algn="l" rtl="0">
              <a:spcBef>
                <a:spcPts val="360"/>
              </a:spcBef>
              <a:spcAft>
                <a:spcPts val="0"/>
              </a:spcAft>
              <a:buSzPts val="1710"/>
              <a:buChar char="⚫"/>
            </a:pPr>
            <a:r>
              <a:rPr lang="en-US" sz="1800">
                <a:latin typeface="Times New Roman"/>
                <a:ea typeface="Times New Roman"/>
                <a:cs typeface="Times New Roman"/>
                <a:sym typeface="Times New Roman"/>
              </a:rPr>
              <a:t>The findings of this project could potentially lead to improvements in the production process of SS316L parts and broaden their applications in various industries.</a:t>
            </a:r>
            <a:endParaRPr sz="1800">
              <a:latin typeface="Times New Roman"/>
              <a:ea typeface="Times New Roman"/>
              <a:cs typeface="Times New Roman"/>
              <a:sym typeface="Times New Roman"/>
            </a:endParaRPr>
          </a:p>
          <a:p>
            <a:pPr marL="274320" lvl="0" indent="-274320" algn="l" rtl="0">
              <a:spcBef>
                <a:spcPts val="360"/>
              </a:spcBef>
              <a:spcAft>
                <a:spcPts val="0"/>
              </a:spcAft>
              <a:buSzPts val="1710"/>
              <a:buNone/>
            </a:pP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33400" y="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INTRODUCTION</a:t>
            </a:r>
            <a:endParaRPr sz="3200">
              <a:latin typeface="Times New Roman"/>
              <a:ea typeface="Times New Roman"/>
              <a:cs typeface="Times New Roman"/>
              <a:sym typeface="Times New Roman"/>
            </a:endParaRPr>
          </a:p>
        </p:txBody>
      </p:sp>
      <p:sp>
        <p:nvSpPr>
          <p:cNvPr id="116" name="Google Shape;116;p16"/>
          <p:cNvSpPr txBox="1">
            <a:spLocks noGrp="1"/>
          </p:cNvSpPr>
          <p:nvPr>
            <p:ph type="body" idx="1"/>
          </p:nvPr>
        </p:nvSpPr>
        <p:spPr>
          <a:xfrm>
            <a:off x="533400" y="1295400"/>
            <a:ext cx="7498080" cy="52578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00"/>
              <a:buNone/>
            </a:pPr>
            <a:r>
              <a:rPr lang="en-US" sz="2000">
                <a:latin typeface="Times New Roman"/>
                <a:ea typeface="Times New Roman"/>
                <a:cs typeface="Times New Roman"/>
                <a:sym typeface="Times New Roman"/>
              </a:rPr>
              <a:t>ADDITIVE MANUFACTURING</a:t>
            </a:r>
            <a:endParaRPr>
              <a:latin typeface="Times New Roman"/>
              <a:ea typeface="Times New Roman"/>
              <a:cs typeface="Times New Roman"/>
              <a:sym typeface="Times New Roman"/>
            </a:endParaRPr>
          </a:p>
          <a:p>
            <a:pPr marL="274320" lvl="0" indent="-274320" algn="l" rtl="0">
              <a:spcBef>
                <a:spcPts val="360"/>
              </a:spcBef>
              <a:spcAft>
                <a:spcPts val="0"/>
              </a:spcAft>
              <a:buSzPts val="1710"/>
              <a:buChar char="⚫"/>
            </a:pPr>
            <a:r>
              <a:rPr lang="en-US" sz="1800">
                <a:latin typeface="Times New Roman"/>
                <a:ea typeface="Times New Roman"/>
                <a:cs typeface="Times New Roman"/>
                <a:sym typeface="Times New Roman"/>
              </a:rPr>
              <a:t>Additive manufacturing, also known as 3D printing, is a revolutionary technology that has transformed the manufacturing industry. </a:t>
            </a:r>
            <a:endParaRPr sz="1800">
              <a:latin typeface="Times New Roman"/>
              <a:ea typeface="Times New Roman"/>
              <a:cs typeface="Times New Roman"/>
              <a:sym typeface="Times New Roman"/>
            </a:endParaRPr>
          </a:p>
          <a:p>
            <a:pPr marL="274320" lvl="0" indent="-274320" algn="l" rtl="0">
              <a:spcBef>
                <a:spcPts val="360"/>
              </a:spcBef>
              <a:spcAft>
                <a:spcPts val="0"/>
              </a:spcAft>
              <a:buSzPts val="1710"/>
              <a:buChar char="⚫"/>
            </a:pPr>
            <a:r>
              <a:rPr lang="en-US" sz="1800">
                <a:latin typeface="Times New Roman"/>
                <a:ea typeface="Times New Roman"/>
                <a:cs typeface="Times New Roman"/>
                <a:sym typeface="Times New Roman"/>
              </a:rPr>
              <a:t>It is a process of creating three-dimensional objects by adding successive layers of material on top of each other, as opposed to traditional subtractive manufacturing, where material is removed from a larger block to create the desired shape. </a:t>
            </a:r>
            <a:endParaRPr sz="1800">
              <a:latin typeface="Times New Roman"/>
              <a:ea typeface="Times New Roman"/>
              <a:cs typeface="Times New Roman"/>
              <a:sym typeface="Times New Roman"/>
            </a:endParaRPr>
          </a:p>
          <a:p>
            <a:pPr marL="274320" lvl="0" indent="-165735" algn="l" rtl="0">
              <a:spcBef>
                <a:spcPts val="360"/>
              </a:spcBef>
              <a:spcAft>
                <a:spcPts val="0"/>
              </a:spcAft>
              <a:buSzPts val="1710"/>
              <a:buNone/>
            </a:pPr>
            <a:endParaRPr sz="1800">
              <a:latin typeface="Times New Roman"/>
              <a:ea typeface="Times New Roman"/>
              <a:cs typeface="Times New Roman"/>
              <a:sym typeface="Times New Roman"/>
            </a:endParaRPr>
          </a:p>
        </p:txBody>
      </p:sp>
      <p:pic>
        <p:nvPicPr>
          <p:cNvPr id="117" name="Google Shape;117;p16" descr="download.png"/>
          <p:cNvPicPr preferRelativeResize="0"/>
          <p:nvPr/>
        </p:nvPicPr>
        <p:blipFill rotWithShape="1">
          <a:blip r:embed="rId3">
            <a:alphaModFix/>
          </a:blip>
          <a:srcRect/>
          <a:stretch/>
        </p:blipFill>
        <p:spPr>
          <a:xfrm>
            <a:off x="2438400" y="3810000"/>
            <a:ext cx="5029200" cy="28163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609600" y="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23" name="Google Shape;123;p17"/>
          <p:cNvSpPr txBox="1">
            <a:spLocks noGrp="1"/>
          </p:cNvSpPr>
          <p:nvPr>
            <p:ph type="body" idx="1"/>
          </p:nvPr>
        </p:nvSpPr>
        <p:spPr>
          <a:xfrm>
            <a:off x="457200" y="129540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80"/>
              <a:buNone/>
            </a:pPr>
            <a:r>
              <a:rPr lang="en-US" sz="2400">
                <a:latin typeface="Times New Roman"/>
                <a:ea typeface="Times New Roman"/>
                <a:cs typeface="Times New Roman"/>
                <a:sym typeface="Times New Roman"/>
              </a:rPr>
              <a:t>POWDER BED FUSION</a:t>
            </a:r>
            <a:endParaRPr>
              <a:latin typeface="Times New Roman"/>
              <a:ea typeface="Times New Roman"/>
              <a:cs typeface="Times New Roman"/>
              <a:sym typeface="Times New Roman"/>
            </a:endParaRPr>
          </a:p>
          <a:p>
            <a:pPr marL="274320" lvl="0" indent="-274320" algn="l" rtl="0">
              <a:spcBef>
                <a:spcPts val="360"/>
              </a:spcBef>
              <a:spcAft>
                <a:spcPts val="0"/>
              </a:spcAft>
              <a:buSzPts val="1710"/>
              <a:buChar char="⚫"/>
            </a:pPr>
            <a:r>
              <a:rPr lang="en-US" sz="1800">
                <a:latin typeface="Times New Roman"/>
                <a:ea typeface="Times New Roman"/>
                <a:cs typeface="Times New Roman"/>
                <a:sym typeface="Times New Roman"/>
              </a:rPr>
              <a:t>Powder bed fusion is a type of 3D printing technology that uses a laser or electron beam to melt and fuse together small particles of material, such as metal or plastic, layer by layer.</a:t>
            </a:r>
            <a:endParaRPr/>
          </a:p>
          <a:p>
            <a:pPr marL="274320" lvl="0" indent="-274320" algn="l" rtl="0">
              <a:spcBef>
                <a:spcPts val="360"/>
              </a:spcBef>
              <a:spcAft>
                <a:spcPts val="0"/>
              </a:spcAft>
              <a:buSzPts val="1710"/>
              <a:buNone/>
            </a:pPr>
            <a:endParaRPr sz="1800">
              <a:latin typeface="Times New Roman"/>
              <a:ea typeface="Times New Roman"/>
              <a:cs typeface="Times New Roman"/>
              <a:sym typeface="Times New Roman"/>
            </a:endParaRPr>
          </a:p>
          <a:p>
            <a:pPr marL="274320" lvl="0" indent="-274320" algn="l" rtl="0">
              <a:spcBef>
                <a:spcPts val="360"/>
              </a:spcBef>
              <a:spcAft>
                <a:spcPts val="0"/>
              </a:spcAft>
              <a:buSzPts val="1710"/>
              <a:buChar char="⚫"/>
            </a:pPr>
            <a:r>
              <a:rPr lang="en-US" sz="1800">
                <a:latin typeface="Times New Roman"/>
                <a:ea typeface="Times New Roman"/>
                <a:cs typeface="Times New Roman"/>
                <a:sym typeface="Times New Roman"/>
              </a:rPr>
              <a:t>Powder bed fusion often used in industries such as aerospace and medical where high precision and complex shapes are required.</a:t>
            </a:r>
            <a:endParaRPr/>
          </a:p>
          <a:p>
            <a:pPr marL="274320" lvl="0" indent="-274320" algn="l" rtl="0">
              <a:spcBef>
                <a:spcPts val="360"/>
              </a:spcBef>
              <a:spcAft>
                <a:spcPts val="0"/>
              </a:spcAft>
              <a:buSzPts val="1710"/>
              <a:buNone/>
            </a:pPr>
            <a:endParaRPr sz="1800">
              <a:latin typeface="Times New Roman"/>
              <a:ea typeface="Times New Roman"/>
              <a:cs typeface="Times New Roman"/>
              <a:sym typeface="Times New Roman"/>
            </a:endParaRPr>
          </a:p>
          <a:p>
            <a:pPr marL="274320" lvl="0" indent="-274320" algn="l" rtl="0">
              <a:spcBef>
                <a:spcPts val="360"/>
              </a:spcBef>
              <a:spcAft>
                <a:spcPts val="0"/>
              </a:spcAft>
              <a:buSzPts val="1710"/>
              <a:buChar char="⚫"/>
            </a:pPr>
            <a:r>
              <a:rPr lang="en-US" sz="1800">
                <a:latin typeface="Times New Roman"/>
                <a:ea typeface="Times New Roman"/>
                <a:cs typeface="Times New Roman"/>
                <a:sym typeface="Times New Roman"/>
              </a:rPr>
              <a:t>It allows for the production of highly customized parts with intricate geometries that would be difficult or impossible to produce using traditional manufacturing methods.  </a:t>
            </a:r>
            <a:endParaRPr sz="1800">
              <a:latin typeface="Times New Roman"/>
              <a:ea typeface="Times New Roman"/>
              <a:cs typeface="Times New Roman"/>
              <a:sym typeface="Times New Roman"/>
            </a:endParaRPr>
          </a:p>
        </p:txBody>
      </p:sp>
      <p:pic>
        <p:nvPicPr>
          <p:cNvPr id="124" name="Google Shape;124;p17" descr="pbf.jpg"/>
          <p:cNvPicPr preferRelativeResize="0"/>
          <p:nvPr/>
        </p:nvPicPr>
        <p:blipFill rotWithShape="1">
          <a:blip r:embed="rId3">
            <a:alphaModFix/>
          </a:blip>
          <a:srcRect/>
          <a:stretch/>
        </p:blipFill>
        <p:spPr>
          <a:xfrm>
            <a:off x="3733800" y="4572000"/>
            <a:ext cx="3316941" cy="20138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685800" y="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INTRODUCTION</a:t>
            </a:r>
            <a:endParaRPr/>
          </a:p>
        </p:txBody>
      </p:sp>
      <p:sp>
        <p:nvSpPr>
          <p:cNvPr id="130" name="Google Shape;130;p18"/>
          <p:cNvSpPr txBox="1">
            <a:spLocks noGrp="1"/>
          </p:cNvSpPr>
          <p:nvPr>
            <p:ph type="body" idx="1"/>
          </p:nvPr>
        </p:nvSpPr>
        <p:spPr>
          <a:xfrm>
            <a:off x="457200" y="1295400"/>
            <a:ext cx="8229600" cy="4389120"/>
          </a:xfrm>
          <a:prstGeom prst="rect">
            <a:avLst/>
          </a:prstGeom>
          <a:noFill/>
          <a:ln>
            <a:noFill/>
          </a:ln>
        </p:spPr>
        <p:txBody>
          <a:bodyPr spcFirstLastPara="1" wrap="square" lIns="91425" tIns="45700" rIns="91425" bIns="45700" anchor="t" anchorCtr="0">
            <a:normAutofit fontScale="70000" lnSpcReduction="20000"/>
          </a:bodyPr>
          <a:lstStyle/>
          <a:p>
            <a:pPr marL="274320" lvl="0" indent="-274320" algn="l" rtl="0">
              <a:spcBef>
                <a:spcPts val="0"/>
              </a:spcBef>
              <a:spcAft>
                <a:spcPts val="0"/>
              </a:spcAft>
              <a:buSzPct val="95000"/>
              <a:buNone/>
            </a:pPr>
            <a:r>
              <a:rPr lang="en-US" sz="3400">
                <a:latin typeface="Times New Roman"/>
                <a:ea typeface="Times New Roman"/>
                <a:cs typeface="Times New Roman"/>
                <a:sym typeface="Times New Roman"/>
              </a:rPr>
              <a:t>Stainless steel (316L)</a:t>
            </a:r>
            <a:endParaRPr>
              <a:latin typeface="Times New Roman"/>
              <a:ea typeface="Times New Roman"/>
              <a:cs typeface="Times New Roman"/>
              <a:sym typeface="Times New Roman"/>
            </a:endParaRPr>
          </a:p>
          <a:p>
            <a:pPr marL="274320" lvl="0" indent="-274320" algn="l" rtl="0">
              <a:spcBef>
                <a:spcPts val="252"/>
              </a:spcBef>
              <a:spcAft>
                <a:spcPts val="0"/>
              </a:spcAft>
              <a:buSzPct val="95000"/>
              <a:buNone/>
            </a:pPr>
            <a:endParaRPr sz="1800">
              <a:latin typeface="Times New Roman"/>
              <a:ea typeface="Times New Roman"/>
              <a:cs typeface="Times New Roman"/>
              <a:sym typeface="Times New Roman"/>
            </a:endParaRPr>
          </a:p>
          <a:p>
            <a:pPr marL="274320" lvl="0" indent="-274320" algn="l" rtl="0">
              <a:spcBef>
                <a:spcPts val="322"/>
              </a:spcBef>
              <a:spcAft>
                <a:spcPts val="0"/>
              </a:spcAft>
              <a:buSzPct val="95000"/>
              <a:buChar char="⚫"/>
            </a:pPr>
            <a:r>
              <a:rPr lang="en-US" sz="2300">
                <a:latin typeface="Times New Roman"/>
                <a:ea typeface="Times New Roman"/>
                <a:cs typeface="Times New Roman"/>
                <a:sym typeface="Times New Roman"/>
              </a:rPr>
              <a:t>Stainless steel alloys are widely used in various industries due to their excellent mechanical properties and corrosion resistance.</a:t>
            </a:r>
            <a:endParaRPr/>
          </a:p>
          <a:p>
            <a:pPr marL="274320" lvl="0" indent="-274320" algn="l" rtl="0">
              <a:spcBef>
                <a:spcPts val="322"/>
              </a:spcBef>
              <a:spcAft>
                <a:spcPts val="0"/>
              </a:spcAft>
              <a:buSzPct val="95000"/>
              <a:buNone/>
            </a:pPr>
            <a:endParaRPr sz="2300">
              <a:latin typeface="Times New Roman"/>
              <a:ea typeface="Times New Roman"/>
              <a:cs typeface="Times New Roman"/>
              <a:sym typeface="Times New Roman"/>
            </a:endParaRPr>
          </a:p>
          <a:p>
            <a:pPr marL="274320" lvl="0" indent="-274320" algn="l" rtl="0">
              <a:spcBef>
                <a:spcPts val="322"/>
              </a:spcBef>
              <a:spcAft>
                <a:spcPts val="0"/>
              </a:spcAft>
              <a:buSzPct val="95000"/>
              <a:buChar char="⚫"/>
            </a:pPr>
            <a:r>
              <a:rPr lang="en-US" sz="2300">
                <a:latin typeface="Times New Roman"/>
                <a:ea typeface="Times New Roman"/>
                <a:cs typeface="Times New Roman"/>
                <a:sym typeface="Times New Roman"/>
              </a:rPr>
              <a:t>Stainless  steel  alloys  can be susceptible to intergranular corrosion, which can lead to severe damage and failure.</a:t>
            </a:r>
            <a:endParaRPr/>
          </a:p>
          <a:p>
            <a:pPr marL="274320" lvl="0" indent="-274320" algn="l" rtl="0">
              <a:spcBef>
                <a:spcPts val="322"/>
              </a:spcBef>
              <a:spcAft>
                <a:spcPts val="0"/>
              </a:spcAft>
              <a:buSzPct val="95000"/>
              <a:buNone/>
            </a:pPr>
            <a:endParaRPr sz="2300">
              <a:latin typeface="Times New Roman"/>
              <a:ea typeface="Times New Roman"/>
              <a:cs typeface="Times New Roman"/>
              <a:sym typeface="Times New Roman"/>
            </a:endParaRPr>
          </a:p>
          <a:p>
            <a:pPr marL="274320" lvl="0" indent="-274320" algn="l" rtl="0">
              <a:spcBef>
                <a:spcPts val="322"/>
              </a:spcBef>
              <a:spcAft>
                <a:spcPts val="0"/>
              </a:spcAft>
              <a:buSzPct val="95000"/>
              <a:buChar char="⚫"/>
            </a:pPr>
            <a:r>
              <a:rPr lang="en-US" sz="2300">
                <a:latin typeface="Times New Roman"/>
                <a:ea typeface="Times New Roman"/>
                <a:cs typeface="Times New Roman"/>
                <a:sym typeface="Times New Roman"/>
              </a:rPr>
              <a:t>SS316L refers to a specific type of stainless steel that is commonly used in various applications due to its excellent corrosion resistance, high ductility, and good mechanical properties.</a:t>
            </a:r>
            <a:endParaRPr/>
          </a:p>
          <a:p>
            <a:pPr marL="274320" lvl="0" indent="-274320" algn="l" rtl="0">
              <a:spcBef>
                <a:spcPts val="322"/>
              </a:spcBef>
              <a:spcAft>
                <a:spcPts val="0"/>
              </a:spcAft>
              <a:buSzPct val="95000"/>
              <a:buNone/>
            </a:pPr>
            <a:endParaRPr sz="2300">
              <a:latin typeface="Times New Roman"/>
              <a:ea typeface="Times New Roman"/>
              <a:cs typeface="Times New Roman"/>
              <a:sym typeface="Times New Roman"/>
            </a:endParaRPr>
          </a:p>
          <a:p>
            <a:pPr marL="274320" lvl="0" indent="-274320" algn="l" rtl="0">
              <a:spcBef>
                <a:spcPts val="322"/>
              </a:spcBef>
              <a:spcAft>
                <a:spcPts val="0"/>
              </a:spcAft>
              <a:buSzPct val="95000"/>
              <a:buChar char="⚫"/>
            </a:pPr>
            <a:r>
              <a:rPr lang="en-US" sz="2300">
                <a:latin typeface="Times New Roman"/>
                <a:ea typeface="Times New Roman"/>
                <a:cs typeface="Times New Roman"/>
                <a:sym typeface="Times New Roman"/>
              </a:rPr>
              <a:t>The "SS" in SS316L stands for stainless steel, and the "316" refers to the grade of stainless steel, which contains 16-18% chromium, 10-14% nickel, and 2-3% molybdenum.</a:t>
            </a:r>
            <a:endParaRPr/>
          </a:p>
          <a:p>
            <a:pPr marL="274320" lvl="0" indent="-274320" algn="l" rtl="0">
              <a:spcBef>
                <a:spcPts val="322"/>
              </a:spcBef>
              <a:spcAft>
                <a:spcPts val="0"/>
              </a:spcAft>
              <a:buSzPct val="95000"/>
              <a:buNone/>
            </a:pPr>
            <a:endParaRPr sz="2300">
              <a:latin typeface="Times New Roman"/>
              <a:ea typeface="Times New Roman"/>
              <a:cs typeface="Times New Roman"/>
              <a:sym typeface="Times New Roman"/>
            </a:endParaRPr>
          </a:p>
          <a:p>
            <a:pPr marL="274320" lvl="0" indent="-274320" algn="l" rtl="0">
              <a:spcBef>
                <a:spcPts val="322"/>
              </a:spcBef>
              <a:spcAft>
                <a:spcPts val="0"/>
              </a:spcAft>
              <a:buSzPct val="95000"/>
              <a:buChar char="⚫"/>
            </a:pPr>
            <a:r>
              <a:rPr lang="en-US" sz="2300">
                <a:latin typeface="Times New Roman"/>
                <a:ea typeface="Times New Roman"/>
                <a:cs typeface="Times New Roman"/>
                <a:sym typeface="Times New Roman"/>
              </a:rPr>
              <a:t>SS316L is commonly used in applications such as medical implants, marine equipment, food processing equipment, and chemical processing equipment, among others.</a:t>
            </a:r>
            <a:endParaRPr sz="23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533400" y="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36" name="Google Shape;136;p19"/>
          <p:cNvSpPr txBox="1">
            <a:spLocks noGrp="1"/>
          </p:cNvSpPr>
          <p:nvPr>
            <p:ph type="body" idx="1"/>
          </p:nvPr>
        </p:nvSpPr>
        <p:spPr>
          <a:xfrm>
            <a:off x="457200" y="1371600"/>
            <a:ext cx="8229600" cy="438912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470"/>
              <a:buNone/>
            </a:pPr>
            <a:r>
              <a:rPr lang="en-US">
                <a:latin typeface="Times New Roman"/>
                <a:ea typeface="Times New Roman"/>
                <a:cs typeface="Times New Roman"/>
                <a:sym typeface="Times New Roman"/>
              </a:rPr>
              <a:t>Intergranular corrosion test</a:t>
            </a:r>
            <a:endParaRPr sz="2400">
              <a:latin typeface="Times New Roman"/>
              <a:ea typeface="Times New Roman"/>
              <a:cs typeface="Times New Roman"/>
              <a:sym typeface="Times New Roman"/>
            </a:endParaRPr>
          </a:p>
          <a:p>
            <a:pPr marL="274320" lvl="0" indent="-274320" algn="l" rtl="0">
              <a:spcBef>
                <a:spcPts val="360"/>
              </a:spcBef>
              <a:spcAft>
                <a:spcPts val="0"/>
              </a:spcAft>
              <a:buSzPts val="1710"/>
              <a:buNone/>
            </a:pPr>
            <a:endParaRPr sz="1800">
              <a:latin typeface="Times New Roman"/>
              <a:ea typeface="Times New Roman"/>
              <a:cs typeface="Times New Roman"/>
              <a:sym typeface="Times New Roman"/>
            </a:endParaRPr>
          </a:p>
          <a:p>
            <a:pPr marL="274320" lvl="0" indent="-274320" algn="l" rtl="0">
              <a:spcBef>
                <a:spcPts val="360"/>
              </a:spcBef>
              <a:spcAft>
                <a:spcPts val="0"/>
              </a:spcAft>
              <a:buSzPts val="1710"/>
              <a:buChar char="⚫"/>
            </a:pPr>
            <a:r>
              <a:rPr lang="en-US" sz="1800">
                <a:latin typeface="Times New Roman"/>
                <a:ea typeface="Times New Roman"/>
                <a:cs typeface="Times New Roman"/>
                <a:sym typeface="Times New Roman"/>
              </a:rPr>
              <a:t>Intergranular corrosion (IGC) testing is a critical process for assessing the susceptibility of metallic materials to IGC, which is a type of localized corrosion that occurs along the grain boundaries of a metal.</a:t>
            </a:r>
            <a:endParaRPr/>
          </a:p>
          <a:p>
            <a:pPr marL="274320" lvl="0" indent="-274320" algn="l" rtl="0">
              <a:spcBef>
                <a:spcPts val="360"/>
              </a:spcBef>
              <a:spcAft>
                <a:spcPts val="0"/>
              </a:spcAft>
              <a:buSzPts val="1710"/>
              <a:buNone/>
            </a:pPr>
            <a:endParaRPr sz="1800">
              <a:latin typeface="Times New Roman"/>
              <a:ea typeface="Times New Roman"/>
              <a:cs typeface="Times New Roman"/>
              <a:sym typeface="Times New Roman"/>
            </a:endParaRPr>
          </a:p>
          <a:p>
            <a:pPr marL="274320" lvl="0" indent="-274320" algn="l" rtl="0">
              <a:spcBef>
                <a:spcPts val="360"/>
              </a:spcBef>
              <a:spcAft>
                <a:spcPts val="0"/>
              </a:spcAft>
              <a:buSzPts val="1710"/>
              <a:buChar char="⚫"/>
            </a:pPr>
            <a:r>
              <a:rPr lang="en-US" sz="1800">
                <a:latin typeface="Times New Roman"/>
                <a:ea typeface="Times New Roman"/>
                <a:cs typeface="Times New Roman"/>
                <a:sym typeface="Times New Roman"/>
              </a:rPr>
              <a:t>ASTM A262 is a common intergranular corrosion testing method that can quickly screen batches of material to determine corrosion susceptibility. </a:t>
            </a:r>
            <a:endParaRPr sz="1800">
              <a:latin typeface="Times New Roman"/>
              <a:ea typeface="Times New Roman"/>
              <a:cs typeface="Times New Roman"/>
              <a:sym typeface="Times New Roman"/>
            </a:endParaRPr>
          </a:p>
          <a:p>
            <a:pPr marL="274320" lvl="0" indent="-274320" algn="l" rtl="0">
              <a:spcBef>
                <a:spcPts val="360"/>
              </a:spcBef>
              <a:spcAft>
                <a:spcPts val="0"/>
              </a:spcAft>
              <a:buSzPts val="1710"/>
              <a:buNone/>
            </a:pPr>
            <a:endParaRPr sz="1800">
              <a:latin typeface="Times New Roman"/>
              <a:ea typeface="Times New Roman"/>
              <a:cs typeface="Times New Roman"/>
              <a:sym typeface="Times New Roman"/>
            </a:endParaRPr>
          </a:p>
          <a:p>
            <a:pPr marL="274320" lvl="0" indent="-274320" algn="l" rtl="0">
              <a:spcBef>
                <a:spcPts val="360"/>
              </a:spcBef>
              <a:spcAft>
                <a:spcPts val="0"/>
              </a:spcAft>
              <a:buSzPts val="1710"/>
              <a:buChar char="⚫"/>
            </a:pPr>
            <a:r>
              <a:rPr lang="en-US" sz="1800">
                <a:latin typeface="Times New Roman"/>
                <a:ea typeface="Times New Roman"/>
                <a:cs typeface="Times New Roman"/>
                <a:sym typeface="Times New Roman"/>
              </a:rPr>
              <a:t>The ASTM A262 testing specification contains five unique intergranular corrosion tests.</a:t>
            </a:r>
            <a:endParaRPr/>
          </a:p>
          <a:p>
            <a:pPr marL="274320" lvl="0" indent="-274320" algn="l" rtl="0">
              <a:spcBef>
                <a:spcPts val="360"/>
              </a:spcBef>
              <a:spcAft>
                <a:spcPts val="0"/>
              </a:spcAft>
              <a:buSzPts val="1710"/>
              <a:buNone/>
            </a:pPr>
            <a:endParaRPr sz="1800">
              <a:latin typeface="Times New Roman"/>
              <a:ea typeface="Times New Roman"/>
              <a:cs typeface="Times New Roman"/>
              <a:sym typeface="Times New Roman"/>
            </a:endParaRPr>
          </a:p>
          <a:p>
            <a:pPr marL="274320" lvl="0" indent="-274320" algn="l" rtl="0">
              <a:spcBef>
                <a:spcPts val="360"/>
              </a:spcBef>
              <a:spcAft>
                <a:spcPts val="0"/>
              </a:spcAft>
              <a:buSzPts val="1710"/>
              <a:buChar char="⚫"/>
            </a:pPr>
            <a:r>
              <a:rPr lang="en-US" sz="1800">
                <a:latin typeface="Times New Roman"/>
                <a:ea typeface="Times New Roman"/>
                <a:cs typeface="Times New Roman"/>
                <a:sym typeface="Times New Roman"/>
              </a:rPr>
              <a:t>The test results are evaluated based on established acceptance criteria, and the testing provides valuable information for material selection and quality control purposes.</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609600" y="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sp>
        <p:nvSpPr>
          <p:cNvPr id="142" name="Google Shape;142;p20"/>
          <p:cNvSpPr txBox="1">
            <a:spLocks noGrp="1"/>
          </p:cNvSpPr>
          <p:nvPr>
            <p:ph type="body" idx="1"/>
          </p:nvPr>
        </p:nvSpPr>
        <p:spPr>
          <a:xfrm>
            <a:off x="457200" y="1447800"/>
            <a:ext cx="8229600" cy="5029200"/>
          </a:xfrm>
          <a:prstGeom prst="rect">
            <a:avLst/>
          </a:prstGeom>
          <a:noFill/>
          <a:ln>
            <a:noFill/>
          </a:ln>
        </p:spPr>
        <p:txBody>
          <a:bodyPr spcFirstLastPara="1" wrap="square" lIns="91425" tIns="45700" rIns="91425" bIns="45700" anchor="t" anchorCtr="0">
            <a:normAutofit lnSpcReduction="10000"/>
          </a:bodyPr>
          <a:lstStyle/>
          <a:p>
            <a:pPr marL="514350" lvl="0" indent="-514350" algn="l" rtl="0">
              <a:spcBef>
                <a:spcPts val="0"/>
              </a:spcBef>
              <a:spcAft>
                <a:spcPts val="0"/>
              </a:spcAft>
              <a:buSzPts val="1520"/>
              <a:buFont typeface="Calibri"/>
              <a:buAutoNum type="arabicPeriod"/>
            </a:pPr>
            <a:r>
              <a:rPr lang="en-US" sz="1600" b="1">
                <a:latin typeface="Times New Roman"/>
                <a:ea typeface="Times New Roman"/>
                <a:cs typeface="Times New Roman"/>
                <a:sym typeface="Times New Roman"/>
              </a:rPr>
              <a:t>Bhatia and Drolia</a:t>
            </a:r>
            <a:r>
              <a:rPr lang="en-US" sz="1600">
                <a:latin typeface="Times New Roman"/>
                <a:ea typeface="Times New Roman"/>
                <a:cs typeface="Times New Roman"/>
                <a:sym typeface="Times New Roman"/>
              </a:rPr>
              <a:t> discusses the susceptibility of stainless steel alloys to intergranular corrosion (IGC). The authors provide a brief overview of the significance of IGC in stainless steel alloys and explain the mechanisms that lead to IGC. </a:t>
            </a:r>
            <a:endParaRPr sz="1600">
              <a:latin typeface="Times New Roman"/>
              <a:ea typeface="Times New Roman"/>
              <a:cs typeface="Times New Roman"/>
              <a:sym typeface="Times New Roman"/>
            </a:endParaRPr>
          </a:p>
          <a:p>
            <a:pPr marL="514350" lvl="0" indent="-514350" algn="l" rtl="0">
              <a:spcBef>
                <a:spcPts val="320"/>
              </a:spcBef>
              <a:spcAft>
                <a:spcPts val="0"/>
              </a:spcAft>
              <a:buSzPts val="1520"/>
              <a:buFont typeface="Calibri"/>
              <a:buAutoNum type="arabicPeriod"/>
            </a:pPr>
            <a:r>
              <a:rPr lang="en-US" sz="1600" b="1">
                <a:latin typeface="Times New Roman"/>
                <a:ea typeface="Times New Roman"/>
                <a:cs typeface="Times New Roman"/>
                <a:sym typeface="Times New Roman"/>
              </a:rPr>
              <a:t>Karthikeyan and Karthik</a:t>
            </a:r>
            <a:r>
              <a:rPr lang="en-US" sz="1600">
                <a:latin typeface="Times New Roman"/>
                <a:ea typeface="Times New Roman"/>
                <a:cs typeface="Times New Roman"/>
                <a:sym typeface="Times New Roman"/>
              </a:rPr>
              <a:t> explores the issue of intergranular corrosion (IGC) in austenitic stainless steel and various methods of prevention.The authors first introduce the concept of IGC, which is a type of corrosion that occurs at the grain boundaries of a metal, particularly in austenitic stainless steel. </a:t>
            </a:r>
            <a:endParaRPr sz="1600">
              <a:latin typeface="Times New Roman"/>
              <a:ea typeface="Times New Roman"/>
              <a:cs typeface="Times New Roman"/>
              <a:sym typeface="Times New Roman"/>
            </a:endParaRPr>
          </a:p>
          <a:p>
            <a:pPr marL="514350" lvl="0" indent="-514350" algn="l" rtl="0">
              <a:spcBef>
                <a:spcPts val="320"/>
              </a:spcBef>
              <a:spcAft>
                <a:spcPts val="0"/>
              </a:spcAft>
              <a:buSzPts val="1520"/>
              <a:buFont typeface="Calibri"/>
              <a:buAutoNum type="arabicPeriod"/>
            </a:pPr>
            <a:r>
              <a:rPr lang="en-US" sz="1600" b="1">
                <a:latin typeface="Times New Roman"/>
                <a:ea typeface="Times New Roman"/>
                <a:cs typeface="Times New Roman"/>
                <a:sym typeface="Times New Roman"/>
              </a:rPr>
              <a:t>Wang et al </a:t>
            </a:r>
            <a:r>
              <a:rPr lang="en-US" sz="1600">
                <a:latin typeface="Times New Roman"/>
                <a:ea typeface="Times New Roman"/>
                <a:cs typeface="Times New Roman"/>
                <a:sym typeface="Times New Roman"/>
              </a:rPr>
              <a:t> explores the effect of nitrogen content on the intergranular corrosion (IGC) resistance of austenitic stainless steels. The authors provide an overview of the importance of IGC resistance in stainless steels and the role of nitrogen in improving this resistance.</a:t>
            </a:r>
            <a:endParaRPr/>
          </a:p>
          <a:p>
            <a:pPr marL="514350" lvl="0" indent="-514350" algn="l" rtl="0">
              <a:spcBef>
                <a:spcPts val="320"/>
              </a:spcBef>
              <a:spcAft>
                <a:spcPts val="0"/>
              </a:spcAft>
              <a:buSzPts val="1520"/>
              <a:buFont typeface="Calibri"/>
              <a:buAutoNum type="arabicPeriod"/>
            </a:pPr>
            <a:r>
              <a:rPr lang="en-US" sz="1600" b="1">
                <a:latin typeface="Times New Roman"/>
                <a:ea typeface="Times New Roman"/>
                <a:cs typeface="Times New Roman"/>
                <a:sym typeface="Times New Roman"/>
              </a:rPr>
              <a:t>Hong et al</a:t>
            </a:r>
            <a:r>
              <a:rPr lang="en-US" sz="1600">
                <a:latin typeface="Times New Roman"/>
                <a:ea typeface="Times New Roman"/>
                <a:cs typeface="Times New Roman"/>
                <a:sym typeface="Times New Roman"/>
              </a:rPr>
              <a:t> investigates the relationship between microstructural features and intergranular corrosion (IGC) susceptibility in austenitic stainless steel. The authors provide an overview of the mechanisms of IGC in stainless steel and discuss the role of microstructure in IGC susceptibility.</a:t>
            </a:r>
            <a:endParaRPr/>
          </a:p>
          <a:p>
            <a:pPr marL="514350" lvl="0" indent="-514350" algn="l" rtl="0">
              <a:spcBef>
                <a:spcPts val="320"/>
              </a:spcBef>
              <a:spcAft>
                <a:spcPts val="0"/>
              </a:spcAft>
              <a:buSzPts val="1520"/>
              <a:buFont typeface="Calibri"/>
              <a:buAutoNum type="arabicPeriod"/>
            </a:pPr>
            <a:r>
              <a:rPr lang="en-US" sz="1600" b="1">
                <a:latin typeface="Times New Roman"/>
                <a:ea typeface="Times New Roman"/>
                <a:cs typeface="Times New Roman"/>
                <a:sym typeface="Times New Roman"/>
              </a:rPr>
              <a:t>Kelleher et al </a:t>
            </a:r>
            <a:r>
              <a:rPr lang="en-US" sz="1600">
                <a:latin typeface="Times New Roman"/>
                <a:ea typeface="Times New Roman"/>
                <a:cs typeface="Times New Roman"/>
                <a:sym typeface="Times New Roman"/>
              </a:rPr>
              <a:t>investigates the intergranular corrosion (IGC) susceptibility of austenitic stainless steel welds. The authors provide an overview of the mechanisms of IGC in stainless steel and discuss the factors that influence the IGC susceptibility of welds.</a:t>
            </a:r>
            <a:endParaRPr/>
          </a:p>
          <a:p>
            <a:pPr marL="514350" lvl="0" indent="-514350" algn="l" rtl="0">
              <a:spcBef>
                <a:spcPts val="320"/>
              </a:spcBef>
              <a:spcAft>
                <a:spcPts val="0"/>
              </a:spcAft>
              <a:buSzPts val="1520"/>
              <a:buFont typeface="Calibri"/>
              <a:buAutoNum type="arabicPeriod"/>
            </a:pPr>
            <a:r>
              <a:rPr lang="en-US" sz="1600" b="1">
                <a:latin typeface="Times New Roman"/>
                <a:ea typeface="Times New Roman"/>
                <a:cs typeface="Times New Roman"/>
                <a:sym typeface="Times New Roman"/>
              </a:rPr>
              <a:t>Zhang et al</a:t>
            </a:r>
            <a:r>
              <a:rPr lang="en-US" sz="1600">
                <a:latin typeface="Times New Roman"/>
                <a:ea typeface="Times New Roman"/>
                <a:cs typeface="Times New Roman"/>
                <a:sym typeface="Times New Roman"/>
              </a:rPr>
              <a:t> investigates the effect of nitrogen on the intergranular corrosion (IGC) resistance of austenitic stainless steels. The authors provide an overview of the mechanisms of IGC in stainless steel and discuss the role of nitrogen in enhancing IGC resistance.</a:t>
            </a:r>
            <a:endParaRPr/>
          </a:p>
          <a:p>
            <a:pPr marL="514350" lvl="0" indent="-417830" algn="l" rtl="0">
              <a:spcBef>
                <a:spcPts val="320"/>
              </a:spcBef>
              <a:spcAft>
                <a:spcPts val="0"/>
              </a:spcAft>
              <a:buSzPts val="1520"/>
              <a:buFont typeface="Calibri"/>
              <a:buNone/>
            </a:pPr>
            <a:endParaRPr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609600" y="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Research Gap</a:t>
            </a:r>
            <a:endParaRPr sz="3200">
              <a:latin typeface="Times New Roman"/>
              <a:ea typeface="Times New Roman"/>
              <a:cs typeface="Times New Roman"/>
              <a:sym typeface="Times New Roman"/>
            </a:endParaRPr>
          </a:p>
        </p:txBody>
      </p:sp>
      <p:sp>
        <p:nvSpPr>
          <p:cNvPr id="148" name="Google Shape;148;p21"/>
          <p:cNvSpPr txBox="1">
            <a:spLocks noGrp="1"/>
          </p:cNvSpPr>
          <p:nvPr>
            <p:ph type="body" idx="1"/>
          </p:nvPr>
        </p:nvSpPr>
        <p:spPr>
          <a:xfrm>
            <a:off x="457200" y="1371600"/>
            <a:ext cx="8229600" cy="4389120"/>
          </a:xfrm>
          <a:prstGeom prst="rect">
            <a:avLst/>
          </a:prstGeom>
          <a:noFill/>
          <a:ln>
            <a:noFill/>
          </a:ln>
        </p:spPr>
        <p:txBody>
          <a:bodyPr spcFirstLastPara="1" wrap="square" lIns="91425" tIns="45700" rIns="91425" bIns="45700" anchor="t" anchorCtr="0">
            <a:normAutofit/>
          </a:bodyPr>
          <a:lstStyle/>
          <a:p>
            <a:pPr marL="274320" lvl="0" indent="-117475" algn="l" rtl="0">
              <a:spcBef>
                <a:spcPts val="0"/>
              </a:spcBef>
              <a:spcAft>
                <a:spcPts val="0"/>
              </a:spcAft>
              <a:buSzPts val="2470"/>
              <a:buNone/>
            </a:pPr>
            <a:endParaRPr/>
          </a:p>
          <a:p>
            <a:pPr marL="274320" lvl="0" indent="-274320" algn="l" rtl="0">
              <a:spcBef>
                <a:spcPts val="320"/>
              </a:spcBef>
              <a:spcAft>
                <a:spcPts val="0"/>
              </a:spcAft>
              <a:buSzPts val="1520"/>
              <a:buChar char="⚫"/>
            </a:pPr>
            <a:r>
              <a:rPr lang="en-US" sz="1600">
                <a:latin typeface="Times New Roman"/>
                <a:ea typeface="Times New Roman"/>
                <a:cs typeface="Times New Roman"/>
                <a:sym typeface="Times New Roman"/>
              </a:rPr>
              <a:t>The authors briefly mentioned passivation and pickling as potential methods, there was no in-depth analysis or comparison of their effectiveness.</a:t>
            </a:r>
            <a:endParaRPr/>
          </a:p>
          <a:p>
            <a:pPr marL="274320" lvl="0" indent="-274320" algn="l" rtl="0">
              <a:spcBef>
                <a:spcPts val="320"/>
              </a:spcBef>
              <a:spcAft>
                <a:spcPts val="0"/>
              </a:spcAft>
              <a:buSzPts val="1520"/>
              <a:buNone/>
            </a:pPr>
            <a:endParaRPr sz="1600">
              <a:latin typeface="Times New Roman"/>
              <a:ea typeface="Times New Roman"/>
              <a:cs typeface="Times New Roman"/>
              <a:sym typeface="Times New Roman"/>
            </a:endParaRPr>
          </a:p>
          <a:p>
            <a:pPr marL="274320" lvl="0" indent="-274320" algn="l" rtl="0">
              <a:spcBef>
                <a:spcPts val="320"/>
              </a:spcBef>
              <a:spcAft>
                <a:spcPts val="0"/>
              </a:spcAft>
              <a:buSzPts val="1520"/>
              <a:buChar char="⚫"/>
            </a:pPr>
            <a:r>
              <a:rPr lang="en-US" sz="1600">
                <a:latin typeface="Times New Roman"/>
                <a:ea typeface="Times New Roman"/>
                <a:cs typeface="Times New Roman"/>
                <a:sym typeface="Times New Roman"/>
              </a:rPr>
              <a:t> Additionally, there may be other surface treatment methods that have not yet been explored for their potential in preventing intergranular corrosion. </a:t>
            </a:r>
            <a:endParaRPr sz="1600">
              <a:latin typeface="Times New Roman"/>
              <a:ea typeface="Times New Roman"/>
              <a:cs typeface="Times New Roman"/>
              <a:sym typeface="Times New Roman"/>
            </a:endParaRPr>
          </a:p>
          <a:p>
            <a:pPr marL="274320" lvl="0" indent="-177800" algn="l" rtl="0">
              <a:spcBef>
                <a:spcPts val="320"/>
              </a:spcBef>
              <a:spcAft>
                <a:spcPts val="0"/>
              </a:spcAft>
              <a:buSzPts val="1520"/>
              <a:buNone/>
            </a:pPr>
            <a:endParaRPr sz="1600"/>
          </a:p>
          <a:p>
            <a:pPr marL="274320" lvl="0" indent="-274320" algn="l" rtl="0">
              <a:spcBef>
                <a:spcPts val="320"/>
              </a:spcBef>
              <a:spcAft>
                <a:spcPts val="0"/>
              </a:spcAft>
              <a:buSzPts val="1520"/>
              <a:buChar char="⚫"/>
            </a:pPr>
            <a:r>
              <a:rPr lang="en-US" sz="1600">
                <a:latin typeface="Times New Roman"/>
                <a:ea typeface="Times New Roman"/>
                <a:cs typeface="Times New Roman"/>
                <a:sym typeface="Times New Roman"/>
              </a:rPr>
              <a:t>Further research in this area could help identify the most effective surface treatment methods and improve the overall prevention of intergranular corrosion in austenitic stainless steel. </a:t>
            </a:r>
            <a:endParaRPr sz="1600">
              <a:latin typeface="Times New Roman"/>
              <a:ea typeface="Times New Roman"/>
              <a:cs typeface="Times New Roman"/>
              <a:sym typeface="Times New Roman"/>
            </a:endParaRPr>
          </a:p>
          <a:p>
            <a:pPr marL="274320" lvl="0" indent="-177800" algn="l" rtl="0">
              <a:spcBef>
                <a:spcPts val="320"/>
              </a:spcBef>
              <a:spcAft>
                <a:spcPts val="0"/>
              </a:spcAft>
              <a:buSzPts val="1520"/>
              <a:buNone/>
            </a:pPr>
            <a:endParaRPr sz="1600"/>
          </a:p>
          <a:p>
            <a:pPr marL="274320" lvl="0" indent="-274320" algn="l" rtl="0">
              <a:spcBef>
                <a:spcPts val="320"/>
              </a:spcBef>
              <a:spcAft>
                <a:spcPts val="0"/>
              </a:spcAft>
              <a:buSzPts val="1520"/>
              <a:buChar char="⚫"/>
            </a:pPr>
            <a:r>
              <a:rPr lang="en-US" sz="1600">
                <a:latin typeface="Times New Roman"/>
                <a:ea typeface="Times New Roman"/>
                <a:cs typeface="Times New Roman"/>
                <a:sym typeface="Times New Roman"/>
              </a:rPr>
              <a:t>Another potential area for research is the use of advanced characterization techniques to better understand the microstructural features that contribute to IGC susceptibility in stainless steel welds. </a:t>
            </a:r>
            <a:endParaRPr/>
          </a:p>
          <a:p>
            <a:pPr marL="274320" lvl="0" indent="-177800" algn="l" rtl="0">
              <a:spcBef>
                <a:spcPts val="320"/>
              </a:spcBef>
              <a:spcAft>
                <a:spcPts val="0"/>
              </a:spcAft>
              <a:buSzPts val="1520"/>
              <a:buNone/>
            </a:pPr>
            <a:endParaRPr sz="1600">
              <a:latin typeface="Times New Roman"/>
              <a:ea typeface="Times New Roman"/>
              <a:cs typeface="Times New Roman"/>
              <a:sym typeface="Times New Roman"/>
            </a:endParaRPr>
          </a:p>
          <a:p>
            <a:pPr marL="274320" lvl="0" indent="-117475" algn="l" rtl="0">
              <a:spcBef>
                <a:spcPts val="520"/>
              </a:spcBef>
              <a:spcAft>
                <a:spcPts val="0"/>
              </a:spcAft>
              <a:buSzPts val="2470"/>
              <a:buNone/>
            </a:pPr>
            <a:endParaRPr/>
          </a:p>
        </p:txBody>
      </p:sp>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2718</Words>
  <Application>Microsoft Office PowerPoint</Application>
  <PresentationFormat>On-screen Show (4:3)</PresentationFormat>
  <Paragraphs>195</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Times New Roman</vt:lpstr>
      <vt:lpstr>Constantia</vt:lpstr>
      <vt:lpstr>Noto Sans Symbols</vt:lpstr>
      <vt:lpstr>Calibri</vt:lpstr>
      <vt:lpstr>Flow</vt:lpstr>
      <vt:lpstr>INTERGRANULAR CORROSION TEST OF SS316L FABRICATED BY POWDER BED FUSION </vt:lpstr>
      <vt:lpstr>PRESENTATION OUTLINE</vt:lpstr>
      <vt:lpstr>Abstract</vt:lpstr>
      <vt:lpstr>INTRODUCTION</vt:lpstr>
      <vt:lpstr>INTRODUCTION</vt:lpstr>
      <vt:lpstr>INTRODUCTION</vt:lpstr>
      <vt:lpstr>INTRODUCTION</vt:lpstr>
      <vt:lpstr>Literature Review</vt:lpstr>
      <vt:lpstr>Research Gap</vt:lpstr>
      <vt:lpstr>Objectives</vt:lpstr>
      <vt:lpstr>Methodology</vt:lpstr>
      <vt:lpstr>Fabricating the SS316L using powder bed fusion(PBF) Method. </vt:lpstr>
      <vt:lpstr>Wire electrical discharge machining(WEDM) </vt:lpstr>
      <vt:lpstr>Sensitization process  </vt:lpstr>
      <vt:lpstr>ASTM A262 Practice A test method </vt:lpstr>
      <vt:lpstr>Optical microscope</vt:lpstr>
      <vt:lpstr>Experimental work</vt:lpstr>
      <vt:lpstr>Result &amp; Discussions</vt:lpstr>
      <vt:lpstr>Conclusion</vt:lpstr>
      <vt:lpstr>References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INTERGRANULAR CORROSION TEST OF SS316L FABRICATED BY POWDER BED FUSION</dc:title>
  <dc:creator>Ramesh</dc:creator>
  <cp:lastModifiedBy>Ramesh</cp:lastModifiedBy>
  <cp:revision>1</cp:revision>
  <dcterms:modified xsi:type="dcterms:W3CDTF">2023-04-10T04:15:13Z</dcterms:modified>
</cp:coreProperties>
</file>