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Tahom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gIj0alKuGAKuAPwndwqTYbdMVF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262602-6E7F-4832-AEED-0FF3603FBEE3}">
  <a:tblStyle styleId="{CD262602-6E7F-4832-AEED-0FF3603FBEE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 name="Google Shape;3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2393620108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g12393620108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43" name="Google Shape;43;g12393620108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9" name="Shape 19"/>
        <p:cNvGrpSpPr/>
        <p:nvPr/>
      </p:nvGrpSpPr>
      <p:grpSpPr>
        <a:xfrm>
          <a:off x="0" y="0"/>
          <a:ext cx="0" cy="0"/>
          <a:chOff x="0" y="0"/>
          <a:chExt cx="0" cy="0"/>
        </a:xfrm>
      </p:grpSpPr>
      <p:sp>
        <p:nvSpPr>
          <p:cNvPr id="20" name="Google Shape;20;p23"/>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accent1"/>
              </a:buClr>
              <a:buSzPts val="2500"/>
              <a:buFont typeface="Lucida Sans"/>
              <a:buNone/>
              <a:defRPr b="0" sz="25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p:nvPr>
            <p:ph idx="1" type="body"/>
          </p:nvPr>
        </p:nvSpPr>
        <p:spPr>
          <a:xfrm>
            <a:off x="4419600" y="5355103"/>
            <a:ext cx="3974592" cy="914400"/>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400"/>
              </a:spcBef>
              <a:spcAft>
                <a:spcPts val="0"/>
              </a:spcAft>
              <a:buSzPts val="1088"/>
              <a:buNone/>
              <a:defRPr sz="1600"/>
            </a:lvl1pPr>
            <a:lvl2pPr indent="-228600" lvl="1" marL="914400" algn="l">
              <a:lnSpc>
                <a:spcPct val="100000"/>
              </a:lnSpc>
              <a:spcBef>
                <a:spcPts val="325"/>
              </a:spcBef>
              <a:spcAft>
                <a:spcPts val="0"/>
              </a:spcAft>
              <a:buSzPts val="1200"/>
              <a:buNone/>
              <a:defRPr sz="1200"/>
            </a:lvl2pPr>
            <a:lvl3pPr indent="-228600" lvl="2" marL="1371600" algn="l">
              <a:lnSpc>
                <a:spcPct val="100000"/>
              </a:lnSpc>
              <a:spcBef>
                <a:spcPts val="350"/>
              </a:spcBef>
              <a:spcAft>
                <a:spcPts val="0"/>
              </a:spcAft>
              <a:buSzPts val="1000"/>
              <a:buNone/>
              <a:defRPr sz="1000"/>
            </a:lvl3pPr>
            <a:lvl4pPr indent="-228600" lvl="3" marL="1828800" algn="l">
              <a:lnSpc>
                <a:spcPct val="100000"/>
              </a:lnSpc>
              <a:spcBef>
                <a:spcPts val="350"/>
              </a:spcBef>
              <a:spcAft>
                <a:spcPts val="0"/>
              </a:spcAft>
              <a:buSzPts val="900"/>
              <a:buNone/>
              <a:defRPr sz="900"/>
            </a:lvl4pPr>
            <a:lvl5pPr indent="-228600" lvl="4" marL="2286000" algn="l">
              <a:lnSpc>
                <a:spcPct val="100000"/>
              </a:lnSpc>
              <a:spcBef>
                <a:spcPts val="350"/>
              </a:spcBef>
              <a:spcAft>
                <a:spcPts val="0"/>
              </a:spcAft>
              <a:buSzPts val="900"/>
              <a:buNone/>
              <a:defRPr sz="9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22" name="Google Shape;22;p23"/>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lnSpc>
                <a:spcPct val="100000"/>
              </a:lnSpc>
              <a:spcBef>
                <a:spcPts val="400"/>
              </a:spcBef>
              <a:spcAft>
                <a:spcPts val="0"/>
              </a:spcAft>
              <a:buSzPts val="2176"/>
              <a:buChar char="?"/>
              <a:defRPr sz="3200"/>
            </a:lvl1pPr>
            <a:lvl2pPr indent="-406400" lvl="1" marL="914400" algn="l">
              <a:lnSpc>
                <a:spcPct val="100000"/>
              </a:lnSpc>
              <a:spcBef>
                <a:spcPts val="325"/>
              </a:spcBef>
              <a:spcAft>
                <a:spcPts val="0"/>
              </a:spcAft>
              <a:buSzPts val="2800"/>
              <a:buChar char="◦"/>
              <a:defRPr sz="2800"/>
            </a:lvl2pPr>
            <a:lvl3pPr indent="-381000" lvl="2" marL="1371600" algn="l">
              <a:lnSpc>
                <a:spcPct val="100000"/>
              </a:lnSpc>
              <a:spcBef>
                <a:spcPts val="350"/>
              </a:spcBef>
              <a:spcAft>
                <a:spcPts val="0"/>
              </a:spcAft>
              <a:buSzPts val="2400"/>
              <a:buChar char="●"/>
              <a:defRPr sz="2400"/>
            </a:lvl3pPr>
            <a:lvl4pPr indent="-355600" lvl="3" marL="1828800" algn="l">
              <a:lnSpc>
                <a:spcPct val="100000"/>
              </a:lnSpc>
              <a:spcBef>
                <a:spcPts val="350"/>
              </a:spcBef>
              <a:spcAft>
                <a:spcPts val="0"/>
              </a:spcAft>
              <a:buSzPts val="2000"/>
              <a:buChar char="●"/>
              <a:defRPr sz="2000"/>
            </a:lvl4pPr>
            <a:lvl5pPr indent="-355600" lvl="4" marL="2286000" algn="l">
              <a:lnSpc>
                <a:spcPct val="100000"/>
              </a:lnSpc>
              <a:spcBef>
                <a:spcPts val="350"/>
              </a:spcBef>
              <a:spcAft>
                <a:spcPts val="0"/>
              </a:spcAft>
              <a:buSzPts val="2000"/>
              <a:buChar char="●"/>
              <a:defRPr sz="20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23" name="Google Shape;23;p23"/>
          <p:cNvSpPr txBox="1"/>
          <p:nvPr>
            <p:ph idx="10" type="dt"/>
          </p:nvPr>
        </p:nvSpPr>
        <p:spPr>
          <a:xfrm>
            <a:off x="6727825" y="6408739"/>
            <a:ext cx="1919288"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1" type="ftr"/>
          </p:nvPr>
        </p:nvSpPr>
        <p:spPr>
          <a:xfrm>
            <a:off x="4379913" y="6408739"/>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2" type="sldNum"/>
          </p:nvPr>
        </p:nvSpPr>
        <p:spPr>
          <a:xfrm>
            <a:off x="8647113" y="6408739"/>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33"/>
          <p:cNvSpPr txBox="1"/>
          <p:nvPr>
            <p:ph type="title"/>
          </p:nvPr>
        </p:nvSpPr>
        <p:spPr>
          <a:xfrm rot="5400000">
            <a:off x="4936367" y="2182287"/>
            <a:ext cx="5592761" cy="177747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3"/>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29" name="Google Shape;29;p33"/>
          <p:cNvSpPr txBox="1"/>
          <p:nvPr>
            <p:ph idx="10" type="dt"/>
          </p:nvPr>
        </p:nvSpPr>
        <p:spPr>
          <a:xfrm>
            <a:off x="6727825" y="6408739"/>
            <a:ext cx="1919288"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1" type="ftr"/>
          </p:nvPr>
        </p:nvSpPr>
        <p:spPr>
          <a:xfrm>
            <a:off x="4379913" y="6408739"/>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3"/>
          <p:cNvSpPr txBox="1"/>
          <p:nvPr>
            <p:ph idx="12" type="sldNum"/>
          </p:nvPr>
        </p:nvSpPr>
        <p:spPr>
          <a:xfrm>
            <a:off x="8647113" y="6408739"/>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p:nvPr/>
        </p:nvSpPr>
        <p:spPr>
          <a:xfrm>
            <a:off x="500063" y="5945189"/>
            <a:ext cx="4940300" cy="92075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1" name="Google Shape;11;p22"/>
          <p:cNvSpPr/>
          <p:nvPr/>
        </p:nvSpPr>
        <p:spPr>
          <a:xfrm>
            <a:off x="485775" y="5938837"/>
            <a:ext cx="3690938" cy="933451"/>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2" name="Google Shape;12;p22"/>
          <p:cNvSpPr/>
          <p:nvPr/>
        </p:nvSpPr>
        <p:spPr>
          <a:xfrm>
            <a:off x="-6042" y="5791254"/>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Tahoma"/>
              <a:ea typeface="Tahoma"/>
              <a:cs typeface="Tahoma"/>
              <a:sym typeface="Tahoma"/>
            </a:endParaRPr>
          </a:p>
        </p:txBody>
      </p:sp>
      <p:cxnSp>
        <p:nvCxnSpPr>
          <p:cNvPr id="13" name="Google Shape;13;p22"/>
          <p:cNvCxnSpPr/>
          <p:nvPr/>
        </p:nvCxnSpPr>
        <p:spPr>
          <a:xfrm>
            <a:off x="-9237" y="5787739"/>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22"/>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2pPr>
            <a:lvl3pPr lvl="2"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3pPr>
            <a:lvl4pPr lvl="3"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4pPr>
            <a:lvl5pPr lvl="4"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5pPr>
            <a:lvl6pPr lvl="5"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6pPr>
            <a:lvl7pPr lvl="6"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7pPr>
            <a:lvl8pPr lvl="7"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8pPr>
            <a:lvl9pPr lvl="8"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9pPr>
          </a:lstStyle>
          <a:p/>
        </p:txBody>
      </p:sp>
      <p:sp>
        <p:nvSpPr>
          <p:cNvPr id="15" name="Google Shape;15;p22"/>
          <p:cNvSpPr txBox="1"/>
          <p:nvPr>
            <p:ph idx="1" type="body"/>
          </p:nvPr>
        </p:nvSpPr>
        <p:spPr>
          <a:xfrm>
            <a:off x="457200" y="1481137"/>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Times New Roman"/>
              <a:buChar char="🞂"/>
              <a:defRPr b="0" i="0" sz="2700" u="none" cap="none" strike="noStrike">
                <a:solidFill>
                  <a:schemeClr val="dk1"/>
                </a:solidFill>
                <a:latin typeface="Lucida Sans"/>
                <a:ea typeface="Lucida Sans"/>
                <a:cs typeface="Lucida Sans"/>
                <a:sym typeface="Lucida Sans"/>
              </a:defRPr>
            </a:lvl1pPr>
            <a:lvl2pPr indent="-374650" lvl="1" marL="914400" marR="0" rtl="0" algn="l">
              <a:lnSpc>
                <a:spcPct val="100000"/>
              </a:lnSpc>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Times New Roman"/>
              <a:buChar char="●"/>
              <a:defRPr b="0" i="0" sz="2100" u="none" cap="none" strike="noStrike">
                <a:solidFill>
                  <a:schemeClr val="dk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Times New Roman"/>
              <a:buChar char="●"/>
              <a:defRPr b="0" i="0" sz="1900" u="none" cap="none" strike="noStrike">
                <a:solidFill>
                  <a:schemeClr val="dk1"/>
                </a:solidFill>
                <a:latin typeface="Lucida Sans"/>
                <a:ea typeface="Lucida Sans"/>
                <a:cs typeface="Lucida Sans"/>
                <a:sym typeface="Lucida Sans"/>
              </a:defRPr>
            </a:lvl4pPr>
            <a:lvl5pPr indent="-355600" lvl="4" marL="2286000" marR="0" rtl="0" algn="l">
              <a:lnSpc>
                <a:spcPct val="100000"/>
              </a:lnSpc>
              <a:spcBef>
                <a:spcPts val="350"/>
              </a:spcBef>
              <a:spcAft>
                <a:spcPts val="0"/>
              </a:spcAft>
              <a:buClr>
                <a:schemeClr val="accent2"/>
              </a:buClr>
              <a:buSzPts val="2000"/>
              <a:buFont typeface="Times New Roman"/>
              <a:buChar char="●"/>
              <a:defRPr b="0" i="0" sz="2000" u="none" cap="none" strike="noStrike">
                <a:solidFill>
                  <a:schemeClr val="dk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Times New Roman"/>
              <a:buChar char="■"/>
              <a:defRPr b="0" i="0" sz="1800" u="none" cap="none" strike="noStrike">
                <a:solidFill>
                  <a:schemeClr val="dk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Times New Roman"/>
              <a:buChar char="■"/>
              <a:defRPr b="0" i="0" sz="1600" u="none" cap="none" strike="noStrike">
                <a:solidFill>
                  <a:schemeClr val="dk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Times New Roman"/>
              <a:buChar char="■"/>
              <a:defRPr b="0" i="0" sz="1600" u="none" cap="none" strike="noStrike">
                <a:solidFill>
                  <a:schemeClr val="dk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Times New Roman"/>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22"/>
          <p:cNvSpPr txBox="1"/>
          <p:nvPr>
            <p:ph idx="10" type="dt"/>
          </p:nvPr>
        </p:nvSpPr>
        <p:spPr>
          <a:xfrm>
            <a:off x="6727825" y="6408739"/>
            <a:ext cx="1919288"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9pPr>
          </a:lstStyle>
          <a:p/>
        </p:txBody>
      </p:sp>
      <p:sp>
        <p:nvSpPr>
          <p:cNvPr id="17" name="Google Shape;17;p22"/>
          <p:cNvSpPr txBox="1"/>
          <p:nvPr>
            <p:ph idx="11" type="ftr"/>
          </p:nvPr>
        </p:nvSpPr>
        <p:spPr>
          <a:xfrm>
            <a:off x="4379913" y="6408739"/>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Tahoma"/>
                <a:ea typeface="Tahoma"/>
                <a:cs typeface="Tahoma"/>
                <a:sym typeface="Tahoma"/>
              </a:defRPr>
            </a:lvl9pPr>
          </a:lstStyle>
          <a:p/>
        </p:txBody>
      </p:sp>
      <p:sp>
        <p:nvSpPr>
          <p:cNvPr id="18" name="Google Shape;18;p22"/>
          <p:cNvSpPr txBox="1"/>
          <p:nvPr>
            <p:ph idx="12" type="sldNum"/>
          </p:nvPr>
        </p:nvSpPr>
        <p:spPr>
          <a:xfrm>
            <a:off x="8647113" y="6408739"/>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8.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20.jpg"/><Relationship Id="rId5" Type="http://schemas.openxmlformats.org/officeDocument/2006/relationships/image" Target="../media/image7.jpg"/><Relationship Id="rId6" Type="http://schemas.openxmlformats.org/officeDocument/2006/relationships/image" Target="../media/image3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28.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jpg"/><Relationship Id="rId4" Type="http://schemas.openxmlformats.org/officeDocument/2006/relationships/image" Target="../media/image29.jpg"/><Relationship Id="rId5"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jpg"/><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pic>
        <p:nvPicPr>
          <p:cNvPr descr="Logo&#10;&#10;Description automatically generated" id="36" name="Google Shape;36;p1"/>
          <p:cNvPicPr preferRelativeResize="0"/>
          <p:nvPr/>
        </p:nvPicPr>
        <p:blipFill rotWithShape="1">
          <a:blip r:embed="rId3">
            <a:alphaModFix/>
          </a:blip>
          <a:srcRect b="0" l="0" r="0" t="0"/>
          <a:stretch/>
        </p:blipFill>
        <p:spPr>
          <a:xfrm>
            <a:off x="572433" y="416209"/>
            <a:ext cx="1270016" cy="1508126"/>
          </a:xfrm>
          <a:prstGeom prst="rect">
            <a:avLst/>
          </a:prstGeom>
          <a:noFill/>
          <a:ln>
            <a:noFill/>
          </a:ln>
        </p:spPr>
      </p:pic>
      <p:pic>
        <p:nvPicPr>
          <p:cNvPr descr="A picture containing text, clipart&#10;&#10;Description automatically generated" id="37" name="Google Shape;37;p1"/>
          <p:cNvPicPr preferRelativeResize="0"/>
          <p:nvPr/>
        </p:nvPicPr>
        <p:blipFill rotWithShape="1">
          <a:blip r:embed="rId4">
            <a:alphaModFix/>
          </a:blip>
          <a:srcRect b="0" l="0" r="0" t="0"/>
          <a:stretch/>
        </p:blipFill>
        <p:spPr>
          <a:xfrm>
            <a:off x="7446848" y="352153"/>
            <a:ext cx="1697152" cy="1636237"/>
          </a:xfrm>
          <a:prstGeom prst="rect">
            <a:avLst/>
          </a:prstGeom>
          <a:noFill/>
          <a:ln>
            <a:noFill/>
          </a:ln>
        </p:spPr>
      </p:pic>
      <p:sp>
        <p:nvSpPr>
          <p:cNvPr id="38" name="Google Shape;38;p1"/>
          <p:cNvSpPr/>
          <p:nvPr/>
        </p:nvSpPr>
        <p:spPr>
          <a:xfrm>
            <a:off x="572433" y="224324"/>
            <a:ext cx="8286900" cy="4001095"/>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6D0F14"/>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INVESTIGATE THE QUALITY OF SURFACE </a:t>
            </a:r>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ROUGHNESS USING VARIOUS 3D PRINTING </a:t>
            </a:r>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TECHNOLOGIES </a:t>
            </a:r>
            <a:r>
              <a:rPr b="1" i="0" lang="en-US" sz="2000" u="none" cap="none" strike="noStrike">
                <a:solidFill>
                  <a:srgbClr val="FF0000"/>
                </a:solidFill>
                <a:latin typeface="Times New Roman"/>
                <a:ea typeface="Times New Roman"/>
                <a:cs typeface="Times New Roman"/>
                <a:sym typeface="Times New Roman"/>
              </a:rPr>
              <a:t> </a:t>
            </a:r>
            <a:endParaRPr b="1" i="0" sz="20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1"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Times New Roman"/>
                <a:ea typeface="Times New Roman"/>
                <a:cs typeface="Times New Roman"/>
                <a:sym typeface="Times New Roman"/>
              </a:rPr>
              <a:t>By</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     </a:t>
            </a:r>
            <a:endParaRPr b="1" i="0" sz="2000" u="sng"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		          SELVAGANESH A		             211420114106</a:t>
            </a:r>
            <a:endParaRPr/>
          </a:p>
          <a:p>
            <a:pPr indent="0" lvl="0" marL="0" marR="0" rtl="0" algn="l">
              <a:lnSpc>
                <a:spcPct val="15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Batch No: 39</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a:t>
            </a:r>
            <a:endParaRPr b="1" i="1" sz="2000" u="none" cap="none" strike="noStrike">
              <a:solidFill>
                <a:srgbClr val="0F5666"/>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66FFFF"/>
              </a:solidFill>
              <a:latin typeface="Times New Roman"/>
              <a:ea typeface="Times New Roman"/>
              <a:cs typeface="Times New Roman"/>
              <a:sym typeface="Times New Roman"/>
            </a:endParaRPr>
          </a:p>
        </p:txBody>
      </p:sp>
      <p:sp>
        <p:nvSpPr>
          <p:cNvPr id="39" name="Google Shape;39;p1"/>
          <p:cNvSpPr/>
          <p:nvPr/>
        </p:nvSpPr>
        <p:spPr>
          <a:xfrm>
            <a:off x="629119" y="3859247"/>
            <a:ext cx="8232081" cy="2646600"/>
          </a:xfrm>
          <a:prstGeom prst="roundRect">
            <a:avLst>
              <a:gd fmla="val 16667" name="adj"/>
            </a:avLst>
          </a:prstGeom>
          <a:gradFill>
            <a:gsLst>
              <a:gs pos="0">
                <a:srgbClr val="17AFD4"/>
              </a:gs>
              <a:gs pos="100000">
                <a:srgbClr val="8CEBFF"/>
              </a:gs>
            </a:gsLst>
            <a:lin ang="16200000" scaled="0"/>
          </a:gradFill>
          <a:ln cap="flat" cmpd="sng" w="9525">
            <a:solidFill>
              <a:srgbClr val="27A0BD"/>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rgbClr val="232323"/>
                </a:solidFill>
                <a:latin typeface="Times New Roman"/>
                <a:ea typeface="Times New Roman"/>
                <a:cs typeface="Times New Roman"/>
                <a:sym typeface="Times New Roman"/>
              </a:rPr>
              <a:t>Under the Supervision</a:t>
            </a:r>
            <a:endParaRPr b="1" i="0" sz="2000" u="none" cap="none" strike="noStrike">
              <a:solidFill>
                <a:srgbClr val="232323"/>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0" i="1" lang="en-US" sz="2000" u="none" cap="none" strike="noStrike">
                <a:solidFill>
                  <a:srgbClr val="232323"/>
                </a:solidFill>
                <a:latin typeface="Times New Roman"/>
                <a:ea typeface="Times New Roman"/>
                <a:cs typeface="Times New Roman"/>
                <a:sym typeface="Times New Roman"/>
              </a:rPr>
              <a:t>Of</a:t>
            </a:r>
            <a:endParaRPr b="0" i="1" sz="2000" u="none" cap="none" strike="noStrike">
              <a:solidFill>
                <a:srgbClr val="232323"/>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Mr. P. SENTHIL KUMAR M.E.,</a:t>
            </a:r>
            <a:endParaRPr b="1" i="0" sz="2000" u="none" cap="none" strike="noStrike">
              <a:solidFill>
                <a:srgbClr val="FF000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dk1"/>
              </a:buClr>
              <a:buSzPts val="1100"/>
              <a:buFont typeface="Arial"/>
              <a:buNone/>
            </a:pPr>
            <a:r>
              <a:rPr b="1" i="0" lang="en-US" sz="2000" u="none" cap="none" strike="noStrike">
                <a:solidFill>
                  <a:srgbClr val="232323"/>
                </a:solidFill>
                <a:latin typeface="Times New Roman"/>
                <a:ea typeface="Times New Roman"/>
                <a:cs typeface="Times New Roman"/>
                <a:sym typeface="Times New Roman"/>
              </a:rPr>
              <a:t>Assistant Professor,</a:t>
            </a:r>
            <a:endParaRPr/>
          </a:p>
          <a:p>
            <a:pPr indent="0" lvl="0" marL="0" marR="0" rtl="0" algn="ctr">
              <a:lnSpc>
                <a:spcPct val="150000"/>
              </a:lnSpc>
              <a:spcBef>
                <a:spcPts val="0"/>
              </a:spcBef>
              <a:spcAft>
                <a:spcPts val="0"/>
              </a:spcAft>
              <a:buClr>
                <a:schemeClr val="dk1"/>
              </a:buClr>
              <a:buSzPts val="1100"/>
              <a:buFont typeface="Arial"/>
              <a:buNone/>
            </a:pPr>
            <a:r>
              <a:rPr b="1" i="0" lang="en-US" sz="2000" u="none" cap="none" strike="noStrike">
                <a:solidFill>
                  <a:srgbClr val="232323"/>
                </a:solidFill>
                <a:latin typeface="Times New Roman"/>
                <a:ea typeface="Times New Roman"/>
                <a:cs typeface="Times New Roman"/>
                <a:sym typeface="Times New Roman"/>
              </a:rPr>
              <a:t>Department of Mechanical Engineering,</a:t>
            </a:r>
            <a:endParaRPr b="1" i="0" sz="2000" u="none" cap="none" strike="noStrike">
              <a:solidFill>
                <a:srgbClr val="232323"/>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100"/>
              <a:buFont typeface="Arial"/>
              <a:buNone/>
            </a:pPr>
            <a:r>
              <a:rPr b="1" i="0" lang="en-US" sz="2000" u="none" cap="none" strike="noStrike">
                <a:solidFill>
                  <a:srgbClr val="232323"/>
                </a:solidFill>
                <a:latin typeface="Times New Roman"/>
                <a:ea typeface="Times New Roman"/>
                <a:cs typeface="Times New Roman"/>
                <a:sym typeface="Times New Roman"/>
              </a:rPr>
              <a:t>Panimalar Engineering College.</a:t>
            </a:r>
            <a:endParaRPr b="1" i="0" sz="2000" u="none" cap="none" strike="noStrike">
              <a:solidFill>
                <a:srgbClr val="23232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7"/>
          <p:cNvSpPr txBox="1"/>
          <p:nvPr/>
        </p:nvSpPr>
        <p:spPr>
          <a:xfrm>
            <a:off x="602729" y="424577"/>
            <a:ext cx="627985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ULTIMAKER CURA - PRINTING PARAMETERS</a:t>
            </a:r>
            <a:endParaRPr b="1" i="0" sz="2000" u="none" cap="none" strike="noStrike">
              <a:solidFill>
                <a:srgbClr val="000000"/>
              </a:solidFill>
              <a:latin typeface="Times New Roman"/>
              <a:ea typeface="Times New Roman"/>
              <a:cs typeface="Times New Roman"/>
              <a:sym typeface="Times New Roman"/>
            </a:endParaRPr>
          </a:p>
        </p:txBody>
      </p:sp>
      <p:pic>
        <p:nvPicPr>
          <p:cNvPr id="99" name="Google Shape;99;p37"/>
          <p:cNvPicPr preferRelativeResize="0"/>
          <p:nvPr/>
        </p:nvPicPr>
        <p:blipFill rotWithShape="1">
          <a:blip r:embed="rId3">
            <a:alphaModFix/>
          </a:blip>
          <a:srcRect b="0" l="0" r="0" t="0"/>
          <a:stretch/>
        </p:blipFill>
        <p:spPr>
          <a:xfrm>
            <a:off x="1035505" y="1025843"/>
            <a:ext cx="3167949" cy="2842223"/>
          </a:xfrm>
          <a:prstGeom prst="rect">
            <a:avLst/>
          </a:prstGeom>
          <a:noFill/>
          <a:ln>
            <a:noFill/>
          </a:ln>
        </p:spPr>
      </p:pic>
      <p:pic>
        <p:nvPicPr>
          <p:cNvPr id="100" name="Google Shape;100;p37"/>
          <p:cNvPicPr preferRelativeResize="0"/>
          <p:nvPr/>
        </p:nvPicPr>
        <p:blipFill rotWithShape="1">
          <a:blip r:embed="rId4">
            <a:alphaModFix/>
          </a:blip>
          <a:srcRect b="0" l="0" r="0" t="0"/>
          <a:stretch/>
        </p:blipFill>
        <p:spPr>
          <a:xfrm>
            <a:off x="4572000" y="1025843"/>
            <a:ext cx="3708438" cy="2738912"/>
          </a:xfrm>
          <a:prstGeom prst="rect">
            <a:avLst/>
          </a:prstGeom>
          <a:noFill/>
          <a:ln>
            <a:noFill/>
          </a:ln>
        </p:spPr>
      </p:pic>
      <p:pic>
        <p:nvPicPr>
          <p:cNvPr id="101" name="Google Shape;101;p37"/>
          <p:cNvPicPr preferRelativeResize="0"/>
          <p:nvPr/>
        </p:nvPicPr>
        <p:blipFill rotWithShape="1">
          <a:blip r:embed="rId5">
            <a:alphaModFix/>
          </a:blip>
          <a:srcRect b="0" l="0" r="0" t="0"/>
          <a:stretch/>
        </p:blipFill>
        <p:spPr>
          <a:xfrm>
            <a:off x="1035506" y="3956850"/>
            <a:ext cx="3330017" cy="2689207"/>
          </a:xfrm>
          <a:prstGeom prst="rect">
            <a:avLst/>
          </a:prstGeom>
          <a:noFill/>
          <a:ln>
            <a:noFill/>
          </a:ln>
        </p:spPr>
      </p:pic>
      <p:pic>
        <p:nvPicPr>
          <p:cNvPr id="102" name="Google Shape;102;p37"/>
          <p:cNvPicPr preferRelativeResize="0"/>
          <p:nvPr/>
        </p:nvPicPr>
        <p:blipFill rotWithShape="1">
          <a:blip r:embed="rId6">
            <a:alphaModFix/>
          </a:blip>
          <a:srcRect b="0" l="0" r="0" t="0"/>
          <a:stretch/>
        </p:blipFill>
        <p:spPr>
          <a:xfrm>
            <a:off x="4685881" y="3844377"/>
            <a:ext cx="3594557" cy="28592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8"/>
          <p:cNvSpPr txBox="1"/>
          <p:nvPr/>
        </p:nvSpPr>
        <p:spPr>
          <a:xfrm>
            <a:off x="602730" y="424577"/>
            <a:ext cx="5414612" cy="4013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FUSION 360 - PRINTING PARAMETERS</a:t>
            </a:r>
            <a:endParaRPr b="1" i="0" sz="2000" u="none" cap="none" strike="noStrike">
              <a:solidFill>
                <a:srgbClr val="000000"/>
              </a:solidFill>
              <a:latin typeface="Times New Roman"/>
              <a:ea typeface="Times New Roman"/>
              <a:cs typeface="Times New Roman"/>
              <a:sym typeface="Times New Roman"/>
            </a:endParaRPr>
          </a:p>
        </p:txBody>
      </p:sp>
      <p:pic>
        <p:nvPicPr>
          <p:cNvPr id="108" name="Google Shape;108;p38"/>
          <p:cNvPicPr preferRelativeResize="0"/>
          <p:nvPr/>
        </p:nvPicPr>
        <p:blipFill rotWithShape="1">
          <a:blip r:embed="rId3">
            <a:alphaModFix/>
          </a:blip>
          <a:srcRect b="0" l="0" r="0" t="0"/>
          <a:stretch/>
        </p:blipFill>
        <p:spPr>
          <a:xfrm>
            <a:off x="748132" y="1017940"/>
            <a:ext cx="2377646" cy="4389500"/>
          </a:xfrm>
          <a:prstGeom prst="rect">
            <a:avLst/>
          </a:prstGeom>
          <a:noFill/>
          <a:ln>
            <a:noFill/>
          </a:ln>
        </p:spPr>
      </p:pic>
      <p:pic>
        <p:nvPicPr>
          <p:cNvPr id="109" name="Google Shape;109;p38"/>
          <p:cNvPicPr preferRelativeResize="0"/>
          <p:nvPr/>
        </p:nvPicPr>
        <p:blipFill rotWithShape="1">
          <a:blip r:embed="rId4">
            <a:alphaModFix/>
          </a:blip>
          <a:srcRect b="0" l="0" r="49382" t="0"/>
          <a:stretch/>
        </p:blipFill>
        <p:spPr>
          <a:xfrm>
            <a:off x="3439976" y="1017940"/>
            <a:ext cx="2508540" cy="2796976"/>
          </a:xfrm>
          <a:prstGeom prst="rect">
            <a:avLst/>
          </a:prstGeom>
          <a:noFill/>
          <a:ln>
            <a:noFill/>
          </a:ln>
        </p:spPr>
      </p:pic>
      <p:pic>
        <p:nvPicPr>
          <p:cNvPr id="110" name="Google Shape;110;p38"/>
          <p:cNvPicPr preferRelativeResize="0"/>
          <p:nvPr/>
        </p:nvPicPr>
        <p:blipFill rotWithShape="1">
          <a:blip r:embed="rId5">
            <a:alphaModFix/>
          </a:blip>
          <a:srcRect b="0" l="0" r="0" t="0"/>
          <a:stretch/>
        </p:blipFill>
        <p:spPr>
          <a:xfrm>
            <a:off x="3781984" y="4006945"/>
            <a:ext cx="4290116" cy="27011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9"/>
          <p:cNvSpPr txBox="1"/>
          <p:nvPr/>
        </p:nvSpPr>
        <p:spPr>
          <a:xfrm>
            <a:off x="602730" y="424577"/>
            <a:ext cx="5414612" cy="4013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ICESL – PRINTING PARAMETERS</a:t>
            </a:r>
            <a:endParaRPr b="1" i="0" sz="2000" u="none" cap="none" strike="noStrike">
              <a:solidFill>
                <a:srgbClr val="000000"/>
              </a:solidFill>
              <a:latin typeface="Times New Roman"/>
              <a:ea typeface="Times New Roman"/>
              <a:cs typeface="Times New Roman"/>
              <a:sym typeface="Times New Roman"/>
            </a:endParaRPr>
          </a:p>
        </p:txBody>
      </p:sp>
      <p:pic>
        <p:nvPicPr>
          <p:cNvPr id="116" name="Google Shape;116;p39"/>
          <p:cNvPicPr preferRelativeResize="0"/>
          <p:nvPr/>
        </p:nvPicPr>
        <p:blipFill rotWithShape="1">
          <a:blip r:embed="rId3">
            <a:alphaModFix/>
          </a:blip>
          <a:srcRect b="0" l="0" r="16945" t="0"/>
          <a:stretch/>
        </p:blipFill>
        <p:spPr>
          <a:xfrm>
            <a:off x="680885" y="904568"/>
            <a:ext cx="4324660" cy="1906912"/>
          </a:xfrm>
          <a:prstGeom prst="rect">
            <a:avLst/>
          </a:prstGeom>
          <a:noFill/>
          <a:ln>
            <a:noFill/>
          </a:ln>
        </p:spPr>
      </p:pic>
      <p:pic>
        <p:nvPicPr>
          <p:cNvPr id="117" name="Google Shape;117;p39"/>
          <p:cNvPicPr preferRelativeResize="0"/>
          <p:nvPr/>
        </p:nvPicPr>
        <p:blipFill rotWithShape="1">
          <a:blip r:embed="rId4">
            <a:alphaModFix/>
          </a:blip>
          <a:srcRect b="0" l="0" r="21261" t="0"/>
          <a:stretch/>
        </p:blipFill>
        <p:spPr>
          <a:xfrm>
            <a:off x="5282381" y="904568"/>
            <a:ext cx="3206819" cy="1906912"/>
          </a:xfrm>
          <a:prstGeom prst="rect">
            <a:avLst/>
          </a:prstGeom>
          <a:noFill/>
          <a:ln>
            <a:noFill/>
          </a:ln>
        </p:spPr>
      </p:pic>
      <p:pic>
        <p:nvPicPr>
          <p:cNvPr id="118" name="Google Shape;118;p39"/>
          <p:cNvPicPr preferRelativeResize="0"/>
          <p:nvPr/>
        </p:nvPicPr>
        <p:blipFill rotWithShape="1">
          <a:blip r:embed="rId5">
            <a:alphaModFix/>
          </a:blip>
          <a:srcRect b="0" l="0" r="16974" t="0"/>
          <a:stretch/>
        </p:blipFill>
        <p:spPr>
          <a:xfrm>
            <a:off x="680885" y="3050335"/>
            <a:ext cx="4156586" cy="2369820"/>
          </a:xfrm>
          <a:prstGeom prst="rect">
            <a:avLst/>
          </a:prstGeom>
          <a:noFill/>
          <a:ln>
            <a:noFill/>
          </a:ln>
        </p:spPr>
      </p:pic>
      <p:pic>
        <p:nvPicPr>
          <p:cNvPr id="119" name="Google Shape;119;p39"/>
          <p:cNvPicPr preferRelativeResize="0"/>
          <p:nvPr/>
        </p:nvPicPr>
        <p:blipFill rotWithShape="1">
          <a:blip r:embed="rId6">
            <a:alphaModFix/>
          </a:blip>
          <a:srcRect b="0" l="0" r="0" t="0"/>
          <a:stretch/>
        </p:blipFill>
        <p:spPr>
          <a:xfrm>
            <a:off x="5005545" y="3050335"/>
            <a:ext cx="3839960" cy="22920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0"/>
          <p:cNvSpPr txBox="1"/>
          <p:nvPr/>
        </p:nvSpPr>
        <p:spPr>
          <a:xfrm>
            <a:off x="602729" y="424577"/>
            <a:ext cx="613236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PRUSA SLICER – PRINTING PARAMETERS</a:t>
            </a:r>
            <a:endParaRPr b="1" i="0" sz="2000" u="none" cap="none" strike="noStrike">
              <a:solidFill>
                <a:srgbClr val="000000"/>
              </a:solidFill>
              <a:latin typeface="Times New Roman"/>
              <a:ea typeface="Times New Roman"/>
              <a:cs typeface="Times New Roman"/>
              <a:sym typeface="Times New Roman"/>
            </a:endParaRPr>
          </a:p>
        </p:txBody>
      </p:sp>
      <p:pic>
        <p:nvPicPr>
          <p:cNvPr id="125" name="Google Shape;125;p40"/>
          <p:cNvPicPr preferRelativeResize="0"/>
          <p:nvPr/>
        </p:nvPicPr>
        <p:blipFill rotWithShape="1">
          <a:blip r:embed="rId3">
            <a:alphaModFix/>
          </a:blip>
          <a:srcRect b="0" l="0" r="0" t="0"/>
          <a:stretch/>
        </p:blipFill>
        <p:spPr>
          <a:xfrm>
            <a:off x="711452" y="1058806"/>
            <a:ext cx="3359103" cy="3061583"/>
          </a:xfrm>
          <a:prstGeom prst="rect">
            <a:avLst/>
          </a:prstGeom>
          <a:noFill/>
          <a:ln>
            <a:noFill/>
          </a:ln>
        </p:spPr>
      </p:pic>
      <p:pic>
        <p:nvPicPr>
          <p:cNvPr id="126" name="Google Shape;126;p40"/>
          <p:cNvPicPr preferRelativeResize="0"/>
          <p:nvPr/>
        </p:nvPicPr>
        <p:blipFill rotWithShape="1">
          <a:blip r:embed="rId4">
            <a:alphaModFix/>
          </a:blip>
          <a:srcRect b="0" l="0" r="0" t="0"/>
          <a:stretch/>
        </p:blipFill>
        <p:spPr>
          <a:xfrm>
            <a:off x="4227340" y="1058806"/>
            <a:ext cx="4110415" cy="2551128"/>
          </a:xfrm>
          <a:prstGeom prst="rect">
            <a:avLst/>
          </a:prstGeom>
          <a:noFill/>
          <a:ln>
            <a:noFill/>
          </a:ln>
        </p:spPr>
      </p:pic>
      <p:pic>
        <p:nvPicPr>
          <p:cNvPr id="127" name="Google Shape;127;p40"/>
          <p:cNvPicPr preferRelativeResize="0"/>
          <p:nvPr/>
        </p:nvPicPr>
        <p:blipFill rotWithShape="1">
          <a:blip r:embed="rId5">
            <a:alphaModFix/>
          </a:blip>
          <a:srcRect b="0" l="0" r="0" t="0"/>
          <a:stretch/>
        </p:blipFill>
        <p:spPr>
          <a:xfrm>
            <a:off x="563685" y="4311318"/>
            <a:ext cx="4110416" cy="2378541"/>
          </a:xfrm>
          <a:prstGeom prst="rect">
            <a:avLst/>
          </a:prstGeom>
          <a:noFill/>
          <a:ln>
            <a:noFill/>
          </a:ln>
        </p:spPr>
      </p:pic>
      <p:pic>
        <p:nvPicPr>
          <p:cNvPr id="128" name="Google Shape;128;p40"/>
          <p:cNvPicPr preferRelativeResize="0"/>
          <p:nvPr/>
        </p:nvPicPr>
        <p:blipFill rotWithShape="1">
          <a:blip r:embed="rId6">
            <a:alphaModFix/>
          </a:blip>
          <a:srcRect b="0" l="0" r="0" t="0"/>
          <a:stretch/>
        </p:blipFill>
        <p:spPr>
          <a:xfrm>
            <a:off x="5444100" y="3723425"/>
            <a:ext cx="2581992" cy="29664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757084" y="550606"/>
            <a:ext cx="7836310" cy="3403817"/>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EXPERIMENTAL SETUP</a:t>
            </a:r>
            <a:endParaRPr b="0" i="0" sz="36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800"/>
              </a:spcBef>
              <a:spcAft>
                <a:spcPts val="0"/>
              </a:spcAft>
              <a:buNone/>
            </a:pPr>
            <a:r>
              <a:rPr b="1" i="0" lang="en-US" sz="2000" u="none" cap="none" strike="noStrike">
                <a:solidFill>
                  <a:srgbClr val="000000"/>
                </a:solidFill>
                <a:latin typeface="Times New Roman"/>
                <a:ea typeface="Times New Roman"/>
                <a:cs typeface="Times New Roman"/>
                <a:sym typeface="Times New Roman"/>
              </a:rPr>
              <a:t>4.1 3D Printer:</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 Creality Ender 3 Pro FDM  printer was utilized for the experiment. This printer is known for its reliability, affordability, and widespread use in the 3D printing community. It offers a build volume of 310 mm x 310 mm x 400 mm and is capable of printing with various filament materials.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pic>
        <p:nvPicPr>
          <p:cNvPr id="134" name="Google Shape;134;p21"/>
          <p:cNvPicPr preferRelativeResize="0"/>
          <p:nvPr/>
        </p:nvPicPr>
        <p:blipFill rotWithShape="1">
          <a:blip r:embed="rId3">
            <a:alphaModFix/>
          </a:blip>
          <a:srcRect b="0" l="0" r="0" t="0"/>
          <a:stretch/>
        </p:blipFill>
        <p:spPr>
          <a:xfrm rot="5400000">
            <a:off x="3317594" y="4059931"/>
            <a:ext cx="3152825" cy="22073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idx="2" type="body"/>
          </p:nvPr>
        </p:nvSpPr>
        <p:spPr>
          <a:xfrm>
            <a:off x="48358" y="733495"/>
            <a:ext cx="9047284" cy="1033370"/>
          </a:xfrm>
          <a:prstGeom prst="rect">
            <a:avLst/>
          </a:prstGeom>
          <a:noFill/>
          <a:ln>
            <a:noFill/>
          </a:ln>
        </p:spPr>
        <p:txBody>
          <a:bodyPr anchorCtr="0" anchor="t" bIns="45700" lIns="91425" spcFirstLastPara="1" rIns="91425" wrap="square" tIns="45700">
            <a:noAutofit/>
          </a:bodyPr>
          <a:lstStyle/>
          <a:p>
            <a:pPr indent="0" lvl="0" marL="629539" marR="982980" rtl="0" algn="l">
              <a:lnSpc>
                <a:spcPct val="150000"/>
              </a:lnSpc>
              <a:spcBef>
                <a:spcPts val="330"/>
              </a:spcBef>
              <a:spcAft>
                <a:spcPts val="0"/>
              </a:spcAft>
              <a:buSzPts val="2176"/>
              <a:buNone/>
            </a:pPr>
            <a:r>
              <a:rPr b="1" lang="en-US" sz="2000">
                <a:latin typeface="Times New Roman"/>
                <a:ea typeface="Times New Roman"/>
                <a:cs typeface="Times New Roman"/>
                <a:sym typeface="Times New Roman"/>
              </a:rPr>
              <a:t>Common materials for FDM 3d printing:</a:t>
            </a:r>
            <a:endParaRPr b="1" sz="2000">
              <a:latin typeface="Times New Roman"/>
              <a:ea typeface="Times New Roman"/>
              <a:cs typeface="Times New Roman"/>
              <a:sym typeface="Times New Roman"/>
            </a:endParaRPr>
          </a:p>
        </p:txBody>
      </p:sp>
      <p:pic>
        <p:nvPicPr>
          <p:cNvPr id="140" name="Google Shape;140;p5"/>
          <p:cNvPicPr preferRelativeResize="0"/>
          <p:nvPr/>
        </p:nvPicPr>
        <p:blipFill>
          <a:blip r:embed="rId3">
            <a:alphaModFix/>
          </a:blip>
          <a:stretch>
            <a:fillRect/>
          </a:stretch>
        </p:blipFill>
        <p:spPr>
          <a:xfrm>
            <a:off x="1863275" y="1766865"/>
            <a:ext cx="5553075" cy="363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nvSpPr>
        <p:spPr>
          <a:xfrm>
            <a:off x="580103" y="708386"/>
            <a:ext cx="70408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2121"/>
                </a:solidFill>
                <a:latin typeface="Times New Roman"/>
                <a:ea typeface="Times New Roman"/>
                <a:cs typeface="Times New Roman"/>
                <a:sym typeface="Times New Roman"/>
              </a:rPr>
              <a:t>POLYLACTIC ACID (PLA):</a:t>
            </a:r>
            <a:endParaRPr/>
          </a:p>
        </p:txBody>
      </p:sp>
      <p:sp>
        <p:nvSpPr>
          <p:cNvPr id="146" name="Google Shape;146;p6"/>
          <p:cNvSpPr txBox="1"/>
          <p:nvPr/>
        </p:nvSpPr>
        <p:spPr>
          <a:xfrm>
            <a:off x="580103" y="1317522"/>
            <a:ext cx="8337755" cy="4632037"/>
          </a:xfrm>
          <a:prstGeom prst="rect">
            <a:avLst/>
          </a:prstGeom>
          <a:noFill/>
          <a:ln>
            <a:noFill/>
          </a:ln>
        </p:spPr>
        <p:txBody>
          <a:bodyPr anchorCtr="0" anchor="t" bIns="45700" lIns="91425" spcFirstLastPara="1" rIns="91425" wrap="square" tIns="45700">
            <a:spAutoFit/>
          </a:bodyPr>
          <a:lstStyle/>
          <a:p>
            <a:pPr indent="-342900" lvl="0" marL="342900" marR="982980" rtl="0" algn="just">
              <a:lnSpc>
                <a:spcPct val="15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Times New Roman"/>
                <a:ea typeface="Times New Roman"/>
                <a:cs typeface="Times New Roman"/>
                <a:sym typeface="Times New Roman"/>
              </a:rPr>
              <a:t>Biodegradability:</a:t>
            </a:r>
            <a:r>
              <a:rPr b="0" i="0" lang="en-US" sz="2000" u="none" cap="none" strike="noStrike">
                <a:solidFill>
                  <a:srgbClr val="000000"/>
                </a:solidFill>
                <a:latin typeface="Times New Roman"/>
                <a:ea typeface="Times New Roman"/>
                <a:cs typeface="Times New Roman"/>
                <a:sym typeface="Times New Roman"/>
              </a:rPr>
              <a:t> PLA is biodegradable under certain conditions, making it an environmentally friendly choice compared to petroleum-based plastics.</a:t>
            </a:r>
            <a:endParaRPr b="1" i="0" sz="2000" u="none" cap="none" strike="noStrike">
              <a:solidFill>
                <a:srgbClr val="000000"/>
              </a:solidFill>
              <a:latin typeface="Times New Roman"/>
              <a:ea typeface="Times New Roman"/>
              <a:cs typeface="Times New Roman"/>
              <a:sym typeface="Times New Roman"/>
            </a:endParaRPr>
          </a:p>
          <a:p>
            <a:pPr indent="-342900" lvl="0" marL="342900" marR="982980" rtl="0" algn="just">
              <a:lnSpc>
                <a:spcPct val="150000"/>
              </a:lnSpc>
              <a:spcBef>
                <a:spcPts val="330"/>
              </a:spcBef>
              <a:spcAft>
                <a:spcPts val="0"/>
              </a:spcAft>
              <a:buClr>
                <a:srgbClr val="000000"/>
              </a:buClr>
              <a:buSzPts val="2000"/>
              <a:buFont typeface="Noto Sans Symbols"/>
              <a:buChar char="∙"/>
            </a:pPr>
            <a:r>
              <a:rPr b="1" i="0" lang="en-US" sz="2000" u="none" cap="none" strike="noStrike">
                <a:solidFill>
                  <a:srgbClr val="000000"/>
                </a:solidFill>
                <a:latin typeface="Times New Roman"/>
                <a:ea typeface="Times New Roman"/>
                <a:cs typeface="Times New Roman"/>
                <a:sym typeface="Times New Roman"/>
              </a:rPr>
              <a:t>Ease of Printing:</a:t>
            </a:r>
            <a:r>
              <a:rPr b="0" i="0" lang="en-US" sz="2000" u="none" cap="none" strike="noStrike">
                <a:solidFill>
                  <a:srgbClr val="000000"/>
                </a:solidFill>
                <a:latin typeface="Times New Roman"/>
                <a:ea typeface="Times New Roman"/>
                <a:cs typeface="Times New Roman"/>
                <a:sym typeface="Times New Roman"/>
              </a:rPr>
              <a:t> PLA has excellent printability, with low nozzle clogging and minimal odor during printing. It adheres well to print surfaces, requiring minimal to no heated bed for successful prints.</a:t>
            </a:r>
            <a:endParaRPr b="1" i="0" sz="2000" u="none" cap="none" strike="noStrike">
              <a:solidFill>
                <a:srgbClr val="000000"/>
              </a:solidFill>
              <a:latin typeface="Times New Roman"/>
              <a:ea typeface="Times New Roman"/>
              <a:cs typeface="Times New Roman"/>
              <a:sym typeface="Times New Roman"/>
            </a:endParaRPr>
          </a:p>
          <a:p>
            <a:pPr indent="-342900" lvl="0" marL="342900" marR="982980" rtl="0" algn="just">
              <a:lnSpc>
                <a:spcPct val="150000"/>
              </a:lnSpc>
              <a:spcBef>
                <a:spcPts val="330"/>
              </a:spcBef>
              <a:spcAft>
                <a:spcPts val="0"/>
              </a:spcAft>
              <a:buClr>
                <a:srgbClr val="000000"/>
              </a:buClr>
              <a:buSzPts val="2000"/>
              <a:buFont typeface="Noto Sans Symbols"/>
              <a:buChar char="∙"/>
            </a:pPr>
            <a:r>
              <a:rPr b="1" i="0" lang="en-US" sz="2000" u="none" cap="none" strike="noStrike">
                <a:solidFill>
                  <a:srgbClr val="000000"/>
                </a:solidFill>
                <a:latin typeface="Times New Roman"/>
                <a:ea typeface="Times New Roman"/>
                <a:cs typeface="Times New Roman"/>
                <a:sym typeface="Times New Roman"/>
              </a:rPr>
              <a:t>Low Warping:</a:t>
            </a:r>
            <a:r>
              <a:rPr b="0" i="0" lang="en-US" sz="2000" u="none" cap="none" strike="noStrike">
                <a:solidFill>
                  <a:srgbClr val="000000"/>
                </a:solidFill>
                <a:latin typeface="Times New Roman"/>
                <a:ea typeface="Times New Roman"/>
                <a:cs typeface="Times New Roman"/>
                <a:sym typeface="Times New Roman"/>
              </a:rPr>
              <a:t> PLA exhibits minimal warping and shrinkage during printing, making it suitable for printing large, flat objects without the need for a heated enclosure.</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1"/>
          <p:cNvSpPr txBox="1"/>
          <p:nvPr/>
        </p:nvSpPr>
        <p:spPr>
          <a:xfrm>
            <a:off x="-186908" y="435078"/>
            <a:ext cx="5927905" cy="498663"/>
          </a:xfrm>
          <a:prstGeom prst="rect">
            <a:avLst/>
          </a:prstGeom>
          <a:noFill/>
          <a:ln>
            <a:noFill/>
          </a:ln>
        </p:spPr>
        <p:txBody>
          <a:bodyPr anchorCtr="0" anchor="t" bIns="45700" lIns="91425" spcFirstLastPara="1" rIns="91425" wrap="square" tIns="45700">
            <a:spAutoFit/>
          </a:bodyPr>
          <a:lstStyle/>
          <a:p>
            <a:pPr indent="0" lvl="0" marL="996314" marR="982980" rtl="0" algn="l">
              <a:lnSpc>
                <a:spcPct val="15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Surface Roughness Measurement:</a:t>
            </a:r>
            <a:endParaRPr b="1" i="0" sz="2000" u="none" cap="none" strike="noStrike">
              <a:solidFill>
                <a:srgbClr val="000000"/>
              </a:solidFill>
              <a:latin typeface="Times New Roman"/>
              <a:ea typeface="Times New Roman"/>
              <a:cs typeface="Times New Roman"/>
              <a:sym typeface="Times New Roman"/>
            </a:endParaRPr>
          </a:p>
        </p:txBody>
      </p:sp>
      <p:sp>
        <p:nvSpPr>
          <p:cNvPr id="152" name="Google Shape;152;p41"/>
          <p:cNvSpPr txBox="1"/>
          <p:nvPr/>
        </p:nvSpPr>
        <p:spPr>
          <a:xfrm>
            <a:off x="820993" y="1061884"/>
            <a:ext cx="7502013" cy="1641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Surface roughness measuring instruments are tools used to quantify the texture and irregularities of a surface. Some common types of surface roughness measuring instruments are Profilometer, 3D Scanning and Laser Profiling</a:t>
            </a:r>
            <a:r>
              <a:rPr b="1" i="0"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Interferometry.</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3" name="Google Shape;153;p41"/>
          <p:cNvSpPr txBox="1"/>
          <p:nvPr/>
        </p:nvSpPr>
        <p:spPr>
          <a:xfrm>
            <a:off x="820993" y="2456795"/>
            <a:ext cx="7575755" cy="23596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Profilometer:</a:t>
            </a:r>
            <a:endParaRPr/>
          </a:p>
          <a:p>
            <a:pPr indent="0" lvl="0" marL="0" marR="0" rtl="0" algn="just">
              <a:lnSpc>
                <a:spcPct val="100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A profilometer is a precision instrument used to measure surface roughness by tracing a stylus or probe along the surface profile of the object. The stylus moves vertically in response to variations in the surface, and the resulting displacement is converted into measurements of roughness parameters.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4" name="Google Shape;154;p41"/>
          <p:cNvPicPr preferRelativeResize="0"/>
          <p:nvPr/>
        </p:nvPicPr>
        <p:blipFill rotWithShape="1">
          <a:blip r:embed="rId3">
            <a:alphaModFix/>
          </a:blip>
          <a:srcRect b="0" l="0" r="0" t="0"/>
          <a:stretch/>
        </p:blipFill>
        <p:spPr>
          <a:xfrm rot="-5400000">
            <a:off x="3948572" y="3320352"/>
            <a:ext cx="1527073" cy="44568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nvSpPr>
        <p:spPr>
          <a:xfrm>
            <a:off x="3153224" y="274884"/>
            <a:ext cx="326724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RESULTS &amp; DISCUSSION</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60" name="Google Shape;160;p7"/>
          <p:cNvGraphicFramePr/>
          <p:nvPr/>
        </p:nvGraphicFramePr>
        <p:xfrm>
          <a:off x="1307690" y="1791868"/>
          <a:ext cx="3000000" cy="3000000"/>
        </p:xfrm>
        <a:graphic>
          <a:graphicData uri="http://schemas.openxmlformats.org/drawingml/2006/table">
            <a:tbl>
              <a:tblPr bandRow="1" firstCol="1" firstRow="1">
                <a:noFill/>
                <a:tableStyleId>{CD262602-6E7F-4832-AEED-0FF3603FBEE3}</a:tableStyleId>
              </a:tblPr>
              <a:tblGrid>
                <a:gridCol w="1583000"/>
                <a:gridCol w="1583000"/>
                <a:gridCol w="1583000"/>
                <a:gridCol w="1583000"/>
              </a:tblGrid>
              <a:tr h="433850">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Component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Ra Value (µm)</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Rq Value (µm)</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Rz Value (µm)</a:t>
                      </a:r>
                      <a:endParaRPr sz="1100" u="none" cap="none" strike="noStrike">
                        <a:latin typeface="Times New Roman"/>
                        <a:ea typeface="Times New Roman"/>
                        <a:cs typeface="Times New Roman"/>
                        <a:sym typeface="Times New Roman"/>
                      </a:endParaRPr>
                    </a:p>
                  </a:txBody>
                  <a:tcPr marT="0" marB="0" marR="68575" marL="68575"/>
                </a:tc>
              </a:tr>
              <a:tr h="433850">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Astroprint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7.268</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8.463</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34.204</a:t>
                      </a:r>
                      <a:endParaRPr sz="1100" u="none" cap="none" strike="noStrike">
                        <a:latin typeface="Times New Roman"/>
                        <a:ea typeface="Times New Roman"/>
                        <a:cs typeface="Times New Roman"/>
                        <a:sym typeface="Times New Roman"/>
                      </a:endParaRPr>
                    </a:p>
                  </a:txBody>
                  <a:tcPr marT="0" marB="0" marR="68575" marL="68575"/>
                </a:tc>
              </a:tr>
              <a:tr h="433850">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Icesl</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5.989</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8.133</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32.971</a:t>
                      </a:r>
                      <a:endParaRPr sz="1100" u="none" cap="none" strike="noStrike">
                        <a:latin typeface="Times New Roman"/>
                        <a:ea typeface="Times New Roman"/>
                        <a:cs typeface="Times New Roman"/>
                        <a:sym typeface="Times New Roman"/>
                      </a:endParaRPr>
                    </a:p>
                  </a:txBody>
                  <a:tcPr marT="0" marB="0" marR="68575" marL="68575"/>
                </a:tc>
              </a:tr>
              <a:tr h="433850">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Fusion 360</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7.439</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9.631</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40.944</a:t>
                      </a:r>
                      <a:endParaRPr sz="1100" u="none" cap="none" strike="noStrike">
                        <a:latin typeface="Times New Roman"/>
                        <a:ea typeface="Times New Roman"/>
                        <a:cs typeface="Times New Roman"/>
                        <a:sym typeface="Times New Roman"/>
                      </a:endParaRPr>
                    </a:p>
                  </a:txBody>
                  <a:tcPr marT="0" marB="0" marR="68575" marL="68575"/>
                </a:tc>
              </a:tr>
              <a:tr h="433850">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Prusa slicer</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3.815</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4.404</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19.871</a:t>
                      </a:r>
                      <a:endParaRPr sz="1100" u="none" cap="none" strike="noStrike">
                        <a:latin typeface="Times New Roman"/>
                        <a:ea typeface="Times New Roman"/>
                        <a:cs typeface="Times New Roman"/>
                        <a:sym typeface="Times New Roman"/>
                      </a:endParaRPr>
                    </a:p>
                  </a:txBody>
                  <a:tcPr marT="0" marB="0" marR="68575" marL="68575"/>
                </a:tc>
              </a:tr>
              <a:tr h="433850">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Ultimaker Cura</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6.931</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8.393</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50000"/>
                        </a:lnSpc>
                        <a:spcBef>
                          <a:spcPts val="0"/>
                        </a:spcBef>
                        <a:spcAft>
                          <a:spcPts val="0"/>
                        </a:spcAft>
                        <a:buNone/>
                      </a:pPr>
                      <a:r>
                        <a:rPr lang="en-US" sz="1400" u="none" cap="none" strike="noStrike">
                          <a:latin typeface="Times New Roman"/>
                          <a:ea typeface="Times New Roman"/>
                          <a:cs typeface="Times New Roman"/>
                          <a:sym typeface="Times New Roman"/>
                        </a:rPr>
                        <a:t>34.215</a:t>
                      </a:r>
                      <a:endParaRPr sz="1100" u="none" cap="none" strike="noStrike">
                        <a:latin typeface="Times New Roman"/>
                        <a:ea typeface="Times New Roman"/>
                        <a:cs typeface="Times New Roman"/>
                        <a:sym typeface="Times New Roman"/>
                      </a:endParaRPr>
                    </a:p>
                  </a:txBody>
                  <a:tcPr marT="0" marB="0" marR="68575" marL="68575"/>
                </a:tc>
              </a:tr>
            </a:tbl>
          </a:graphicData>
        </a:graphic>
      </p:graphicFrame>
      <p:sp>
        <p:nvSpPr>
          <p:cNvPr id="161" name="Google Shape;161;p7"/>
          <p:cNvSpPr txBox="1"/>
          <p:nvPr/>
        </p:nvSpPr>
        <p:spPr>
          <a:xfrm>
            <a:off x="825910" y="973394"/>
            <a:ext cx="692190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Comparison of Surface Roughness Measurements: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42"/>
          <p:cNvPicPr preferRelativeResize="0"/>
          <p:nvPr/>
        </p:nvPicPr>
        <p:blipFill rotWithShape="1">
          <a:blip r:embed="rId3">
            <a:alphaModFix/>
          </a:blip>
          <a:srcRect b="19641" l="0" r="0" t="34140"/>
          <a:stretch/>
        </p:blipFill>
        <p:spPr>
          <a:xfrm>
            <a:off x="1078230" y="853009"/>
            <a:ext cx="3493770" cy="2152650"/>
          </a:xfrm>
          <a:prstGeom prst="rect">
            <a:avLst/>
          </a:prstGeom>
          <a:noFill/>
          <a:ln>
            <a:noFill/>
          </a:ln>
        </p:spPr>
      </p:pic>
      <p:sp>
        <p:nvSpPr>
          <p:cNvPr id="167" name="Google Shape;167;p42"/>
          <p:cNvSpPr txBox="1"/>
          <p:nvPr/>
        </p:nvSpPr>
        <p:spPr>
          <a:xfrm>
            <a:off x="1445342" y="3098600"/>
            <a:ext cx="57027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ultimaker cura software</a:t>
            </a:r>
            <a:endParaRPr b="0" i="0" sz="1400" u="none" cap="none" strike="noStrike">
              <a:solidFill>
                <a:srgbClr val="000000"/>
              </a:solidFill>
              <a:latin typeface="Times New Roman"/>
              <a:ea typeface="Times New Roman"/>
              <a:cs typeface="Times New Roman"/>
              <a:sym typeface="Times New Roman"/>
            </a:endParaRPr>
          </a:p>
        </p:txBody>
      </p:sp>
      <p:pic>
        <p:nvPicPr>
          <p:cNvPr id="168" name="Google Shape;168;p42"/>
          <p:cNvPicPr preferRelativeResize="0"/>
          <p:nvPr/>
        </p:nvPicPr>
        <p:blipFill rotWithShape="1">
          <a:blip r:embed="rId4">
            <a:alphaModFix/>
          </a:blip>
          <a:srcRect b="19999" l="0" r="0" t="33448"/>
          <a:stretch/>
        </p:blipFill>
        <p:spPr>
          <a:xfrm>
            <a:off x="5014162" y="819311"/>
            <a:ext cx="3628390" cy="2251710"/>
          </a:xfrm>
          <a:prstGeom prst="rect">
            <a:avLst/>
          </a:prstGeom>
          <a:noFill/>
          <a:ln>
            <a:noFill/>
          </a:ln>
        </p:spPr>
      </p:pic>
      <p:sp>
        <p:nvSpPr>
          <p:cNvPr id="169" name="Google Shape;169;p42"/>
          <p:cNvSpPr txBox="1"/>
          <p:nvPr/>
        </p:nvSpPr>
        <p:spPr>
          <a:xfrm>
            <a:off x="5502427" y="3133006"/>
            <a:ext cx="32912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Prusaslicer software</a:t>
            </a:r>
            <a:endParaRPr b="0" i="0" sz="1400" u="none" cap="none" strike="noStrike">
              <a:solidFill>
                <a:srgbClr val="000000"/>
              </a:solidFill>
              <a:latin typeface="Times New Roman"/>
              <a:ea typeface="Times New Roman"/>
              <a:cs typeface="Times New Roman"/>
              <a:sym typeface="Times New Roman"/>
            </a:endParaRPr>
          </a:p>
        </p:txBody>
      </p:sp>
      <p:pic>
        <p:nvPicPr>
          <p:cNvPr id="170" name="Google Shape;170;p42"/>
          <p:cNvPicPr preferRelativeResize="0"/>
          <p:nvPr/>
        </p:nvPicPr>
        <p:blipFill rotWithShape="1">
          <a:blip r:embed="rId5">
            <a:alphaModFix/>
          </a:blip>
          <a:srcRect b="19999" l="0" r="0" t="33448"/>
          <a:stretch/>
        </p:blipFill>
        <p:spPr>
          <a:xfrm>
            <a:off x="2981186" y="3797229"/>
            <a:ext cx="3503295" cy="2174240"/>
          </a:xfrm>
          <a:prstGeom prst="rect">
            <a:avLst/>
          </a:prstGeom>
          <a:noFill/>
          <a:ln>
            <a:noFill/>
          </a:ln>
        </p:spPr>
      </p:pic>
      <p:sp>
        <p:nvSpPr>
          <p:cNvPr id="171" name="Google Shape;171;p42"/>
          <p:cNvSpPr txBox="1"/>
          <p:nvPr/>
        </p:nvSpPr>
        <p:spPr>
          <a:xfrm>
            <a:off x="3673086" y="5971469"/>
            <a:ext cx="32912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Fusion 360 software</a:t>
            </a:r>
            <a:endParaRPr b="0" i="0" sz="1400" u="none" cap="none" strike="noStrike">
              <a:solidFill>
                <a:srgbClr val="000000"/>
              </a:solidFill>
              <a:latin typeface="Times New Roman"/>
              <a:ea typeface="Times New Roman"/>
              <a:cs typeface="Times New Roman"/>
              <a:sym typeface="Times New Roman"/>
            </a:endParaRPr>
          </a:p>
        </p:txBody>
      </p:sp>
      <p:sp>
        <p:nvSpPr>
          <p:cNvPr id="172" name="Google Shape;172;p42"/>
          <p:cNvSpPr txBox="1"/>
          <p:nvPr/>
        </p:nvSpPr>
        <p:spPr>
          <a:xfrm>
            <a:off x="441914" y="204175"/>
            <a:ext cx="606650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Surface roughness of various softwares</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g12393620108_0_4"/>
          <p:cNvSpPr txBox="1"/>
          <p:nvPr>
            <p:ph type="title"/>
          </p:nvPr>
        </p:nvSpPr>
        <p:spPr>
          <a:xfrm>
            <a:off x="2281091" y="175134"/>
            <a:ext cx="5592761" cy="177747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sz="3600">
                <a:latin typeface="Times New Roman"/>
                <a:ea typeface="Times New Roman"/>
                <a:cs typeface="Times New Roman"/>
                <a:sym typeface="Times New Roman"/>
              </a:rPr>
              <a:t>INTRODUCTION</a:t>
            </a:r>
            <a:endParaRPr/>
          </a:p>
        </p:txBody>
      </p:sp>
      <p:sp>
        <p:nvSpPr>
          <p:cNvPr id="46" name="Google Shape;46;g12393620108_0_4"/>
          <p:cNvSpPr txBox="1"/>
          <p:nvPr>
            <p:ph idx="1" type="body"/>
          </p:nvPr>
        </p:nvSpPr>
        <p:spPr>
          <a:xfrm>
            <a:off x="1002323" y="1640806"/>
            <a:ext cx="7139354" cy="4153325"/>
          </a:xfrm>
          <a:prstGeom prst="rect">
            <a:avLst/>
          </a:prstGeom>
          <a:noFill/>
          <a:ln>
            <a:noFill/>
          </a:ln>
        </p:spPr>
        <p:txBody>
          <a:bodyPr anchorCtr="0" anchor="t" bIns="45700" lIns="91425" spcFirstLastPara="1" rIns="91425" wrap="square" tIns="45700">
            <a:noAutofit/>
          </a:bodyPr>
          <a:lstStyle/>
          <a:p>
            <a:pPr indent="0" lvl="0" marL="150876" rtl="0" algn="just">
              <a:lnSpc>
                <a:spcPct val="150000"/>
              </a:lnSpc>
              <a:spcBef>
                <a:spcPts val="400"/>
              </a:spcBef>
              <a:spcAft>
                <a:spcPts val="0"/>
              </a:spcAft>
              <a:buSzPts val="1224"/>
              <a:buNone/>
            </a:pPr>
            <a:r>
              <a:rPr lang="en-US" sz="2000">
                <a:latin typeface="Times New Roman"/>
                <a:ea typeface="Times New Roman"/>
                <a:cs typeface="Times New Roman"/>
                <a:sym typeface="Times New Roman"/>
              </a:rPr>
              <a:t>Additive manufacturing (AM) is the industrial term for the group of manufacturing technologies commonly known as 3D printing. AM can generally be described as the manufacturing of components via a layer-by-layer material addition process. </a:t>
            </a:r>
            <a:endParaRPr/>
          </a:p>
          <a:p>
            <a:pPr indent="0" lvl="0" marL="0" marR="982980" rtl="0" algn="just">
              <a:lnSpc>
                <a:spcPct val="150000"/>
              </a:lnSpc>
              <a:spcBef>
                <a:spcPts val="330"/>
              </a:spcBef>
              <a:spcAft>
                <a:spcPts val="0"/>
              </a:spcAft>
              <a:buSzPts val="1224"/>
              <a:buNone/>
            </a:pPr>
            <a:r>
              <a:t/>
            </a:r>
            <a:endParaRPr b="1" sz="1800">
              <a:latin typeface="Times New Roman"/>
              <a:ea typeface="Times New Roman"/>
              <a:cs typeface="Times New Roman"/>
              <a:sym typeface="Times New Roman"/>
            </a:endParaRPr>
          </a:p>
          <a:p>
            <a:pPr indent="0" lvl="0" marL="150876" rtl="0" algn="l">
              <a:lnSpc>
                <a:spcPct val="100000"/>
              </a:lnSpc>
              <a:spcBef>
                <a:spcPts val="400"/>
              </a:spcBef>
              <a:spcAft>
                <a:spcPts val="0"/>
              </a:spcAft>
              <a:buSzPts val="1224"/>
              <a:buNone/>
            </a:pPr>
            <a:r>
              <a:rPr i="1" lang="en-US" sz="1800">
                <a:latin typeface="Times New Roman"/>
                <a:ea typeface="Times New Roman"/>
                <a:cs typeface="Times New Roman"/>
                <a:sym typeface="Times New Roman"/>
              </a:rPr>
              <a:t>“Process of joining materials to make parts … from 3D model data, usually layer … upon layer, as opposed to subtractive manufacturing and formative manufacturing methodologies.”</a:t>
            </a:r>
            <a:r>
              <a:rPr b="1" lang="en-US" sz="1800">
                <a:latin typeface="Times New Roman"/>
                <a:ea typeface="Times New Roman"/>
                <a:cs typeface="Times New Roman"/>
                <a:sym typeface="Times New Roman"/>
              </a:rPr>
              <a:t>	</a:t>
            </a:r>
            <a:endParaRPr/>
          </a:p>
          <a:p>
            <a:pPr indent="0" lvl="0" marL="150876" rtl="0" algn="l">
              <a:lnSpc>
                <a:spcPct val="100000"/>
              </a:lnSpc>
              <a:spcBef>
                <a:spcPts val="400"/>
              </a:spcBef>
              <a:spcAft>
                <a:spcPts val="0"/>
              </a:spcAft>
              <a:buSzPts val="1224"/>
              <a:buNone/>
            </a:pPr>
            <a:r>
              <a:t/>
            </a:r>
            <a:endParaRPr b="1" sz="1800">
              <a:latin typeface="Times New Roman"/>
              <a:ea typeface="Times New Roman"/>
              <a:cs typeface="Times New Roman"/>
              <a:sym typeface="Times New Roman"/>
            </a:endParaRPr>
          </a:p>
          <a:p>
            <a:pPr indent="0" lvl="0" marL="150876" rtl="0" algn="l">
              <a:lnSpc>
                <a:spcPct val="100000"/>
              </a:lnSpc>
              <a:spcBef>
                <a:spcPts val="400"/>
              </a:spcBef>
              <a:spcAft>
                <a:spcPts val="0"/>
              </a:spcAft>
              <a:buSzPts val="1224"/>
              <a:buNone/>
            </a:pPr>
            <a:r>
              <a:rPr b="1" lang="en-US" sz="1800">
                <a:latin typeface="Times New Roman"/>
                <a:ea typeface="Times New Roman"/>
                <a:cs typeface="Times New Roman"/>
                <a:sym typeface="Times New Roman"/>
              </a:rPr>
              <a:t>				      </a:t>
            </a:r>
            <a:r>
              <a:rPr b="0" lang="en-US" sz="1800">
                <a:latin typeface="Times New Roman"/>
                <a:ea typeface="Times New Roman"/>
                <a:cs typeface="Times New Roman"/>
                <a:sym typeface="Times New Roman"/>
              </a:rPr>
              <a:t> - (ISO/ASTM, 2021)</a:t>
            </a:r>
            <a:endParaRPr b="1" sz="1800">
              <a:latin typeface="Times New Roman"/>
              <a:ea typeface="Times New Roman"/>
              <a:cs typeface="Times New Roman"/>
              <a:sym typeface="Times New Roman"/>
            </a:endParaRPr>
          </a:p>
          <a:p>
            <a:pPr indent="0" lvl="0" marL="150876" rtl="0" algn="l">
              <a:lnSpc>
                <a:spcPct val="100000"/>
              </a:lnSpc>
              <a:spcBef>
                <a:spcPts val="400"/>
              </a:spcBef>
              <a:spcAft>
                <a:spcPts val="0"/>
              </a:spcAft>
              <a:buSzPts val="1224"/>
              <a:buNone/>
            </a:pPr>
            <a:r>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43"/>
          <p:cNvPicPr preferRelativeResize="0"/>
          <p:nvPr/>
        </p:nvPicPr>
        <p:blipFill rotWithShape="1">
          <a:blip r:embed="rId3">
            <a:alphaModFix/>
          </a:blip>
          <a:srcRect b="19999" l="0" r="0" t="33104"/>
          <a:stretch/>
        </p:blipFill>
        <p:spPr>
          <a:xfrm>
            <a:off x="3240024" y="401003"/>
            <a:ext cx="3474720" cy="2172335"/>
          </a:xfrm>
          <a:prstGeom prst="rect">
            <a:avLst/>
          </a:prstGeom>
          <a:noFill/>
          <a:ln>
            <a:noFill/>
          </a:ln>
        </p:spPr>
      </p:pic>
      <p:pic>
        <p:nvPicPr>
          <p:cNvPr id="178" name="Google Shape;178;p43"/>
          <p:cNvPicPr preferRelativeResize="0"/>
          <p:nvPr/>
        </p:nvPicPr>
        <p:blipFill rotWithShape="1">
          <a:blip r:embed="rId4">
            <a:alphaModFix/>
          </a:blip>
          <a:srcRect b="20000" l="0" r="0" t="34826"/>
          <a:stretch/>
        </p:blipFill>
        <p:spPr>
          <a:xfrm>
            <a:off x="3240024" y="3562032"/>
            <a:ext cx="3426460" cy="2063750"/>
          </a:xfrm>
          <a:prstGeom prst="rect">
            <a:avLst/>
          </a:prstGeom>
          <a:noFill/>
          <a:ln>
            <a:noFill/>
          </a:ln>
        </p:spPr>
      </p:pic>
      <p:sp>
        <p:nvSpPr>
          <p:cNvPr id="179" name="Google Shape;179;p43"/>
          <p:cNvSpPr txBox="1"/>
          <p:nvPr>
            <p:ph idx="2" type="body"/>
          </p:nvPr>
        </p:nvSpPr>
        <p:spPr>
          <a:xfrm>
            <a:off x="3962400" y="2647097"/>
            <a:ext cx="3218688" cy="420588"/>
          </a:xfrm>
          <a:prstGeom prst="rect">
            <a:avLst/>
          </a:prstGeom>
          <a:noFill/>
          <a:ln>
            <a:noFill/>
          </a:ln>
        </p:spPr>
        <p:txBody>
          <a:bodyPr anchorCtr="0" anchor="t" bIns="45700" lIns="91425" spcFirstLastPara="1" rIns="91425" wrap="square" tIns="45700">
            <a:spAutoFit/>
          </a:bodyPr>
          <a:lstStyle/>
          <a:p>
            <a:pPr indent="0" lvl="0" marL="90424" rtl="0" algn="l">
              <a:lnSpc>
                <a:spcPct val="100000"/>
              </a:lnSpc>
              <a:spcBef>
                <a:spcPts val="400"/>
              </a:spcBef>
              <a:spcAft>
                <a:spcPts val="0"/>
              </a:spcAft>
              <a:buSzPts val="2176"/>
              <a:buNone/>
            </a:pPr>
            <a:r>
              <a:rPr lang="en-US" sz="1800">
                <a:latin typeface="Times New Roman"/>
                <a:ea typeface="Times New Roman"/>
                <a:cs typeface="Times New Roman"/>
                <a:sym typeface="Times New Roman"/>
              </a:rPr>
              <a:t>IceSL software</a:t>
            </a:r>
            <a:endParaRPr>
              <a:latin typeface="Times New Roman"/>
              <a:ea typeface="Times New Roman"/>
              <a:cs typeface="Times New Roman"/>
              <a:sym typeface="Times New Roman"/>
            </a:endParaRPr>
          </a:p>
        </p:txBody>
      </p:sp>
      <p:sp>
        <p:nvSpPr>
          <p:cNvPr id="180" name="Google Shape;180;p43"/>
          <p:cNvSpPr txBox="1"/>
          <p:nvPr/>
        </p:nvSpPr>
        <p:spPr>
          <a:xfrm>
            <a:off x="3889838" y="5670723"/>
            <a:ext cx="32912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Astroprint software</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nvSpPr>
        <p:spPr>
          <a:xfrm>
            <a:off x="134112" y="546159"/>
            <a:ext cx="149432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Conclusion:</a:t>
            </a:r>
            <a:endParaRPr b="0" i="0" sz="2000" u="none" cap="none" strike="noStrike">
              <a:solidFill>
                <a:srgbClr val="000000"/>
              </a:solidFill>
              <a:latin typeface="Arial"/>
              <a:ea typeface="Arial"/>
              <a:cs typeface="Arial"/>
              <a:sym typeface="Arial"/>
            </a:endParaRPr>
          </a:p>
        </p:txBody>
      </p:sp>
      <p:sp>
        <p:nvSpPr>
          <p:cNvPr id="186" name="Google Shape;186;p8"/>
          <p:cNvSpPr txBox="1"/>
          <p:nvPr/>
        </p:nvSpPr>
        <p:spPr>
          <a:xfrm>
            <a:off x="134112" y="946269"/>
            <a:ext cx="8705088" cy="521790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PrusaSlicer consistently produced the smoothest surface textures, exhibiting the lowest Ra, Rq, and Rz values among the slicing software tested. This suggests that PrusaSlicer's toolpath generation algorithms and material settings are effective in minimizing surface irregularities and optimizing surface finish.</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Icesl and Ultimaker Cura also yielded relatively low surface roughness values compared to Astroprint and Fusion 360, indicating smoother surface textures. While not as smooth as PrusaSlicer, Icesl and Ultimaker Cura demonstrated good performance in achieving acceptable surface finish standards for various applications.</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80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Astroprint and Fusion 360 exhibited higher surface roughness values compared to the other slicing software tested.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
          <p:cNvSpPr txBox="1"/>
          <p:nvPr/>
        </p:nvSpPr>
        <p:spPr>
          <a:xfrm>
            <a:off x="1186962" y="373613"/>
            <a:ext cx="63392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FUTURE SCOPE:</a:t>
            </a:r>
            <a:endParaRPr/>
          </a:p>
        </p:txBody>
      </p:sp>
      <p:sp>
        <p:nvSpPr>
          <p:cNvPr id="192" name="Google Shape;192;p3"/>
          <p:cNvSpPr txBox="1"/>
          <p:nvPr/>
        </p:nvSpPr>
        <p:spPr>
          <a:xfrm>
            <a:off x="1186962" y="773723"/>
            <a:ext cx="6418385" cy="51826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importance of surface roughness in the final product is recognized by both conventional and advanced manufacturing methods, especially for critical and small products. To increase the applicability of AM processes, it is necessary to assess the surface finish of </a:t>
            </a:r>
            <a:r>
              <a:rPr b="0" i="0" lang="en-US" sz="2000" u="none" cap="none" strike="noStrike">
                <a:solidFill>
                  <a:srgbClr val="000000"/>
                </a:solidFill>
                <a:latin typeface="Times New Roman"/>
                <a:ea typeface="Times New Roman"/>
                <a:cs typeface="Times New Roman"/>
                <a:sym typeface="Times New Roman"/>
              </a:rPr>
              <a:t>as-printed</a:t>
            </a:r>
            <a:r>
              <a:rPr b="0" i="0" lang="en-US" sz="1800" u="none" cap="none" strike="noStrike">
                <a:solidFill>
                  <a:srgbClr val="000000"/>
                </a:solidFill>
                <a:latin typeface="Times New Roman"/>
                <a:ea typeface="Times New Roman"/>
                <a:cs typeface="Times New Roman"/>
                <a:sym typeface="Times New Roman"/>
              </a:rPr>
              <a:t> polymers and to provide guidance on AM process windows and limitations.</a:t>
            </a:r>
            <a:endParaRPr/>
          </a:p>
          <a:p>
            <a:pPr indent="0" lvl="0" marL="0" marR="0" rtl="0" algn="just">
              <a:lnSpc>
                <a:spcPct val="150000"/>
              </a:lnSpc>
              <a:spcBef>
                <a:spcPts val="800"/>
              </a:spcBef>
              <a:spcAft>
                <a:spcPts val="0"/>
              </a:spcAft>
              <a:buNone/>
            </a:pPr>
            <a:r>
              <a:rPr b="0" i="0" lang="en-US" sz="1800" u="none" cap="none" strike="noStrike">
                <a:solidFill>
                  <a:srgbClr val="000000"/>
                </a:solidFill>
                <a:latin typeface="Times New Roman"/>
                <a:ea typeface="Times New Roman"/>
                <a:cs typeface="Times New Roman"/>
                <a:sym typeface="Times New Roman"/>
              </a:rPr>
              <a:t>The techniques mentioned in this study can also provide insight into other advanced materials, such as nanoparticle and their suspensions with functional properties, surface treatment, and liquid metals to use in AM technology. Furthermore, fiber reinforcement and composition can be incorporated into almost all AM methods.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4"/>
          <p:cNvSpPr txBox="1"/>
          <p:nvPr/>
        </p:nvSpPr>
        <p:spPr>
          <a:xfrm>
            <a:off x="3008670" y="2959472"/>
            <a:ext cx="456216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34"/>
          <p:cNvSpPr txBox="1"/>
          <p:nvPr>
            <p:ph idx="1" type="body"/>
          </p:nvPr>
        </p:nvSpPr>
        <p:spPr>
          <a:xfrm>
            <a:off x="766916" y="1161435"/>
            <a:ext cx="7239332" cy="6324600"/>
          </a:xfrm>
          <a:prstGeom prst="rect">
            <a:avLst/>
          </a:prstGeom>
          <a:noFill/>
          <a:ln>
            <a:noFill/>
          </a:ln>
        </p:spPr>
        <p:txBody>
          <a:bodyPr anchorCtr="0" anchor="t" bIns="45700" lIns="91425" spcFirstLastPara="1" rIns="91425" wrap="square" tIns="45700">
            <a:noAutofit/>
          </a:bodyPr>
          <a:lstStyle/>
          <a:p>
            <a:pPr indent="-457200" lvl="0" marL="457200" rtl="0" algn="l">
              <a:lnSpc>
                <a:spcPct val="150000"/>
              </a:lnSpc>
              <a:spcBef>
                <a:spcPts val="400"/>
              </a:spcBef>
              <a:spcAft>
                <a:spcPts val="0"/>
              </a:spcAft>
              <a:buSzPts val="1224"/>
              <a:buFont typeface="Noto Sans Symbols"/>
              <a:buChar char="▪"/>
            </a:pPr>
            <a:r>
              <a:rPr lang="en-US" sz="2000">
                <a:solidFill>
                  <a:srgbClr val="333333"/>
                </a:solidFill>
                <a:latin typeface="Times New Roman"/>
                <a:ea typeface="Times New Roman"/>
                <a:cs typeface="Times New Roman"/>
                <a:sym typeface="Times New Roman"/>
              </a:rPr>
              <a:t>Vat photopolymerization</a:t>
            </a:r>
            <a:endParaRPr sz="2000">
              <a:latin typeface="Times New Roman"/>
              <a:ea typeface="Times New Roman"/>
              <a:cs typeface="Times New Roman"/>
              <a:sym typeface="Times New Roman"/>
            </a:endParaRPr>
          </a:p>
          <a:p>
            <a:pPr indent="-457200" lvl="0" marL="457200" rtl="0" algn="l">
              <a:lnSpc>
                <a:spcPct val="150000"/>
              </a:lnSpc>
              <a:spcBef>
                <a:spcPts val="400"/>
              </a:spcBef>
              <a:spcAft>
                <a:spcPts val="0"/>
              </a:spcAft>
              <a:buSzPts val="1224"/>
              <a:buFont typeface="Noto Sans Symbols"/>
              <a:buChar char="▪"/>
            </a:pPr>
            <a:r>
              <a:rPr lang="en-US" sz="2000">
                <a:solidFill>
                  <a:srgbClr val="333333"/>
                </a:solidFill>
                <a:latin typeface="Times New Roman"/>
                <a:ea typeface="Times New Roman"/>
                <a:cs typeface="Times New Roman"/>
                <a:sym typeface="Times New Roman"/>
              </a:rPr>
              <a:t>Material jetting</a:t>
            </a:r>
            <a:endParaRPr sz="2000">
              <a:latin typeface="Times New Roman"/>
              <a:ea typeface="Times New Roman"/>
              <a:cs typeface="Times New Roman"/>
              <a:sym typeface="Times New Roman"/>
            </a:endParaRPr>
          </a:p>
          <a:p>
            <a:pPr indent="-457200" lvl="0" marL="457200" rtl="0" algn="l">
              <a:lnSpc>
                <a:spcPct val="150000"/>
              </a:lnSpc>
              <a:spcBef>
                <a:spcPts val="400"/>
              </a:spcBef>
              <a:spcAft>
                <a:spcPts val="0"/>
              </a:spcAft>
              <a:buSzPts val="1224"/>
              <a:buFont typeface="Noto Sans Symbols"/>
              <a:buChar char="▪"/>
            </a:pPr>
            <a:r>
              <a:rPr lang="en-US" sz="2000">
                <a:solidFill>
                  <a:srgbClr val="333333"/>
                </a:solidFill>
                <a:latin typeface="Times New Roman"/>
                <a:ea typeface="Times New Roman"/>
                <a:cs typeface="Times New Roman"/>
                <a:sym typeface="Times New Roman"/>
              </a:rPr>
              <a:t>Binder jetting</a:t>
            </a:r>
            <a:endParaRPr sz="2000">
              <a:latin typeface="Times New Roman"/>
              <a:ea typeface="Times New Roman"/>
              <a:cs typeface="Times New Roman"/>
              <a:sym typeface="Times New Roman"/>
            </a:endParaRPr>
          </a:p>
          <a:p>
            <a:pPr indent="-457200" lvl="0" marL="457200" rtl="0" algn="l">
              <a:lnSpc>
                <a:spcPct val="150000"/>
              </a:lnSpc>
              <a:spcBef>
                <a:spcPts val="400"/>
              </a:spcBef>
              <a:spcAft>
                <a:spcPts val="0"/>
              </a:spcAft>
              <a:buSzPts val="1224"/>
              <a:buFont typeface="Noto Sans Symbols"/>
              <a:buChar char="▪"/>
            </a:pPr>
            <a:r>
              <a:rPr lang="en-US" sz="2000">
                <a:solidFill>
                  <a:srgbClr val="333333"/>
                </a:solidFill>
                <a:latin typeface="Times New Roman"/>
                <a:ea typeface="Times New Roman"/>
                <a:cs typeface="Times New Roman"/>
                <a:sym typeface="Times New Roman"/>
              </a:rPr>
              <a:t>Material extrusion</a:t>
            </a:r>
            <a:endParaRPr sz="2000">
              <a:latin typeface="Times New Roman"/>
              <a:ea typeface="Times New Roman"/>
              <a:cs typeface="Times New Roman"/>
              <a:sym typeface="Times New Roman"/>
            </a:endParaRPr>
          </a:p>
          <a:p>
            <a:pPr indent="-457200" lvl="0" marL="457200" rtl="0" algn="l">
              <a:lnSpc>
                <a:spcPct val="150000"/>
              </a:lnSpc>
              <a:spcBef>
                <a:spcPts val="400"/>
              </a:spcBef>
              <a:spcAft>
                <a:spcPts val="0"/>
              </a:spcAft>
              <a:buSzPts val="1224"/>
              <a:buFont typeface="Noto Sans Symbols"/>
              <a:buChar char="▪"/>
            </a:pPr>
            <a:r>
              <a:rPr lang="en-US" sz="2000">
                <a:solidFill>
                  <a:srgbClr val="333333"/>
                </a:solidFill>
                <a:latin typeface="Times New Roman"/>
                <a:ea typeface="Times New Roman"/>
                <a:cs typeface="Times New Roman"/>
                <a:sym typeface="Times New Roman"/>
              </a:rPr>
              <a:t>Sheet lamination</a:t>
            </a:r>
            <a:endParaRPr/>
          </a:p>
          <a:p>
            <a:pPr indent="-457200" lvl="0" marL="457200" rtl="0" algn="l">
              <a:lnSpc>
                <a:spcPct val="150000"/>
              </a:lnSpc>
              <a:spcBef>
                <a:spcPts val="400"/>
              </a:spcBef>
              <a:spcAft>
                <a:spcPts val="0"/>
              </a:spcAft>
              <a:buSzPts val="1224"/>
              <a:buFont typeface="Noto Sans Symbols"/>
              <a:buChar char="▪"/>
            </a:pPr>
            <a:r>
              <a:rPr lang="en-US" sz="2000">
                <a:solidFill>
                  <a:srgbClr val="333333"/>
                </a:solidFill>
                <a:latin typeface="Times New Roman"/>
                <a:ea typeface="Times New Roman"/>
                <a:cs typeface="Times New Roman"/>
                <a:sym typeface="Times New Roman"/>
              </a:rPr>
              <a:t>Powder bed fusion</a:t>
            </a:r>
            <a:endParaRPr sz="2000">
              <a:latin typeface="Times New Roman"/>
              <a:ea typeface="Times New Roman"/>
              <a:cs typeface="Times New Roman"/>
              <a:sym typeface="Times New Roman"/>
            </a:endParaRPr>
          </a:p>
          <a:p>
            <a:pPr indent="-457200" lvl="0" marL="457200" rtl="0" algn="l">
              <a:lnSpc>
                <a:spcPct val="150000"/>
              </a:lnSpc>
              <a:spcBef>
                <a:spcPts val="400"/>
              </a:spcBef>
              <a:spcAft>
                <a:spcPts val="0"/>
              </a:spcAft>
              <a:buSzPts val="1224"/>
              <a:buFont typeface="Noto Sans Symbols"/>
              <a:buChar char="▪"/>
            </a:pPr>
            <a:r>
              <a:rPr lang="en-US" sz="2000">
                <a:solidFill>
                  <a:srgbClr val="333333"/>
                </a:solidFill>
                <a:latin typeface="Times New Roman"/>
                <a:ea typeface="Times New Roman"/>
                <a:cs typeface="Times New Roman"/>
                <a:sym typeface="Times New Roman"/>
              </a:rPr>
              <a:t>Directed energy deposition</a:t>
            </a:r>
            <a:endParaRPr sz="2000">
              <a:latin typeface="Times New Roman"/>
              <a:ea typeface="Times New Roman"/>
              <a:cs typeface="Times New Roman"/>
              <a:sym typeface="Times New Roman"/>
            </a:endParaRPr>
          </a:p>
          <a:p>
            <a:pPr indent="-228600" lvl="0" marL="457200" rtl="0" algn="l">
              <a:lnSpc>
                <a:spcPct val="100000"/>
              </a:lnSpc>
              <a:spcBef>
                <a:spcPts val="1200"/>
              </a:spcBef>
              <a:spcAft>
                <a:spcPts val="0"/>
              </a:spcAft>
              <a:buSzPts val="1224"/>
              <a:buNone/>
            </a:pPr>
            <a:r>
              <a:t/>
            </a:r>
            <a:endParaRPr>
              <a:latin typeface="Times New Roman"/>
              <a:ea typeface="Times New Roman"/>
              <a:cs typeface="Times New Roman"/>
              <a:sym typeface="Times New Roman"/>
            </a:endParaRPr>
          </a:p>
        </p:txBody>
      </p:sp>
      <p:sp>
        <p:nvSpPr>
          <p:cNvPr id="52" name="Google Shape;52;p34"/>
          <p:cNvSpPr txBox="1"/>
          <p:nvPr/>
        </p:nvSpPr>
        <p:spPr>
          <a:xfrm>
            <a:off x="766916" y="485823"/>
            <a:ext cx="761016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72727"/>
                </a:solidFill>
                <a:latin typeface="Times New Roman"/>
                <a:ea typeface="Times New Roman"/>
                <a:cs typeface="Times New Roman"/>
                <a:sym typeface="Times New Roman"/>
              </a:rPr>
              <a:t>Types of Additive Manufacturing:</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nvSpPr>
        <p:spPr>
          <a:xfrm>
            <a:off x="1945374" y="59652"/>
            <a:ext cx="494237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LITRATURE SURVEY</a:t>
            </a:r>
            <a:endParaRPr/>
          </a:p>
        </p:txBody>
      </p:sp>
      <p:sp>
        <p:nvSpPr>
          <p:cNvPr id="58" name="Google Shape;58;p11"/>
          <p:cNvSpPr txBox="1"/>
          <p:nvPr/>
        </p:nvSpPr>
        <p:spPr>
          <a:xfrm>
            <a:off x="466333" y="915022"/>
            <a:ext cx="8426245" cy="461273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history of AM can be traced as far back as the 1890s, with the majority of AM development occurring from the 1960s alongside the development of rapid prototyping technologies such as stereolithography, the process of solidifying light- sensitive liquid polymer. CH. Venu Madhav et al,3D printing is one of the most important technological advancements in Additive manufacturing which has been Implemented and recognized as a part of modern industry. Development of various components ranging from simple structures used in everyday life to complicated Components in aerospace applications, 3D printing Provides many advantages few are Simplicity, Reliability and Precision etc this makes it one of the most widely used for making components which can be used as concept. Components.3D printing is the most widely used additive manufacturing processes in the current industry not only limited to Engineering.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3077308" y="422031"/>
            <a:ext cx="633925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OBJECTIVE</a:t>
            </a:r>
            <a:endParaRPr/>
          </a:p>
        </p:txBody>
      </p:sp>
      <p:sp>
        <p:nvSpPr>
          <p:cNvPr id="64" name="Google Shape;64;p2"/>
          <p:cNvSpPr txBox="1"/>
          <p:nvPr/>
        </p:nvSpPr>
        <p:spPr>
          <a:xfrm>
            <a:off x="478402" y="1129917"/>
            <a:ext cx="8343339" cy="518603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Fused Deposition Modelling (FDM) is one of the preferred technologies, as it requires a simple operation with affordable equipment setup and major advantage of FDM technology is the quantity of available materials. To successfully produce parts using the FDM machine, a slicing software is required to provide instructions to the machine. Currently, numerous slicing softwares are available in the market that can be integrated to the FDM machine. Each slicing software has a slightly different performance compared with others.</a:t>
            </a: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Times New Roman"/>
                <a:ea typeface="Times New Roman"/>
                <a:cs typeface="Times New Roman"/>
                <a:sym typeface="Times New Roman"/>
              </a:rPr>
              <a:t>In this work, five slicing softwares namely, Ultimaker Cura, Astroprint, Icesl, Fusion360 and PrusaSlicer have been chosen to investigate their effect on the surface finish of 3D printed parts. The parameters which involved in affecting surface finish of printed parts were layer thickness, infill density, building temperature, printing speed.</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nvSpPr>
        <p:spPr>
          <a:xfrm>
            <a:off x="2444264" y="153358"/>
            <a:ext cx="633925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PRINCIPLES USED</a:t>
            </a:r>
            <a:endParaRPr/>
          </a:p>
        </p:txBody>
      </p:sp>
      <p:sp>
        <p:nvSpPr>
          <p:cNvPr id="70" name="Google Shape;70;p12"/>
          <p:cNvSpPr txBox="1"/>
          <p:nvPr/>
        </p:nvSpPr>
        <p:spPr>
          <a:xfrm>
            <a:off x="845574" y="799689"/>
            <a:ext cx="7708489" cy="5807744"/>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Material Extrusion :</a:t>
            </a:r>
            <a:endParaRPr b="1" i="0" sz="2000" u="none" cap="none" strike="noStrike">
              <a:solidFill>
                <a:srgbClr val="1F3763"/>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Material extrusion is an additive manufacturing technique in which thermoplastic material is pushed through a heated extrusion nozzle and deposited layer by layer to build an object. Fused filament fabrication (FFF), also referred to as fused deposition modelling (FDM), is the most commonly used additive material extrusion process.</a:t>
            </a:r>
            <a:endParaRPr/>
          </a:p>
          <a:p>
            <a:pPr indent="0" lvl="0" marL="0" marR="0" rtl="0" algn="just">
              <a:lnSpc>
                <a:spcPct val="15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Fused Deposition Modelling (FDM):</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In FDM process, thermoplastic material in the form of filament is unwound from a spool and is fed into a extruder assembly where it is melted in liquefier and this semi-liquid material is laid down on the build platform by extrusion process through a nozzle according to computer-controlled paths, where it cools and solidifies.</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nvSpPr>
        <p:spPr>
          <a:xfrm>
            <a:off x="1217073" y="386929"/>
            <a:ext cx="7170789" cy="655885"/>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PREPARATION OF SPECIMEN</a:t>
            </a:r>
            <a:endParaRPr b="0" i="0" sz="3600" u="none" cap="none" strike="noStrike">
              <a:solidFill>
                <a:srgbClr val="000000"/>
              </a:solidFill>
              <a:latin typeface="Calibri"/>
              <a:ea typeface="Calibri"/>
              <a:cs typeface="Calibri"/>
              <a:sym typeface="Calibri"/>
            </a:endParaRPr>
          </a:p>
        </p:txBody>
      </p:sp>
      <p:sp>
        <p:nvSpPr>
          <p:cNvPr id="76" name="Google Shape;76;p4"/>
          <p:cNvSpPr txBox="1"/>
          <p:nvPr/>
        </p:nvSpPr>
        <p:spPr>
          <a:xfrm>
            <a:off x="580292" y="1169377"/>
            <a:ext cx="7807570" cy="220682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Description of the 3D Part:</a:t>
            </a:r>
            <a:endParaRPr/>
          </a:p>
          <a:p>
            <a:pPr indent="0" lvl="0" marL="0" marR="0" rtl="0" algn="just">
              <a:lnSpc>
                <a:spcPct val="15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3D part selected for this study is a representative rectangular component. The part possesses intricate geometrical features and dimensions of 120 mm x 20 mm x 3 mm. The part is designed using Fusion 360 software.</a:t>
            </a:r>
            <a:endParaRPr b="0" i="0" sz="2000" u="none" cap="none" strike="noStrike">
              <a:solidFill>
                <a:srgbClr val="000000"/>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pic>
        <p:nvPicPr>
          <p:cNvPr id="77" name="Google Shape;77;p4"/>
          <p:cNvPicPr preferRelativeResize="0"/>
          <p:nvPr/>
        </p:nvPicPr>
        <p:blipFill rotWithShape="1">
          <a:blip r:embed="rId3">
            <a:alphaModFix/>
          </a:blip>
          <a:srcRect b="0" l="0" r="0" t="0"/>
          <a:stretch/>
        </p:blipFill>
        <p:spPr>
          <a:xfrm>
            <a:off x="580292" y="3039936"/>
            <a:ext cx="4110829" cy="3103192"/>
          </a:xfrm>
          <a:prstGeom prst="rect">
            <a:avLst/>
          </a:prstGeom>
          <a:noFill/>
          <a:ln>
            <a:noFill/>
          </a:ln>
        </p:spPr>
      </p:pic>
      <p:pic>
        <p:nvPicPr>
          <p:cNvPr id="78" name="Google Shape;78;p4"/>
          <p:cNvPicPr preferRelativeResize="0"/>
          <p:nvPr/>
        </p:nvPicPr>
        <p:blipFill rotWithShape="1">
          <a:blip r:embed="rId4">
            <a:alphaModFix/>
          </a:blip>
          <a:srcRect b="0" l="0" r="0" t="0"/>
          <a:stretch/>
        </p:blipFill>
        <p:spPr>
          <a:xfrm>
            <a:off x="4905585" y="3039936"/>
            <a:ext cx="3933615" cy="31031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5"/>
          <p:cNvSpPr txBox="1"/>
          <p:nvPr>
            <p:ph idx="1" type="body"/>
          </p:nvPr>
        </p:nvSpPr>
        <p:spPr>
          <a:xfrm>
            <a:off x="794125" y="184200"/>
            <a:ext cx="7473300" cy="2529600"/>
          </a:xfrm>
          <a:prstGeom prst="rect">
            <a:avLst/>
          </a:prstGeom>
          <a:noFill/>
          <a:ln>
            <a:noFill/>
          </a:ln>
        </p:spPr>
        <p:txBody>
          <a:bodyPr anchorCtr="0" anchor="t" bIns="45700" lIns="91425" spcFirstLastPara="1" rIns="91425" wrap="square" tIns="45700">
            <a:noAutofit/>
          </a:bodyPr>
          <a:lstStyle/>
          <a:p>
            <a:pPr indent="0" lvl="0" marL="150876" rtl="0" algn="just">
              <a:lnSpc>
                <a:spcPct val="150000"/>
              </a:lnSpc>
              <a:spcBef>
                <a:spcPts val="400"/>
              </a:spcBef>
              <a:spcAft>
                <a:spcPts val="0"/>
              </a:spcAft>
              <a:buSzPts val="1224"/>
              <a:buNone/>
            </a:pPr>
            <a:r>
              <a:rPr b="1" lang="en-US" sz="2000">
                <a:latin typeface="Times New Roman"/>
                <a:ea typeface="Times New Roman"/>
                <a:cs typeface="Times New Roman"/>
                <a:sym typeface="Times New Roman"/>
              </a:rPr>
              <a:t>Slicing Softwares:</a:t>
            </a:r>
            <a:endParaRPr sz="2000">
              <a:latin typeface="Times New Roman"/>
              <a:ea typeface="Times New Roman"/>
              <a:cs typeface="Times New Roman"/>
              <a:sym typeface="Times New Roman"/>
            </a:endParaRPr>
          </a:p>
          <a:p>
            <a:pPr indent="0" lvl="0" marL="150876" rtl="0" algn="just">
              <a:lnSpc>
                <a:spcPct val="150000"/>
              </a:lnSpc>
              <a:spcBef>
                <a:spcPts val="1200"/>
              </a:spcBef>
              <a:spcAft>
                <a:spcPts val="0"/>
              </a:spcAft>
              <a:buSzPts val="1224"/>
              <a:buNone/>
            </a:pPr>
            <a:r>
              <a:rPr lang="en-US" sz="2000">
                <a:latin typeface="Times New Roman"/>
                <a:ea typeface="Times New Roman"/>
                <a:cs typeface="Times New Roman"/>
                <a:sym typeface="Times New Roman"/>
              </a:rPr>
              <a:t>Five slicing software programs, namely Ultimaker Cura, Astroprint, Prusaslicer, Fusion 360 and Icesl were employed for slicing the 3D part.</a:t>
            </a:r>
            <a:endParaRPr sz="2000">
              <a:latin typeface="Times New Roman"/>
              <a:ea typeface="Times New Roman"/>
              <a:cs typeface="Times New Roman"/>
              <a:sym typeface="Times New Roman"/>
            </a:endParaRPr>
          </a:p>
          <a:p>
            <a:pPr indent="-228600" lvl="0" marL="457200" rtl="0" algn="l">
              <a:lnSpc>
                <a:spcPct val="100000"/>
              </a:lnSpc>
              <a:spcBef>
                <a:spcPts val="1200"/>
              </a:spcBef>
              <a:spcAft>
                <a:spcPts val="0"/>
              </a:spcAft>
              <a:buSzPts val="1224"/>
              <a:buNone/>
            </a:pPr>
            <a:r>
              <a:t/>
            </a:r>
            <a:endParaRPr/>
          </a:p>
        </p:txBody>
      </p:sp>
      <p:sp>
        <p:nvSpPr>
          <p:cNvPr id="84" name="Google Shape;84;p35"/>
          <p:cNvSpPr txBox="1"/>
          <p:nvPr/>
        </p:nvSpPr>
        <p:spPr>
          <a:xfrm>
            <a:off x="938731" y="2199943"/>
            <a:ext cx="5820600" cy="3591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Printing Parameters: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80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Printer					: Creality Ender 3</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Material					: PLA</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Nozzle Diameter			: 0.4 mm</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Layer Height				: 0.2 mm</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Infill Density				: 50%</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Infill Pattern				: Grid</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Print Speed				: 100 mm/s</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Printing Temperature		: 200°C</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Build Plate Temperature	: 60°C</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36"/>
          <p:cNvPicPr preferRelativeResize="0"/>
          <p:nvPr/>
        </p:nvPicPr>
        <p:blipFill rotWithShape="1">
          <a:blip r:embed="rId3">
            <a:alphaModFix/>
          </a:blip>
          <a:srcRect b="0" l="0" r="0" t="0"/>
          <a:stretch/>
        </p:blipFill>
        <p:spPr>
          <a:xfrm>
            <a:off x="602730" y="1092929"/>
            <a:ext cx="3775365" cy="2509938"/>
          </a:xfrm>
          <a:prstGeom prst="rect">
            <a:avLst/>
          </a:prstGeom>
          <a:noFill/>
          <a:ln>
            <a:noFill/>
          </a:ln>
        </p:spPr>
      </p:pic>
      <p:pic>
        <p:nvPicPr>
          <p:cNvPr id="90" name="Google Shape;90;p36"/>
          <p:cNvPicPr preferRelativeResize="0"/>
          <p:nvPr/>
        </p:nvPicPr>
        <p:blipFill rotWithShape="1">
          <a:blip r:embed="rId4">
            <a:alphaModFix/>
          </a:blip>
          <a:srcRect b="0" l="0" r="0" t="0"/>
          <a:stretch/>
        </p:blipFill>
        <p:spPr>
          <a:xfrm>
            <a:off x="4974241" y="1092929"/>
            <a:ext cx="3567029" cy="2509938"/>
          </a:xfrm>
          <a:prstGeom prst="rect">
            <a:avLst/>
          </a:prstGeom>
          <a:noFill/>
          <a:ln>
            <a:noFill/>
          </a:ln>
        </p:spPr>
      </p:pic>
      <p:pic>
        <p:nvPicPr>
          <p:cNvPr id="91" name="Google Shape;91;p36"/>
          <p:cNvPicPr preferRelativeResize="0"/>
          <p:nvPr/>
        </p:nvPicPr>
        <p:blipFill rotWithShape="1">
          <a:blip r:embed="rId5">
            <a:alphaModFix/>
          </a:blip>
          <a:srcRect b="0" l="0" r="0" t="0"/>
          <a:stretch/>
        </p:blipFill>
        <p:spPr>
          <a:xfrm>
            <a:off x="602730" y="4071165"/>
            <a:ext cx="3689836" cy="2639829"/>
          </a:xfrm>
          <a:prstGeom prst="rect">
            <a:avLst/>
          </a:prstGeom>
          <a:noFill/>
          <a:ln>
            <a:noFill/>
          </a:ln>
        </p:spPr>
      </p:pic>
      <p:pic>
        <p:nvPicPr>
          <p:cNvPr id="92" name="Google Shape;92;p36"/>
          <p:cNvPicPr preferRelativeResize="0"/>
          <p:nvPr/>
        </p:nvPicPr>
        <p:blipFill rotWithShape="1">
          <a:blip r:embed="rId6">
            <a:alphaModFix/>
          </a:blip>
          <a:srcRect b="0" l="0" r="0" t="0"/>
          <a:stretch/>
        </p:blipFill>
        <p:spPr>
          <a:xfrm>
            <a:off x="4974241" y="4071165"/>
            <a:ext cx="3567029" cy="2562411"/>
          </a:xfrm>
          <a:prstGeom prst="rect">
            <a:avLst/>
          </a:prstGeom>
          <a:noFill/>
          <a:ln>
            <a:noFill/>
          </a:ln>
        </p:spPr>
      </p:pic>
      <p:sp>
        <p:nvSpPr>
          <p:cNvPr id="93" name="Google Shape;93;p36"/>
          <p:cNvSpPr txBox="1"/>
          <p:nvPr/>
        </p:nvSpPr>
        <p:spPr>
          <a:xfrm>
            <a:off x="602730" y="424577"/>
            <a:ext cx="5414612" cy="4013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ASTROPRINT - PRINTING PARAMETERS</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2012-04-09T15:49:11Z</dcterms:created>
  <dc:creator>STUDENT</dc:creator>
</cp:coreProperties>
</file>