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8" r:id="rId3"/>
    <p:sldId id="259" r:id="rId4"/>
    <p:sldId id="260" r:id="rId5"/>
    <p:sldId id="261" r:id="rId6"/>
    <p:sldId id="262" r:id="rId7"/>
    <p:sldId id="263" r:id="rId8"/>
    <p:sldId id="264" r:id="rId9"/>
    <p:sldId id="279" r:id="rId10"/>
    <p:sldId id="265" r:id="rId11"/>
    <p:sldId id="266" r:id="rId12"/>
    <p:sldId id="267" r:id="rId13"/>
    <p:sldId id="278" r:id="rId14"/>
    <p:sldId id="268" r:id="rId15"/>
    <p:sldId id="269" r:id="rId16"/>
    <p:sldId id="270" r:id="rId17"/>
    <p:sldId id="280" r:id="rId18"/>
    <p:sldId id="271" r:id="rId19"/>
    <p:sldId id="272" r:id="rId20"/>
    <p:sldId id="281" r:id="rId21"/>
    <p:sldId id="273" r:id="rId22"/>
    <p:sldId id="274" r:id="rId23"/>
    <p:sldId id="277" r:id="rId24"/>
    <p:sldId id="276" r:id="rId25"/>
    <p:sldId id="275" r:id="rId26"/>
  </p:sldIdLst>
  <p:sldSz cx="9144000" cy="6858000" type="screen4x3"/>
  <p:notesSz cx="6858000" cy="9144000"/>
  <p:embeddedFontLst>
    <p:embeddedFont>
      <p:font typeface="Calibri" panose="020F0502020204030204" pitchFamily="34" charset="0"/>
      <p:regular r:id="rId28"/>
      <p:bold r:id="rId29"/>
      <p:italic r:id="rId30"/>
      <p:boldItalic r:id="rId31"/>
    </p:embeddedFont>
    <p:embeddedFont>
      <p:font typeface="Lucida Sans" panose="020B0602030504020204" pitchFamily="34" charset="0"/>
      <p:regular r:id="rId32"/>
      <p:bold r:id="rId33"/>
      <p:italic r:id="rId34"/>
      <p:boldItalic r:id="rId35"/>
    </p:embeddedFont>
    <p:embeddedFont>
      <p:font typeface="Tahoma" panose="020B0604030504040204" pitchFamily="34" charset="0"/>
      <p:regular r:id="rId36"/>
      <p:bold r:id="rId37"/>
    </p:embeddedFont>
    <p:embeddedFont>
      <p:font typeface="Verdana" panose="020B060403050404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idzzVDMZR8agV4yhHAJJAjwWezg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28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8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8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8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8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8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8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800" b="0" i="0" u="none" strike="noStrike" cap="none">
                <a:solidFill>
                  <a:schemeClr val="dk1"/>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28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8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8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8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8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8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8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800" b="0" i="0" u="none" strike="noStrike" cap="none">
                <a:solidFill>
                  <a:schemeClr val="dk1"/>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28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8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8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8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8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8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8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800" b="0" i="0" u="none" strike="noStrike" cap="none">
                <a:solidFill>
                  <a:schemeClr val="dk1"/>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pPr marL="0" marR="0" lvl="0" indent="0" algn="r" rtl="0">
                <a:spcBef>
                  <a:spcPts val="0"/>
                </a:spcBef>
                <a:spcAft>
                  <a:spcPts val="0"/>
                </a:spcAft>
                <a:buNone/>
              </a:pPr>
              <a:t>‹#›</a:t>
            </a:fld>
            <a:endParaRPr sz="1200" b="0" i="0" u="none" strike="noStrike" cap="none">
              <a:solidFill>
                <a:schemeClr val="dk1"/>
              </a:solidFill>
              <a:latin typeface="Tahoma"/>
              <a:ea typeface="Tahoma"/>
              <a:cs typeface="Tahoma"/>
              <a:sym typeface="Tahom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9"/>
        <p:cNvGrpSpPr/>
        <p:nvPr/>
      </p:nvGrpSpPr>
      <p:grpSpPr>
        <a:xfrm>
          <a:off x="0" y="0"/>
          <a:ext cx="0" cy="0"/>
          <a:chOff x="0" y="0"/>
          <a:chExt cx="0" cy="0"/>
        </a:xfrm>
      </p:grpSpPr>
      <p:sp>
        <p:nvSpPr>
          <p:cNvPr id="20" name="Google Shape;20;p23"/>
          <p:cNvSpPr txBox="1">
            <a:spLocks noGrp="1"/>
          </p:cNvSpPr>
          <p:nvPr>
            <p:ph type="title"/>
          </p:nvPr>
        </p:nvSpPr>
        <p:spPr>
          <a:xfrm>
            <a:off x="914400" y="4876800"/>
            <a:ext cx="7481776" cy="457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accent1"/>
              </a:buClr>
              <a:buSzPts val="2500"/>
              <a:buFont typeface="Lucida Sans"/>
              <a:buNone/>
              <a:defRPr sz="25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3"/>
          <p:cNvSpPr txBox="1">
            <a:spLocks noGrp="1"/>
          </p:cNvSpPr>
          <p:nvPr>
            <p:ph type="body" idx="1"/>
          </p:nvPr>
        </p:nvSpPr>
        <p:spPr>
          <a:xfrm>
            <a:off x="4419600" y="5355103"/>
            <a:ext cx="3974592" cy="914400"/>
          </a:xfrm>
          <a:prstGeom prst="rect">
            <a:avLst/>
          </a:prstGeom>
          <a:noFill/>
          <a:ln>
            <a:noFill/>
          </a:ln>
        </p:spPr>
        <p:txBody>
          <a:bodyPr spcFirstLastPara="1" wrap="square" lIns="91425" tIns="45700" rIns="91425" bIns="45700" anchor="t" anchorCtr="0">
            <a:noAutofit/>
          </a:bodyPr>
          <a:lstStyle>
            <a:lvl1pPr marL="457200" lvl="0" indent="-228600" algn="r">
              <a:spcBef>
                <a:spcPts val="400"/>
              </a:spcBef>
              <a:spcAft>
                <a:spcPts val="0"/>
              </a:spcAft>
              <a:buSzPts val="1088"/>
              <a:buNone/>
              <a:defRPr sz="1600"/>
            </a:lvl1pPr>
            <a:lvl2pPr marL="914400" lvl="1" indent="-228600" algn="l">
              <a:spcBef>
                <a:spcPts val="325"/>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2" name="Google Shape;22;p23"/>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Autofit/>
          </a:bodyPr>
          <a:lstStyle>
            <a:lvl1pPr marL="457200" lvl="0" indent="-366776" algn="l">
              <a:spcBef>
                <a:spcPts val="400"/>
              </a:spcBef>
              <a:spcAft>
                <a:spcPts val="0"/>
              </a:spcAft>
              <a:buSzPts val="2176"/>
              <a:buChar char="🞂"/>
              <a:defRPr sz="3200"/>
            </a:lvl1pPr>
            <a:lvl2pPr marL="914400" lvl="1" indent="-406400" algn="l">
              <a:spcBef>
                <a:spcPts val="325"/>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23" name="Google Shape;23;p23"/>
          <p:cNvSpPr txBox="1">
            <a:spLocks noGrp="1"/>
          </p:cNvSpPr>
          <p:nvPr>
            <p:ph type="dt" idx="10"/>
          </p:nvPr>
        </p:nvSpPr>
        <p:spPr>
          <a:xfrm>
            <a:off x="6727825" y="6408739"/>
            <a:ext cx="1919288" cy="3651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3"/>
          <p:cNvSpPr txBox="1">
            <a:spLocks noGrp="1"/>
          </p:cNvSpPr>
          <p:nvPr>
            <p:ph type="ftr" idx="11"/>
          </p:nvPr>
        </p:nvSpPr>
        <p:spPr>
          <a:xfrm>
            <a:off x="4379913" y="6408739"/>
            <a:ext cx="2351087"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3"/>
          <p:cNvSpPr txBox="1">
            <a:spLocks noGrp="1"/>
          </p:cNvSpPr>
          <p:nvPr>
            <p:ph type="sldNum" idx="12"/>
          </p:nvPr>
        </p:nvSpPr>
        <p:spPr>
          <a:xfrm>
            <a:off x="8647113" y="6408739"/>
            <a:ext cx="366712" cy="36512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000" b="0" i="0" u="none" strike="noStrike" cap="none">
                <a:solidFill>
                  <a:schemeClr val="dk1"/>
                </a:solidFill>
                <a:latin typeface="Tahoma"/>
                <a:ea typeface="Tahoma"/>
                <a:cs typeface="Tahoma"/>
                <a:sym typeface="Tahoma"/>
              </a:defRPr>
            </a:lvl1pPr>
            <a:lvl2pPr marL="0" lvl="1" indent="0" algn="r">
              <a:spcBef>
                <a:spcPts val="0"/>
              </a:spcBef>
              <a:spcAft>
                <a:spcPts val="0"/>
              </a:spcAft>
              <a:buNone/>
              <a:defRPr sz="1000" b="0" i="0" u="none" strike="noStrike" cap="none">
                <a:solidFill>
                  <a:schemeClr val="dk1"/>
                </a:solidFill>
                <a:latin typeface="Tahoma"/>
                <a:ea typeface="Tahoma"/>
                <a:cs typeface="Tahoma"/>
                <a:sym typeface="Tahoma"/>
              </a:defRPr>
            </a:lvl2pPr>
            <a:lvl3pPr marL="0" lvl="2" indent="0" algn="r">
              <a:spcBef>
                <a:spcPts val="0"/>
              </a:spcBef>
              <a:spcAft>
                <a:spcPts val="0"/>
              </a:spcAft>
              <a:buNone/>
              <a:defRPr sz="1000" b="0" i="0" u="none" strike="noStrike" cap="none">
                <a:solidFill>
                  <a:schemeClr val="dk1"/>
                </a:solidFill>
                <a:latin typeface="Tahoma"/>
                <a:ea typeface="Tahoma"/>
                <a:cs typeface="Tahoma"/>
                <a:sym typeface="Tahoma"/>
              </a:defRPr>
            </a:lvl3pPr>
            <a:lvl4pPr marL="0" lvl="3" indent="0" algn="r">
              <a:spcBef>
                <a:spcPts val="0"/>
              </a:spcBef>
              <a:spcAft>
                <a:spcPts val="0"/>
              </a:spcAft>
              <a:buNone/>
              <a:defRPr sz="1000" b="0" i="0" u="none" strike="noStrike" cap="none">
                <a:solidFill>
                  <a:schemeClr val="dk1"/>
                </a:solidFill>
                <a:latin typeface="Tahoma"/>
                <a:ea typeface="Tahoma"/>
                <a:cs typeface="Tahoma"/>
                <a:sym typeface="Tahoma"/>
              </a:defRPr>
            </a:lvl4pPr>
            <a:lvl5pPr marL="0" lvl="4" indent="0" algn="r">
              <a:spcBef>
                <a:spcPts val="0"/>
              </a:spcBef>
              <a:spcAft>
                <a:spcPts val="0"/>
              </a:spcAft>
              <a:buNone/>
              <a:defRPr sz="1000" b="0" i="0" u="none" strike="noStrike" cap="none">
                <a:solidFill>
                  <a:schemeClr val="dk1"/>
                </a:solidFill>
                <a:latin typeface="Tahoma"/>
                <a:ea typeface="Tahoma"/>
                <a:cs typeface="Tahoma"/>
                <a:sym typeface="Tahoma"/>
              </a:defRPr>
            </a:lvl5pPr>
            <a:lvl6pPr marL="0" lvl="5" indent="0" algn="r">
              <a:spcBef>
                <a:spcPts val="0"/>
              </a:spcBef>
              <a:spcAft>
                <a:spcPts val="0"/>
              </a:spcAft>
              <a:buNone/>
              <a:defRPr sz="1000" b="0" i="0" u="none" strike="noStrike" cap="none">
                <a:solidFill>
                  <a:schemeClr val="dk1"/>
                </a:solidFill>
                <a:latin typeface="Tahoma"/>
                <a:ea typeface="Tahoma"/>
                <a:cs typeface="Tahoma"/>
                <a:sym typeface="Tahoma"/>
              </a:defRPr>
            </a:lvl6pPr>
            <a:lvl7pPr marL="0" lvl="6" indent="0" algn="r">
              <a:spcBef>
                <a:spcPts val="0"/>
              </a:spcBef>
              <a:spcAft>
                <a:spcPts val="0"/>
              </a:spcAft>
              <a:buNone/>
              <a:defRPr sz="1000" b="0" i="0" u="none" strike="noStrike" cap="none">
                <a:solidFill>
                  <a:schemeClr val="dk1"/>
                </a:solidFill>
                <a:latin typeface="Tahoma"/>
                <a:ea typeface="Tahoma"/>
                <a:cs typeface="Tahoma"/>
                <a:sym typeface="Tahoma"/>
              </a:defRPr>
            </a:lvl7pPr>
            <a:lvl8pPr marL="0" lvl="7" indent="0" algn="r">
              <a:spcBef>
                <a:spcPts val="0"/>
              </a:spcBef>
              <a:spcAft>
                <a:spcPts val="0"/>
              </a:spcAft>
              <a:buNone/>
              <a:defRPr sz="1000" b="0" i="0" u="none" strike="noStrike" cap="none">
                <a:solidFill>
                  <a:schemeClr val="dk1"/>
                </a:solidFill>
                <a:latin typeface="Tahoma"/>
                <a:ea typeface="Tahoma"/>
                <a:cs typeface="Tahoma"/>
                <a:sym typeface="Tahoma"/>
              </a:defRPr>
            </a:lvl8pPr>
            <a:lvl9pPr marL="0" lvl="8" indent="0" algn="r">
              <a:spcBef>
                <a:spcPts val="0"/>
              </a:spcBef>
              <a:spcAft>
                <a:spcPts val="0"/>
              </a:spcAft>
              <a:buNone/>
              <a:defRPr sz="10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22"/>
          <p:cNvSpPr/>
          <p:nvPr/>
        </p:nvSpPr>
        <p:spPr>
          <a:xfrm>
            <a:off x="500063" y="5945189"/>
            <a:ext cx="4940300" cy="920751"/>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b="0" i="0" u="none" strike="noStrike" cap="none">
              <a:solidFill>
                <a:schemeClr val="dk1"/>
              </a:solidFill>
              <a:latin typeface="Tahoma"/>
              <a:ea typeface="Tahoma"/>
              <a:cs typeface="Tahoma"/>
              <a:sym typeface="Tahoma"/>
            </a:endParaRPr>
          </a:p>
        </p:txBody>
      </p:sp>
      <p:sp>
        <p:nvSpPr>
          <p:cNvPr id="11" name="Google Shape;11;p22"/>
          <p:cNvSpPr/>
          <p:nvPr/>
        </p:nvSpPr>
        <p:spPr>
          <a:xfrm>
            <a:off x="485775" y="5938837"/>
            <a:ext cx="3690938" cy="933451"/>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b="0" i="0" u="none" strike="noStrike" cap="none">
              <a:solidFill>
                <a:schemeClr val="dk1"/>
              </a:solidFill>
              <a:latin typeface="Tahoma"/>
              <a:ea typeface="Tahoma"/>
              <a:cs typeface="Tahoma"/>
              <a:sym typeface="Tahoma"/>
            </a:endParaRPr>
          </a:p>
        </p:txBody>
      </p:sp>
      <p:sp>
        <p:nvSpPr>
          <p:cNvPr id="12" name="Google Shape;12;p22"/>
          <p:cNvSpPr/>
          <p:nvPr/>
        </p:nvSpPr>
        <p:spPr>
          <a:xfrm>
            <a:off x="-6042" y="5791254"/>
            <a:ext cx="3402314" cy="1080868"/>
          </a:xfrm>
          <a:prstGeom prst="rtTriangle">
            <a:avLst/>
          </a:prstGeom>
          <a:blipFill rotWithShape="1">
            <a:blip r:embed="rId4">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b="0" i="0" u="none" strike="noStrike" cap="none">
              <a:solidFill>
                <a:schemeClr val="lt1"/>
              </a:solidFill>
              <a:latin typeface="Tahoma"/>
              <a:ea typeface="Tahoma"/>
              <a:cs typeface="Tahoma"/>
              <a:sym typeface="Tahoma"/>
            </a:endParaRPr>
          </a:p>
        </p:txBody>
      </p:sp>
      <p:cxnSp>
        <p:nvCxnSpPr>
          <p:cNvPr id="13" name="Google Shape;13;p22"/>
          <p:cNvCxnSpPr/>
          <p:nvPr/>
        </p:nvCxnSpPr>
        <p:spPr>
          <a:xfrm>
            <a:off x="-9237" y="5787739"/>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14" name="Google Shape;14;p22"/>
          <p:cNvSpPr txBox="1">
            <a:spLocks noGrp="1"/>
          </p:cNvSpPr>
          <p:nvPr>
            <p:ph type="title"/>
          </p:nvPr>
        </p:nvSpPr>
        <p:spPr>
          <a:xfrm>
            <a:off x="457200" y="274639"/>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1pPr>
            <a:lvl2pPr marR="0" lvl="1"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2pPr>
            <a:lvl3pPr marR="0" lvl="2"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3pPr>
            <a:lvl4pPr marR="0" lvl="3"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4pPr>
            <a:lvl5pPr marR="0" lvl="4"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5pPr>
            <a:lvl6pPr marR="0" lvl="5"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6pPr>
            <a:lvl7pPr marR="0" lvl="6"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7pPr>
            <a:lvl8pPr marR="0" lvl="7"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8pPr>
            <a:lvl9pPr marR="0" lvl="8" algn="l" rtl="0">
              <a:spcBef>
                <a:spcPts val="0"/>
              </a:spcBef>
              <a:spcAft>
                <a:spcPts val="0"/>
              </a:spcAft>
              <a:buSzPts val="1400"/>
              <a:buNone/>
              <a:defRPr sz="4100" b="1" i="0" u="none" strike="noStrike" cap="none">
                <a:solidFill>
                  <a:schemeClr val="dk2"/>
                </a:solidFill>
                <a:latin typeface="Lucida Sans"/>
                <a:ea typeface="Lucida Sans"/>
                <a:cs typeface="Lucida Sans"/>
                <a:sym typeface="Lucida Sans"/>
              </a:defRPr>
            </a:lvl9pPr>
          </a:lstStyle>
          <a:p>
            <a:endParaRPr/>
          </a:p>
        </p:txBody>
      </p:sp>
      <p:sp>
        <p:nvSpPr>
          <p:cNvPr id="15" name="Google Shape;15;p22"/>
          <p:cNvSpPr txBox="1">
            <a:spLocks noGrp="1"/>
          </p:cNvSpPr>
          <p:nvPr>
            <p:ph type="body" idx="1"/>
          </p:nvPr>
        </p:nvSpPr>
        <p:spPr>
          <a:xfrm>
            <a:off x="457200" y="1481137"/>
            <a:ext cx="8229600" cy="4525963"/>
          </a:xfrm>
          <a:prstGeom prst="rect">
            <a:avLst/>
          </a:prstGeom>
          <a:noFill/>
          <a:ln>
            <a:noFill/>
          </a:ln>
        </p:spPr>
        <p:txBody>
          <a:bodyPr spcFirstLastPara="1" wrap="square" lIns="91425" tIns="45700" rIns="91425" bIns="45700" anchor="t" anchorCtr="0">
            <a:noAutofit/>
          </a:bodyPr>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Lucida Sans"/>
                <a:ea typeface="Lucida Sans"/>
                <a:cs typeface="Lucida Sans"/>
                <a:sym typeface="Lucida Sans"/>
              </a:defRPr>
            </a:lvl1pPr>
            <a:lvl2pPr marL="914400" marR="0" lvl="1" indent="-374650" algn="l" rtl="0">
              <a:spcBef>
                <a:spcPts val="325"/>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L="2286000" marR="0" lvl="4" indent="-355600" algn="l" rtl="0">
              <a:spcBef>
                <a:spcPts val="350"/>
              </a:spcBef>
              <a:spcAft>
                <a:spcPts val="0"/>
              </a:spcAft>
              <a:buClr>
                <a:schemeClr val="accent2"/>
              </a:buClr>
              <a:buSzPts val="2000"/>
              <a:buFont typeface="Noto Sans Symbols"/>
              <a:buChar char="●"/>
              <a:defRPr sz="2000" b="0" i="0" u="none" strike="noStrike" cap="none">
                <a:solidFill>
                  <a:schemeClr val="dk1"/>
                </a:solidFill>
                <a:latin typeface="Lucida Sans"/>
                <a:ea typeface="Lucida Sans"/>
                <a:cs typeface="Lucida Sans"/>
                <a:sym typeface="Lucida Sans"/>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16" name="Google Shape;16;p22"/>
          <p:cNvSpPr txBox="1">
            <a:spLocks noGrp="1"/>
          </p:cNvSpPr>
          <p:nvPr>
            <p:ph type="dt" idx="10"/>
          </p:nvPr>
        </p:nvSpPr>
        <p:spPr>
          <a:xfrm>
            <a:off x="6727825" y="6408739"/>
            <a:ext cx="1919288" cy="3651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28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8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8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8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8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8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8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800" b="0" i="0" u="none" strike="noStrike" cap="none">
                <a:solidFill>
                  <a:schemeClr val="dk1"/>
                </a:solidFill>
                <a:latin typeface="Tahoma"/>
                <a:ea typeface="Tahoma"/>
                <a:cs typeface="Tahoma"/>
                <a:sym typeface="Tahoma"/>
              </a:defRPr>
            </a:lvl9pPr>
          </a:lstStyle>
          <a:p>
            <a:endParaRPr/>
          </a:p>
        </p:txBody>
      </p:sp>
      <p:sp>
        <p:nvSpPr>
          <p:cNvPr id="17" name="Google Shape;17;p22"/>
          <p:cNvSpPr txBox="1">
            <a:spLocks noGrp="1"/>
          </p:cNvSpPr>
          <p:nvPr>
            <p:ph type="ftr" idx="11"/>
          </p:nvPr>
        </p:nvSpPr>
        <p:spPr>
          <a:xfrm>
            <a:off x="4379913" y="6408739"/>
            <a:ext cx="2351087"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b="0" i="0" u="none" strike="noStrike" cap="none">
                <a:solidFill>
                  <a:schemeClr val="dk1"/>
                </a:solidFill>
                <a:latin typeface="Tahoma"/>
                <a:ea typeface="Tahoma"/>
                <a:cs typeface="Tahoma"/>
                <a:sym typeface="Tahoma"/>
              </a:defRPr>
            </a:lvl1pPr>
            <a:lvl2pPr marR="0" lvl="1" algn="l" rtl="0">
              <a:spcBef>
                <a:spcPts val="0"/>
              </a:spcBef>
              <a:spcAft>
                <a:spcPts val="0"/>
              </a:spcAft>
              <a:buSzPts val="1400"/>
              <a:buNone/>
              <a:defRPr sz="2800" b="0" i="0" u="none" strike="noStrike" cap="none">
                <a:solidFill>
                  <a:schemeClr val="dk1"/>
                </a:solidFill>
                <a:latin typeface="Tahoma"/>
                <a:ea typeface="Tahoma"/>
                <a:cs typeface="Tahoma"/>
                <a:sym typeface="Tahoma"/>
              </a:defRPr>
            </a:lvl2pPr>
            <a:lvl3pPr marR="0" lvl="2" algn="l" rtl="0">
              <a:spcBef>
                <a:spcPts val="0"/>
              </a:spcBef>
              <a:spcAft>
                <a:spcPts val="0"/>
              </a:spcAft>
              <a:buSzPts val="1400"/>
              <a:buNone/>
              <a:defRPr sz="2800" b="0" i="0" u="none" strike="noStrike" cap="none">
                <a:solidFill>
                  <a:schemeClr val="dk1"/>
                </a:solidFill>
                <a:latin typeface="Tahoma"/>
                <a:ea typeface="Tahoma"/>
                <a:cs typeface="Tahoma"/>
                <a:sym typeface="Tahoma"/>
              </a:defRPr>
            </a:lvl3pPr>
            <a:lvl4pPr marR="0" lvl="3" algn="l" rtl="0">
              <a:spcBef>
                <a:spcPts val="0"/>
              </a:spcBef>
              <a:spcAft>
                <a:spcPts val="0"/>
              </a:spcAft>
              <a:buSzPts val="1400"/>
              <a:buNone/>
              <a:defRPr sz="2800" b="0" i="0" u="none" strike="noStrike" cap="none">
                <a:solidFill>
                  <a:schemeClr val="dk1"/>
                </a:solidFill>
                <a:latin typeface="Tahoma"/>
                <a:ea typeface="Tahoma"/>
                <a:cs typeface="Tahoma"/>
                <a:sym typeface="Tahoma"/>
              </a:defRPr>
            </a:lvl4pPr>
            <a:lvl5pPr marR="0" lvl="4" algn="l" rtl="0">
              <a:spcBef>
                <a:spcPts val="0"/>
              </a:spcBef>
              <a:spcAft>
                <a:spcPts val="0"/>
              </a:spcAft>
              <a:buSzPts val="1400"/>
              <a:buNone/>
              <a:defRPr sz="2800" b="0" i="0" u="none" strike="noStrike" cap="none">
                <a:solidFill>
                  <a:schemeClr val="dk1"/>
                </a:solidFill>
                <a:latin typeface="Tahoma"/>
                <a:ea typeface="Tahoma"/>
                <a:cs typeface="Tahoma"/>
                <a:sym typeface="Tahoma"/>
              </a:defRPr>
            </a:lvl5pPr>
            <a:lvl6pPr marR="0" lvl="5" algn="l" rtl="0">
              <a:spcBef>
                <a:spcPts val="0"/>
              </a:spcBef>
              <a:spcAft>
                <a:spcPts val="0"/>
              </a:spcAft>
              <a:buSzPts val="1400"/>
              <a:buNone/>
              <a:defRPr sz="2800" b="0" i="0" u="none" strike="noStrike" cap="none">
                <a:solidFill>
                  <a:schemeClr val="dk1"/>
                </a:solidFill>
                <a:latin typeface="Tahoma"/>
                <a:ea typeface="Tahoma"/>
                <a:cs typeface="Tahoma"/>
                <a:sym typeface="Tahoma"/>
              </a:defRPr>
            </a:lvl6pPr>
            <a:lvl7pPr marR="0" lvl="6" algn="l" rtl="0">
              <a:spcBef>
                <a:spcPts val="0"/>
              </a:spcBef>
              <a:spcAft>
                <a:spcPts val="0"/>
              </a:spcAft>
              <a:buSzPts val="1400"/>
              <a:buNone/>
              <a:defRPr sz="2800" b="0" i="0" u="none" strike="noStrike" cap="none">
                <a:solidFill>
                  <a:schemeClr val="dk1"/>
                </a:solidFill>
                <a:latin typeface="Tahoma"/>
                <a:ea typeface="Tahoma"/>
                <a:cs typeface="Tahoma"/>
                <a:sym typeface="Tahoma"/>
              </a:defRPr>
            </a:lvl7pPr>
            <a:lvl8pPr marR="0" lvl="7" algn="l" rtl="0">
              <a:spcBef>
                <a:spcPts val="0"/>
              </a:spcBef>
              <a:spcAft>
                <a:spcPts val="0"/>
              </a:spcAft>
              <a:buSzPts val="1400"/>
              <a:buNone/>
              <a:defRPr sz="2800" b="0" i="0" u="none" strike="noStrike" cap="none">
                <a:solidFill>
                  <a:schemeClr val="dk1"/>
                </a:solidFill>
                <a:latin typeface="Tahoma"/>
                <a:ea typeface="Tahoma"/>
                <a:cs typeface="Tahoma"/>
                <a:sym typeface="Tahoma"/>
              </a:defRPr>
            </a:lvl8pPr>
            <a:lvl9pPr marR="0" lvl="8" algn="l" rtl="0">
              <a:spcBef>
                <a:spcPts val="0"/>
              </a:spcBef>
              <a:spcAft>
                <a:spcPts val="0"/>
              </a:spcAft>
              <a:buSzPts val="1400"/>
              <a:buNone/>
              <a:defRPr sz="2800" b="0" i="0" u="none" strike="noStrike" cap="none">
                <a:solidFill>
                  <a:schemeClr val="dk1"/>
                </a:solidFill>
                <a:latin typeface="Tahoma"/>
                <a:ea typeface="Tahoma"/>
                <a:cs typeface="Tahoma"/>
                <a:sym typeface="Tahoma"/>
              </a:defRPr>
            </a:lvl9pPr>
          </a:lstStyle>
          <a:p>
            <a:endParaRPr/>
          </a:p>
        </p:txBody>
      </p:sp>
      <p:sp>
        <p:nvSpPr>
          <p:cNvPr id="18" name="Google Shape;18;p22"/>
          <p:cNvSpPr txBox="1">
            <a:spLocks noGrp="1"/>
          </p:cNvSpPr>
          <p:nvPr>
            <p:ph type="sldNum" idx="12"/>
          </p:nvPr>
        </p:nvSpPr>
        <p:spPr>
          <a:xfrm>
            <a:off x="8647113" y="6408739"/>
            <a:ext cx="366712"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000" b="0" i="0" u="none" strike="noStrike" cap="none">
                <a:solidFill>
                  <a:schemeClr val="dk1"/>
                </a:solidFill>
                <a:latin typeface="Tahoma"/>
                <a:ea typeface="Tahoma"/>
                <a:cs typeface="Tahoma"/>
                <a:sym typeface="Tahoma"/>
              </a:defRPr>
            </a:lvl1pPr>
            <a:lvl2pPr marL="0" marR="0" lvl="1" indent="0" algn="r" rtl="0">
              <a:spcBef>
                <a:spcPts val="0"/>
              </a:spcBef>
              <a:spcAft>
                <a:spcPts val="0"/>
              </a:spcAft>
              <a:buNone/>
              <a:defRPr sz="1000" b="0" i="0" u="none" strike="noStrike" cap="none">
                <a:solidFill>
                  <a:schemeClr val="dk1"/>
                </a:solidFill>
                <a:latin typeface="Tahoma"/>
                <a:ea typeface="Tahoma"/>
                <a:cs typeface="Tahoma"/>
                <a:sym typeface="Tahoma"/>
              </a:defRPr>
            </a:lvl2pPr>
            <a:lvl3pPr marL="0" marR="0" lvl="2" indent="0" algn="r" rtl="0">
              <a:spcBef>
                <a:spcPts val="0"/>
              </a:spcBef>
              <a:spcAft>
                <a:spcPts val="0"/>
              </a:spcAft>
              <a:buNone/>
              <a:defRPr sz="1000" b="0" i="0" u="none" strike="noStrike" cap="none">
                <a:solidFill>
                  <a:schemeClr val="dk1"/>
                </a:solidFill>
                <a:latin typeface="Tahoma"/>
                <a:ea typeface="Tahoma"/>
                <a:cs typeface="Tahoma"/>
                <a:sym typeface="Tahoma"/>
              </a:defRPr>
            </a:lvl3pPr>
            <a:lvl4pPr marL="0" marR="0" lvl="3" indent="0" algn="r" rtl="0">
              <a:spcBef>
                <a:spcPts val="0"/>
              </a:spcBef>
              <a:spcAft>
                <a:spcPts val="0"/>
              </a:spcAft>
              <a:buNone/>
              <a:defRPr sz="1000" b="0" i="0" u="none" strike="noStrike" cap="none">
                <a:solidFill>
                  <a:schemeClr val="dk1"/>
                </a:solidFill>
                <a:latin typeface="Tahoma"/>
                <a:ea typeface="Tahoma"/>
                <a:cs typeface="Tahoma"/>
                <a:sym typeface="Tahoma"/>
              </a:defRPr>
            </a:lvl4pPr>
            <a:lvl5pPr marL="0" marR="0" lvl="4" indent="0" algn="r" rtl="0">
              <a:spcBef>
                <a:spcPts val="0"/>
              </a:spcBef>
              <a:spcAft>
                <a:spcPts val="0"/>
              </a:spcAft>
              <a:buNone/>
              <a:defRPr sz="1000" b="0" i="0" u="none" strike="noStrike" cap="none">
                <a:solidFill>
                  <a:schemeClr val="dk1"/>
                </a:solidFill>
                <a:latin typeface="Tahoma"/>
                <a:ea typeface="Tahoma"/>
                <a:cs typeface="Tahoma"/>
                <a:sym typeface="Tahoma"/>
              </a:defRPr>
            </a:lvl5pPr>
            <a:lvl6pPr marL="0" marR="0" lvl="5" indent="0" algn="r" rtl="0">
              <a:spcBef>
                <a:spcPts val="0"/>
              </a:spcBef>
              <a:spcAft>
                <a:spcPts val="0"/>
              </a:spcAft>
              <a:buNone/>
              <a:defRPr sz="1000" b="0" i="0" u="none" strike="noStrike" cap="none">
                <a:solidFill>
                  <a:schemeClr val="dk1"/>
                </a:solidFill>
                <a:latin typeface="Tahoma"/>
                <a:ea typeface="Tahoma"/>
                <a:cs typeface="Tahoma"/>
                <a:sym typeface="Tahoma"/>
              </a:defRPr>
            </a:lvl6pPr>
            <a:lvl7pPr marL="0" marR="0" lvl="6" indent="0" algn="r" rtl="0">
              <a:spcBef>
                <a:spcPts val="0"/>
              </a:spcBef>
              <a:spcAft>
                <a:spcPts val="0"/>
              </a:spcAft>
              <a:buNone/>
              <a:defRPr sz="1000" b="0" i="0" u="none" strike="noStrike" cap="none">
                <a:solidFill>
                  <a:schemeClr val="dk1"/>
                </a:solidFill>
                <a:latin typeface="Tahoma"/>
                <a:ea typeface="Tahoma"/>
                <a:cs typeface="Tahoma"/>
                <a:sym typeface="Tahoma"/>
              </a:defRPr>
            </a:lvl7pPr>
            <a:lvl8pPr marL="0" marR="0" lvl="7" indent="0" algn="r" rtl="0">
              <a:spcBef>
                <a:spcPts val="0"/>
              </a:spcBef>
              <a:spcAft>
                <a:spcPts val="0"/>
              </a:spcAft>
              <a:buNone/>
              <a:defRPr sz="1000" b="0" i="0" u="none" strike="noStrike" cap="none">
                <a:solidFill>
                  <a:schemeClr val="dk1"/>
                </a:solidFill>
                <a:latin typeface="Tahoma"/>
                <a:ea typeface="Tahoma"/>
                <a:cs typeface="Tahoma"/>
                <a:sym typeface="Tahoma"/>
              </a:defRPr>
            </a:lvl8pPr>
            <a:lvl9pPr marL="0" marR="0" lvl="8" indent="0" algn="r" rtl="0">
              <a:spcBef>
                <a:spcPts val="0"/>
              </a:spcBef>
              <a:spcAft>
                <a:spcPts val="0"/>
              </a:spcAft>
              <a:buNone/>
              <a:defRPr sz="1000" b="0" i="0" u="none" strike="noStrike" cap="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7" name="Google Shape;107;p1" descr="Logo&#10;&#10;Description automatically generated"/>
          <p:cNvPicPr preferRelativeResize="0"/>
          <p:nvPr/>
        </p:nvPicPr>
        <p:blipFill rotWithShape="1">
          <a:blip r:embed="rId3">
            <a:alphaModFix/>
          </a:blip>
          <a:srcRect/>
          <a:stretch/>
        </p:blipFill>
        <p:spPr>
          <a:xfrm>
            <a:off x="572433" y="416209"/>
            <a:ext cx="1270016" cy="1508126"/>
          </a:xfrm>
          <a:prstGeom prst="rect">
            <a:avLst/>
          </a:prstGeom>
          <a:noFill/>
          <a:ln>
            <a:noFill/>
          </a:ln>
        </p:spPr>
      </p:pic>
      <p:pic>
        <p:nvPicPr>
          <p:cNvPr id="108" name="Google Shape;108;p1" descr="A picture containing text, clipart&#10;&#10;Description automatically generated"/>
          <p:cNvPicPr preferRelativeResize="0"/>
          <p:nvPr/>
        </p:nvPicPr>
        <p:blipFill rotWithShape="1">
          <a:blip r:embed="rId4">
            <a:alphaModFix/>
          </a:blip>
          <a:srcRect/>
          <a:stretch/>
        </p:blipFill>
        <p:spPr>
          <a:xfrm>
            <a:off x="7146597" y="410928"/>
            <a:ext cx="1697152" cy="1636237"/>
          </a:xfrm>
          <a:prstGeom prst="rect">
            <a:avLst/>
          </a:prstGeom>
          <a:noFill/>
          <a:ln>
            <a:noFill/>
          </a:ln>
        </p:spPr>
      </p:pic>
      <p:sp>
        <p:nvSpPr>
          <p:cNvPr id="106" name="Google Shape;106;p1"/>
          <p:cNvSpPr/>
          <p:nvPr/>
        </p:nvSpPr>
        <p:spPr>
          <a:xfrm>
            <a:off x="428550" y="287818"/>
            <a:ext cx="8286900" cy="4062651"/>
          </a:xfrm>
          <a:prstGeom prst="rect">
            <a:avLst/>
          </a:prstGeom>
          <a:noFill/>
          <a:ln>
            <a:noFill/>
          </a:ln>
        </p:spPr>
        <p:txBody>
          <a:bodyPr spcFirstLastPara="1" wrap="square" lIns="0" tIns="0" rIns="0" bIns="0" anchor="ctr" anchorCtr="0">
            <a:spAutoFit/>
          </a:bodyPr>
          <a:lstStyle/>
          <a:p>
            <a:pPr marR="0" lvl="0" algn="ctr" defTabSz="798513" rtl="0">
              <a:spcBef>
                <a:spcPts val="0"/>
              </a:spcBef>
              <a:spcAft>
                <a:spcPts val="0"/>
              </a:spcAft>
              <a:buNone/>
              <a:tabLst>
                <a:tab pos="6907213" algn="l"/>
                <a:tab pos="7802563" algn="l"/>
              </a:tabLst>
            </a:pPr>
            <a:r>
              <a:rPr lang="en-US" sz="2200" b="1" dirty="0">
                <a:solidFill>
                  <a:srgbClr val="6D0F14"/>
                </a:solidFill>
                <a:latin typeface="Times New Roman" panose="02020603050405020304" pitchFamily="18" charset="0"/>
                <a:ea typeface="Times New Roman"/>
                <a:cs typeface="Times New Roman" panose="02020603050405020304" pitchFamily="18" charset="0"/>
                <a:sym typeface="Times New Roman"/>
              </a:rPr>
              <a:t>INVESTIGATION OF WELD TEST USING </a:t>
            </a:r>
          </a:p>
          <a:p>
            <a:pPr marR="0" lvl="0" indent="536575" algn="ctr" defTabSz="798513" rtl="0">
              <a:spcBef>
                <a:spcPts val="0"/>
              </a:spcBef>
              <a:spcAft>
                <a:spcPts val="0"/>
              </a:spcAft>
              <a:buNone/>
              <a:tabLst>
                <a:tab pos="6907213" algn="l"/>
                <a:tab pos="7802563" algn="l"/>
              </a:tabLst>
            </a:pPr>
            <a:r>
              <a:rPr lang="en-US" sz="2200" b="1" dirty="0">
                <a:solidFill>
                  <a:srgbClr val="6D0F14"/>
                </a:solidFill>
                <a:latin typeface="Times New Roman" panose="02020603050405020304" pitchFamily="18" charset="0"/>
                <a:ea typeface="Times New Roman"/>
                <a:cs typeface="Times New Roman" panose="02020603050405020304" pitchFamily="18" charset="0"/>
                <a:sym typeface="Times New Roman"/>
              </a:rPr>
              <a:t>COLD METALTRANSFER ON </a:t>
            </a:r>
          </a:p>
          <a:p>
            <a:pPr marR="0" lvl="0" indent="536575" algn="ctr" defTabSz="798513" rtl="0">
              <a:spcBef>
                <a:spcPts val="0"/>
              </a:spcBef>
              <a:spcAft>
                <a:spcPts val="0"/>
              </a:spcAft>
              <a:buNone/>
              <a:tabLst>
                <a:tab pos="6907213" algn="l"/>
                <a:tab pos="7802563" algn="l"/>
              </a:tabLst>
            </a:pPr>
            <a:r>
              <a:rPr lang="en-US" sz="2200" b="1" dirty="0">
                <a:solidFill>
                  <a:srgbClr val="6D0F14"/>
                </a:solidFill>
                <a:latin typeface="Times New Roman" panose="02020603050405020304" pitchFamily="18" charset="0"/>
                <a:ea typeface="Times New Roman"/>
                <a:cs typeface="Times New Roman" panose="02020603050405020304" pitchFamily="18" charset="0"/>
                <a:sym typeface="Times New Roman"/>
              </a:rPr>
              <a:t>AUSTENITIC STEEL</a:t>
            </a:r>
            <a:r>
              <a:rPr lang="en-US" sz="2000" b="1" i="0" u="none" strike="noStrike" cap="none" dirty="0">
                <a:solidFill>
                  <a:srgbClr val="6D0F14"/>
                </a:solidFill>
                <a:latin typeface="Times New Roman" panose="02020603050405020304" pitchFamily="18" charset="0"/>
                <a:ea typeface="Times New Roman"/>
                <a:cs typeface="Times New Roman" panose="02020603050405020304" pitchFamily="18" charset="0"/>
                <a:sym typeface="Times New Roman"/>
              </a:rPr>
              <a:t> </a:t>
            </a:r>
            <a:r>
              <a:rPr lang="en-US" sz="20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rPr>
              <a:t> </a:t>
            </a:r>
          </a:p>
          <a:p>
            <a:pPr marR="0" lvl="0" indent="536575" algn="ctr" defTabSz="798513" rtl="0">
              <a:spcBef>
                <a:spcPts val="0"/>
              </a:spcBef>
              <a:spcAft>
                <a:spcPts val="0"/>
              </a:spcAft>
              <a:buNone/>
              <a:tabLst>
                <a:tab pos="6907213" algn="l"/>
                <a:tab pos="7802563" algn="l"/>
              </a:tabLst>
            </a:pPr>
            <a:endParaRPr sz="20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spcBef>
                <a:spcPts val="0"/>
              </a:spcBef>
              <a:spcAft>
                <a:spcPts val="0"/>
              </a:spcAft>
              <a:buNone/>
            </a:pPr>
            <a:r>
              <a:rPr lang="en-US" sz="1800" b="1" i="1" u="none" strike="noStrike" cap="none" dirty="0">
                <a:solidFill>
                  <a:schemeClr val="dk1"/>
                </a:solidFill>
                <a:latin typeface="Times New Roman" panose="02020603050405020304" pitchFamily="18" charset="0"/>
                <a:ea typeface="Tahoma"/>
                <a:cs typeface="Times New Roman" panose="02020603050405020304" pitchFamily="18" charset="0"/>
                <a:sym typeface="Tahoma"/>
              </a:rPr>
              <a:t>By</a:t>
            </a:r>
          </a:p>
          <a:p>
            <a:pPr marL="0" marR="0" lvl="0" indent="0" algn="ctr" rtl="0">
              <a:spcBef>
                <a:spcPts val="0"/>
              </a:spcBef>
              <a:spcAft>
                <a:spcPts val="0"/>
              </a:spcAft>
              <a:buNone/>
            </a:pPr>
            <a:endParaRPr lang="en-US" sz="2000" dirty="0">
              <a:latin typeface="Times New Roman" panose="02020603050405020304" pitchFamily="18" charset="0"/>
              <a:ea typeface="Times New Roman"/>
              <a:cs typeface="Times New Roman" panose="02020603050405020304" pitchFamily="18" charset="0"/>
              <a:sym typeface="Times New Roman"/>
            </a:endParaRPr>
          </a:p>
          <a:p>
            <a:r>
              <a:rPr lang="en-US" sz="2000" dirty="0">
                <a:latin typeface="Times New Roman" panose="02020603050405020304" pitchFamily="18" charset="0"/>
                <a:ea typeface="Times New Roman"/>
                <a:cs typeface="Times New Roman" panose="02020603050405020304" pitchFamily="18" charset="0"/>
                <a:sym typeface="Times New Roman"/>
              </a:rPr>
              <a:t>			          </a:t>
            </a:r>
            <a:r>
              <a:rPr lang="en-US" sz="2000" b="1" u="sng" dirty="0">
                <a:latin typeface="Times New Roman" panose="02020603050405020304" pitchFamily="18" charset="0"/>
                <a:ea typeface="Times New Roman"/>
                <a:cs typeface="Times New Roman" panose="02020603050405020304" pitchFamily="18" charset="0"/>
                <a:sym typeface="Times New Roman"/>
              </a:rPr>
              <a:t>Project Members</a:t>
            </a:r>
          </a:p>
          <a:p>
            <a:r>
              <a:rPr lang="en-US" sz="2000" b="1" dirty="0">
                <a:latin typeface="Times New Roman" panose="02020603050405020304" pitchFamily="18" charset="0"/>
                <a:ea typeface="Times New Roman"/>
                <a:cs typeface="Times New Roman" panose="02020603050405020304" pitchFamily="18" charset="0"/>
                <a:sym typeface="Times New Roman"/>
              </a:rPr>
              <a:t>		DHANUSH D 	  	  -	211419114070</a:t>
            </a:r>
          </a:p>
          <a:p>
            <a:r>
              <a:rPr lang="en-US" sz="2000" b="1" dirty="0">
                <a:latin typeface="Times New Roman" panose="02020603050405020304" pitchFamily="18" charset="0"/>
                <a:ea typeface="Times New Roman"/>
                <a:cs typeface="Times New Roman" panose="02020603050405020304" pitchFamily="18" charset="0"/>
                <a:sym typeface="Times New Roman"/>
              </a:rPr>
              <a:t>		RANJITH KUMAR K N	  -	211419114369</a:t>
            </a:r>
          </a:p>
          <a:p>
            <a:r>
              <a:rPr lang="en-US" sz="2000" b="1" dirty="0">
                <a:latin typeface="Times New Roman" panose="02020603050405020304" pitchFamily="18" charset="0"/>
                <a:ea typeface="Times New Roman"/>
                <a:cs typeface="Times New Roman" panose="02020603050405020304" pitchFamily="18" charset="0"/>
                <a:sym typeface="Times New Roman"/>
              </a:rPr>
              <a:t>		RAPURI TEJA		  -	211419114370</a:t>
            </a:r>
          </a:p>
          <a:p>
            <a:r>
              <a:rPr lang="en-US" sz="2000" b="1" dirty="0">
                <a:latin typeface="Times New Roman" panose="02020603050405020304" pitchFamily="18" charset="0"/>
                <a:ea typeface="Times New Roman"/>
                <a:cs typeface="Times New Roman" panose="02020603050405020304" pitchFamily="18" charset="0"/>
                <a:sym typeface="Times New Roman"/>
              </a:rPr>
              <a:t>		VIJAY SINGH MK     	  -	211419114389	</a:t>
            </a:r>
          </a:p>
          <a:p>
            <a:endParaRPr lang="en-US" sz="2000" b="1" i="1" dirty="0">
              <a:solidFill>
                <a:schemeClr val="dk1"/>
              </a:solidFill>
              <a:latin typeface="Times New Roman" panose="02020603050405020304" pitchFamily="18" charset="0"/>
              <a:ea typeface="Tahoma"/>
              <a:cs typeface="Times New Roman" panose="02020603050405020304" pitchFamily="18" charset="0"/>
              <a:sym typeface="Tahoma"/>
            </a:endParaRPr>
          </a:p>
          <a:p>
            <a:pPr marL="0" marR="0" lvl="0" indent="0" algn="ctr" rtl="0">
              <a:spcBef>
                <a:spcPts val="0"/>
              </a:spcBef>
              <a:spcAft>
                <a:spcPts val="0"/>
              </a:spcAft>
              <a:buNone/>
            </a:pPr>
            <a:r>
              <a:rPr lang="en-US" sz="2000" b="1" dirty="0">
                <a:latin typeface="Times New Roman" panose="02020603050405020304" pitchFamily="18" charset="0"/>
                <a:ea typeface="Times New Roman"/>
                <a:cs typeface="Times New Roman" pitchFamily="18" charset="0"/>
                <a:sym typeface="Times New Roman"/>
              </a:rPr>
              <a:t>Batch No : 28</a:t>
            </a:r>
            <a:endParaRPr sz="2000" b="1" i="1" dirty="0">
              <a:solidFill>
                <a:srgbClr val="0F5666"/>
              </a:solidFill>
              <a:latin typeface="Times New Roman" panose="02020603050405020304" pitchFamily="18" charset="0"/>
              <a:ea typeface="Tahoma"/>
              <a:cs typeface="Times New Roman" panose="02020603050405020304" pitchFamily="18" charset="0"/>
              <a:sym typeface="Tahoma"/>
            </a:endParaRPr>
          </a:p>
        </p:txBody>
      </p:sp>
      <p:sp>
        <p:nvSpPr>
          <p:cNvPr id="109" name="Google Shape;109;p1"/>
          <p:cNvSpPr/>
          <p:nvPr/>
        </p:nvSpPr>
        <p:spPr>
          <a:xfrm>
            <a:off x="483369" y="4352925"/>
            <a:ext cx="8232081" cy="2505075"/>
          </a:xfrm>
          <a:prstGeom prst="roundRect">
            <a:avLst>
              <a:gd name="adj" fmla="val 16667"/>
            </a:avLst>
          </a:prstGeom>
          <a:ln>
            <a:headEnd type="none" w="sm" len="sm"/>
            <a:tailEnd type="none" w="sm" len="sm"/>
          </a:ln>
        </p:spPr>
        <p:style>
          <a:lnRef idx="1">
            <a:schemeClr val="accent1"/>
          </a:lnRef>
          <a:fillRef idx="3">
            <a:schemeClr val="accent1"/>
          </a:fillRef>
          <a:effectRef idx="2">
            <a:schemeClr val="accent1"/>
          </a:effectRef>
          <a:fontRef idx="minor">
            <a:schemeClr val="lt1"/>
          </a:fontRef>
        </p:style>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n-US" sz="1600" b="1" u="none" strike="noStrike" cap="none" dirty="0">
                <a:solidFill>
                  <a:schemeClr val="bg2">
                    <a:lumMod val="50000"/>
                  </a:schemeClr>
                </a:solidFill>
                <a:latin typeface="Times New Roman" panose="02020603050405020304" pitchFamily="18" charset="0"/>
                <a:ea typeface="Tahoma"/>
                <a:cs typeface="Times New Roman" pitchFamily="18" charset="0"/>
                <a:sym typeface="Tahoma"/>
              </a:rPr>
              <a:t>Under the Supervision</a:t>
            </a:r>
            <a:endParaRPr sz="1600" b="1" dirty="0">
              <a:solidFill>
                <a:schemeClr val="bg2">
                  <a:lumMod val="50000"/>
                </a:schemeClr>
              </a:solidFill>
              <a:latin typeface="Times New Roman" panose="02020603050405020304" pitchFamily="18" charset="0"/>
              <a:cs typeface="Times New Roman" pitchFamily="18" charset="0"/>
            </a:endParaRPr>
          </a:p>
          <a:p>
            <a:pPr marL="0" marR="0" lvl="0" indent="0" algn="ctr" rtl="0">
              <a:lnSpc>
                <a:spcPct val="150000"/>
              </a:lnSpc>
              <a:spcBef>
                <a:spcPts val="0"/>
              </a:spcBef>
              <a:spcAft>
                <a:spcPts val="0"/>
              </a:spcAft>
              <a:buNone/>
            </a:pPr>
            <a:r>
              <a:rPr lang="en-US" b="0" i="1" u="none" strike="noStrike" cap="none" dirty="0">
                <a:solidFill>
                  <a:schemeClr val="bg2">
                    <a:lumMod val="50000"/>
                  </a:schemeClr>
                </a:solidFill>
                <a:latin typeface="Times New Roman" panose="02020603050405020304" pitchFamily="18" charset="0"/>
                <a:ea typeface="Tahoma"/>
                <a:cs typeface="Times New Roman" pitchFamily="18" charset="0"/>
                <a:sym typeface="Tahoma"/>
              </a:rPr>
              <a:t>Of</a:t>
            </a:r>
            <a:endParaRPr sz="1600" i="1" dirty="0">
              <a:solidFill>
                <a:schemeClr val="bg2">
                  <a:lumMod val="50000"/>
                </a:schemeClr>
              </a:solidFill>
              <a:latin typeface="Times New Roman" panose="02020603050405020304" pitchFamily="18" charset="0"/>
              <a:cs typeface="Times New Roman" pitchFamily="18" charset="0"/>
            </a:endParaRPr>
          </a:p>
          <a:p>
            <a:pPr marL="0" marR="0" lvl="0" indent="0" algn="ctr" rtl="0">
              <a:lnSpc>
                <a:spcPct val="150000"/>
              </a:lnSpc>
              <a:spcBef>
                <a:spcPts val="0"/>
              </a:spcBef>
              <a:spcAft>
                <a:spcPts val="0"/>
              </a:spcAft>
              <a:buNone/>
            </a:pPr>
            <a:r>
              <a:rPr lang="en-US" sz="2400" b="1" dirty="0">
                <a:solidFill>
                  <a:srgbClr val="FF0000"/>
                </a:solidFill>
                <a:latin typeface="Times New Roman" panose="02020603050405020304" pitchFamily="18" charset="0"/>
                <a:cs typeface="Times New Roman" pitchFamily="18" charset="0"/>
              </a:rPr>
              <a:t>Mr. D. NITHYANAND M.E., (</a:t>
            </a:r>
            <a:r>
              <a:rPr lang="en-US" sz="2400" b="1" dirty="0" err="1">
                <a:solidFill>
                  <a:srgbClr val="FF0000"/>
                </a:solidFill>
                <a:latin typeface="Times New Roman" panose="02020603050405020304" pitchFamily="18" charset="0"/>
                <a:cs typeface="Times New Roman" pitchFamily="18" charset="0"/>
              </a:rPr>
              <a:t>Ph.D</a:t>
            </a:r>
            <a:r>
              <a:rPr lang="en-US" sz="2400" b="1" dirty="0">
                <a:solidFill>
                  <a:srgbClr val="FF0000"/>
                </a:solidFill>
                <a:latin typeface="Times New Roman" panose="02020603050405020304" pitchFamily="18" charset="0"/>
                <a:cs typeface="Times New Roman" pitchFamily="18" charset="0"/>
              </a:rPr>
              <a:t>).</a:t>
            </a:r>
            <a:endParaRPr sz="2400" b="1" dirty="0">
              <a:solidFill>
                <a:srgbClr val="FF0000"/>
              </a:solidFill>
              <a:latin typeface="Times New Roman" panose="02020603050405020304" pitchFamily="18" charset="0"/>
              <a:cs typeface="Times New Roman" pitchFamily="18" charset="0"/>
            </a:endParaRPr>
          </a:p>
          <a:p>
            <a:pPr marL="0" lvl="0" indent="0" algn="ctr" rtl="0">
              <a:lnSpc>
                <a:spcPct val="150000"/>
              </a:lnSpc>
              <a:spcBef>
                <a:spcPts val="0"/>
              </a:spcBef>
              <a:spcAft>
                <a:spcPts val="0"/>
              </a:spcAft>
              <a:buClr>
                <a:schemeClr val="dk1"/>
              </a:buClr>
              <a:buSzPts val="1100"/>
              <a:buFont typeface="Arial"/>
              <a:buNone/>
            </a:pPr>
            <a:r>
              <a:rPr lang="en-US" sz="2000" b="1" dirty="0">
                <a:solidFill>
                  <a:schemeClr val="bg2">
                    <a:lumMod val="50000"/>
                  </a:schemeClr>
                </a:solidFill>
                <a:latin typeface="Times New Roman" panose="02020603050405020304" pitchFamily="18" charset="0"/>
                <a:cs typeface="Times New Roman" pitchFamily="18" charset="0"/>
              </a:rPr>
              <a:t>Assistant Professor,</a:t>
            </a:r>
            <a:endParaRPr sz="2400" b="1" dirty="0">
              <a:solidFill>
                <a:schemeClr val="bg2">
                  <a:lumMod val="50000"/>
                </a:schemeClr>
              </a:solidFill>
              <a:latin typeface="Times New Roman" panose="02020603050405020304" pitchFamily="18" charset="0"/>
              <a:cs typeface="Times New Roman" pitchFamily="18" charset="0"/>
            </a:endParaRPr>
          </a:p>
          <a:p>
            <a:pPr marL="0" lvl="0" indent="0" algn="ctr" rtl="0">
              <a:lnSpc>
                <a:spcPct val="150000"/>
              </a:lnSpc>
              <a:spcBef>
                <a:spcPts val="0"/>
              </a:spcBef>
              <a:spcAft>
                <a:spcPts val="0"/>
              </a:spcAft>
              <a:buClr>
                <a:schemeClr val="dk1"/>
              </a:buClr>
              <a:buSzPts val="1100"/>
              <a:buFont typeface="Arial"/>
              <a:buNone/>
            </a:pPr>
            <a:r>
              <a:rPr lang="en-US" sz="2000" b="1" dirty="0">
                <a:solidFill>
                  <a:schemeClr val="bg2">
                    <a:lumMod val="50000"/>
                  </a:schemeClr>
                </a:solidFill>
                <a:latin typeface="Times New Roman" panose="02020603050405020304" pitchFamily="18" charset="0"/>
                <a:cs typeface="Times New Roman" pitchFamily="18" charset="0"/>
              </a:rPr>
              <a:t>Department of Mechanical Engineering,</a:t>
            </a:r>
            <a:endParaRPr sz="2000" b="1" dirty="0">
              <a:solidFill>
                <a:schemeClr val="bg2">
                  <a:lumMod val="50000"/>
                </a:schemeClr>
              </a:solidFill>
              <a:latin typeface="Times New Roman" panose="02020603050405020304" pitchFamily="18" charset="0"/>
              <a:cs typeface="Times New Roman" pitchFamily="18" charset="0"/>
            </a:endParaRPr>
          </a:p>
          <a:p>
            <a:pPr marL="0" lvl="0" indent="0" algn="ctr" rtl="0">
              <a:lnSpc>
                <a:spcPct val="150000"/>
              </a:lnSpc>
              <a:spcBef>
                <a:spcPts val="0"/>
              </a:spcBef>
              <a:spcAft>
                <a:spcPts val="0"/>
              </a:spcAft>
              <a:buSzPts val="1100"/>
              <a:buNone/>
            </a:pPr>
            <a:r>
              <a:rPr lang="en-US" sz="2000" b="1" dirty="0">
                <a:solidFill>
                  <a:schemeClr val="bg2">
                    <a:lumMod val="50000"/>
                  </a:schemeClr>
                </a:solidFill>
                <a:latin typeface="Times New Roman" panose="02020603050405020304" pitchFamily="18" charset="0"/>
                <a:cs typeface="Times New Roman" pitchFamily="18" charset="0"/>
              </a:rPr>
              <a:t>Panimalar Engineering College.</a:t>
            </a:r>
            <a:endParaRPr sz="1200" b="1" dirty="0">
              <a:solidFill>
                <a:schemeClr val="bg2">
                  <a:lumMod val="50000"/>
                </a:schemeClr>
              </a:solidFill>
              <a:latin typeface="Times New Roman" panose="02020603050405020304"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E31C5D-0AA5-81E9-8A95-47C9C498B3AC}"/>
              </a:ext>
            </a:extLst>
          </p:cNvPr>
          <p:cNvSpPr>
            <a:spLocks noGrp="1"/>
          </p:cNvSpPr>
          <p:nvPr>
            <p:ph type="body" idx="2"/>
          </p:nvPr>
        </p:nvSpPr>
        <p:spPr>
          <a:xfrm>
            <a:off x="304800" y="885825"/>
            <a:ext cx="8534400" cy="5665470"/>
          </a:xfrm>
        </p:spPr>
        <p:txBody>
          <a:bodyPr/>
          <a:lstStyle/>
          <a:p>
            <a:pPr marL="90424" indent="0">
              <a:buNone/>
            </a:pPr>
            <a:r>
              <a:rPr lang="en-US" sz="2000" dirty="0">
                <a:latin typeface="Times New Roman" panose="02020603050405020304" pitchFamily="18" charset="0"/>
                <a:cs typeface="Times New Roman" panose="02020603050405020304" pitchFamily="18" charset="0"/>
              </a:rPr>
              <a:t>	SS304 stainless steel is a kind of Austenitic stainless steel, a lower carbon variant of 304 stainless steel. Both 304 and 316 stainless steels contain molybdenum, but 316L stainless contain more molybdenum than 304 stainless steel. Due to the addition of molybdenum in the steel, the overall performance of 304 steel is superior to that of 310 and 316 stainless steel.</a:t>
            </a:r>
          </a:p>
          <a:p>
            <a:pPr marL="90424" indent="0">
              <a:buNone/>
            </a:pPr>
            <a:endParaRPr lang="en-US" sz="2000" dirty="0">
              <a:latin typeface="Times New Roman" panose="02020603050405020304" pitchFamily="18" charset="0"/>
              <a:cs typeface="Times New Roman" panose="02020603050405020304" pitchFamily="18" charset="0"/>
            </a:endParaRPr>
          </a:p>
          <a:p>
            <a:pPr marL="90424" indent="0">
              <a:buNone/>
            </a:pPr>
            <a:r>
              <a:rPr lang="en-US" sz="2000" dirty="0">
                <a:latin typeface="Times New Roman" panose="02020603050405020304" pitchFamily="18" charset="0"/>
                <a:cs typeface="Times New Roman" panose="02020603050405020304" pitchFamily="18" charset="0"/>
              </a:rPr>
              <a:t>	SS304 stainless steel has a maximum carbon content of 0.03 </a:t>
            </a:r>
            <a:r>
              <a:rPr lang="en-US" sz="2000" dirty="0" err="1">
                <a:latin typeface="Times New Roman" panose="02020603050405020304" pitchFamily="18" charset="0"/>
                <a:cs typeface="Times New Roman" panose="02020603050405020304" pitchFamily="18" charset="0"/>
              </a:rPr>
              <a:t>amd</a:t>
            </a:r>
            <a:r>
              <a:rPr lang="en-US" sz="2000" dirty="0">
                <a:latin typeface="Times New Roman" panose="02020603050405020304" pitchFamily="18" charset="0"/>
                <a:cs typeface="Times New Roman" panose="02020603050405020304" pitchFamily="18" charset="0"/>
              </a:rPr>
              <a:t> can be used in applications where post-welding annealing is not possible and where maximum corrosion resistance is required. Since 304 stainless steel features better carbide precipitation resistance than 304 stainless steel, 304 can be continuously exposed to the temperature of 427˚C – 857˚C (800˚F - 1575˚F), where 304 is not advisable to. </a:t>
            </a:r>
          </a:p>
          <a:p>
            <a:pPr marL="90424" indent="0">
              <a:buNone/>
            </a:pPr>
            <a:endParaRPr lang="en-US" sz="2000" dirty="0">
              <a:latin typeface="Times New Roman" panose="02020603050405020304" pitchFamily="18" charset="0"/>
              <a:cs typeface="Times New Roman" panose="02020603050405020304" pitchFamily="18" charset="0"/>
            </a:endParaRPr>
          </a:p>
          <a:p>
            <a:pPr marL="90424" indent="0">
              <a:buNone/>
            </a:pPr>
            <a:r>
              <a:rPr lang="en-US" sz="2000" dirty="0">
                <a:latin typeface="Times New Roman" panose="02020603050405020304" pitchFamily="18" charset="0"/>
                <a:cs typeface="Times New Roman" panose="02020603050405020304" pitchFamily="18" charset="0"/>
              </a:rPr>
              <a:t>	Though 304 features better corrosion resistance than 316, but its mechanical properties are not as good as 304.</a:t>
            </a:r>
          </a:p>
          <a:p>
            <a:pPr marL="90424" indent="0">
              <a:buNone/>
            </a:pPr>
            <a:endParaRPr lang="en-IN"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DC7FF0C-9B54-F230-75E7-60C12AE6EBFA}"/>
              </a:ext>
            </a:extLst>
          </p:cNvPr>
          <p:cNvSpPr>
            <a:spLocks noGrp="1"/>
          </p:cNvSpPr>
          <p:nvPr>
            <p:ph type="title"/>
          </p:nvPr>
        </p:nvSpPr>
        <p:spPr>
          <a:xfrm>
            <a:off x="304799" y="323850"/>
            <a:ext cx="7858125" cy="457200"/>
          </a:xfrm>
        </p:spPr>
        <p:txBody>
          <a:bodyPr/>
          <a:lstStyle/>
          <a:p>
            <a:pPr algn="l"/>
            <a:r>
              <a:rPr lang="en-IN" sz="2800" b="1" dirty="0">
                <a:solidFill>
                  <a:schemeClr val="tx1"/>
                </a:solidFill>
                <a:latin typeface="Times New Roman" panose="02020603050405020304" pitchFamily="18" charset="0"/>
                <a:cs typeface="Times New Roman" panose="02020603050405020304" pitchFamily="18" charset="0"/>
              </a:rPr>
              <a:t>STAINLESS STEEL ALLOY (SS304)</a:t>
            </a:r>
          </a:p>
        </p:txBody>
      </p:sp>
    </p:spTree>
    <p:extLst>
      <p:ext uri="{BB962C8B-B14F-4D97-AF65-F5344CB8AC3E}">
        <p14:creationId xmlns:p14="http://schemas.microsoft.com/office/powerpoint/2010/main" val="1452415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E31C5D-0AA5-81E9-8A95-47C9C498B3AC}"/>
              </a:ext>
            </a:extLst>
          </p:cNvPr>
          <p:cNvSpPr>
            <a:spLocks noGrp="1"/>
          </p:cNvSpPr>
          <p:nvPr>
            <p:ph type="body" idx="2"/>
          </p:nvPr>
        </p:nvSpPr>
        <p:spPr>
          <a:xfrm>
            <a:off x="304800" y="885825"/>
            <a:ext cx="8534400" cy="5665470"/>
          </a:xfrm>
        </p:spPr>
        <p:txBody>
          <a:bodyPr/>
          <a:lstStyle/>
          <a:p>
            <a:pPr marL="90424" indent="0">
              <a:buNone/>
            </a:pPr>
            <a:r>
              <a:rPr lang="en-US" sz="2000" dirty="0">
                <a:latin typeface="Times New Roman" panose="02020603050405020304" pitchFamily="18" charset="0"/>
                <a:cs typeface="Times New Roman" panose="02020603050405020304" pitchFamily="18" charset="0"/>
              </a:rPr>
              <a:t>SS304 were used as a base metal. Base metals were machined to rectangular samples with the following dimensions: 60mm x 100mm x 3mm</a:t>
            </a:r>
          </a:p>
          <a:p>
            <a:pPr marL="90424" indent="0">
              <a:buNone/>
            </a:pPr>
            <a:endParaRPr lang="en-IN" sz="2000" dirty="0">
              <a:latin typeface="Times New Roman" panose="02020603050405020304" pitchFamily="18" charset="0"/>
              <a:cs typeface="Times New Roman" panose="02020603050405020304" pitchFamily="18" charset="0"/>
            </a:endParaRPr>
          </a:p>
          <a:p>
            <a:pPr marL="90424" indent="0">
              <a:buNone/>
            </a:pPr>
            <a:r>
              <a:rPr lang="en-US" sz="2000" b="1" dirty="0">
                <a:latin typeface="Times New Roman" panose="02020603050405020304" pitchFamily="18" charset="0"/>
                <a:cs typeface="Times New Roman" panose="02020603050405020304" pitchFamily="18" charset="0"/>
              </a:rPr>
              <a:t>Prepare the materials: </a:t>
            </a:r>
            <a:r>
              <a:rPr lang="en-US" sz="2000" dirty="0">
                <a:latin typeface="Times New Roman" panose="02020603050405020304" pitchFamily="18" charset="0"/>
                <a:cs typeface="Times New Roman" panose="02020603050405020304" pitchFamily="18" charset="0"/>
              </a:rPr>
              <a:t>Ensure that the two pieces of plates are clean and free from any rust, dirt, or other contaminants. Bevel the edges of the plates to create a V-groove, which will help to ensure proper penetration of the weld.</a:t>
            </a:r>
          </a:p>
          <a:p>
            <a:pPr marL="90424" indent="0">
              <a:buNone/>
            </a:pPr>
            <a:endParaRPr lang="en-US" sz="2000" dirty="0">
              <a:latin typeface="Times New Roman" panose="02020603050405020304" pitchFamily="18" charset="0"/>
              <a:cs typeface="Times New Roman" panose="02020603050405020304" pitchFamily="18" charset="0"/>
            </a:endParaRPr>
          </a:p>
          <a:p>
            <a:pPr marL="90424" indent="0">
              <a:buNone/>
            </a:pPr>
            <a:r>
              <a:rPr lang="en-US" sz="2000" b="1" dirty="0">
                <a:latin typeface="Times New Roman" panose="02020603050405020304" pitchFamily="18" charset="0"/>
                <a:cs typeface="Times New Roman" panose="02020603050405020304" pitchFamily="18" charset="0"/>
              </a:rPr>
              <a:t>Set up the welding equipment: </a:t>
            </a:r>
            <a:r>
              <a:rPr lang="en-US" sz="2000" dirty="0">
                <a:latin typeface="Times New Roman" panose="02020603050405020304" pitchFamily="18" charset="0"/>
                <a:cs typeface="Times New Roman" panose="02020603050405020304" pitchFamily="18" charset="0"/>
              </a:rPr>
              <a:t>Set up the CMT welding equipment according to the manufacturer's instructions, including selecting the appropriate wire size, shielding gas, and welding parameters such as voltage, current, and wire feed speed.</a:t>
            </a:r>
          </a:p>
          <a:p>
            <a:pPr marL="90424" indent="0">
              <a:buNone/>
            </a:pPr>
            <a:endParaRPr lang="en-US" sz="2000" dirty="0">
              <a:latin typeface="Times New Roman" panose="02020603050405020304" pitchFamily="18" charset="0"/>
              <a:cs typeface="Times New Roman" panose="02020603050405020304" pitchFamily="18" charset="0"/>
            </a:endParaRPr>
          </a:p>
          <a:p>
            <a:pPr marL="90424" indent="0">
              <a:buNone/>
            </a:pPr>
            <a:r>
              <a:rPr lang="en-US" sz="2000" b="1" dirty="0">
                <a:latin typeface="Times New Roman" panose="02020603050405020304" pitchFamily="18" charset="0"/>
                <a:cs typeface="Times New Roman" panose="02020603050405020304" pitchFamily="18" charset="0"/>
              </a:rPr>
              <a:t>Position the plates: </a:t>
            </a:r>
            <a:r>
              <a:rPr lang="en-US" sz="2000" dirty="0">
                <a:latin typeface="Times New Roman" panose="02020603050405020304" pitchFamily="18" charset="0"/>
                <a:cs typeface="Times New Roman" panose="02020603050405020304" pitchFamily="18" charset="0"/>
              </a:rPr>
              <a:t>Position the two plates so that the edges to be welded are aligned and held securely in place. You can use clamps or fixtures to hold the plates in position.</a:t>
            </a:r>
          </a:p>
          <a:p>
            <a:pPr marL="90424" indent="0">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DC7FF0C-9B54-F230-75E7-60C12AE6EBFA}"/>
              </a:ext>
            </a:extLst>
          </p:cNvPr>
          <p:cNvSpPr>
            <a:spLocks noGrp="1"/>
          </p:cNvSpPr>
          <p:nvPr>
            <p:ph type="title"/>
          </p:nvPr>
        </p:nvSpPr>
        <p:spPr>
          <a:xfrm>
            <a:off x="304799" y="323850"/>
            <a:ext cx="7858125" cy="457200"/>
          </a:xfrm>
        </p:spPr>
        <p:txBody>
          <a:bodyPr/>
          <a:lstStyle/>
          <a:p>
            <a:pPr algn="l"/>
            <a:r>
              <a:rPr lang="en-US" sz="2800" b="1" dirty="0">
                <a:solidFill>
                  <a:schemeClr val="tx1"/>
                </a:solidFill>
                <a:latin typeface="Times New Roman" panose="02020603050405020304" pitchFamily="18" charset="0"/>
                <a:cs typeface="Times New Roman" panose="02020603050405020304" pitchFamily="18" charset="0"/>
              </a:rPr>
              <a:t>WELDING PROCESS OF (SS304)</a:t>
            </a:r>
            <a:endParaRPr lang="en-IN"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4308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E31C5D-0AA5-81E9-8A95-47C9C498B3AC}"/>
              </a:ext>
            </a:extLst>
          </p:cNvPr>
          <p:cNvSpPr>
            <a:spLocks noGrp="1"/>
          </p:cNvSpPr>
          <p:nvPr>
            <p:ph type="body" idx="2"/>
          </p:nvPr>
        </p:nvSpPr>
        <p:spPr>
          <a:xfrm>
            <a:off x="304800" y="885825"/>
            <a:ext cx="8534400" cy="5665470"/>
          </a:xfrm>
        </p:spPr>
        <p:txBody>
          <a:bodyPr/>
          <a:lstStyle/>
          <a:p>
            <a:pPr marL="90424" indent="0">
              <a:buNone/>
            </a:pPr>
            <a:r>
              <a:rPr lang="en-US" sz="2000" b="1" dirty="0">
                <a:latin typeface="Times New Roman" panose="02020603050405020304" pitchFamily="18" charset="0"/>
                <a:cs typeface="Times New Roman" panose="02020603050405020304" pitchFamily="18" charset="0"/>
              </a:rPr>
              <a:t>Start the welding process: </a:t>
            </a:r>
            <a:r>
              <a:rPr lang="en-US" sz="2000" dirty="0">
                <a:latin typeface="Times New Roman" panose="02020603050405020304" pitchFamily="18" charset="0"/>
                <a:cs typeface="Times New Roman" panose="02020603050405020304" pitchFamily="18" charset="0"/>
              </a:rPr>
              <a:t>Begin the CMT welding process by initiating the arc and feeding the filler material intermittently using the CMT welding torch. Move the torch along the V-groove while maintaining a consistent distance between the torch and the workpiece.</a:t>
            </a:r>
          </a:p>
          <a:p>
            <a:pPr marL="90424" indent="0">
              <a:buNone/>
            </a:pPr>
            <a:endParaRPr lang="en-US" sz="2000" dirty="0">
              <a:latin typeface="Times New Roman" panose="02020603050405020304" pitchFamily="18" charset="0"/>
              <a:cs typeface="Times New Roman" panose="02020603050405020304" pitchFamily="18" charset="0"/>
            </a:endParaRPr>
          </a:p>
          <a:p>
            <a:pPr marL="90424" indent="0">
              <a:buNone/>
            </a:pPr>
            <a:endParaRPr lang="en-US" sz="2000" dirty="0">
              <a:latin typeface="Times New Roman" panose="02020603050405020304" pitchFamily="18" charset="0"/>
              <a:cs typeface="Times New Roman" panose="02020603050405020304" pitchFamily="18" charset="0"/>
            </a:endParaRPr>
          </a:p>
          <a:p>
            <a:pPr marL="90424" indent="0">
              <a:buNone/>
            </a:pPr>
            <a:endParaRPr lang="en-US" sz="2000" dirty="0">
              <a:latin typeface="Times New Roman" panose="02020603050405020304" pitchFamily="18" charset="0"/>
              <a:cs typeface="Times New Roman" panose="02020603050405020304" pitchFamily="18" charset="0"/>
            </a:endParaRPr>
          </a:p>
          <a:p>
            <a:pPr marL="90424" indent="0">
              <a:buNone/>
            </a:pPr>
            <a:endParaRPr lang="en-US" sz="2000" dirty="0">
              <a:latin typeface="Times New Roman" panose="02020603050405020304" pitchFamily="18" charset="0"/>
              <a:cs typeface="Times New Roman" panose="02020603050405020304" pitchFamily="18" charset="0"/>
            </a:endParaRPr>
          </a:p>
          <a:p>
            <a:pPr marL="90424" indent="0">
              <a:buNone/>
            </a:pPr>
            <a:endParaRPr lang="en-US" sz="2000" dirty="0">
              <a:latin typeface="Times New Roman" panose="02020603050405020304" pitchFamily="18" charset="0"/>
              <a:cs typeface="Times New Roman" panose="02020603050405020304" pitchFamily="18" charset="0"/>
            </a:endParaRPr>
          </a:p>
          <a:p>
            <a:pPr marL="90424" indent="0">
              <a:buNone/>
            </a:pPr>
            <a:endParaRPr lang="en-US" sz="2000" dirty="0">
              <a:latin typeface="Times New Roman" panose="02020603050405020304" pitchFamily="18" charset="0"/>
              <a:cs typeface="Times New Roman" panose="02020603050405020304" pitchFamily="18" charset="0"/>
            </a:endParaRPr>
          </a:p>
          <a:p>
            <a:pPr marL="90424" indent="0">
              <a:buNone/>
            </a:pPr>
            <a:r>
              <a:rPr lang="en-US" sz="2000" b="1" dirty="0">
                <a:latin typeface="Times New Roman" panose="02020603050405020304" pitchFamily="18" charset="0"/>
                <a:cs typeface="Times New Roman" panose="02020603050405020304" pitchFamily="18" charset="0"/>
              </a:rPr>
              <a:t>Continue welding: </a:t>
            </a:r>
            <a:r>
              <a:rPr lang="en-US" sz="2000" dirty="0">
                <a:latin typeface="Times New Roman" panose="02020603050405020304" pitchFamily="18" charset="0"/>
                <a:cs typeface="Times New Roman" panose="02020603050405020304" pitchFamily="18" charset="0"/>
              </a:rPr>
              <a:t>Continue welding along the length of the joint until the entire joint is completed. Be sure to maintain proper penetration and control of the heat input to avoid overheating or burning through the thin material.</a:t>
            </a:r>
          </a:p>
          <a:p>
            <a:pPr marL="90424" indent="0">
              <a:buNone/>
            </a:pPr>
            <a:endParaRPr lang="en-US" sz="2000" dirty="0">
              <a:latin typeface="Times New Roman" panose="02020603050405020304" pitchFamily="18" charset="0"/>
              <a:cs typeface="Times New Roman" panose="02020603050405020304" pitchFamily="18" charset="0"/>
            </a:endParaRPr>
          </a:p>
          <a:p>
            <a:pPr marL="90424" indent="0">
              <a:buNone/>
            </a:pPr>
            <a:r>
              <a:rPr lang="en-US" sz="2000" b="1" dirty="0">
                <a:latin typeface="Times New Roman" panose="02020603050405020304" pitchFamily="18" charset="0"/>
                <a:cs typeface="Times New Roman" panose="02020603050405020304" pitchFamily="18" charset="0"/>
              </a:rPr>
              <a:t>Finish the weld: </a:t>
            </a:r>
            <a:r>
              <a:rPr lang="en-US" sz="2000" dirty="0">
                <a:latin typeface="Times New Roman" panose="02020603050405020304" pitchFamily="18" charset="0"/>
                <a:cs typeface="Times New Roman" panose="02020603050405020304" pitchFamily="18" charset="0"/>
              </a:rPr>
              <a:t>Once the welding is complete, allow the joint to cool down slowly to prevent any distortion or warping. Remove any excess slag or spatter, and inspect the weld for defects such as cracks or incomplete penetration.</a:t>
            </a:r>
          </a:p>
          <a:p>
            <a:pPr marL="90424" indent="0">
              <a:buNone/>
            </a:pPr>
            <a:endParaRPr lang="en-US"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D758D4E-432A-A9FE-931A-1891649635F4}"/>
              </a:ext>
            </a:extLst>
          </p:cNvPr>
          <p:cNvPicPr>
            <a:picLocks noChangeAspect="1"/>
          </p:cNvPicPr>
          <p:nvPr/>
        </p:nvPicPr>
        <p:blipFill>
          <a:blip r:embed="rId2"/>
          <a:stretch>
            <a:fillRect/>
          </a:stretch>
        </p:blipFill>
        <p:spPr>
          <a:xfrm>
            <a:off x="2905124" y="1987848"/>
            <a:ext cx="3390901" cy="2290876"/>
          </a:xfrm>
          <a:prstGeom prst="rect">
            <a:avLst/>
          </a:prstGeom>
        </p:spPr>
      </p:pic>
    </p:spTree>
    <p:extLst>
      <p:ext uri="{BB962C8B-B14F-4D97-AF65-F5344CB8AC3E}">
        <p14:creationId xmlns:p14="http://schemas.microsoft.com/office/powerpoint/2010/main" val="2697983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E31C5D-0AA5-81E9-8A95-47C9C498B3AC}"/>
              </a:ext>
            </a:extLst>
          </p:cNvPr>
          <p:cNvSpPr>
            <a:spLocks noGrp="1"/>
          </p:cNvSpPr>
          <p:nvPr>
            <p:ph type="body" idx="2"/>
          </p:nvPr>
        </p:nvSpPr>
        <p:spPr>
          <a:xfrm>
            <a:off x="263951" y="188536"/>
            <a:ext cx="8575249" cy="6362759"/>
          </a:xfrm>
        </p:spPr>
        <p:txBody>
          <a:bodyPr/>
          <a:lstStyle/>
          <a:p>
            <a:pPr marL="90424" indent="0">
              <a:buNone/>
            </a:pPr>
            <a:r>
              <a:rPr lang="en-US" sz="2000" dirty="0">
                <a:latin typeface="Times New Roman" panose="02020603050405020304" pitchFamily="18" charset="0"/>
                <a:cs typeface="Times New Roman" panose="02020603050405020304" pitchFamily="18" charset="0"/>
              </a:rPr>
              <a:t>304 stainless steel has a maximum carbon content of 0.03 and can be used in applications where post-welding annealing is not possible and where maximum corrosion resistance is required. Since 304 stainless steel features better carbide precipitation resistance than 304 stainless steel, 304 can be continuously exposed to the temperature of 427˚C – 857˚C (800˚F - 1575˚F),</a:t>
            </a:r>
          </a:p>
        </p:txBody>
      </p:sp>
      <p:graphicFrame>
        <p:nvGraphicFramePr>
          <p:cNvPr id="2" name="Table 1">
            <a:extLst>
              <a:ext uri="{FF2B5EF4-FFF2-40B4-BE49-F238E27FC236}">
                <a16:creationId xmlns:a16="http://schemas.microsoft.com/office/drawing/2014/main" id="{240ED0BB-48B4-E718-1AC6-34B991B08B44}"/>
              </a:ext>
            </a:extLst>
          </p:cNvPr>
          <p:cNvGraphicFramePr>
            <a:graphicFrameLocks noGrp="1"/>
          </p:cNvGraphicFramePr>
          <p:nvPr>
            <p:extLst>
              <p:ext uri="{D42A27DB-BD31-4B8C-83A1-F6EECF244321}">
                <p14:modId xmlns:p14="http://schemas.microsoft.com/office/powerpoint/2010/main" val="3318263629"/>
              </p:ext>
            </p:extLst>
          </p:nvPr>
        </p:nvGraphicFramePr>
        <p:xfrm>
          <a:off x="452487" y="1970203"/>
          <a:ext cx="8386712" cy="4487157"/>
        </p:xfrm>
        <a:graphic>
          <a:graphicData uri="http://schemas.openxmlformats.org/drawingml/2006/table">
            <a:tbl>
              <a:tblPr firstRow="1" firstCol="1" lastRow="1" lastCol="1" bandRow="1" bandCol="1"/>
              <a:tblGrid>
                <a:gridCol w="781986">
                  <a:extLst>
                    <a:ext uri="{9D8B030D-6E8A-4147-A177-3AD203B41FA5}">
                      <a16:colId xmlns:a16="http://schemas.microsoft.com/office/drawing/2014/main" val="913362298"/>
                    </a:ext>
                  </a:extLst>
                </a:gridCol>
                <a:gridCol w="1251912">
                  <a:extLst>
                    <a:ext uri="{9D8B030D-6E8A-4147-A177-3AD203B41FA5}">
                      <a16:colId xmlns:a16="http://schemas.microsoft.com/office/drawing/2014/main" val="3406545927"/>
                    </a:ext>
                  </a:extLst>
                </a:gridCol>
                <a:gridCol w="1439332">
                  <a:extLst>
                    <a:ext uri="{9D8B030D-6E8A-4147-A177-3AD203B41FA5}">
                      <a16:colId xmlns:a16="http://schemas.microsoft.com/office/drawing/2014/main" val="3781622502"/>
                    </a:ext>
                  </a:extLst>
                </a:gridCol>
                <a:gridCol w="2092985">
                  <a:extLst>
                    <a:ext uri="{9D8B030D-6E8A-4147-A177-3AD203B41FA5}">
                      <a16:colId xmlns:a16="http://schemas.microsoft.com/office/drawing/2014/main" val="595690757"/>
                    </a:ext>
                  </a:extLst>
                </a:gridCol>
                <a:gridCol w="1251912">
                  <a:extLst>
                    <a:ext uri="{9D8B030D-6E8A-4147-A177-3AD203B41FA5}">
                      <a16:colId xmlns:a16="http://schemas.microsoft.com/office/drawing/2014/main" val="1428574923"/>
                    </a:ext>
                  </a:extLst>
                </a:gridCol>
                <a:gridCol w="1568585">
                  <a:extLst>
                    <a:ext uri="{9D8B030D-6E8A-4147-A177-3AD203B41FA5}">
                      <a16:colId xmlns:a16="http://schemas.microsoft.com/office/drawing/2014/main" val="3378946570"/>
                    </a:ext>
                  </a:extLst>
                </a:gridCol>
              </a:tblGrid>
              <a:tr h="2051193">
                <a:tc>
                  <a:txBody>
                    <a:bodyPr/>
                    <a:lstStyle/>
                    <a:p>
                      <a:pPr marL="77470" marR="66040" algn="ctr">
                        <a:spcBef>
                          <a:spcPts val="705"/>
                        </a:spcBef>
                        <a:spcAft>
                          <a:spcPts val="0"/>
                        </a:spcAft>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S.No</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Bef>
                          <a:spcPts val="70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Current</a:t>
                      </a:r>
                      <a:r>
                        <a:rPr lang="en-US" sz="18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73380" marR="182245" indent="-167640" algn="ctr">
                        <a:lnSpc>
                          <a:spcPts val="3280"/>
                        </a:lnSpc>
                        <a:spcBef>
                          <a:spcPts val="16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Voltage</a:t>
                      </a:r>
                    </a:p>
                    <a:p>
                      <a:pPr marL="373380" marR="182245" indent="-167640" algn="ctr">
                        <a:lnSpc>
                          <a:spcPts val="3280"/>
                        </a:lnSpc>
                        <a:spcBef>
                          <a:spcPts val="160"/>
                        </a:spcBef>
                        <a:spcAft>
                          <a:spcPts val="0"/>
                        </a:spcAft>
                      </a:pPr>
                      <a:r>
                        <a:rPr lang="en-US" sz="1800" b="1"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(V)</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75920" marR="140335" indent="-212090" algn="ctr">
                        <a:lnSpc>
                          <a:spcPct val="150000"/>
                        </a:lnSpc>
                        <a:spcBef>
                          <a:spcPts val="70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Gas Flow Rate</a:t>
                      </a:r>
                      <a:r>
                        <a:rPr lang="en-US" sz="1800" b="1"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(Lit/min)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28930" marR="252730" indent="-163195" algn="ctr">
                        <a:lnSpc>
                          <a:spcPct val="150000"/>
                        </a:lnSpc>
                        <a:spcBef>
                          <a:spcPts val="70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Welding</a:t>
                      </a:r>
                      <a:r>
                        <a:rPr lang="en-US" sz="1800" b="1"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speed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96215" algn="ctr">
                        <a:lnSpc>
                          <a:spcPts val="1605"/>
                        </a:lnSpc>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(mm/sec)</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08915" marR="194310" indent="-635" algn="ctr">
                        <a:lnSpc>
                          <a:spcPts val="2410"/>
                        </a:lnSpc>
                        <a:spcBef>
                          <a:spcPts val="8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Wire</a:t>
                      </a:r>
                      <a:r>
                        <a:rPr lang="en-US" sz="18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feed rate</a:t>
                      </a:r>
                      <a:r>
                        <a:rPr lang="en-US" sz="1800" b="1"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(m/min)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4920600"/>
                  </a:ext>
                </a:extLst>
              </a:tr>
              <a:tr h="608991">
                <a:tc>
                  <a:txBody>
                    <a:bodyPr/>
                    <a:lstStyle/>
                    <a:p>
                      <a:pPr marL="76200" marR="66040" algn="ctr">
                        <a:spcBef>
                          <a:spcPts val="121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92430" marR="387350" algn="ctr">
                        <a:spcBef>
                          <a:spcPts val="121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130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28930" marR="318135" algn="ctr">
                        <a:spcBef>
                          <a:spcPts val="121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12.7</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1030" marR="608330" algn="ctr">
                        <a:spcBef>
                          <a:spcPts val="121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11</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95605" marR="386080" algn="ctr">
                        <a:spcBef>
                          <a:spcPts val="121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150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19100" marR="405765" algn="ctr">
                        <a:spcBef>
                          <a:spcPts val="121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5.3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6771311"/>
                  </a:ext>
                </a:extLst>
              </a:tr>
              <a:tr h="608991">
                <a:tc>
                  <a:txBody>
                    <a:bodyPr/>
                    <a:lstStyle/>
                    <a:p>
                      <a:pPr marL="76200" marR="66040" algn="ctr">
                        <a:spcBef>
                          <a:spcPts val="126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92430" marR="387350" algn="ctr">
                        <a:spcBef>
                          <a:spcPts val="126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140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28930" marR="318135" algn="ctr">
                        <a:spcBef>
                          <a:spcPts val="126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17.3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1030" marR="608330" algn="ctr">
                        <a:spcBef>
                          <a:spcPts val="126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95605" marR="386080" algn="ctr">
                        <a:spcBef>
                          <a:spcPts val="126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200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19100" marR="405765" algn="ctr">
                        <a:spcBef>
                          <a:spcPts val="126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3.5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2097404"/>
                  </a:ext>
                </a:extLst>
              </a:tr>
              <a:tr h="608991">
                <a:tc>
                  <a:txBody>
                    <a:bodyPr/>
                    <a:lstStyle/>
                    <a:p>
                      <a:pPr marL="76200" marR="66040" algn="ctr">
                        <a:spcBef>
                          <a:spcPts val="1245"/>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92430" marR="387350" algn="ctr">
                        <a:spcBef>
                          <a:spcPts val="1245"/>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150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28930" marR="318135" algn="ctr">
                        <a:spcBef>
                          <a:spcPts val="1245"/>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12.7</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1030" marR="608330" algn="ctr">
                        <a:spcBef>
                          <a:spcPts val="1245"/>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95605" marR="386080" algn="ctr">
                        <a:spcBef>
                          <a:spcPts val="1245"/>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250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19100" marR="405765" algn="ctr">
                        <a:spcBef>
                          <a:spcPts val="1245"/>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5.3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2248148"/>
                  </a:ext>
                </a:extLst>
              </a:tr>
              <a:tr h="608991">
                <a:tc>
                  <a:txBody>
                    <a:bodyPr/>
                    <a:lstStyle/>
                    <a:p>
                      <a:pPr marL="76200" marR="66040" algn="ctr">
                        <a:spcBef>
                          <a:spcPts val="1245"/>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92430" marR="387350" algn="ctr">
                        <a:spcBef>
                          <a:spcPts val="1245"/>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160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28930" marR="318135" algn="ctr">
                        <a:spcBef>
                          <a:spcPts val="1245"/>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14.6</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21030" marR="608330" algn="ctr">
                        <a:spcBef>
                          <a:spcPts val="1245"/>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95605" marR="386080" algn="ctr">
                        <a:spcBef>
                          <a:spcPts val="1245"/>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300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19100" marR="405765" algn="ctr">
                        <a:spcBef>
                          <a:spcPts val="1245"/>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5.8</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5081362"/>
                  </a:ext>
                </a:extLst>
              </a:tr>
            </a:tbl>
          </a:graphicData>
        </a:graphic>
      </p:graphicFrame>
    </p:spTree>
    <p:extLst>
      <p:ext uri="{BB962C8B-B14F-4D97-AF65-F5344CB8AC3E}">
        <p14:creationId xmlns:p14="http://schemas.microsoft.com/office/powerpoint/2010/main" val="473904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E31C5D-0AA5-81E9-8A95-47C9C498B3AC}"/>
              </a:ext>
            </a:extLst>
          </p:cNvPr>
          <p:cNvSpPr>
            <a:spLocks noGrp="1"/>
          </p:cNvSpPr>
          <p:nvPr>
            <p:ph type="body" idx="2"/>
          </p:nvPr>
        </p:nvSpPr>
        <p:spPr>
          <a:xfrm>
            <a:off x="304800" y="885825"/>
            <a:ext cx="8534400" cy="5665470"/>
          </a:xfrm>
        </p:spPr>
        <p:txBody>
          <a:bodyPr/>
          <a:lstStyle/>
          <a:p>
            <a:pPr marL="90424" indent="0">
              <a:buNone/>
            </a:pPr>
            <a:r>
              <a:rPr lang="en-US" sz="2000" dirty="0">
                <a:latin typeface="Times New Roman" panose="02020603050405020304" pitchFamily="18" charset="0"/>
                <a:cs typeface="Times New Roman" panose="02020603050405020304" pitchFamily="18" charset="0"/>
              </a:rPr>
              <a:t>.</a:t>
            </a:r>
          </a:p>
        </p:txBody>
      </p:sp>
      <p:sp>
        <p:nvSpPr>
          <p:cNvPr id="2" name="Title 1">
            <a:extLst>
              <a:ext uri="{FF2B5EF4-FFF2-40B4-BE49-F238E27FC236}">
                <a16:creationId xmlns:a16="http://schemas.microsoft.com/office/drawing/2014/main" id="{EDC7FF0C-9B54-F230-75E7-60C12AE6EBFA}"/>
              </a:ext>
            </a:extLst>
          </p:cNvPr>
          <p:cNvSpPr>
            <a:spLocks noGrp="1"/>
          </p:cNvSpPr>
          <p:nvPr>
            <p:ph type="title"/>
          </p:nvPr>
        </p:nvSpPr>
        <p:spPr>
          <a:xfrm>
            <a:off x="304799" y="323850"/>
            <a:ext cx="7858125" cy="457200"/>
          </a:xfrm>
        </p:spPr>
        <p:txBody>
          <a:bodyPr/>
          <a:lstStyle/>
          <a:p>
            <a:pPr algn="l"/>
            <a:r>
              <a:rPr lang="en-IN" sz="2800" b="1" dirty="0">
                <a:solidFill>
                  <a:schemeClr val="tx1"/>
                </a:solidFill>
                <a:latin typeface="Times New Roman" panose="02020603050405020304" pitchFamily="18" charset="0"/>
                <a:cs typeface="Times New Roman" panose="02020603050405020304" pitchFamily="18" charset="0"/>
              </a:rPr>
              <a:t>COMPOSITION OF SS304</a:t>
            </a:r>
          </a:p>
        </p:txBody>
      </p:sp>
      <p:graphicFrame>
        <p:nvGraphicFramePr>
          <p:cNvPr id="8" name="Table 7">
            <a:extLst>
              <a:ext uri="{FF2B5EF4-FFF2-40B4-BE49-F238E27FC236}">
                <a16:creationId xmlns:a16="http://schemas.microsoft.com/office/drawing/2014/main" id="{6689B542-6C4E-FC81-8ECF-EED08D91DAE8}"/>
              </a:ext>
            </a:extLst>
          </p:cNvPr>
          <p:cNvGraphicFramePr>
            <a:graphicFrameLocks noGrp="1"/>
          </p:cNvGraphicFramePr>
          <p:nvPr>
            <p:extLst>
              <p:ext uri="{D42A27DB-BD31-4B8C-83A1-F6EECF244321}">
                <p14:modId xmlns:p14="http://schemas.microsoft.com/office/powerpoint/2010/main" val="3178423290"/>
              </p:ext>
            </p:extLst>
          </p:nvPr>
        </p:nvGraphicFramePr>
        <p:xfrm>
          <a:off x="481012" y="1019176"/>
          <a:ext cx="8181976" cy="2381250"/>
        </p:xfrm>
        <a:graphic>
          <a:graphicData uri="http://schemas.openxmlformats.org/drawingml/2006/table">
            <a:tbl>
              <a:tblPr firstRow="1" firstCol="1" lastRow="1" lastCol="1" bandRow="1" bandCol="1"/>
              <a:tblGrid>
                <a:gridCol w="993137">
                  <a:extLst>
                    <a:ext uri="{9D8B030D-6E8A-4147-A177-3AD203B41FA5}">
                      <a16:colId xmlns:a16="http://schemas.microsoft.com/office/drawing/2014/main" val="2447408675"/>
                    </a:ext>
                  </a:extLst>
                </a:gridCol>
                <a:gridCol w="839486">
                  <a:extLst>
                    <a:ext uri="{9D8B030D-6E8A-4147-A177-3AD203B41FA5}">
                      <a16:colId xmlns:a16="http://schemas.microsoft.com/office/drawing/2014/main" val="3211482168"/>
                    </a:ext>
                  </a:extLst>
                </a:gridCol>
                <a:gridCol w="560990">
                  <a:extLst>
                    <a:ext uri="{9D8B030D-6E8A-4147-A177-3AD203B41FA5}">
                      <a16:colId xmlns:a16="http://schemas.microsoft.com/office/drawing/2014/main" val="1243455387"/>
                    </a:ext>
                  </a:extLst>
                </a:gridCol>
                <a:gridCol w="953123">
                  <a:extLst>
                    <a:ext uri="{9D8B030D-6E8A-4147-A177-3AD203B41FA5}">
                      <a16:colId xmlns:a16="http://schemas.microsoft.com/office/drawing/2014/main" val="3602039342"/>
                    </a:ext>
                  </a:extLst>
                </a:gridCol>
                <a:gridCol w="839486">
                  <a:extLst>
                    <a:ext uri="{9D8B030D-6E8A-4147-A177-3AD203B41FA5}">
                      <a16:colId xmlns:a16="http://schemas.microsoft.com/office/drawing/2014/main" val="3723143018"/>
                    </a:ext>
                  </a:extLst>
                </a:gridCol>
                <a:gridCol w="841085">
                  <a:extLst>
                    <a:ext uri="{9D8B030D-6E8A-4147-A177-3AD203B41FA5}">
                      <a16:colId xmlns:a16="http://schemas.microsoft.com/office/drawing/2014/main" val="2760828157"/>
                    </a:ext>
                  </a:extLst>
                </a:gridCol>
                <a:gridCol w="493768">
                  <a:extLst>
                    <a:ext uri="{9D8B030D-6E8A-4147-A177-3AD203B41FA5}">
                      <a16:colId xmlns:a16="http://schemas.microsoft.com/office/drawing/2014/main" val="4286812594"/>
                    </a:ext>
                  </a:extLst>
                </a:gridCol>
                <a:gridCol w="495368">
                  <a:extLst>
                    <a:ext uri="{9D8B030D-6E8A-4147-A177-3AD203B41FA5}">
                      <a16:colId xmlns:a16="http://schemas.microsoft.com/office/drawing/2014/main" val="465235930"/>
                    </a:ext>
                  </a:extLst>
                </a:gridCol>
                <a:gridCol w="518575">
                  <a:extLst>
                    <a:ext uri="{9D8B030D-6E8A-4147-A177-3AD203B41FA5}">
                      <a16:colId xmlns:a16="http://schemas.microsoft.com/office/drawing/2014/main" val="3072507516"/>
                    </a:ext>
                  </a:extLst>
                </a:gridCol>
                <a:gridCol w="728248">
                  <a:extLst>
                    <a:ext uri="{9D8B030D-6E8A-4147-A177-3AD203B41FA5}">
                      <a16:colId xmlns:a16="http://schemas.microsoft.com/office/drawing/2014/main" val="434357891"/>
                    </a:ext>
                  </a:extLst>
                </a:gridCol>
                <a:gridCol w="918710">
                  <a:extLst>
                    <a:ext uri="{9D8B030D-6E8A-4147-A177-3AD203B41FA5}">
                      <a16:colId xmlns:a16="http://schemas.microsoft.com/office/drawing/2014/main" val="2570352186"/>
                    </a:ext>
                  </a:extLst>
                </a:gridCol>
              </a:tblGrid>
              <a:tr h="1088753">
                <a:tc>
                  <a:txBody>
                    <a:bodyPr/>
                    <a:lstStyle/>
                    <a:p>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0"/>
                        </a:spcBef>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55880" marR="67945" algn="ctr">
                        <a:spcAft>
                          <a:spcPts val="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Element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0"/>
                        </a:spcBef>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12065" algn="ct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0"/>
                        </a:spcBef>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76835"/>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Mn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0"/>
                        </a:spcBef>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R="15875" algn="ct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P</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0"/>
                        </a:spcBef>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R="15240" algn="ct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0"/>
                        </a:spcBef>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53340" marR="69215" algn="ctr">
                        <a:spcAft>
                          <a:spcPts val="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Si</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0"/>
                        </a:spcBef>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81280"/>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Cr</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0"/>
                        </a:spcBef>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94615"/>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Ni</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0"/>
                        </a:spcBef>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66040"/>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Mo</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0"/>
                        </a:spcBef>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R="13335" algn="ct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0"/>
                        </a:spcBef>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52705" marR="69215" algn="ctr">
                        <a:spcAft>
                          <a:spcPts val="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Fe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7617533"/>
                  </a:ext>
                </a:extLst>
              </a:tr>
              <a:tr h="1292497">
                <a:tc>
                  <a:txBody>
                    <a:bodyPr/>
                    <a:lstStyle/>
                    <a:p>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0"/>
                        </a:spcBef>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55880" marR="67945" algn="ctr">
                        <a:spcAft>
                          <a:spcPts val="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SS304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30"/>
                        </a:spcBef>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4610" marR="66675" algn="ctr">
                        <a:spcBef>
                          <a:spcPts val="5"/>
                        </a:spcBef>
                        <a:spcAft>
                          <a:spcPts val="0"/>
                        </a:spcAft>
                      </a:pPr>
                      <a:r>
                        <a:rPr lang="en-US" sz="16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0.03</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30"/>
                        </a:spcBef>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66675">
                        <a:spcBef>
                          <a:spcPts val="5"/>
                        </a:spcBef>
                        <a:spcAft>
                          <a:spcPts val="0"/>
                        </a:spcAft>
                      </a:pPr>
                      <a:r>
                        <a:rPr lang="en-US" sz="16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30"/>
                        </a:spcBef>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54610" marR="68580" algn="ctr">
                        <a:spcBef>
                          <a:spcPts val="5"/>
                        </a:spcBef>
                        <a:spcAft>
                          <a:spcPts val="0"/>
                        </a:spcAft>
                      </a:pPr>
                      <a:r>
                        <a:rPr lang="en-US" sz="16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0.045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0"/>
                        </a:spcBef>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53975" marR="67310" algn="ctr">
                        <a:spcAft>
                          <a:spcPts val="0"/>
                        </a:spcAft>
                      </a:pPr>
                      <a:r>
                        <a:rPr lang="en-US" sz="16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0"/>
                        </a:spcBef>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54610" marR="69215" algn="ctr">
                        <a:spcAft>
                          <a:spcPts val="0"/>
                        </a:spcAft>
                      </a:pPr>
                      <a:r>
                        <a:rPr lang="en-US" sz="16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0"/>
                        </a:spcBef>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66040"/>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94615">
                        <a:spcBef>
                          <a:spcPts val="805"/>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0"/>
                        </a:spcBef>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65405"/>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94615">
                        <a:spcBef>
                          <a:spcPts val="805"/>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0"/>
                        </a:spcBef>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74930"/>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0"/>
                        </a:spcBef>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53975" marR="68580" algn="ctr">
                        <a:spcAft>
                          <a:spcPts val="0"/>
                        </a:spcAft>
                      </a:pPr>
                      <a:r>
                        <a:rPr lang="en-US" sz="160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0.1</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10"/>
                        </a:spcBef>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4610" marR="69215" algn="ctr">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Balance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4191657"/>
                  </a:ext>
                </a:extLst>
              </a:tr>
            </a:tbl>
          </a:graphicData>
        </a:graphic>
      </p:graphicFrame>
      <p:sp>
        <p:nvSpPr>
          <p:cNvPr id="9" name="Title 1">
            <a:extLst>
              <a:ext uri="{FF2B5EF4-FFF2-40B4-BE49-F238E27FC236}">
                <a16:creationId xmlns:a16="http://schemas.microsoft.com/office/drawing/2014/main" id="{A15A73BB-2020-A410-9271-34496FF8658A}"/>
              </a:ext>
            </a:extLst>
          </p:cNvPr>
          <p:cNvSpPr txBox="1">
            <a:spLocks/>
          </p:cNvSpPr>
          <p:nvPr/>
        </p:nvSpPr>
        <p:spPr>
          <a:xfrm>
            <a:off x="304799" y="3718560"/>
            <a:ext cx="7858125" cy="457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500"/>
              <a:buFont typeface="Lucida Sans"/>
              <a:buNone/>
              <a:defRPr sz="2500" b="0" i="0" u="none" strike="noStrike" cap="none">
                <a:solidFill>
                  <a:schemeClr val="accent1"/>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4100" b="1" i="0" u="none" strike="noStrike" cap="none">
                <a:solidFill>
                  <a:schemeClr val="dk2"/>
                </a:solidFill>
                <a:latin typeface="Lucida Sans"/>
                <a:ea typeface="Lucida Sans"/>
                <a:cs typeface="Lucida Sans"/>
                <a:sym typeface="Lucida Sans"/>
              </a:defRPr>
            </a:lvl2pPr>
            <a:lvl3pPr marR="0" lvl="2" algn="l" rtl="0">
              <a:lnSpc>
                <a:spcPct val="100000"/>
              </a:lnSpc>
              <a:spcBef>
                <a:spcPts val="0"/>
              </a:spcBef>
              <a:spcAft>
                <a:spcPts val="0"/>
              </a:spcAft>
              <a:buClr>
                <a:srgbClr val="000000"/>
              </a:buClr>
              <a:buSzPts val="1400"/>
              <a:buFont typeface="Arial"/>
              <a:buNone/>
              <a:defRPr sz="4100" b="1" i="0" u="none" strike="noStrike" cap="none">
                <a:solidFill>
                  <a:schemeClr val="dk2"/>
                </a:solidFill>
                <a:latin typeface="Lucida Sans"/>
                <a:ea typeface="Lucida Sans"/>
                <a:cs typeface="Lucida Sans"/>
                <a:sym typeface="Lucida Sans"/>
              </a:defRPr>
            </a:lvl3pPr>
            <a:lvl4pPr marR="0" lvl="3" algn="l" rtl="0">
              <a:lnSpc>
                <a:spcPct val="100000"/>
              </a:lnSpc>
              <a:spcBef>
                <a:spcPts val="0"/>
              </a:spcBef>
              <a:spcAft>
                <a:spcPts val="0"/>
              </a:spcAft>
              <a:buClr>
                <a:srgbClr val="000000"/>
              </a:buClr>
              <a:buSzPts val="1400"/>
              <a:buFont typeface="Arial"/>
              <a:buNone/>
              <a:defRPr sz="4100" b="1" i="0" u="none" strike="noStrike" cap="none">
                <a:solidFill>
                  <a:schemeClr val="dk2"/>
                </a:solidFill>
                <a:latin typeface="Lucida Sans"/>
                <a:ea typeface="Lucida Sans"/>
                <a:cs typeface="Lucida Sans"/>
                <a:sym typeface="Lucida Sans"/>
              </a:defRPr>
            </a:lvl4pPr>
            <a:lvl5pPr marR="0" lvl="4" algn="l" rtl="0">
              <a:lnSpc>
                <a:spcPct val="100000"/>
              </a:lnSpc>
              <a:spcBef>
                <a:spcPts val="0"/>
              </a:spcBef>
              <a:spcAft>
                <a:spcPts val="0"/>
              </a:spcAft>
              <a:buClr>
                <a:srgbClr val="000000"/>
              </a:buClr>
              <a:buSzPts val="1400"/>
              <a:buFont typeface="Arial"/>
              <a:buNone/>
              <a:defRPr sz="4100" b="1" i="0" u="none" strike="noStrike" cap="none">
                <a:solidFill>
                  <a:schemeClr val="dk2"/>
                </a:solidFill>
                <a:latin typeface="Lucida Sans"/>
                <a:ea typeface="Lucida Sans"/>
                <a:cs typeface="Lucida Sans"/>
                <a:sym typeface="Lucida Sans"/>
              </a:defRPr>
            </a:lvl5pPr>
            <a:lvl6pPr marR="0" lvl="5" algn="l" rtl="0">
              <a:lnSpc>
                <a:spcPct val="100000"/>
              </a:lnSpc>
              <a:spcBef>
                <a:spcPts val="0"/>
              </a:spcBef>
              <a:spcAft>
                <a:spcPts val="0"/>
              </a:spcAft>
              <a:buClr>
                <a:srgbClr val="000000"/>
              </a:buClr>
              <a:buSzPts val="1400"/>
              <a:buFont typeface="Arial"/>
              <a:buNone/>
              <a:defRPr sz="4100" b="1" i="0" u="none" strike="noStrike" cap="none">
                <a:solidFill>
                  <a:schemeClr val="dk2"/>
                </a:solidFill>
                <a:latin typeface="Lucida Sans"/>
                <a:ea typeface="Lucida Sans"/>
                <a:cs typeface="Lucida Sans"/>
                <a:sym typeface="Lucida Sans"/>
              </a:defRPr>
            </a:lvl6pPr>
            <a:lvl7pPr marR="0" lvl="6" algn="l" rtl="0">
              <a:lnSpc>
                <a:spcPct val="100000"/>
              </a:lnSpc>
              <a:spcBef>
                <a:spcPts val="0"/>
              </a:spcBef>
              <a:spcAft>
                <a:spcPts val="0"/>
              </a:spcAft>
              <a:buClr>
                <a:srgbClr val="000000"/>
              </a:buClr>
              <a:buSzPts val="1400"/>
              <a:buFont typeface="Arial"/>
              <a:buNone/>
              <a:defRPr sz="4100" b="1" i="0" u="none" strike="noStrike" cap="none">
                <a:solidFill>
                  <a:schemeClr val="dk2"/>
                </a:solidFill>
                <a:latin typeface="Lucida Sans"/>
                <a:ea typeface="Lucida Sans"/>
                <a:cs typeface="Lucida Sans"/>
                <a:sym typeface="Lucida Sans"/>
              </a:defRPr>
            </a:lvl7pPr>
            <a:lvl8pPr marR="0" lvl="7" algn="l" rtl="0">
              <a:lnSpc>
                <a:spcPct val="100000"/>
              </a:lnSpc>
              <a:spcBef>
                <a:spcPts val="0"/>
              </a:spcBef>
              <a:spcAft>
                <a:spcPts val="0"/>
              </a:spcAft>
              <a:buClr>
                <a:srgbClr val="000000"/>
              </a:buClr>
              <a:buSzPts val="1400"/>
              <a:buFont typeface="Arial"/>
              <a:buNone/>
              <a:defRPr sz="4100" b="1" i="0" u="none" strike="noStrike" cap="none">
                <a:solidFill>
                  <a:schemeClr val="dk2"/>
                </a:solidFill>
                <a:latin typeface="Lucida Sans"/>
                <a:ea typeface="Lucida Sans"/>
                <a:cs typeface="Lucida Sans"/>
                <a:sym typeface="Lucida Sans"/>
              </a:defRPr>
            </a:lvl8pPr>
            <a:lvl9pPr marR="0" lvl="8" algn="l" rtl="0">
              <a:lnSpc>
                <a:spcPct val="100000"/>
              </a:lnSpc>
              <a:spcBef>
                <a:spcPts val="0"/>
              </a:spcBef>
              <a:spcAft>
                <a:spcPts val="0"/>
              </a:spcAft>
              <a:buClr>
                <a:srgbClr val="000000"/>
              </a:buClr>
              <a:buSzPts val="1400"/>
              <a:buFont typeface="Arial"/>
              <a:buNone/>
              <a:defRPr sz="4100" b="1" i="0" u="none" strike="noStrike" cap="none">
                <a:solidFill>
                  <a:schemeClr val="dk2"/>
                </a:solidFill>
                <a:latin typeface="Lucida Sans"/>
                <a:ea typeface="Lucida Sans"/>
                <a:cs typeface="Lucida Sans"/>
                <a:sym typeface="Lucida Sans"/>
              </a:defRPr>
            </a:lvl9pPr>
          </a:lstStyle>
          <a:p>
            <a:pPr algn="l"/>
            <a:r>
              <a:rPr lang="en-IN" sz="2800" b="1" dirty="0">
                <a:solidFill>
                  <a:schemeClr val="tx1"/>
                </a:solidFill>
                <a:latin typeface="Times New Roman" panose="02020603050405020304" pitchFamily="18" charset="0"/>
                <a:cs typeface="Times New Roman" panose="02020603050405020304" pitchFamily="18" charset="0"/>
              </a:rPr>
              <a:t>MECHANICAL PROPERTIES OF SS304</a:t>
            </a:r>
          </a:p>
        </p:txBody>
      </p:sp>
      <p:graphicFrame>
        <p:nvGraphicFramePr>
          <p:cNvPr id="10" name="Table 9">
            <a:extLst>
              <a:ext uri="{FF2B5EF4-FFF2-40B4-BE49-F238E27FC236}">
                <a16:creationId xmlns:a16="http://schemas.microsoft.com/office/drawing/2014/main" id="{440FD982-2089-EFED-BB73-768F30082DA7}"/>
              </a:ext>
            </a:extLst>
          </p:cNvPr>
          <p:cNvGraphicFramePr>
            <a:graphicFrameLocks noGrp="1"/>
          </p:cNvGraphicFramePr>
          <p:nvPr>
            <p:extLst>
              <p:ext uri="{D42A27DB-BD31-4B8C-83A1-F6EECF244321}">
                <p14:modId xmlns:p14="http://schemas.microsoft.com/office/powerpoint/2010/main" val="1089155977"/>
              </p:ext>
            </p:extLst>
          </p:nvPr>
        </p:nvGraphicFramePr>
        <p:xfrm>
          <a:off x="758562" y="4493894"/>
          <a:ext cx="7626875" cy="1914796"/>
        </p:xfrm>
        <a:graphic>
          <a:graphicData uri="http://schemas.openxmlformats.org/drawingml/2006/table">
            <a:tbl>
              <a:tblPr firstRow="1" firstCol="1" lastRow="1" lastCol="1" bandRow="1" bandCol="1"/>
              <a:tblGrid>
                <a:gridCol w="900320">
                  <a:extLst>
                    <a:ext uri="{9D8B030D-6E8A-4147-A177-3AD203B41FA5}">
                      <a16:colId xmlns:a16="http://schemas.microsoft.com/office/drawing/2014/main" val="4264635313"/>
                    </a:ext>
                  </a:extLst>
                </a:gridCol>
                <a:gridCol w="2294598">
                  <a:extLst>
                    <a:ext uri="{9D8B030D-6E8A-4147-A177-3AD203B41FA5}">
                      <a16:colId xmlns:a16="http://schemas.microsoft.com/office/drawing/2014/main" val="152162124"/>
                    </a:ext>
                  </a:extLst>
                </a:gridCol>
                <a:gridCol w="1857567">
                  <a:extLst>
                    <a:ext uri="{9D8B030D-6E8A-4147-A177-3AD203B41FA5}">
                      <a16:colId xmlns:a16="http://schemas.microsoft.com/office/drawing/2014/main" val="2412467876"/>
                    </a:ext>
                  </a:extLst>
                </a:gridCol>
                <a:gridCol w="1529218">
                  <a:extLst>
                    <a:ext uri="{9D8B030D-6E8A-4147-A177-3AD203B41FA5}">
                      <a16:colId xmlns:a16="http://schemas.microsoft.com/office/drawing/2014/main" val="1867778180"/>
                    </a:ext>
                  </a:extLst>
                </a:gridCol>
                <a:gridCol w="1045172">
                  <a:extLst>
                    <a:ext uri="{9D8B030D-6E8A-4147-A177-3AD203B41FA5}">
                      <a16:colId xmlns:a16="http://schemas.microsoft.com/office/drawing/2014/main" val="1071811985"/>
                    </a:ext>
                  </a:extLst>
                </a:gridCol>
              </a:tblGrid>
              <a:tr h="790972">
                <a:tc>
                  <a:txBody>
                    <a:bodyPr/>
                    <a:lstStyle/>
                    <a:p>
                      <a:pPr marL="95250">
                        <a:spcBef>
                          <a:spcPts val="60"/>
                        </a:spcBef>
                        <a:spcAft>
                          <a:spcPts val="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Grades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1450" marR="186690" indent="-1270" algn="ctr">
                        <a:lnSpc>
                          <a:spcPct val="150000"/>
                        </a:lnSpc>
                        <a:spcBef>
                          <a:spcPts val="60"/>
                        </a:spcBef>
                        <a:spcAft>
                          <a:spcPts val="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Tensile</a:t>
                      </a:r>
                      <a:r>
                        <a:rPr lang="en-US" sz="1600" b="1"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Strength Ksi</a:t>
                      </a:r>
                      <a:r>
                        <a:rPr lang="en-US" sz="1600" b="1" spc="-3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(Mpa),</a:t>
                      </a:r>
                      <a:r>
                        <a:rPr lang="en-US" sz="1600" b="1"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min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4940" marR="170180" indent="1270" algn="ctr">
                        <a:lnSpc>
                          <a:spcPct val="150000"/>
                        </a:lnSpc>
                        <a:spcBef>
                          <a:spcPts val="60"/>
                        </a:spcBef>
                        <a:spcAft>
                          <a:spcPts val="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Yield</a:t>
                      </a:r>
                      <a:r>
                        <a:rPr lang="en-US" sz="1600" b="1" spc="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Strength,</a:t>
                      </a:r>
                      <a:r>
                        <a:rPr lang="en-US" sz="1600" b="1" spc="-3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ksi</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260985" marR="273050" algn="ctr">
                        <a:spcAft>
                          <a:spcPts val="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(Mpa)</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80645" algn="ctr">
                        <a:spcBef>
                          <a:spcPts val="60"/>
                        </a:spcBef>
                        <a:spcAft>
                          <a:spcPts val="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Elongation,</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14605" algn="ctr">
                        <a:spcBef>
                          <a:spcPts val="800"/>
                        </a:spcBef>
                        <a:spcAft>
                          <a:spcPts val="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9540" marR="100330" indent="-32385">
                        <a:lnSpc>
                          <a:spcPct val="150000"/>
                        </a:lnSpc>
                        <a:spcBef>
                          <a:spcPts val="60"/>
                        </a:spcBef>
                        <a:spcAft>
                          <a:spcPts val="0"/>
                        </a:spcAft>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Hardness,</a:t>
                      </a:r>
                      <a:r>
                        <a:rPr lang="en-US" sz="1600" b="1" spc="-3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Rockwell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4218148"/>
                  </a:ext>
                </a:extLst>
              </a:tr>
              <a:tr h="861331">
                <a:tc>
                  <a:txBody>
                    <a:bodyPr/>
                    <a:lstStyle/>
                    <a:p>
                      <a:pPr algn="ct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spcBef>
                          <a:spcPts val="10"/>
                        </a:spcBef>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 algn="ct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SS304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spcBef>
                          <a:spcPts val="10"/>
                        </a:spcBef>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372745" algn="ct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75(515)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spcBef>
                          <a:spcPts val="10"/>
                        </a:spcBef>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227965" algn="ct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30(205)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spcBef>
                          <a:spcPts val="10"/>
                        </a:spcBef>
                      </a:pPr>
                      <a:r>
                        <a:rPr lang="en-US" sz="16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p>
                      <a:pPr marL="67310" marR="80645" algn="ctr">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40</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spcBef>
                          <a:spcPts val="10"/>
                        </a:spcBef>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20040" marR="333375" algn="ctr">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B82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1809571"/>
                  </a:ext>
                </a:extLst>
              </a:tr>
            </a:tbl>
          </a:graphicData>
        </a:graphic>
      </p:graphicFrame>
    </p:spTree>
    <p:extLst>
      <p:ext uri="{BB962C8B-B14F-4D97-AF65-F5344CB8AC3E}">
        <p14:creationId xmlns:p14="http://schemas.microsoft.com/office/powerpoint/2010/main" val="152630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E31C5D-0AA5-81E9-8A95-47C9C498B3AC}"/>
              </a:ext>
            </a:extLst>
          </p:cNvPr>
          <p:cNvSpPr>
            <a:spLocks noGrp="1"/>
          </p:cNvSpPr>
          <p:nvPr>
            <p:ph type="body" idx="2"/>
          </p:nvPr>
        </p:nvSpPr>
        <p:spPr>
          <a:xfrm>
            <a:off x="304800" y="885825"/>
            <a:ext cx="8534400" cy="5665470"/>
          </a:xfrm>
        </p:spPr>
        <p:txBody>
          <a:bodyPr/>
          <a:lstStyle/>
          <a:p>
            <a:pPr marL="90424" indent="0">
              <a:buNone/>
            </a:pPr>
            <a:r>
              <a:rPr lang="en-US" sz="2400" b="1" dirty="0">
                <a:latin typeface="Times New Roman" panose="02020603050405020304" pitchFamily="18" charset="0"/>
                <a:cs typeface="Times New Roman" panose="02020603050405020304" pitchFamily="18" charset="0"/>
              </a:rPr>
              <a:t>Tensile Test</a:t>
            </a:r>
          </a:p>
          <a:p>
            <a:pPr marL="90424" indent="0">
              <a:buNone/>
            </a:pPr>
            <a:r>
              <a:rPr lang="en-US" sz="2000" dirty="0">
                <a:latin typeface="Times New Roman" panose="02020603050405020304" pitchFamily="18" charset="0"/>
                <a:cs typeface="Times New Roman" panose="02020603050405020304" pitchFamily="18" charset="0"/>
              </a:rPr>
              <a:t>	A tensile test, also known as a tension test, is a common method used to determine the mechanical properties of materials, such as their strength, ductility, and elasticity. The test involves subjecting a specimen to a gradually increasing tensile force until it fractures, while measuring the changes in the specimen's dimensions and load response.</a:t>
            </a:r>
          </a:p>
          <a:p>
            <a:pPr marL="90424" indent="0">
              <a:buNone/>
            </a:pPr>
            <a:endParaRPr lang="en-US" sz="2000" dirty="0">
              <a:latin typeface="Times New Roman" panose="02020603050405020304" pitchFamily="18" charset="0"/>
              <a:cs typeface="Times New Roman" panose="02020603050405020304" pitchFamily="18" charset="0"/>
            </a:endParaRPr>
          </a:p>
          <a:p>
            <a:pPr marL="90424" indent="0">
              <a:buNone/>
            </a:pPr>
            <a:r>
              <a:rPr lang="en-US" sz="2400" b="1" dirty="0">
                <a:latin typeface="Times New Roman" panose="02020603050405020304" pitchFamily="18" charset="0"/>
                <a:cs typeface="Times New Roman" panose="02020603050405020304" pitchFamily="18" charset="0"/>
              </a:rPr>
              <a:t>Impact Test</a:t>
            </a:r>
          </a:p>
          <a:p>
            <a:pPr marL="90424" indent="0">
              <a:buNone/>
            </a:pPr>
            <a:r>
              <a:rPr lang="en-US" sz="2000" dirty="0">
                <a:latin typeface="Times New Roman" panose="02020603050405020304" pitchFamily="18" charset="0"/>
                <a:cs typeface="Times New Roman" panose="02020603050405020304" pitchFamily="18" charset="0"/>
              </a:rPr>
              <a:t>	An impact test is a mechanical test used to evaluate the ability of a material to withstand sudden, high-stress loading conditions, such as those that may occur during an impact or collision. The test involves striking a specimen with a pendulum or other impact device, and measuring the energy absorbed by the specimen and the resulting deformation or fracture behavior.</a:t>
            </a:r>
          </a:p>
        </p:txBody>
      </p:sp>
      <p:sp>
        <p:nvSpPr>
          <p:cNvPr id="2" name="Title 1">
            <a:extLst>
              <a:ext uri="{FF2B5EF4-FFF2-40B4-BE49-F238E27FC236}">
                <a16:creationId xmlns:a16="http://schemas.microsoft.com/office/drawing/2014/main" id="{EDC7FF0C-9B54-F230-75E7-60C12AE6EBFA}"/>
              </a:ext>
            </a:extLst>
          </p:cNvPr>
          <p:cNvSpPr>
            <a:spLocks noGrp="1"/>
          </p:cNvSpPr>
          <p:nvPr>
            <p:ph type="title"/>
          </p:nvPr>
        </p:nvSpPr>
        <p:spPr>
          <a:xfrm>
            <a:off x="304799" y="323850"/>
            <a:ext cx="7858125" cy="457200"/>
          </a:xfrm>
        </p:spPr>
        <p:txBody>
          <a:bodyPr/>
          <a:lstStyle/>
          <a:p>
            <a:pPr algn="l"/>
            <a:r>
              <a:rPr lang="en-US" sz="2800" b="1" dirty="0">
                <a:solidFill>
                  <a:schemeClr val="tx1"/>
                </a:solidFill>
                <a:latin typeface="Times New Roman" panose="02020603050405020304" pitchFamily="18" charset="0"/>
                <a:cs typeface="Times New Roman" panose="02020603050405020304" pitchFamily="18" charset="0"/>
              </a:rPr>
              <a:t>INVESTIGATION</a:t>
            </a:r>
            <a:endParaRPr lang="en-IN"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401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E31C5D-0AA5-81E9-8A95-47C9C498B3AC}"/>
              </a:ext>
            </a:extLst>
          </p:cNvPr>
          <p:cNvSpPr>
            <a:spLocks noGrp="1"/>
          </p:cNvSpPr>
          <p:nvPr>
            <p:ph type="body" idx="2"/>
          </p:nvPr>
        </p:nvSpPr>
        <p:spPr>
          <a:xfrm>
            <a:off x="304800" y="885825"/>
            <a:ext cx="8534400" cy="5665470"/>
          </a:xfrm>
        </p:spPr>
        <p:txBody>
          <a:bodyPr/>
          <a:lstStyle/>
          <a:p>
            <a:pPr marL="90424" indent="0">
              <a:buNone/>
            </a:pPr>
            <a:r>
              <a:rPr lang="en-US" sz="2000" dirty="0">
                <a:latin typeface="Times New Roman" panose="02020603050405020304" pitchFamily="18" charset="0"/>
                <a:cs typeface="Times New Roman" panose="02020603050405020304" pitchFamily="18" charset="0"/>
              </a:rPr>
              <a:t>Tensile Testing is a form of tension testing and is a destructive engineering and materials science test whereby controlled tension is applied to a sample until it fully fails.</a:t>
            </a:r>
          </a:p>
          <a:p>
            <a:pPr marL="90424" indent="0">
              <a:buNone/>
            </a:pPr>
            <a:r>
              <a:rPr lang="en-US" sz="2000" dirty="0">
                <a:latin typeface="Times New Roman" panose="02020603050405020304" pitchFamily="18" charset="0"/>
                <a:cs typeface="Times New Roman" panose="02020603050405020304" pitchFamily="18" charset="0"/>
              </a:rPr>
              <a:t>Tensile test was carried out on the similar weldments using Universal Testing Machine (UTM) obtained from the CMT welding techniques employing ERNiCr-3 </a:t>
            </a:r>
          </a:p>
          <a:p>
            <a:pPr marL="90424" indent="0">
              <a:buNone/>
            </a:pPr>
            <a:endParaRPr lang="en-US" sz="2000" dirty="0">
              <a:latin typeface="Times New Roman" panose="02020603050405020304" pitchFamily="18" charset="0"/>
              <a:cs typeface="Times New Roman" panose="02020603050405020304" pitchFamily="18" charset="0"/>
            </a:endParaRPr>
          </a:p>
          <a:p>
            <a:pPr marL="90424" indent="0">
              <a:buNone/>
            </a:pPr>
            <a:endParaRPr lang="en-US" sz="2000" dirty="0">
              <a:latin typeface="Times New Roman" panose="02020603050405020304" pitchFamily="18" charset="0"/>
              <a:cs typeface="Times New Roman" panose="02020603050405020304" pitchFamily="18" charset="0"/>
            </a:endParaRPr>
          </a:p>
          <a:p>
            <a:pPr marL="90424" indent="0">
              <a:buNone/>
            </a:pPr>
            <a:r>
              <a:rPr lang="en-US" sz="2000" dirty="0">
                <a:latin typeface="Times New Roman" panose="02020603050405020304" pitchFamily="18" charset="0"/>
                <a:cs typeface="Times New Roman" panose="02020603050405020304" pitchFamily="18" charset="0"/>
              </a:rPr>
              <a:t> </a:t>
            </a:r>
          </a:p>
          <a:p>
            <a:pPr marL="90424" indent="0">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DC7FF0C-9B54-F230-75E7-60C12AE6EBFA}"/>
              </a:ext>
            </a:extLst>
          </p:cNvPr>
          <p:cNvSpPr>
            <a:spLocks noGrp="1"/>
          </p:cNvSpPr>
          <p:nvPr>
            <p:ph type="title"/>
          </p:nvPr>
        </p:nvSpPr>
        <p:spPr>
          <a:xfrm>
            <a:off x="304799" y="323850"/>
            <a:ext cx="7858125" cy="457200"/>
          </a:xfrm>
        </p:spPr>
        <p:txBody>
          <a:bodyPr/>
          <a:lstStyle/>
          <a:p>
            <a:pPr algn="l"/>
            <a:r>
              <a:rPr lang="en-IN" sz="2800" b="1" dirty="0">
                <a:solidFill>
                  <a:schemeClr val="tx1"/>
                </a:solidFill>
                <a:latin typeface="Times New Roman" panose="02020603050405020304" pitchFamily="18" charset="0"/>
                <a:cs typeface="Times New Roman" panose="02020603050405020304" pitchFamily="18" charset="0"/>
              </a:rPr>
              <a:t>TENSILE TEST</a:t>
            </a:r>
            <a:br>
              <a:rPr lang="en-US" sz="2800" b="1" dirty="0">
                <a:solidFill>
                  <a:schemeClr val="tx1"/>
                </a:solidFill>
                <a:latin typeface="Times New Roman" panose="02020603050405020304" pitchFamily="18" charset="0"/>
                <a:cs typeface="Times New Roman" panose="02020603050405020304" pitchFamily="18" charset="0"/>
              </a:rPr>
            </a:br>
            <a:endParaRPr lang="en-IN" sz="28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EDEA7671-9694-C93B-ED26-62FAFCB59D35}"/>
              </a:ext>
            </a:extLst>
          </p:cNvPr>
          <p:cNvGraphicFramePr>
            <a:graphicFrameLocks noGrp="1"/>
          </p:cNvGraphicFramePr>
          <p:nvPr>
            <p:extLst>
              <p:ext uri="{D42A27DB-BD31-4B8C-83A1-F6EECF244321}">
                <p14:modId xmlns:p14="http://schemas.microsoft.com/office/powerpoint/2010/main" val="462824005"/>
              </p:ext>
            </p:extLst>
          </p:nvPr>
        </p:nvGraphicFramePr>
        <p:xfrm>
          <a:off x="466725" y="2952751"/>
          <a:ext cx="8229601" cy="3703319"/>
        </p:xfrm>
        <a:graphic>
          <a:graphicData uri="http://schemas.openxmlformats.org/drawingml/2006/table">
            <a:tbl>
              <a:tblPr firstRow="1" firstCol="1" lastRow="1" lastCol="1" bandRow="1" bandCol="1"/>
              <a:tblGrid>
                <a:gridCol w="575200">
                  <a:extLst>
                    <a:ext uri="{9D8B030D-6E8A-4147-A177-3AD203B41FA5}">
                      <a16:colId xmlns:a16="http://schemas.microsoft.com/office/drawing/2014/main" val="3658005648"/>
                    </a:ext>
                  </a:extLst>
                </a:gridCol>
                <a:gridCol w="1036689">
                  <a:extLst>
                    <a:ext uri="{9D8B030D-6E8A-4147-A177-3AD203B41FA5}">
                      <a16:colId xmlns:a16="http://schemas.microsoft.com/office/drawing/2014/main" val="3608088539"/>
                    </a:ext>
                  </a:extLst>
                </a:gridCol>
                <a:gridCol w="1319724">
                  <a:extLst>
                    <a:ext uri="{9D8B030D-6E8A-4147-A177-3AD203B41FA5}">
                      <a16:colId xmlns:a16="http://schemas.microsoft.com/office/drawing/2014/main" val="2502382803"/>
                    </a:ext>
                  </a:extLst>
                </a:gridCol>
                <a:gridCol w="1619360">
                  <a:extLst>
                    <a:ext uri="{9D8B030D-6E8A-4147-A177-3AD203B41FA5}">
                      <a16:colId xmlns:a16="http://schemas.microsoft.com/office/drawing/2014/main" val="928889618"/>
                    </a:ext>
                  </a:extLst>
                </a:gridCol>
                <a:gridCol w="1293164">
                  <a:extLst>
                    <a:ext uri="{9D8B030D-6E8A-4147-A177-3AD203B41FA5}">
                      <a16:colId xmlns:a16="http://schemas.microsoft.com/office/drawing/2014/main" val="2290706601"/>
                    </a:ext>
                  </a:extLst>
                </a:gridCol>
                <a:gridCol w="2385464">
                  <a:extLst>
                    <a:ext uri="{9D8B030D-6E8A-4147-A177-3AD203B41FA5}">
                      <a16:colId xmlns:a16="http://schemas.microsoft.com/office/drawing/2014/main" val="3263227181"/>
                    </a:ext>
                  </a:extLst>
                </a:gridCol>
              </a:tblGrid>
              <a:tr h="1941987">
                <a:tc>
                  <a:txBody>
                    <a:bodyPr/>
                    <a:lstStyle/>
                    <a:p>
                      <a:pPr marL="118110" marR="100330" indent="-10795" algn="ctr">
                        <a:lnSpc>
                          <a:spcPct val="150000"/>
                        </a:lnSpc>
                        <a:spcBef>
                          <a:spcPts val="44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Ex</a:t>
                      </a:r>
                      <a:r>
                        <a:rPr lang="en-US" sz="1800" b="1"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no</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194945" algn="ctr">
                        <a:lnSpc>
                          <a:spcPct val="150000"/>
                        </a:lnSpc>
                        <a:spcBef>
                          <a:spcPts val="44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Gauge</a:t>
                      </a:r>
                      <a:r>
                        <a:rPr lang="en-US" sz="1800" b="1" spc="-3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Width</a:t>
                      </a:r>
                      <a:r>
                        <a:rPr lang="en-US" sz="1800" b="1" spc="-3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(mm)</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146685" indent="54610" algn="ctr">
                        <a:lnSpc>
                          <a:spcPct val="150000"/>
                        </a:lnSpc>
                        <a:spcBef>
                          <a:spcPts val="44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Gauge</a:t>
                      </a:r>
                      <a:r>
                        <a:rPr lang="en-US" sz="18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Thickness</a:t>
                      </a:r>
                      <a:r>
                        <a:rPr lang="en-US" sz="1800" b="1" spc="-3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(mm)</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3985" marR="138430" indent="-1270" algn="ctr">
                        <a:lnSpc>
                          <a:spcPct val="150000"/>
                        </a:lnSpc>
                        <a:spcBef>
                          <a:spcPts val="44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Original</a:t>
                      </a:r>
                      <a:r>
                        <a:rPr lang="en-US" sz="18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cross section</a:t>
                      </a:r>
                      <a:r>
                        <a:rPr lang="en-US" sz="1800" b="1"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b="1" spc="-10"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18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5"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1455" marR="210185" indent="-123825" algn="ctr">
                        <a:lnSpc>
                          <a:spcPct val="150000"/>
                        </a:lnSpc>
                        <a:spcBef>
                          <a:spcPts val="44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Ultimate</a:t>
                      </a:r>
                      <a:r>
                        <a:rPr lang="en-US" sz="1800" b="1" spc="-3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Tensile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8265" algn="ctr">
                        <a:spcBef>
                          <a:spcPts val="5"/>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Load(</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kN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265" marR="95250" indent="2540" algn="ctr">
                        <a:lnSpc>
                          <a:spcPct val="150000"/>
                        </a:lnSpc>
                        <a:spcBef>
                          <a:spcPts val="44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Ultimate Tensile</a:t>
                      </a:r>
                      <a:r>
                        <a:rPr lang="en-US" sz="18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spc="-5" dirty="0">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tre</a:t>
                      </a:r>
                      <a:r>
                        <a:rPr lang="en-US" sz="1800" b="1" spc="-5"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1800" b="1" spc="-10"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8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b="1" spc="-10" dirty="0">
                          <a:effectLst/>
                          <a:latin typeface="Times New Roman" panose="02020603050405020304" pitchFamily="18" charset="0"/>
                          <a:ea typeface="Times New Roman" panose="02020603050405020304" pitchFamily="18" charset="0"/>
                          <a:cs typeface="Times New Roman" panose="02020603050405020304" pitchFamily="18" charset="0"/>
                        </a:rPr>
                        <a:t>N</a:t>
                      </a:r>
                      <a:r>
                        <a:rPr lang="en-US" sz="1800" b="1" spc="5"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b="1" spc="-10"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18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800" b="1" spc="-10" dirty="0">
                          <a:effectLst/>
                          <a:latin typeface="Times New Roman" panose="02020603050405020304" pitchFamily="18" charset="0"/>
                          <a:ea typeface="Times New Roman" panose="02020603050405020304" pitchFamily="18" charset="0"/>
                          <a:cs typeface="Times New Roman" panose="02020603050405020304" pitchFamily="18" charset="0"/>
                        </a:rPr>
                        <a:t>or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Mpa</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4642790"/>
                  </a:ext>
                </a:extLst>
              </a:tr>
              <a:tr h="440333">
                <a:tc>
                  <a:txBody>
                    <a:bodyPr/>
                    <a:lstStyle/>
                    <a:p>
                      <a:pPr marR="2540" algn="ctr">
                        <a:spcBef>
                          <a:spcPts val="44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5880" marR="59055" algn="ctr">
                        <a:spcBef>
                          <a:spcPts val="44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5.94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0360" algn="ctr">
                        <a:spcBef>
                          <a:spcPts val="44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2.93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14020" algn="ctr">
                        <a:spcBef>
                          <a:spcPts val="44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17.40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2415" marR="278765" algn="ctr">
                        <a:spcBef>
                          <a:spcPts val="44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7.81</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76605" algn="ctr">
                        <a:spcBef>
                          <a:spcPts val="44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488</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2741844"/>
                  </a:ext>
                </a:extLst>
              </a:tr>
              <a:tr h="440333">
                <a:tc>
                  <a:txBody>
                    <a:bodyPr/>
                    <a:lstStyle/>
                    <a:p>
                      <a:pPr marR="2540" algn="ctr">
                        <a:spcBef>
                          <a:spcPts val="44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5880" marR="59055" algn="ctr">
                        <a:spcBef>
                          <a:spcPts val="44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5.93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0360" algn="ctr">
                        <a:spcBef>
                          <a:spcPts val="44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2.94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14020" algn="ctr">
                        <a:spcBef>
                          <a:spcPts val="44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17.43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2415" marR="278765" algn="ctr">
                        <a:spcBef>
                          <a:spcPts val="44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5.62</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76605" algn="ctr">
                        <a:spcBef>
                          <a:spcPts val="44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400</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1597709"/>
                  </a:ext>
                </a:extLst>
              </a:tr>
              <a:tr h="440333">
                <a:tc>
                  <a:txBody>
                    <a:bodyPr/>
                    <a:lstStyle/>
                    <a:p>
                      <a:pPr marR="2540" algn="ctr">
                        <a:spcBef>
                          <a:spcPts val="44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5880" marR="59055" algn="ctr">
                        <a:spcBef>
                          <a:spcPts val="44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5.95</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0360" algn="ctr">
                        <a:spcBef>
                          <a:spcPts val="44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2.92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14020" algn="ctr">
                        <a:spcBef>
                          <a:spcPts val="44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17.37</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2415" marR="278765" algn="ctr">
                        <a:spcBef>
                          <a:spcPts val="44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5.16</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76605" algn="ctr">
                        <a:spcBef>
                          <a:spcPts val="44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390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831868"/>
                  </a:ext>
                </a:extLst>
              </a:tr>
              <a:tr h="440333">
                <a:tc>
                  <a:txBody>
                    <a:bodyPr/>
                    <a:lstStyle/>
                    <a:p>
                      <a:pPr marR="2540" algn="ctr">
                        <a:spcBef>
                          <a:spcPts val="44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5880" marR="59055" algn="ctr">
                        <a:spcBef>
                          <a:spcPts val="44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5.95</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0360" algn="ctr">
                        <a:spcBef>
                          <a:spcPts val="44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2.93</a:t>
                      </a:r>
                      <a:endParaRPr lang="en-IN"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414020" algn="ctr">
                        <a:spcBef>
                          <a:spcPts val="44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17.43</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2415" marR="280035" algn="ctr">
                        <a:spcBef>
                          <a:spcPts val="44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12.01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776605" algn="ctr">
                        <a:spcBef>
                          <a:spcPts val="44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560 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8189174"/>
                  </a:ext>
                </a:extLst>
              </a:tr>
            </a:tbl>
          </a:graphicData>
        </a:graphic>
      </p:graphicFrame>
    </p:spTree>
    <p:extLst>
      <p:ext uri="{BB962C8B-B14F-4D97-AF65-F5344CB8AC3E}">
        <p14:creationId xmlns:p14="http://schemas.microsoft.com/office/powerpoint/2010/main" val="1792340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E31C5D-0AA5-81E9-8A95-47C9C498B3AC}"/>
              </a:ext>
            </a:extLst>
          </p:cNvPr>
          <p:cNvSpPr>
            <a:spLocks noGrp="1"/>
          </p:cNvSpPr>
          <p:nvPr>
            <p:ph type="body" idx="2"/>
          </p:nvPr>
        </p:nvSpPr>
        <p:spPr>
          <a:xfrm>
            <a:off x="304800" y="885825"/>
            <a:ext cx="8534400" cy="5665470"/>
          </a:xfrm>
        </p:spPr>
        <p:txBody>
          <a:bodyPr/>
          <a:lstStyle/>
          <a:p>
            <a:pPr marL="90424" indent="0">
              <a:buNone/>
            </a:pPr>
            <a:endParaRPr lang="en-US" sz="2000" dirty="0">
              <a:latin typeface="Times New Roman" panose="02020603050405020304" pitchFamily="18" charset="0"/>
              <a:cs typeface="Times New Roman" panose="02020603050405020304" pitchFamily="18" charset="0"/>
            </a:endParaRPr>
          </a:p>
          <a:p>
            <a:pPr marL="90424" indent="0">
              <a:buNone/>
            </a:pPr>
            <a:endParaRPr lang="en-US" sz="2000" dirty="0">
              <a:latin typeface="Times New Roman" panose="02020603050405020304" pitchFamily="18" charset="0"/>
              <a:cs typeface="Times New Roman" panose="02020603050405020304" pitchFamily="18" charset="0"/>
            </a:endParaRPr>
          </a:p>
          <a:p>
            <a:pPr marL="90424" indent="0">
              <a:buNone/>
            </a:pPr>
            <a:r>
              <a:rPr lang="en-US" sz="2000" dirty="0">
                <a:latin typeface="Times New Roman" panose="02020603050405020304" pitchFamily="18" charset="0"/>
                <a:cs typeface="Times New Roman" panose="02020603050405020304" pitchFamily="18" charset="0"/>
              </a:rPr>
              <a:t> </a:t>
            </a:r>
          </a:p>
          <a:p>
            <a:pPr marL="90424"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8EE42ED-6EE2-737B-2B38-256C7F855F6F}"/>
              </a:ext>
            </a:extLst>
          </p:cNvPr>
          <p:cNvPicPr>
            <a:picLocks noChangeAspect="1"/>
          </p:cNvPicPr>
          <p:nvPr/>
        </p:nvPicPr>
        <p:blipFill>
          <a:blip r:embed="rId2"/>
          <a:stretch>
            <a:fillRect/>
          </a:stretch>
        </p:blipFill>
        <p:spPr>
          <a:xfrm>
            <a:off x="491136" y="1680058"/>
            <a:ext cx="8161727" cy="3497883"/>
          </a:xfrm>
          <a:prstGeom prst="rect">
            <a:avLst/>
          </a:prstGeom>
        </p:spPr>
      </p:pic>
    </p:spTree>
    <p:extLst>
      <p:ext uri="{BB962C8B-B14F-4D97-AF65-F5344CB8AC3E}">
        <p14:creationId xmlns:p14="http://schemas.microsoft.com/office/powerpoint/2010/main" val="1492861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E31C5D-0AA5-81E9-8A95-47C9C498B3AC}"/>
              </a:ext>
            </a:extLst>
          </p:cNvPr>
          <p:cNvSpPr>
            <a:spLocks noGrp="1"/>
          </p:cNvSpPr>
          <p:nvPr>
            <p:ph type="body" idx="2"/>
          </p:nvPr>
        </p:nvSpPr>
        <p:spPr>
          <a:xfrm>
            <a:off x="304800" y="885825"/>
            <a:ext cx="8534400" cy="5665470"/>
          </a:xfrm>
        </p:spPr>
        <p:txBody>
          <a:bodyPr/>
          <a:lstStyle/>
          <a:p>
            <a:pPr marL="90424" indent="0">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DC7FF0C-9B54-F230-75E7-60C12AE6EBFA}"/>
              </a:ext>
            </a:extLst>
          </p:cNvPr>
          <p:cNvSpPr>
            <a:spLocks noGrp="1"/>
          </p:cNvSpPr>
          <p:nvPr>
            <p:ph type="title"/>
          </p:nvPr>
        </p:nvSpPr>
        <p:spPr>
          <a:xfrm>
            <a:off x="304799" y="323850"/>
            <a:ext cx="7858125" cy="457200"/>
          </a:xfrm>
        </p:spPr>
        <p:txBody>
          <a:bodyPr/>
          <a:lstStyle/>
          <a:p>
            <a:pPr algn="l"/>
            <a:br>
              <a:rPr lang="en-US" sz="2800" b="1" dirty="0">
                <a:solidFill>
                  <a:schemeClr val="tx1"/>
                </a:solidFill>
                <a:latin typeface="Times New Roman" panose="02020603050405020304" pitchFamily="18" charset="0"/>
                <a:cs typeface="Times New Roman" panose="02020603050405020304" pitchFamily="18" charset="0"/>
              </a:rPr>
            </a:b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D10D17A-083C-5CD0-BCF0-D285E76E122B}"/>
              </a:ext>
            </a:extLst>
          </p:cNvPr>
          <p:cNvPicPr>
            <a:picLocks noChangeAspect="1"/>
          </p:cNvPicPr>
          <p:nvPr/>
        </p:nvPicPr>
        <p:blipFill>
          <a:blip r:embed="rId2"/>
          <a:stretch>
            <a:fillRect/>
          </a:stretch>
        </p:blipFill>
        <p:spPr>
          <a:xfrm>
            <a:off x="0" y="478465"/>
            <a:ext cx="9144000" cy="5901070"/>
          </a:xfrm>
          <a:prstGeom prst="rect">
            <a:avLst/>
          </a:prstGeom>
        </p:spPr>
      </p:pic>
    </p:spTree>
    <p:extLst>
      <p:ext uri="{BB962C8B-B14F-4D97-AF65-F5344CB8AC3E}">
        <p14:creationId xmlns:p14="http://schemas.microsoft.com/office/powerpoint/2010/main" val="404519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E31C5D-0AA5-81E9-8A95-47C9C498B3AC}"/>
              </a:ext>
            </a:extLst>
          </p:cNvPr>
          <p:cNvSpPr>
            <a:spLocks noGrp="1"/>
          </p:cNvSpPr>
          <p:nvPr>
            <p:ph type="body" idx="2"/>
          </p:nvPr>
        </p:nvSpPr>
        <p:spPr>
          <a:xfrm>
            <a:off x="304800" y="885825"/>
            <a:ext cx="8534400" cy="5665470"/>
          </a:xfrm>
        </p:spPr>
        <p:txBody>
          <a:bodyPr/>
          <a:lstStyle/>
          <a:p>
            <a:pPr marL="90424" indent="0">
              <a:buNone/>
            </a:pPr>
            <a:r>
              <a:rPr lang="en-US" sz="2000" dirty="0">
                <a:latin typeface="Times New Roman" panose="02020603050405020304" pitchFamily="18" charset="0"/>
                <a:cs typeface="Times New Roman" panose="02020603050405020304" pitchFamily="18" charset="0"/>
              </a:rPr>
              <a:t>Impact test, test of the ability of a material to withstand impact, used by engineers to predict its </a:t>
            </a:r>
            <a:r>
              <a:rPr lang="en-US" sz="2000" dirty="0" err="1">
                <a:latin typeface="Times New Roman" panose="02020603050405020304" pitchFamily="18" charset="0"/>
                <a:cs typeface="Times New Roman" panose="02020603050405020304" pitchFamily="18" charset="0"/>
              </a:rPr>
              <a:t>behaviour</a:t>
            </a:r>
            <a:r>
              <a:rPr lang="en-US" sz="2000" dirty="0">
                <a:latin typeface="Times New Roman" panose="02020603050405020304" pitchFamily="18" charset="0"/>
                <a:cs typeface="Times New Roman" panose="02020603050405020304" pitchFamily="18" charset="0"/>
              </a:rPr>
              <a:t> under actual condition. Many materials fail suddenly under impact under impact, at flaws, cracks, or notches.</a:t>
            </a:r>
          </a:p>
          <a:p>
            <a:pPr marL="90424" indent="0">
              <a:buNone/>
            </a:pPr>
            <a:r>
              <a:rPr lang="en-US" sz="2000" dirty="0">
                <a:latin typeface="Times New Roman" panose="02020603050405020304" pitchFamily="18" charset="0"/>
                <a:cs typeface="Times New Roman" panose="02020603050405020304" pitchFamily="18" charset="0"/>
              </a:rPr>
              <a:t>The purpose of an impact test is to determine the ability of the material to absorb energy during a collision.</a:t>
            </a:r>
          </a:p>
          <a:p>
            <a:pPr marL="90424" indent="0">
              <a:buNone/>
            </a:pPr>
            <a:endParaRPr lang="en-US" sz="2000" dirty="0">
              <a:latin typeface="Times New Roman" panose="02020603050405020304" pitchFamily="18" charset="0"/>
              <a:cs typeface="Times New Roman" panose="02020603050405020304" pitchFamily="18" charset="0"/>
            </a:endParaRPr>
          </a:p>
          <a:p>
            <a:pPr marL="90424" indent="0">
              <a:buNone/>
            </a:pPr>
            <a:r>
              <a:rPr lang="en-US" sz="2000" dirty="0">
                <a:latin typeface="Times New Roman" panose="02020603050405020304" pitchFamily="18" charset="0"/>
                <a:cs typeface="Times New Roman" panose="02020603050405020304" pitchFamily="18" charset="0"/>
              </a:rPr>
              <a:t> </a:t>
            </a:r>
          </a:p>
          <a:p>
            <a:pPr marL="90424" indent="0">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DC7FF0C-9B54-F230-75E7-60C12AE6EBFA}"/>
              </a:ext>
            </a:extLst>
          </p:cNvPr>
          <p:cNvSpPr>
            <a:spLocks noGrp="1"/>
          </p:cNvSpPr>
          <p:nvPr>
            <p:ph type="title"/>
          </p:nvPr>
        </p:nvSpPr>
        <p:spPr>
          <a:xfrm>
            <a:off x="304799" y="323850"/>
            <a:ext cx="7858125" cy="457200"/>
          </a:xfrm>
        </p:spPr>
        <p:txBody>
          <a:bodyPr/>
          <a:lstStyle/>
          <a:p>
            <a:pPr algn="l"/>
            <a:r>
              <a:rPr lang="en-IN" sz="2800" b="1" dirty="0">
                <a:solidFill>
                  <a:schemeClr val="tx1"/>
                </a:solidFill>
                <a:latin typeface="Times New Roman" panose="02020603050405020304" pitchFamily="18" charset="0"/>
                <a:cs typeface="Times New Roman" panose="02020603050405020304" pitchFamily="18" charset="0"/>
              </a:rPr>
              <a:t>IMPACT TEST</a:t>
            </a:r>
            <a:br>
              <a:rPr lang="en-US" sz="2800" b="1" dirty="0">
                <a:solidFill>
                  <a:schemeClr val="tx1"/>
                </a:solidFill>
                <a:latin typeface="Times New Roman" panose="02020603050405020304" pitchFamily="18" charset="0"/>
                <a:cs typeface="Times New Roman" panose="02020603050405020304" pitchFamily="18" charset="0"/>
              </a:rPr>
            </a:b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B53260B-7FDC-CC8E-BA2B-DF35A8DFE88E}"/>
              </a:ext>
            </a:extLst>
          </p:cNvPr>
          <p:cNvPicPr>
            <a:picLocks noChangeAspect="1"/>
          </p:cNvPicPr>
          <p:nvPr/>
        </p:nvPicPr>
        <p:blipFill>
          <a:blip r:embed="rId2"/>
          <a:stretch>
            <a:fillRect/>
          </a:stretch>
        </p:blipFill>
        <p:spPr>
          <a:xfrm>
            <a:off x="3686077" y="2550795"/>
            <a:ext cx="4810222" cy="4000500"/>
          </a:xfrm>
          <a:prstGeom prst="rect">
            <a:avLst/>
          </a:prstGeom>
        </p:spPr>
      </p:pic>
      <p:graphicFrame>
        <p:nvGraphicFramePr>
          <p:cNvPr id="7" name="Table 6">
            <a:extLst>
              <a:ext uri="{FF2B5EF4-FFF2-40B4-BE49-F238E27FC236}">
                <a16:creationId xmlns:a16="http://schemas.microsoft.com/office/drawing/2014/main" id="{AF5ABCA5-B2A0-47E9-D900-1AD124DB69A0}"/>
              </a:ext>
            </a:extLst>
          </p:cNvPr>
          <p:cNvGraphicFramePr>
            <a:graphicFrameLocks noGrp="1"/>
          </p:cNvGraphicFramePr>
          <p:nvPr>
            <p:extLst>
              <p:ext uri="{D42A27DB-BD31-4B8C-83A1-F6EECF244321}">
                <p14:modId xmlns:p14="http://schemas.microsoft.com/office/powerpoint/2010/main" val="3885914538"/>
              </p:ext>
            </p:extLst>
          </p:nvPr>
        </p:nvGraphicFramePr>
        <p:xfrm>
          <a:off x="304799" y="3343275"/>
          <a:ext cx="3276600" cy="2222500"/>
        </p:xfrm>
        <a:graphic>
          <a:graphicData uri="http://schemas.openxmlformats.org/drawingml/2006/table">
            <a:tbl>
              <a:tblPr firstRow="1" firstCol="1" bandRow="1"/>
              <a:tblGrid>
                <a:gridCol w="1576419">
                  <a:extLst>
                    <a:ext uri="{9D8B030D-6E8A-4147-A177-3AD203B41FA5}">
                      <a16:colId xmlns:a16="http://schemas.microsoft.com/office/drawing/2014/main" val="566648431"/>
                    </a:ext>
                  </a:extLst>
                </a:gridCol>
                <a:gridCol w="1700181">
                  <a:extLst>
                    <a:ext uri="{9D8B030D-6E8A-4147-A177-3AD203B41FA5}">
                      <a16:colId xmlns:a16="http://schemas.microsoft.com/office/drawing/2014/main" val="2501136798"/>
                    </a:ext>
                  </a:extLst>
                </a:gridCol>
              </a:tblGrid>
              <a:tr h="633316">
                <a:tc>
                  <a:txBody>
                    <a:bodyPr/>
                    <a:lstStyle/>
                    <a:p>
                      <a:pPr algn="ctr">
                        <a:lnSpc>
                          <a:spcPct val="150000"/>
                        </a:lnSpc>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TEST TRAIL NO</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IMPACT KJ</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7814220"/>
                  </a:ext>
                </a:extLst>
              </a:tr>
              <a:tr h="296490">
                <a:tc>
                  <a:txBody>
                    <a:bodyPr/>
                    <a:lstStyle/>
                    <a:p>
                      <a:pPr algn="ctr">
                        <a:lnSpc>
                          <a:spcPct val="150000"/>
                        </a:lnSpc>
                      </a:pPr>
                      <a:r>
                        <a:rPr lang="en-IN" sz="1800" b="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IN" sz="1800" b="0" dirty="0">
                          <a:effectLst/>
                          <a:latin typeface="Times New Roman" panose="02020603050405020304" pitchFamily="18" charset="0"/>
                          <a:ea typeface="Calibri" panose="020F0502020204030204" pitchFamily="34" charset="0"/>
                          <a:cs typeface="Times New Roman" panose="02020603050405020304" pitchFamily="18" charset="0"/>
                        </a:rPr>
                        <a:t>120</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5775354"/>
                  </a:ext>
                </a:extLst>
              </a:tr>
              <a:tr h="296490">
                <a:tc>
                  <a:txBody>
                    <a:bodyPr/>
                    <a:lstStyle/>
                    <a:p>
                      <a:pPr algn="ctr">
                        <a:lnSpc>
                          <a:spcPct val="150000"/>
                        </a:lnSpc>
                      </a:pPr>
                      <a:r>
                        <a:rPr lang="en-IN" sz="1800" b="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IN" sz="1800" b="0" dirty="0">
                          <a:effectLst/>
                          <a:latin typeface="Times New Roman" panose="02020603050405020304" pitchFamily="18" charset="0"/>
                          <a:ea typeface="Calibri" panose="020F0502020204030204" pitchFamily="34" charset="0"/>
                          <a:cs typeface="Times New Roman" panose="02020603050405020304" pitchFamily="18" charset="0"/>
                        </a:rPr>
                        <a:t>180</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2620082"/>
                  </a:ext>
                </a:extLst>
              </a:tr>
              <a:tr h="296490">
                <a:tc>
                  <a:txBody>
                    <a:bodyPr/>
                    <a:lstStyle/>
                    <a:p>
                      <a:pPr algn="ctr">
                        <a:lnSpc>
                          <a:spcPct val="150000"/>
                        </a:lnSpc>
                      </a:pPr>
                      <a:r>
                        <a:rPr lang="en-IN" sz="1800" b="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IN" sz="1800" b="0">
                          <a:effectLst/>
                          <a:latin typeface="Times New Roman" panose="02020603050405020304" pitchFamily="18" charset="0"/>
                          <a:ea typeface="Calibri" panose="020F0502020204030204" pitchFamily="34" charset="0"/>
                          <a:cs typeface="Times New Roman" panose="02020603050405020304" pitchFamily="18" charset="0"/>
                        </a:rPr>
                        <a:t>220</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0484807"/>
                  </a:ext>
                </a:extLst>
              </a:tr>
              <a:tr h="296490">
                <a:tc>
                  <a:txBody>
                    <a:bodyPr/>
                    <a:lstStyle/>
                    <a:p>
                      <a:pPr algn="ctr">
                        <a:lnSpc>
                          <a:spcPct val="150000"/>
                        </a:lnSpc>
                      </a:pPr>
                      <a:r>
                        <a:rPr lang="en-IN" sz="1800" b="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4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rPr>
                        <a:t>150</a:t>
                      </a:r>
                      <a:endParaRPr lang="en-IN" sz="14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5141134"/>
                  </a:ext>
                </a:extLst>
              </a:tr>
            </a:tbl>
          </a:graphicData>
        </a:graphic>
      </p:graphicFrame>
    </p:spTree>
    <p:extLst>
      <p:ext uri="{BB962C8B-B14F-4D97-AF65-F5344CB8AC3E}">
        <p14:creationId xmlns:p14="http://schemas.microsoft.com/office/powerpoint/2010/main" val="1774616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66C57-3F0B-45A5-E969-F7C60041E20D}"/>
              </a:ext>
            </a:extLst>
          </p:cNvPr>
          <p:cNvSpPr>
            <a:spLocks noGrp="1"/>
          </p:cNvSpPr>
          <p:nvPr>
            <p:ph type="title"/>
          </p:nvPr>
        </p:nvSpPr>
        <p:spPr>
          <a:xfrm>
            <a:off x="304800" y="323850"/>
            <a:ext cx="7481776" cy="457200"/>
          </a:xfrm>
        </p:spPr>
        <p:txBody>
          <a:bodyPr/>
          <a:lstStyle/>
          <a:p>
            <a:pPr algn="l"/>
            <a:r>
              <a:rPr lang="en-IN" sz="2800" b="1" dirty="0">
                <a:solidFill>
                  <a:schemeClr val="tx1"/>
                </a:solidFill>
                <a:latin typeface="Times New Roman" panose="02020603050405020304" pitchFamily="18" charset="0"/>
                <a:cs typeface="Times New Roman" panose="02020603050405020304" pitchFamily="18" charset="0"/>
              </a:rPr>
              <a:t>ABSTRACT</a:t>
            </a:r>
            <a:endParaRPr lang="en-IN" b="1" dirty="0"/>
          </a:p>
        </p:txBody>
      </p:sp>
      <p:sp>
        <p:nvSpPr>
          <p:cNvPr id="4" name="Text Placeholder 3">
            <a:extLst>
              <a:ext uri="{FF2B5EF4-FFF2-40B4-BE49-F238E27FC236}">
                <a16:creationId xmlns:a16="http://schemas.microsoft.com/office/drawing/2014/main" id="{D99FB942-3E46-ECED-CC3E-F91D17E011CC}"/>
              </a:ext>
            </a:extLst>
          </p:cNvPr>
          <p:cNvSpPr>
            <a:spLocks noGrp="1"/>
          </p:cNvSpPr>
          <p:nvPr>
            <p:ph type="body" idx="2"/>
          </p:nvPr>
        </p:nvSpPr>
        <p:spPr>
          <a:xfrm>
            <a:off x="304800" y="923924"/>
            <a:ext cx="8553450" cy="5610225"/>
          </a:xfrm>
        </p:spPr>
        <p:txBody>
          <a:bodyPr/>
          <a:lstStyle/>
          <a:p>
            <a:pPr marL="90424" indent="0">
              <a:buNone/>
            </a:pPr>
            <a:r>
              <a:rPr lang="en-US" sz="2400" dirty="0">
                <a:latin typeface="Times New Roman" panose="02020603050405020304" pitchFamily="18" charset="0"/>
                <a:cs typeface="Times New Roman" panose="02020603050405020304" pitchFamily="18" charset="0"/>
              </a:rPr>
              <a:t>	Joining of similar metals has found its use extensively in power generation, electronic, nuclear reactors, petrochemical and chemical industries due to environmental concerns, energy saving, high performance, cost saving. However efficient welding of similar metals has posed a major challenge due to difference in mechanical of the  materials to be joined under a common welding condition. </a:t>
            </a:r>
          </a:p>
          <a:p>
            <a:pPr marL="90424" indent="0">
              <a:buNone/>
            </a:pPr>
            <a:r>
              <a:rPr lang="en-US" sz="2400" dirty="0">
                <a:latin typeface="Times New Roman" panose="02020603050405020304" pitchFamily="18" charset="0"/>
                <a:cs typeface="Times New Roman" panose="02020603050405020304" pitchFamily="18" charset="0"/>
              </a:rPr>
              <a:t>	This causes a steep gradient of the mechanical properties along the weld. A variety of problems come up in similar welding like cracking, large weld residual stresses, migration of atoms during welding causing stress concentration on one side of the weld, compressive and tensile stresses, stress corrosion cracking, etc. To overcome this causes there are required to study the effect of welding process parameter on mechanical property.</a:t>
            </a:r>
          </a:p>
          <a:p>
            <a:pPr marL="90424" indent="0">
              <a:buNone/>
            </a:pPr>
            <a:endParaRPr lang="en-IN" dirty="0"/>
          </a:p>
        </p:txBody>
      </p:sp>
    </p:spTree>
    <p:extLst>
      <p:ext uri="{BB962C8B-B14F-4D97-AF65-F5344CB8AC3E}">
        <p14:creationId xmlns:p14="http://schemas.microsoft.com/office/powerpoint/2010/main" val="2214186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E31C5D-0AA5-81E9-8A95-47C9C498B3AC}"/>
              </a:ext>
            </a:extLst>
          </p:cNvPr>
          <p:cNvSpPr>
            <a:spLocks noGrp="1"/>
          </p:cNvSpPr>
          <p:nvPr>
            <p:ph type="body" idx="2"/>
          </p:nvPr>
        </p:nvSpPr>
        <p:spPr>
          <a:xfrm>
            <a:off x="304800" y="885825"/>
            <a:ext cx="8534400" cy="5665470"/>
          </a:xfrm>
        </p:spPr>
        <p:txBody>
          <a:bodyPr/>
          <a:lstStyle/>
          <a:p>
            <a:pPr marL="90424" indent="0">
              <a:buNone/>
            </a:pPr>
            <a:endParaRPr lang="en-US" sz="2000" dirty="0">
              <a:latin typeface="Times New Roman" panose="02020603050405020304" pitchFamily="18" charset="0"/>
              <a:cs typeface="Times New Roman" panose="02020603050405020304" pitchFamily="18" charset="0"/>
            </a:endParaRPr>
          </a:p>
          <a:p>
            <a:pPr marL="90424" indent="0">
              <a:buNone/>
            </a:pPr>
            <a:endParaRPr lang="en-US"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71672E55-723F-1C83-0D11-D76CC6D73E6F}"/>
              </a:ext>
            </a:extLst>
          </p:cNvPr>
          <p:cNvPicPr>
            <a:picLocks noChangeAspect="1"/>
          </p:cNvPicPr>
          <p:nvPr/>
        </p:nvPicPr>
        <p:blipFill>
          <a:blip r:embed="rId2"/>
          <a:stretch>
            <a:fillRect/>
          </a:stretch>
        </p:blipFill>
        <p:spPr>
          <a:xfrm>
            <a:off x="848413" y="1479477"/>
            <a:ext cx="7221098" cy="3780679"/>
          </a:xfrm>
          <a:prstGeom prst="rect">
            <a:avLst/>
          </a:prstGeom>
        </p:spPr>
      </p:pic>
    </p:spTree>
    <p:extLst>
      <p:ext uri="{BB962C8B-B14F-4D97-AF65-F5344CB8AC3E}">
        <p14:creationId xmlns:p14="http://schemas.microsoft.com/office/powerpoint/2010/main" val="3104032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E31C5D-0AA5-81E9-8A95-47C9C498B3AC}"/>
              </a:ext>
            </a:extLst>
          </p:cNvPr>
          <p:cNvSpPr>
            <a:spLocks noGrp="1"/>
          </p:cNvSpPr>
          <p:nvPr>
            <p:ph type="body" idx="2"/>
          </p:nvPr>
        </p:nvSpPr>
        <p:spPr>
          <a:xfrm>
            <a:off x="304800" y="885825"/>
            <a:ext cx="8534400" cy="5665470"/>
          </a:xfrm>
        </p:spPr>
        <p:txBody>
          <a:bodyPr/>
          <a:lstStyle/>
          <a:p>
            <a:pPr marL="90424" indent="0">
              <a:buNone/>
            </a:pPr>
            <a:endParaRPr lang="en-US" sz="2000" dirty="0">
              <a:latin typeface="Times New Roman" panose="02020603050405020304" pitchFamily="18" charset="0"/>
              <a:cs typeface="Times New Roman" panose="02020603050405020304" pitchFamily="18" charset="0"/>
            </a:endParaRPr>
          </a:p>
          <a:p>
            <a:pPr marL="90424" indent="0">
              <a:buNone/>
            </a:pPr>
            <a:r>
              <a:rPr lang="en-US" sz="2000" dirty="0">
                <a:latin typeface="Times New Roman" panose="02020603050405020304" pitchFamily="18" charset="0"/>
                <a:cs typeface="Times New Roman" panose="02020603050405020304" pitchFamily="18" charset="0"/>
              </a:rPr>
              <a:t> </a:t>
            </a:r>
          </a:p>
          <a:p>
            <a:pPr marL="90424" indent="0">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DC7FF0C-9B54-F230-75E7-60C12AE6EBFA}"/>
              </a:ext>
            </a:extLst>
          </p:cNvPr>
          <p:cNvSpPr>
            <a:spLocks noGrp="1"/>
          </p:cNvSpPr>
          <p:nvPr>
            <p:ph type="title"/>
          </p:nvPr>
        </p:nvSpPr>
        <p:spPr>
          <a:xfrm>
            <a:off x="304799" y="323850"/>
            <a:ext cx="7858125" cy="457200"/>
          </a:xfrm>
        </p:spPr>
        <p:txBody>
          <a:bodyPr/>
          <a:lstStyle/>
          <a:p>
            <a:pPr algn="l"/>
            <a:br>
              <a:rPr lang="en-US" sz="2800" b="1" dirty="0">
                <a:solidFill>
                  <a:schemeClr val="tx1"/>
                </a:solidFill>
                <a:latin typeface="Times New Roman" panose="02020603050405020304" pitchFamily="18" charset="0"/>
                <a:cs typeface="Times New Roman" panose="02020603050405020304" pitchFamily="18" charset="0"/>
              </a:rPr>
            </a:br>
            <a:endParaRPr lang="en-IN" sz="2800" b="1" dirty="0">
              <a:solidFill>
                <a:schemeClr val="tx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BF7BE94-7B6E-605C-6429-AE074BFE30FC}"/>
              </a:ext>
            </a:extLst>
          </p:cNvPr>
          <p:cNvPicPr>
            <a:picLocks noChangeAspect="1"/>
          </p:cNvPicPr>
          <p:nvPr/>
        </p:nvPicPr>
        <p:blipFill>
          <a:blip r:embed="rId2"/>
          <a:stretch>
            <a:fillRect/>
          </a:stretch>
        </p:blipFill>
        <p:spPr>
          <a:xfrm>
            <a:off x="877804" y="1028700"/>
            <a:ext cx="7388392" cy="5191125"/>
          </a:xfrm>
          <a:prstGeom prst="rect">
            <a:avLst/>
          </a:prstGeom>
        </p:spPr>
      </p:pic>
    </p:spTree>
    <p:extLst>
      <p:ext uri="{BB962C8B-B14F-4D97-AF65-F5344CB8AC3E}">
        <p14:creationId xmlns:p14="http://schemas.microsoft.com/office/powerpoint/2010/main" val="3474846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E31C5D-0AA5-81E9-8A95-47C9C498B3AC}"/>
              </a:ext>
            </a:extLst>
          </p:cNvPr>
          <p:cNvSpPr>
            <a:spLocks noGrp="1"/>
          </p:cNvSpPr>
          <p:nvPr>
            <p:ph type="body" idx="2"/>
          </p:nvPr>
        </p:nvSpPr>
        <p:spPr>
          <a:xfrm>
            <a:off x="304800" y="885825"/>
            <a:ext cx="8534400" cy="5665470"/>
          </a:xfrm>
        </p:spPr>
        <p:txBody>
          <a:bodyPr/>
          <a:lstStyle/>
          <a:p>
            <a:pPr marL="90424" indent="0">
              <a:buNone/>
            </a:pPr>
            <a:r>
              <a:rPr lang="en-US" sz="2000" dirty="0">
                <a:latin typeface="Times New Roman" panose="02020603050405020304" pitchFamily="18" charset="0"/>
                <a:cs typeface="Times New Roman" panose="02020603050405020304" pitchFamily="18" charset="0"/>
              </a:rPr>
              <a:t>This study investigates the tensile strength and Impact strength characterization of the similar metal welding of stainless steel, SS304, obtained by CMT welding with 316L fillers.</a:t>
            </a:r>
          </a:p>
          <a:p>
            <a:pPr marL="90424" indent="0">
              <a:buNone/>
            </a:pPr>
            <a:r>
              <a:rPr lang="en-US" sz="2000" dirty="0">
                <a:latin typeface="Times New Roman" panose="02020603050405020304" pitchFamily="18" charset="0"/>
                <a:cs typeface="Times New Roman" panose="02020603050405020304" pitchFamily="18" charset="0"/>
              </a:rPr>
              <a:t>The results of the study can be summarized as follows: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Successful weldment obtained for all specimens in terms of macrostructure, without any lack of penetration, crack, spatter, etc.</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Tensile tests were carried out with respect to variation of gas flow rate, current and welding speed.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graph between load vs displacement were obtained respectively.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Experiment with parameter as current 120 A, welding speed 200 mm/min and gas flow rate 12 lpm has the maximum tensile </a:t>
            </a:r>
            <a:r>
              <a:rPr lang="en-US" sz="2000" dirty="0" err="1">
                <a:latin typeface="Times New Roman" panose="02020603050405020304" pitchFamily="18" charset="0"/>
                <a:cs typeface="Times New Roman" panose="02020603050405020304" pitchFamily="18" charset="0"/>
              </a:rPr>
              <a:t>strensth</a:t>
            </a:r>
            <a:r>
              <a:rPr lang="en-US" sz="2000" dirty="0">
                <a:latin typeface="Times New Roman" panose="02020603050405020304" pitchFamily="18" charset="0"/>
                <a:cs typeface="Times New Roman" panose="02020603050405020304" pitchFamily="18" charset="0"/>
              </a:rPr>
              <a:t> of 689 MPa by withstanding a load of 12.01 </a:t>
            </a:r>
            <a:r>
              <a:rPr lang="en-US" sz="2000" dirty="0" err="1">
                <a:latin typeface="Times New Roman" panose="02020603050405020304" pitchFamily="18" charset="0"/>
                <a:cs typeface="Times New Roman" panose="02020603050405020304" pitchFamily="18" charset="0"/>
              </a:rPr>
              <a:t>kN</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And the minimum tensile strength was obtained with experiment parameter as current 100 A, welding speed 300 mm/min, and gas flow rate 13 lpm with 297 MPa tensile strength by withstanding 5.16 </a:t>
            </a:r>
            <a:r>
              <a:rPr lang="en-US" sz="2000" dirty="0" err="1">
                <a:latin typeface="Times New Roman" panose="02020603050405020304" pitchFamily="18" charset="0"/>
                <a:cs typeface="Times New Roman" panose="02020603050405020304" pitchFamily="18" charset="0"/>
              </a:rPr>
              <a:t>kN</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results of the study will be very useful for the Original Equipment</a:t>
            </a:r>
          </a:p>
          <a:p>
            <a:pPr marL="90424" indent="0">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DC7FF0C-9B54-F230-75E7-60C12AE6EBFA}"/>
              </a:ext>
            </a:extLst>
          </p:cNvPr>
          <p:cNvSpPr>
            <a:spLocks noGrp="1"/>
          </p:cNvSpPr>
          <p:nvPr>
            <p:ph type="title"/>
          </p:nvPr>
        </p:nvSpPr>
        <p:spPr>
          <a:xfrm>
            <a:off x="304799" y="323850"/>
            <a:ext cx="7858125" cy="457200"/>
          </a:xfrm>
        </p:spPr>
        <p:txBody>
          <a:bodyPr/>
          <a:lstStyle/>
          <a:p>
            <a:pPr algn="l"/>
            <a:r>
              <a:rPr lang="en-US" sz="2800" b="1" dirty="0">
                <a:solidFill>
                  <a:schemeClr val="tx1"/>
                </a:solidFill>
                <a:effectLst/>
                <a:latin typeface="Times New Roman" panose="02020603050405020304" pitchFamily="18" charset="0"/>
                <a:ea typeface="Times New Roman" panose="02020603050405020304" pitchFamily="18" charset="0"/>
              </a:rPr>
              <a:t>CONCLUSION</a:t>
            </a:r>
            <a:endParaRPr lang="en-IN" sz="4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7466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E31C5D-0AA5-81E9-8A95-47C9C498B3AC}"/>
              </a:ext>
            </a:extLst>
          </p:cNvPr>
          <p:cNvSpPr>
            <a:spLocks noGrp="1"/>
          </p:cNvSpPr>
          <p:nvPr>
            <p:ph type="body" idx="2"/>
          </p:nvPr>
        </p:nvSpPr>
        <p:spPr>
          <a:xfrm>
            <a:off x="304800" y="885825"/>
            <a:ext cx="8534400" cy="5665470"/>
          </a:xfrm>
        </p:spPr>
        <p:txBody>
          <a:bodyPr/>
          <a:lstStyle/>
          <a:p>
            <a:pPr marL="90424" indent="0">
              <a:buNone/>
            </a:pPr>
            <a:endParaRPr lang="en-US" sz="2000" dirty="0">
              <a:latin typeface="Times New Roman" panose="02020603050405020304" pitchFamily="18" charset="0"/>
              <a:cs typeface="Times New Roman" panose="02020603050405020304" pitchFamily="18" charset="0"/>
            </a:endParaRPr>
          </a:p>
          <a:p>
            <a:pPr marL="90424" indent="0">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DC7FF0C-9B54-F230-75E7-60C12AE6EBFA}"/>
              </a:ext>
            </a:extLst>
          </p:cNvPr>
          <p:cNvSpPr>
            <a:spLocks noGrp="1"/>
          </p:cNvSpPr>
          <p:nvPr>
            <p:ph type="title"/>
          </p:nvPr>
        </p:nvSpPr>
        <p:spPr>
          <a:xfrm>
            <a:off x="304799" y="323850"/>
            <a:ext cx="7858125" cy="457200"/>
          </a:xfrm>
        </p:spPr>
        <p:txBody>
          <a:bodyPr/>
          <a:lstStyle/>
          <a:p>
            <a:pPr algn="l"/>
            <a:r>
              <a:rPr lang="en-US" sz="2800" b="1" dirty="0">
                <a:solidFill>
                  <a:schemeClr val="tx1"/>
                </a:solidFill>
                <a:latin typeface="Times New Roman" panose="02020603050405020304" pitchFamily="18" charset="0"/>
                <a:cs typeface="Times New Roman" panose="02020603050405020304" pitchFamily="18" charset="0"/>
              </a:rPr>
              <a:t>COST ESTIMATION</a:t>
            </a:r>
            <a:endParaRPr lang="en-IN" sz="28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3" name="Table 4">
            <a:extLst>
              <a:ext uri="{FF2B5EF4-FFF2-40B4-BE49-F238E27FC236}">
                <a16:creationId xmlns:a16="http://schemas.microsoft.com/office/drawing/2014/main" id="{31B25C42-88DB-0951-85EA-C69369AD8D6F}"/>
              </a:ext>
            </a:extLst>
          </p:cNvPr>
          <p:cNvGraphicFramePr>
            <a:graphicFrameLocks noGrp="1"/>
          </p:cNvGraphicFramePr>
          <p:nvPr>
            <p:extLst>
              <p:ext uri="{D42A27DB-BD31-4B8C-83A1-F6EECF244321}">
                <p14:modId xmlns:p14="http://schemas.microsoft.com/office/powerpoint/2010/main" val="2230873576"/>
              </p:ext>
            </p:extLst>
          </p:nvPr>
        </p:nvGraphicFramePr>
        <p:xfrm>
          <a:off x="1045381" y="1342636"/>
          <a:ext cx="7212499" cy="4247461"/>
        </p:xfrm>
        <a:graphic>
          <a:graphicData uri="http://schemas.openxmlformats.org/drawingml/2006/table">
            <a:tbl>
              <a:tblPr firstRow="1" bandRow="1">
                <a:tableStyleId>{5C22544A-7EE6-4342-B048-85BDC9FD1C3A}</a:tableStyleId>
              </a:tblPr>
              <a:tblGrid>
                <a:gridCol w="2393137">
                  <a:extLst>
                    <a:ext uri="{9D8B030D-6E8A-4147-A177-3AD203B41FA5}">
                      <a16:colId xmlns:a16="http://schemas.microsoft.com/office/drawing/2014/main" val="3099662370"/>
                    </a:ext>
                  </a:extLst>
                </a:gridCol>
                <a:gridCol w="2409681">
                  <a:extLst>
                    <a:ext uri="{9D8B030D-6E8A-4147-A177-3AD203B41FA5}">
                      <a16:colId xmlns:a16="http://schemas.microsoft.com/office/drawing/2014/main" val="1231806594"/>
                    </a:ext>
                  </a:extLst>
                </a:gridCol>
                <a:gridCol w="2409681">
                  <a:extLst>
                    <a:ext uri="{9D8B030D-6E8A-4147-A177-3AD203B41FA5}">
                      <a16:colId xmlns:a16="http://schemas.microsoft.com/office/drawing/2014/main" val="2229298048"/>
                    </a:ext>
                  </a:extLst>
                </a:gridCol>
              </a:tblGrid>
              <a:tr h="574194">
                <a:tc>
                  <a:txBody>
                    <a:bodyPr/>
                    <a:lstStyle/>
                    <a:p>
                      <a:pPr algn="ctr"/>
                      <a:r>
                        <a:rPr lang="en-US" sz="1800" dirty="0">
                          <a:latin typeface="Times New Roman" panose="02020603050405020304" pitchFamily="18" charset="0"/>
                          <a:cs typeface="Times New Roman" panose="02020603050405020304" pitchFamily="18" charset="0"/>
                        </a:rPr>
                        <a:t>Process</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Cost</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Total</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09047867"/>
                  </a:ext>
                </a:extLst>
              </a:tr>
              <a:tr h="802297">
                <a:tc>
                  <a:txBody>
                    <a:bodyPr/>
                    <a:lstStyle/>
                    <a:p>
                      <a:pPr algn="ctr"/>
                      <a:r>
                        <a:rPr lang="en-US" sz="1800" dirty="0">
                          <a:latin typeface="Times New Roman" panose="02020603050405020304" pitchFamily="18" charset="0"/>
                          <a:cs typeface="Times New Roman" panose="02020603050405020304" pitchFamily="18" charset="0"/>
                        </a:rPr>
                        <a:t>Material Cost/ Preparation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t>
                      </a:r>
                      <a:r>
                        <a:rPr lang="en-US" sz="1800" dirty="0">
                          <a:latin typeface="Times New Roman" panose="02020603050405020304" pitchFamily="18" charset="0"/>
                          <a:cs typeface="Times New Roman" panose="02020603050405020304" pitchFamily="18" charset="0"/>
                        </a:rPr>
                        <a:t>4000</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sz="1800" dirty="0">
                          <a:latin typeface="Times New Roman" panose="02020603050405020304" pitchFamily="18" charset="0"/>
                          <a:cs typeface="Times New Roman" panose="02020603050405020304" pitchFamily="18" charset="0"/>
                        </a:rPr>
                        <a:t>4000</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0154087"/>
                  </a:ext>
                </a:extLst>
              </a:tr>
              <a:tr h="574194">
                <a:tc>
                  <a:txBody>
                    <a:bodyPr/>
                    <a:lstStyle/>
                    <a:p>
                      <a:pPr algn="ctr"/>
                      <a:r>
                        <a:rPr lang="en-US" sz="1800" dirty="0">
                          <a:latin typeface="Times New Roman" panose="02020603050405020304" pitchFamily="18" charset="0"/>
                          <a:cs typeface="Times New Roman" panose="02020603050405020304" pitchFamily="18" charset="0"/>
                        </a:rPr>
                        <a:t>Welding Charge </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t>
                      </a:r>
                      <a:r>
                        <a:rPr lang="en-US" sz="1800" dirty="0">
                          <a:latin typeface="Times New Roman" panose="02020603050405020304" pitchFamily="18" charset="0"/>
                          <a:cs typeface="Times New Roman" panose="02020603050405020304" pitchFamily="18" charset="0"/>
                        </a:rPr>
                        <a:t>400*4</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sz="1800" dirty="0">
                          <a:latin typeface="Times New Roman" panose="02020603050405020304" pitchFamily="18" charset="0"/>
                          <a:cs typeface="Times New Roman" panose="02020603050405020304" pitchFamily="18" charset="0"/>
                        </a:rPr>
                        <a:t>1600</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4951645"/>
                  </a:ext>
                </a:extLst>
              </a:tr>
              <a:tr h="574194">
                <a:tc>
                  <a:txBody>
                    <a:bodyPr/>
                    <a:lstStyle/>
                    <a:p>
                      <a:pPr algn="ctr"/>
                      <a:r>
                        <a:rPr lang="en-US" sz="1800" dirty="0">
                          <a:latin typeface="Times New Roman" panose="02020603050405020304" pitchFamily="18" charset="0"/>
                          <a:cs typeface="Times New Roman" panose="02020603050405020304" pitchFamily="18" charset="0"/>
                        </a:rPr>
                        <a:t>Wire cut EDM</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t>
                      </a:r>
                      <a:r>
                        <a:rPr lang="en-US" sz="1800" dirty="0">
                          <a:latin typeface="Times New Roman" panose="02020603050405020304" pitchFamily="18" charset="0"/>
                          <a:cs typeface="Times New Roman" panose="02020603050405020304" pitchFamily="18" charset="0"/>
                        </a:rPr>
                        <a:t>8000/</a:t>
                      </a:r>
                      <a:r>
                        <a:rPr lang="en-US" sz="1800" dirty="0" err="1">
                          <a:latin typeface="Times New Roman" panose="02020603050405020304" pitchFamily="18" charset="0"/>
                          <a:cs typeface="Times New Roman" panose="02020603050405020304" pitchFamily="18" charset="0"/>
                        </a:rPr>
                        <a:t>hr</a:t>
                      </a:r>
                      <a:r>
                        <a:rPr lang="en-US" sz="1800" dirty="0">
                          <a:latin typeface="Times New Roman" panose="02020603050405020304" pitchFamily="18" charset="0"/>
                          <a:cs typeface="Times New Roman" panose="02020603050405020304" pitchFamily="18" charset="0"/>
                        </a:rPr>
                        <a:t> (40mins)</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sz="1800" dirty="0">
                          <a:latin typeface="Times New Roman" panose="02020603050405020304" pitchFamily="18" charset="0"/>
                          <a:cs typeface="Times New Roman" panose="02020603050405020304" pitchFamily="18" charset="0"/>
                        </a:rPr>
                        <a:t>5300</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1884019"/>
                  </a:ext>
                </a:extLst>
              </a:tr>
              <a:tr h="574194">
                <a:tc>
                  <a:txBody>
                    <a:bodyPr/>
                    <a:lstStyle/>
                    <a:p>
                      <a:pPr algn="ctr"/>
                      <a:r>
                        <a:rPr lang="en-US" sz="1800" dirty="0">
                          <a:latin typeface="Times New Roman" panose="02020603050405020304" pitchFamily="18" charset="0"/>
                          <a:cs typeface="Times New Roman" panose="02020603050405020304" pitchFamily="18" charset="0"/>
                        </a:rPr>
                        <a:t>Tensile Test</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t>
                      </a:r>
                      <a:r>
                        <a:rPr lang="en-US" sz="1800" dirty="0">
                          <a:latin typeface="Times New Roman" panose="02020603050405020304" pitchFamily="18" charset="0"/>
                          <a:cs typeface="Times New Roman" panose="02020603050405020304" pitchFamily="18" charset="0"/>
                        </a:rPr>
                        <a:t>400*4</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sz="1800" dirty="0">
                          <a:latin typeface="Times New Roman" panose="02020603050405020304" pitchFamily="18" charset="0"/>
                          <a:cs typeface="Times New Roman" panose="02020603050405020304" pitchFamily="18" charset="0"/>
                        </a:rPr>
                        <a:t>1600</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3619473"/>
                  </a:ext>
                </a:extLst>
              </a:tr>
              <a:tr h="574194">
                <a:tc>
                  <a:txBody>
                    <a:bodyPr/>
                    <a:lstStyle/>
                    <a:p>
                      <a:pPr algn="ctr"/>
                      <a:r>
                        <a:rPr lang="en-US" sz="1800" dirty="0">
                          <a:latin typeface="Times New Roman" panose="02020603050405020304" pitchFamily="18" charset="0"/>
                          <a:cs typeface="Times New Roman" panose="02020603050405020304" pitchFamily="18" charset="0"/>
                        </a:rPr>
                        <a:t>Impact Test</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t>
                      </a:r>
                      <a:r>
                        <a:rPr lang="en-US" sz="1800" dirty="0">
                          <a:latin typeface="Times New Roman" panose="02020603050405020304" pitchFamily="18" charset="0"/>
                          <a:cs typeface="Times New Roman" panose="02020603050405020304" pitchFamily="18" charset="0"/>
                        </a:rPr>
                        <a:t>300*4</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sz="1800" dirty="0">
                          <a:latin typeface="Times New Roman" panose="02020603050405020304" pitchFamily="18" charset="0"/>
                          <a:cs typeface="Times New Roman" panose="02020603050405020304" pitchFamily="18" charset="0"/>
                        </a:rPr>
                        <a:t>1200</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3959634"/>
                  </a:ext>
                </a:extLst>
              </a:tr>
              <a:tr h="574194">
                <a:tc>
                  <a:txBody>
                    <a:bodyPr/>
                    <a:lstStyle/>
                    <a:p>
                      <a:pPr algn="ctr"/>
                      <a:r>
                        <a:rPr lang="en-US" sz="1800" dirty="0">
                          <a:latin typeface="Times New Roman" panose="02020603050405020304" pitchFamily="18" charset="0"/>
                          <a:cs typeface="Times New Roman" panose="02020603050405020304" pitchFamily="18" charset="0"/>
                        </a:rPr>
                        <a:t>Total Cost</a:t>
                      </a:r>
                      <a:endParaRPr lang="en-IN" sz="1800" dirty="0">
                        <a:latin typeface="Times New Roman" panose="02020603050405020304" pitchFamily="18" charset="0"/>
                        <a:cs typeface="Times New Roman" panose="02020603050405020304" pitchFamily="18" charset="0"/>
                      </a:endParaRPr>
                    </a:p>
                  </a:txBody>
                  <a:tcPr>
                    <a:lnB w="12700" cmpd="sng">
                      <a:noFill/>
                    </a:lnB>
                  </a:tcPr>
                </a:tc>
                <a:tc>
                  <a:txBody>
                    <a:bodyPr/>
                    <a:lstStyle/>
                    <a:p>
                      <a:pPr algn="ctr"/>
                      <a:endParaRPr lang="en-IN" sz="1800" dirty="0">
                        <a:latin typeface="Times New Roman" panose="02020603050405020304" pitchFamily="18" charset="0"/>
                        <a:cs typeface="Times New Roman" panose="02020603050405020304" pitchFamily="18" charset="0"/>
                      </a:endParaRPr>
                    </a:p>
                  </a:txBody>
                  <a:tcPr>
                    <a:lnB w="12700" cmpd="sng">
                      <a:noFill/>
                    </a:lnB>
                  </a:tcPr>
                </a:tc>
                <a:tc>
                  <a:txBody>
                    <a:bodyPr/>
                    <a:lstStyle/>
                    <a:p>
                      <a:pPr algn="ctr"/>
                      <a:r>
                        <a:rPr lang="en-IN" sz="1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13,700</a:t>
                      </a:r>
                      <a:endParaRPr lang="en-IN" sz="1800" dirty="0">
                        <a:latin typeface="Times New Roman" panose="02020603050405020304" pitchFamily="18" charset="0"/>
                        <a:cs typeface="Times New Roman" panose="02020603050405020304" pitchFamily="18" charset="0"/>
                      </a:endParaRPr>
                    </a:p>
                  </a:txBody>
                  <a:tcPr>
                    <a:lnB w="12700" cmpd="sng">
                      <a:noFill/>
                    </a:lnB>
                  </a:tcPr>
                </a:tc>
                <a:extLst>
                  <a:ext uri="{0D108BD9-81ED-4DB2-BD59-A6C34878D82A}">
                    <a16:rowId xmlns:a16="http://schemas.microsoft.com/office/drawing/2014/main" val="2990292873"/>
                  </a:ext>
                </a:extLst>
              </a:tr>
            </a:tbl>
          </a:graphicData>
        </a:graphic>
      </p:graphicFrame>
    </p:spTree>
    <p:extLst>
      <p:ext uri="{BB962C8B-B14F-4D97-AF65-F5344CB8AC3E}">
        <p14:creationId xmlns:p14="http://schemas.microsoft.com/office/powerpoint/2010/main" val="750919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E31C5D-0AA5-81E9-8A95-47C9C498B3AC}"/>
              </a:ext>
            </a:extLst>
          </p:cNvPr>
          <p:cNvSpPr>
            <a:spLocks noGrp="1"/>
          </p:cNvSpPr>
          <p:nvPr>
            <p:ph type="body" idx="2"/>
          </p:nvPr>
        </p:nvSpPr>
        <p:spPr>
          <a:xfrm>
            <a:off x="304800" y="885825"/>
            <a:ext cx="8534400" cy="5665470"/>
          </a:xfrm>
        </p:spPr>
        <p:txBody>
          <a:bodyPr/>
          <a:lstStyle/>
          <a:p>
            <a:pPr marL="547624" indent="-457200">
              <a:buFont typeface="+mj-lt"/>
              <a:buAutoNum type="arabicPeriod"/>
            </a:pPr>
            <a:r>
              <a:rPr lang="en-US" sz="2000" dirty="0" err="1">
                <a:latin typeface="Times New Roman" panose="02020603050405020304" pitchFamily="18" charset="0"/>
                <a:cs typeface="Times New Roman" panose="02020603050405020304" pitchFamily="18" charset="0"/>
              </a:rPr>
              <a:t>Hongyan</a:t>
            </a:r>
            <a:r>
              <a:rPr lang="en-US" sz="2000" dirty="0">
                <a:latin typeface="Times New Roman" panose="02020603050405020304" pitchFamily="18" charset="0"/>
                <a:cs typeface="Times New Roman" panose="02020603050405020304" pitchFamily="18" charset="0"/>
              </a:rPr>
              <a:t> Gao, Wei </a:t>
            </a:r>
            <a:r>
              <a:rPr lang="en-US" sz="2000" dirty="0" err="1">
                <a:latin typeface="Times New Roman" panose="02020603050405020304" pitchFamily="18" charset="0"/>
                <a:cs typeface="Times New Roman" panose="02020603050405020304" pitchFamily="18" charset="0"/>
              </a:rPr>
              <a:t>Ke</a:t>
            </a:r>
            <a:r>
              <a:rPr lang="en-US" sz="2000" dirty="0">
                <a:latin typeface="Times New Roman" panose="02020603050405020304" pitchFamily="18" charset="0"/>
                <a:cs typeface="Times New Roman" panose="02020603050405020304" pitchFamily="18" charset="0"/>
              </a:rPr>
              <a:t>, Yue Zhao, et al., ‘Investigation on Microstructure and Mechanical Properties of CMT Welded similar Joint of Austenitic Stainless Steel and Low Alloy Steel’, Materials Science Forum, 2021, vol. 1045, pp. 301-307.</a:t>
            </a:r>
          </a:p>
          <a:p>
            <a:pPr marL="547624" indent="-457200">
              <a:buFont typeface="+mj-lt"/>
              <a:buAutoNum type="arabicPeriod"/>
            </a:pPr>
            <a:r>
              <a:rPr lang="en-US" sz="2000" dirty="0">
                <a:latin typeface="Times New Roman" panose="02020603050405020304" pitchFamily="18" charset="0"/>
                <a:cs typeface="Times New Roman" panose="02020603050405020304" pitchFamily="18" charset="0"/>
              </a:rPr>
              <a:t>M. Jiang, W. Gao, X. Lu, et al., ‘Microstructure and Mechanical Properties of CMT Welded similar Joints between Austenitic Stainless Steel and Low Alloy Steel’, Journal of Materials Engineering and Performance, 2021, vol. 30, pp. 1668-1678.</a:t>
            </a:r>
          </a:p>
          <a:p>
            <a:pPr marL="547624" indent="-457200">
              <a:buFont typeface="+mj-lt"/>
              <a:buAutoNum type="arabicPeriod"/>
            </a:pPr>
            <a:r>
              <a:rPr lang="en-US" sz="2000" dirty="0">
                <a:latin typeface="Times New Roman" panose="02020603050405020304" pitchFamily="18" charset="0"/>
                <a:cs typeface="Times New Roman" panose="02020603050405020304" pitchFamily="18" charset="0"/>
              </a:rPr>
              <a:t>S. K. Singh, S. Das, A. K. Singh, et al., ‘Microstructural characterization and mechanical properties of cold metal transfer welded 304 austenitic stainless steel’, Journal of Materials Research and Technology, 2021, vol. 12, pp. 1566-1580.</a:t>
            </a:r>
          </a:p>
          <a:p>
            <a:pPr marL="547624" indent="-457200">
              <a:buFont typeface="+mj-lt"/>
              <a:buAutoNum type="arabicPeriod"/>
            </a:pPr>
            <a:r>
              <a:rPr lang="en-US" sz="2000" dirty="0">
                <a:latin typeface="Times New Roman" panose="02020603050405020304" pitchFamily="18" charset="0"/>
                <a:cs typeface="Times New Roman" panose="02020603050405020304" pitchFamily="18" charset="0"/>
              </a:rPr>
              <a:t>Y. Sun, L. Wang, X. Wang, et al., ‘Effects of Welding Parameters on Microstructure and Mechanical Properties of CMT Welded Austenitic Stainless Steel’, Journal of Materials Science</a:t>
            </a:r>
          </a:p>
          <a:p>
            <a:pPr marL="90424" indent="0">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DC7FF0C-9B54-F230-75E7-60C12AE6EBFA}"/>
              </a:ext>
            </a:extLst>
          </p:cNvPr>
          <p:cNvSpPr>
            <a:spLocks noGrp="1"/>
          </p:cNvSpPr>
          <p:nvPr>
            <p:ph type="title"/>
          </p:nvPr>
        </p:nvSpPr>
        <p:spPr>
          <a:xfrm>
            <a:off x="304799" y="323850"/>
            <a:ext cx="7858125" cy="457200"/>
          </a:xfrm>
        </p:spPr>
        <p:txBody>
          <a:bodyPr/>
          <a:lstStyle/>
          <a:p>
            <a:pPr algn="l"/>
            <a:r>
              <a:rPr lang="en-US" sz="2800" b="1" dirty="0">
                <a:solidFill>
                  <a:schemeClr val="tx1"/>
                </a:solidFill>
                <a:effectLst/>
                <a:latin typeface="Times New Roman" panose="02020603050405020304" pitchFamily="18" charset="0"/>
                <a:ea typeface="Times New Roman" panose="02020603050405020304" pitchFamily="18" charset="0"/>
              </a:rPr>
              <a:t>REFERENCES</a:t>
            </a:r>
            <a:endParaRPr lang="en-IN" sz="3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183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E31C5D-0AA5-81E9-8A95-47C9C498B3AC}"/>
              </a:ext>
            </a:extLst>
          </p:cNvPr>
          <p:cNvSpPr>
            <a:spLocks noGrp="1"/>
          </p:cNvSpPr>
          <p:nvPr>
            <p:ph type="body" idx="2"/>
          </p:nvPr>
        </p:nvSpPr>
        <p:spPr>
          <a:xfrm>
            <a:off x="304800" y="885825"/>
            <a:ext cx="8534400" cy="5665470"/>
          </a:xfrm>
        </p:spPr>
        <p:txBody>
          <a:bodyPr/>
          <a:lstStyle/>
          <a:p>
            <a:pPr marL="90424" indent="0" algn="ctr">
              <a:buNone/>
            </a:pPr>
            <a:endParaRPr lang="en-US" sz="3600" b="1" dirty="0">
              <a:latin typeface="Times New Roman" panose="02020603050405020304" pitchFamily="18" charset="0"/>
              <a:cs typeface="Times New Roman" panose="02020603050405020304" pitchFamily="18" charset="0"/>
            </a:endParaRPr>
          </a:p>
          <a:p>
            <a:pPr marL="90424" indent="0" algn="ctr">
              <a:buNone/>
            </a:pPr>
            <a:endParaRPr lang="en-US" sz="3600" b="1" dirty="0">
              <a:latin typeface="Times New Roman" panose="02020603050405020304" pitchFamily="18" charset="0"/>
              <a:cs typeface="Times New Roman" panose="02020603050405020304" pitchFamily="18" charset="0"/>
            </a:endParaRPr>
          </a:p>
          <a:p>
            <a:pPr marL="90424" indent="0" algn="ctr">
              <a:buNone/>
            </a:pPr>
            <a:endParaRPr lang="en-US" sz="3600" b="1" dirty="0">
              <a:latin typeface="Times New Roman" panose="02020603050405020304" pitchFamily="18" charset="0"/>
              <a:cs typeface="Times New Roman" panose="02020603050405020304" pitchFamily="18" charset="0"/>
            </a:endParaRPr>
          </a:p>
          <a:p>
            <a:pPr marL="90424" indent="0" algn="ctr">
              <a:buNone/>
            </a:pPr>
            <a:r>
              <a:rPr lang="en-US" sz="3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597747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E31C5D-0AA5-81E9-8A95-47C9C498B3AC}"/>
              </a:ext>
            </a:extLst>
          </p:cNvPr>
          <p:cNvSpPr>
            <a:spLocks noGrp="1"/>
          </p:cNvSpPr>
          <p:nvPr>
            <p:ph type="body" idx="2"/>
          </p:nvPr>
        </p:nvSpPr>
        <p:spPr>
          <a:xfrm>
            <a:off x="209551" y="781050"/>
            <a:ext cx="8562974" cy="5760720"/>
          </a:xfrm>
        </p:spPr>
        <p:txBody>
          <a:bodyPr/>
          <a:lstStyle/>
          <a:p>
            <a:pPr marL="90424" indent="0">
              <a:buNone/>
            </a:pPr>
            <a:r>
              <a:rPr lang="en-US" sz="2400" dirty="0">
                <a:latin typeface="Times New Roman" panose="02020603050405020304" pitchFamily="18" charset="0"/>
                <a:cs typeface="Times New Roman" panose="02020603050405020304" pitchFamily="18" charset="0"/>
              </a:rPr>
              <a:t>	The aim of this research is to investigate the tensile strength properties of similar metal welding of SS304 using Cold Metal Transfer (CMT) process with SS316L as a filler material by optimizing the welding parameter. </a:t>
            </a:r>
          </a:p>
          <a:p>
            <a:pPr marL="90424" indent="0">
              <a:buNone/>
            </a:pPr>
            <a:r>
              <a:rPr lang="en-US" sz="2400" dirty="0">
                <a:latin typeface="Times New Roman" panose="02020603050405020304" pitchFamily="18" charset="0"/>
                <a:cs typeface="Times New Roman" panose="02020603050405020304" pitchFamily="18" charset="0"/>
              </a:rPr>
              <a:t>	The experimental results were obtained corresponding to the effect of different welding current, different welding speed and different gas pressure on ultimate tensile strength and impact strength of butt joint.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6952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E31C5D-0AA5-81E9-8A95-47C9C498B3AC}"/>
              </a:ext>
            </a:extLst>
          </p:cNvPr>
          <p:cNvSpPr>
            <a:spLocks noGrp="1"/>
          </p:cNvSpPr>
          <p:nvPr>
            <p:ph type="body" idx="2"/>
          </p:nvPr>
        </p:nvSpPr>
        <p:spPr>
          <a:xfrm>
            <a:off x="304800" y="885825"/>
            <a:ext cx="8534400" cy="5665470"/>
          </a:xfrm>
        </p:spPr>
        <p:txBody>
          <a:bodyPr/>
          <a:lstStyle/>
          <a:p>
            <a:pPr marL="90424" indent="0">
              <a:buNone/>
            </a:pPr>
            <a:r>
              <a:rPr lang="en-US" sz="2400" b="1" dirty="0">
                <a:latin typeface="Times New Roman" panose="02020603050405020304" pitchFamily="18" charset="0"/>
                <a:cs typeface="Times New Roman" panose="02020603050405020304" pitchFamily="18" charset="0"/>
              </a:rPr>
              <a:t>"Effect of welding parameters on microstructure and mechanical properties of SS304 austenitic stainless steel joints by Cold Metal Transfer (CMT) welding" by S. N. Das and colleagues (2016) </a:t>
            </a:r>
            <a:r>
              <a:rPr lang="en-US" sz="2400" dirty="0">
                <a:latin typeface="Times New Roman" panose="02020603050405020304" pitchFamily="18" charset="0"/>
                <a:cs typeface="Times New Roman" panose="02020603050405020304" pitchFamily="18" charset="0"/>
              </a:rPr>
              <a:t>focuses on the effect of welding parameters on the microstructure and mechanical properties of SS304 steel joints welded using the CMT process. The study found that the heat input, wire feed rate, and travel speed had a significant impact on the weld's microstructure and mechanical properties. The authors concluded that the CMT process produced high-quality welds with good mechanical properties when appropriate welding parameters were used. This study provides valuable information for anyone looking to optimize the CMT process for welding SS304 steel.</a:t>
            </a:r>
            <a:endParaRPr lang="en-IN"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DC7FF0C-9B54-F230-75E7-60C12AE6EBFA}"/>
              </a:ext>
            </a:extLst>
          </p:cNvPr>
          <p:cNvSpPr>
            <a:spLocks noGrp="1"/>
          </p:cNvSpPr>
          <p:nvPr>
            <p:ph type="title"/>
          </p:nvPr>
        </p:nvSpPr>
        <p:spPr>
          <a:xfrm>
            <a:off x="304800" y="323850"/>
            <a:ext cx="7481776" cy="457200"/>
          </a:xfrm>
        </p:spPr>
        <p:txBody>
          <a:bodyPr/>
          <a:lstStyle/>
          <a:p>
            <a:pPr algn="l"/>
            <a:r>
              <a:rPr lang="en-US" sz="2800" b="1" dirty="0">
                <a:solidFill>
                  <a:schemeClr val="tx1"/>
                </a:solidFill>
                <a:effectLst/>
                <a:latin typeface="Times New Roman" panose="02020603050405020304" pitchFamily="18" charset="0"/>
                <a:ea typeface="Times New Roman" panose="02020603050405020304" pitchFamily="18" charset="0"/>
              </a:rPr>
              <a:t>LITERATURE SURVEY</a:t>
            </a:r>
            <a:br>
              <a:rPr lang="en-IN" sz="1800" dirty="0">
                <a:effectLst/>
                <a:latin typeface="Times New Roman" panose="02020603050405020304" pitchFamily="18" charset="0"/>
                <a:ea typeface="Times New Roman" panose="02020603050405020304" pitchFamily="18" charset="0"/>
              </a:rPr>
            </a:br>
            <a:endParaRPr lang="en-IN" b="1" dirty="0"/>
          </a:p>
        </p:txBody>
      </p:sp>
    </p:spTree>
    <p:extLst>
      <p:ext uri="{BB962C8B-B14F-4D97-AF65-F5344CB8AC3E}">
        <p14:creationId xmlns:p14="http://schemas.microsoft.com/office/powerpoint/2010/main" val="320866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E31C5D-0AA5-81E9-8A95-47C9C498B3AC}"/>
              </a:ext>
            </a:extLst>
          </p:cNvPr>
          <p:cNvSpPr>
            <a:spLocks noGrp="1"/>
          </p:cNvSpPr>
          <p:nvPr>
            <p:ph type="body" idx="2"/>
          </p:nvPr>
        </p:nvSpPr>
        <p:spPr>
          <a:xfrm>
            <a:off x="304800" y="885825"/>
            <a:ext cx="8534400" cy="5665470"/>
          </a:xfrm>
        </p:spPr>
        <p:txBody>
          <a:bodyPr/>
          <a:lstStyle/>
          <a:p>
            <a:pPr marL="90424" indent="0">
              <a:buNone/>
            </a:pPr>
            <a:r>
              <a:rPr lang="en-US" sz="2400" b="1" dirty="0">
                <a:effectLst/>
                <a:latin typeface="Times New Roman" panose="02020603050405020304" pitchFamily="18" charset="0"/>
                <a:ea typeface="Times New Roman" panose="02020603050405020304" pitchFamily="18" charset="0"/>
              </a:rPr>
              <a:t>"Investigation of cold metal transfer (CMT) welding process for joining austenitic stainless steel" by A. H. Ahsan and colleagues (2021)</a:t>
            </a:r>
            <a:r>
              <a:rPr lang="en-US" sz="2400" dirty="0">
                <a:effectLst/>
                <a:latin typeface="Times New Roman" panose="02020603050405020304" pitchFamily="18" charset="0"/>
                <a:ea typeface="Times New Roman" panose="02020603050405020304" pitchFamily="18" charset="0"/>
              </a:rPr>
              <a:t> explores the feasibility of the CMT process for joining austenitic stainless steel. The authors conducted a series of experiments to evaluate the mechanical properties of SS304 steel joints welded using the CMT process. The study found that the CMT process produced welds with excellent mechanical properties, including high strength and ductility. The authors concluded that the CMT process has the potential to replace traditional welding processes for joining austenitic stainless steel. This study highlights the potential of the CMT process as a viable alternative to traditional welding methods.</a:t>
            </a:r>
            <a:endParaRPr lang="en-IN" sz="2400" dirty="0">
              <a:effectLst/>
              <a:latin typeface="Times New Roman" panose="02020603050405020304" pitchFamily="18" charset="0"/>
              <a:ea typeface="Times New Roman" panose="02020603050405020304" pitchFamily="18" charset="0"/>
            </a:endParaRPr>
          </a:p>
          <a:p>
            <a:pPr marL="90424"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75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E31C5D-0AA5-81E9-8A95-47C9C498B3AC}"/>
              </a:ext>
            </a:extLst>
          </p:cNvPr>
          <p:cNvSpPr>
            <a:spLocks noGrp="1"/>
          </p:cNvSpPr>
          <p:nvPr>
            <p:ph type="body" idx="2"/>
          </p:nvPr>
        </p:nvSpPr>
        <p:spPr>
          <a:xfrm>
            <a:off x="304800" y="885825"/>
            <a:ext cx="8534400" cy="5665470"/>
          </a:xfrm>
        </p:spPr>
        <p:txBody>
          <a:bodyPr/>
          <a:lstStyle/>
          <a:p>
            <a:pPr marL="90424" indent="0">
              <a:buNone/>
            </a:pPr>
            <a:r>
              <a:rPr lang="en-US" sz="2400" dirty="0">
                <a:latin typeface="Times New Roman" panose="02020603050405020304" pitchFamily="18" charset="0"/>
                <a:cs typeface="Times New Roman" panose="02020603050405020304" pitchFamily="18" charset="0"/>
              </a:rPr>
              <a:t>	CMT is a subset of gas metal arc welding. It works by reducing the weld current and retracting the weld wire when detecting a short circuit, resulting in a drop- by-drop deposit of weld material.</a:t>
            </a:r>
          </a:p>
          <a:p>
            <a:pPr marL="90424" indent="0">
              <a:buNone/>
            </a:pPr>
            <a:r>
              <a:rPr lang="en-US" sz="2400" dirty="0">
                <a:latin typeface="Times New Roman" panose="02020603050405020304" pitchFamily="18" charset="0"/>
                <a:cs typeface="Times New Roman" panose="02020603050405020304" pitchFamily="18" charset="0"/>
              </a:rPr>
              <a:t>	Cold Metal Transfer (CMT) is a welding method that is usually performed by a welding robot. The CMT machine detects a short circuit which sends a signal that retracts the welding filler material, giving the weld time to cool before each drop is placed. This leaves a smooth weld that is stronger than that of a hotter weld. This works well on thin metal that is prone to warping and the weld burning through the material.</a:t>
            </a:r>
          </a:p>
          <a:p>
            <a:pPr marL="90424" indent="0">
              <a:buNone/>
            </a:pPr>
            <a:r>
              <a:rPr lang="en-US" sz="2400" dirty="0">
                <a:latin typeface="Times New Roman" panose="02020603050405020304" pitchFamily="18" charset="0"/>
                <a:cs typeface="Times New Roman" panose="02020603050405020304" pitchFamily="18" charset="0"/>
              </a:rPr>
              <a:t>	Welding wire is fed through the system that is controlled by a computer, the computer adjusts things such as wire feed, welding speed, and amps going through the wire.</a:t>
            </a:r>
          </a:p>
          <a:p>
            <a:pPr marL="90424" indent="0">
              <a:buNone/>
            </a:pPr>
            <a:endParaRPr lang="en-IN"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DC7FF0C-9B54-F230-75E7-60C12AE6EBFA}"/>
              </a:ext>
            </a:extLst>
          </p:cNvPr>
          <p:cNvSpPr>
            <a:spLocks noGrp="1"/>
          </p:cNvSpPr>
          <p:nvPr>
            <p:ph type="title"/>
          </p:nvPr>
        </p:nvSpPr>
        <p:spPr>
          <a:xfrm>
            <a:off x="304799" y="323850"/>
            <a:ext cx="7858125" cy="457200"/>
          </a:xfrm>
        </p:spPr>
        <p:txBody>
          <a:bodyPr/>
          <a:lstStyle/>
          <a:p>
            <a:pPr algn="l"/>
            <a:r>
              <a:rPr lang="en-US" sz="2800" b="1" dirty="0">
                <a:solidFill>
                  <a:schemeClr val="tx1"/>
                </a:solidFill>
                <a:effectLst/>
                <a:latin typeface="Times New Roman" panose="02020603050405020304" pitchFamily="18" charset="0"/>
                <a:ea typeface="Times New Roman" panose="02020603050405020304" pitchFamily="18" charset="0"/>
              </a:rPr>
              <a:t>COLD METAL TRANSFER WELDING (CMT)</a:t>
            </a:r>
            <a:br>
              <a:rPr lang="en-IN" sz="1800" dirty="0">
                <a:effectLst/>
                <a:latin typeface="Times New Roman" panose="02020603050405020304" pitchFamily="18" charset="0"/>
                <a:ea typeface="Times New Roman" panose="02020603050405020304" pitchFamily="18" charset="0"/>
              </a:rPr>
            </a:br>
            <a:endParaRPr lang="en-IN" b="1" dirty="0"/>
          </a:p>
        </p:txBody>
      </p:sp>
    </p:spTree>
    <p:extLst>
      <p:ext uri="{BB962C8B-B14F-4D97-AF65-F5344CB8AC3E}">
        <p14:creationId xmlns:p14="http://schemas.microsoft.com/office/powerpoint/2010/main" val="105891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E31C5D-0AA5-81E9-8A95-47C9C498B3AC}"/>
              </a:ext>
            </a:extLst>
          </p:cNvPr>
          <p:cNvSpPr>
            <a:spLocks noGrp="1"/>
          </p:cNvSpPr>
          <p:nvPr>
            <p:ph type="body" idx="2"/>
          </p:nvPr>
        </p:nvSpPr>
        <p:spPr>
          <a:xfrm>
            <a:off x="304800" y="266700"/>
            <a:ext cx="8534400" cy="6284595"/>
          </a:xfrm>
        </p:spPr>
        <p:txBody>
          <a:bodyPr/>
          <a:lstStyle/>
          <a:p>
            <a:pPr marL="90424" indent="0">
              <a:buNone/>
            </a:pPr>
            <a:r>
              <a:rPr lang="en-US" sz="2000" dirty="0">
                <a:effectLst/>
                <a:latin typeface="Times New Roman" panose="02020603050405020304" pitchFamily="18" charset="0"/>
                <a:ea typeface="Times New Roman" panose="02020603050405020304" pitchFamily="18" charset="0"/>
              </a:rPr>
              <a:t>Cold metal transfer (CMT) process is a highly developed version of Metal Inert Gas/ Metal Arc Gas (MIG/MAG) arc welding process with a precise process control and low heat input to the base material.</a:t>
            </a:r>
          </a:p>
          <a:p>
            <a:pPr marL="90424" indent="0">
              <a:buNone/>
            </a:pPr>
            <a:endParaRPr lang="en-IN" sz="2800" dirty="0">
              <a:latin typeface="Times New Roman" panose="02020603050405020304" pitchFamily="18" charset="0"/>
              <a:cs typeface="Times New Roman" panose="02020603050405020304" pitchFamily="18" charset="0"/>
            </a:endParaRPr>
          </a:p>
          <a:p>
            <a:pPr marL="90424" indent="0">
              <a:buNone/>
            </a:pPr>
            <a:endParaRPr lang="en-IN" sz="2800" dirty="0">
              <a:latin typeface="Times New Roman" panose="02020603050405020304" pitchFamily="18" charset="0"/>
              <a:cs typeface="Times New Roman" panose="02020603050405020304" pitchFamily="18" charset="0"/>
            </a:endParaRPr>
          </a:p>
          <a:p>
            <a:pPr marL="90424" indent="0">
              <a:buNone/>
            </a:pPr>
            <a:endParaRPr lang="en-IN" sz="2800" dirty="0">
              <a:latin typeface="Times New Roman" panose="02020603050405020304" pitchFamily="18" charset="0"/>
              <a:cs typeface="Times New Roman" panose="02020603050405020304" pitchFamily="18" charset="0"/>
            </a:endParaRPr>
          </a:p>
          <a:p>
            <a:pPr marL="90424" indent="0">
              <a:lnSpc>
                <a:spcPct val="150000"/>
              </a:lnSpc>
              <a:buNone/>
            </a:pPr>
            <a:endParaRPr lang="en-IN" sz="2800" dirty="0">
              <a:latin typeface="Times New Roman" panose="02020603050405020304" pitchFamily="18" charset="0"/>
              <a:cs typeface="Times New Roman" panose="02020603050405020304" pitchFamily="18" charset="0"/>
            </a:endParaRPr>
          </a:p>
          <a:p>
            <a:pPr marL="90424" indent="0">
              <a:buNone/>
            </a:pPr>
            <a:endParaRPr lang="en-IN" sz="2800" dirty="0">
              <a:latin typeface="Times New Roman" panose="02020603050405020304" pitchFamily="18" charset="0"/>
              <a:cs typeface="Times New Roman" panose="02020603050405020304" pitchFamily="18" charset="0"/>
            </a:endParaRPr>
          </a:p>
          <a:p>
            <a:pPr marL="90424" indent="0">
              <a:buNone/>
            </a:pPr>
            <a:r>
              <a:rPr lang="en-US" sz="2000" dirty="0">
                <a:latin typeface="Times New Roman" panose="02020603050405020304" pitchFamily="18" charset="0"/>
                <a:cs typeface="Times New Roman" panose="02020603050405020304" pitchFamily="18" charset="0"/>
              </a:rPr>
              <a:t>it uses a pulsing action instead of a continuous stream of power, CMT welding generates only one-tenth of the heat that MIG welding does. This reduction in heat is CMT’s greatest benefit and is why it’s called “Cold” metal transfer.</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9315C7E-5982-0EF3-2C38-3BC1AA5C3DF3}"/>
              </a:ext>
            </a:extLst>
          </p:cNvPr>
          <p:cNvPicPr>
            <a:picLocks noChangeAspect="1"/>
          </p:cNvPicPr>
          <p:nvPr/>
        </p:nvPicPr>
        <p:blipFill>
          <a:blip r:embed="rId2"/>
          <a:stretch>
            <a:fillRect/>
          </a:stretch>
        </p:blipFill>
        <p:spPr>
          <a:xfrm>
            <a:off x="2302862" y="1314450"/>
            <a:ext cx="4538276" cy="2609849"/>
          </a:xfrm>
          <a:prstGeom prst="rect">
            <a:avLst/>
          </a:prstGeom>
        </p:spPr>
      </p:pic>
      <p:pic>
        <p:nvPicPr>
          <p:cNvPr id="9" name="Picture 8">
            <a:extLst>
              <a:ext uri="{FF2B5EF4-FFF2-40B4-BE49-F238E27FC236}">
                <a16:creationId xmlns:a16="http://schemas.microsoft.com/office/drawing/2014/main" id="{A41CB91B-B4ED-E5C6-D9DB-C9E1621C45EF}"/>
              </a:ext>
            </a:extLst>
          </p:cNvPr>
          <p:cNvPicPr>
            <a:picLocks noChangeAspect="1"/>
          </p:cNvPicPr>
          <p:nvPr/>
        </p:nvPicPr>
        <p:blipFill>
          <a:blip r:embed="rId3"/>
          <a:stretch>
            <a:fillRect/>
          </a:stretch>
        </p:blipFill>
        <p:spPr>
          <a:xfrm>
            <a:off x="1948444" y="4893173"/>
            <a:ext cx="5500106" cy="1898152"/>
          </a:xfrm>
          <a:prstGeom prst="rect">
            <a:avLst/>
          </a:prstGeom>
        </p:spPr>
      </p:pic>
    </p:spTree>
    <p:extLst>
      <p:ext uri="{BB962C8B-B14F-4D97-AF65-F5344CB8AC3E}">
        <p14:creationId xmlns:p14="http://schemas.microsoft.com/office/powerpoint/2010/main" val="137286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E31C5D-0AA5-81E9-8A95-47C9C498B3AC}"/>
              </a:ext>
            </a:extLst>
          </p:cNvPr>
          <p:cNvSpPr>
            <a:spLocks noGrp="1"/>
          </p:cNvSpPr>
          <p:nvPr>
            <p:ph type="body" idx="2"/>
          </p:nvPr>
        </p:nvSpPr>
        <p:spPr>
          <a:xfrm>
            <a:off x="304800" y="885825"/>
            <a:ext cx="8534400" cy="5665470"/>
          </a:xfrm>
        </p:spPr>
        <p:txBody>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Alloy 304 is a chromium-nickel molybdenum austenitic stainless steel developed to provide improved corrosion resistance to Alloy 304 in moderately corrosive environments.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Alloy 304 resists atmospheric corrosion, as well as, moderately oxidizing and reducing environments. It also resists corrosion in polluted marine atmospheres.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Alloy 304 is non-magnetic in the annealed condition, but can become slightly magnetic as a result of cold working or welding. It can be easily welded and processed by standard shop fabrication practices.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Alloy 304 performs well in </a:t>
            </a:r>
            <a:r>
              <a:rPr lang="en-US" sz="2000" dirty="0" err="1">
                <a:latin typeface="Times New Roman" panose="02020603050405020304" pitchFamily="18" charset="0"/>
                <a:cs typeface="Times New Roman" panose="02020603050405020304" pitchFamily="18" charset="0"/>
              </a:rPr>
              <a:t>sulphur</a:t>
            </a:r>
            <a:r>
              <a:rPr lang="en-US" sz="2000" dirty="0">
                <a:latin typeface="Times New Roman" panose="02020603050405020304" pitchFamily="18" charset="0"/>
                <a:cs typeface="Times New Roman" panose="02020603050405020304" pitchFamily="18" charset="0"/>
              </a:rPr>
              <a:t> containing service such as that encountered in the pulp and paper industry. The alloy can be used in high concentrations at temperatures up to 120°F (38°C).</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Alloy 304 can be readily welded by most standard processes.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post weld heat treatment is not necessary.</a:t>
            </a:r>
          </a:p>
          <a:p>
            <a:pPr marL="90424" indent="0">
              <a:buNone/>
            </a:pPr>
            <a:endParaRPr lang="en-IN"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DC7FF0C-9B54-F230-75E7-60C12AE6EBFA}"/>
              </a:ext>
            </a:extLst>
          </p:cNvPr>
          <p:cNvSpPr>
            <a:spLocks noGrp="1"/>
          </p:cNvSpPr>
          <p:nvPr>
            <p:ph type="title"/>
          </p:nvPr>
        </p:nvSpPr>
        <p:spPr>
          <a:xfrm>
            <a:off x="304799" y="323850"/>
            <a:ext cx="7858125" cy="457200"/>
          </a:xfrm>
        </p:spPr>
        <p:txBody>
          <a:bodyPr/>
          <a:lstStyle/>
          <a:p>
            <a:pPr algn="l"/>
            <a:r>
              <a:rPr lang="en-US" sz="2800" b="1" dirty="0">
                <a:solidFill>
                  <a:schemeClr val="tx1"/>
                </a:solidFill>
                <a:effectLst/>
                <a:latin typeface="Times New Roman" panose="02020603050405020304" pitchFamily="18" charset="0"/>
                <a:ea typeface="Times New Roman" panose="02020603050405020304" pitchFamily="18" charset="0"/>
              </a:rPr>
              <a:t>SS304 CHARACTERISTICS </a:t>
            </a:r>
            <a:br>
              <a:rPr lang="en-IN" sz="1800" dirty="0">
                <a:effectLst/>
                <a:latin typeface="Times New Roman" panose="02020603050405020304" pitchFamily="18" charset="0"/>
                <a:ea typeface="Times New Roman" panose="02020603050405020304" pitchFamily="18" charset="0"/>
              </a:rPr>
            </a:br>
            <a:endParaRPr lang="en-IN" b="1" dirty="0"/>
          </a:p>
        </p:txBody>
      </p:sp>
    </p:spTree>
    <p:extLst>
      <p:ext uri="{BB962C8B-B14F-4D97-AF65-F5344CB8AC3E}">
        <p14:creationId xmlns:p14="http://schemas.microsoft.com/office/powerpoint/2010/main" val="3621601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E31C5D-0AA5-81E9-8A95-47C9C498B3AC}"/>
              </a:ext>
            </a:extLst>
          </p:cNvPr>
          <p:cNvSpPr>
            <a:spLocks noGrp="1"/>
          </p:cNvSpPr>
          <p:nvPr>
            <p:ph type="body" idx="2"/>
          </p:nvPr>
        </p:nvSpPr>
        <p:spPr>
          <a:xfrm>
            <a:off x="304800" y="885825"/>
            <a:ext cx="8534400" cy="5665470"/>
          </a:xfrm>
        </p:spPr>
        <p:txBody>
          <a:bodyPr/>
          <a:lstStyle/>
          <a:p>
            <a:pPr marL="90424" indent="0">
              <a:buNone/>
            </a:pPr>
            <a:endParaRPr lang="en-US" sz="2400" dirty="0">
              <a:latin typeface="Times New Roman" panose="02020603050405020304" pitchFamily="18" charset="0"/>
              <a:cs typeface="Times New Roman" panose="02020603050405020304" pitchFamily="18" charset="0"/>
            </a:endParaRPr>
          </a:p>
          <a:p>
            <a:pPr marL="90424" indent="0">
              <a:buNone/>
            </a:pPr>
            <a:endParaRPr lang="en-IN"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DC7FF0C-9B54-F230-75E7-60C12AE6EBFA}"/>
              </a:ext>
            </a:extLst>
          </p:cNvPr>
          <p:cNvSpPr>
            <a:spLocks noGrp="1"/>
          </p:cNvSpPr>
          <p:nvPr>
            <p:ph type="title"/>
          </p:nvPr>
        </p:nvSpPr>
        <p:spPr>
          <a:xfrm>
            <a:off x="304799" y="323850"/>
            <a:ext cx="7858125" cy="457200"/>
          </a:xfrm>
        </p:spPr>
        <p:txBody>
          <a:bodyPr/>
          <a:lstStyle/>
          <a:p>
            <a:pPr algn="l"/>
            <a:r>
              <a:rPr lang="en-IN" sz="2800" b="1" dirty="0">
                <a:solidFill>
                  <a:schemeClr val="tx1"/>
                </a:solidFill>
                <a:latin typeface="Times New Roman" panose="02020603050405020304" pitchFamily="18" charset="0"/>
                <a:ea typeface="Times New Roman" panose="02020603050405020304" pitchFamily="18" charset="0"/>
              </a:rPr>
              <a:t>CHEMICAL COMPOSITION OF SS304</a:t>
            </a:r>
            <a:br>
              <a:rPr lang="en-IN" sz="1800" dirty="0">
                <a:effectLst/>
                <a:latin typeface="Times New Roman" panose="02020603050405020304" pitchFamily="18" charset="0"/>
                <a:ea typeface="Times New Roman" panose="02020603050405020304" pitchFamily="18" charset="0"/>
              </a:rPr>
            </a:br>
            <a:endParaRPr lang="en-IN" b="1" dirty="0"/>
          </a:p>
        </p:txBody>
      </p:sp>
      <p:graphicFrame>
        <p:nvGraphicFramePr>
          <p:cNvPr id="5" name="Table 5">
            <a:extLst>
              <a:ext uri="{FF2B5EF4-FFF2-40B4-BE49-F238E27FC236}">
                <a16:creationId xmlns:a16="http://schemas.microsoft.com/office/drawing/2014/main" id="{91007BE2-4F1B-6EEC-48CF-7A53415AC23D}"/>
              </a:ext>
            </a:extLst>
          </p:cNvPr>
          <p:cNvGraphicFramePr>
            <a:graphicFrameLocks noGrp="1"/>
          </p:cNvGraphicFramePr>
          <p:nvPr>
            <p:extLst>
              <p:ext uri="{D42A27DB-BD31-4B8C-83A1-F6EECF244321}">
                <p14:modId xmlns:p14="http://schemas.microsoft.com/office/powerpoint/2010/main" val="2258275184"/>
              </p:ext>
            </p:extLst>
          </p:nvPr>
        </p:nvGraphicFramePr>
        <p:xfrm>
          <a:off x="1046374" y="1112362"/>
          <a:ext cx="7116549" cy="5005638"/>
        </p:xfrm>
        <a:graphic>
          <a:graphicData uri="http://schemas.openxmlformats.org/drawingml/2006/table">
            <a:tbl>
              <a:tblPr firstRow="1" bandRow="1">
                <a:tableStyleId>{5C22544A-7EE6-4342-B048-85BDC9FD1C3A}</a:tableStyleId>
              </a:tblPr>
              <a:tblGrid>
                <a:gridCol w="2372183">
                  <a:extLst>
                    <a:ext uri="{9D8B030D-6E8A-4147-A177-3AD203B41FA5}">
                      <a16:colId xmlns:a16="http://schemas.microsoft.com/office/drawing/2014/main" val="3270604126"/>
                    </a:ext>
                  </a:extLst>
                </a:gridCol>
                <a:gridCol w="2372183">
                  <a:extLst>
                    <a:ext uri="{9D8B030D-6E8A-4147-A177-3AD203B41FA5}">
                      <a16:colId xmlns:a16="http://schemas.microsoft.com/office/drawing/2014/main" val="2460514822"/>
                    </a:ext>
                  </a:extLst>
                </a:gridCol>
                <a:gridCol w="2372183">
                  <a:extLst>
                    <a:ext uri="{9D8B030D-6E8A-4147-A177-3AD203B41FA5}">
                      <a16:colId xmlns:a16="http://schemas.microsoft.com/office/drawing/2014/main" val="3030871366"/>
                    </a:ext>
                  </a:extLst>
                </a:gridCol>
              </a:tblGrid>
              <a:tr h="455058">
                <a:tc>
                  <a:txBody>
                    <a:bodyPr/>
                    <a:lstStyle/>
                    <a:p>
                      <a:pPr fontAlgn="b"/>
                      <a:r>
                        <a:rPr lang="en-IN" sz="1800" b="1" dirty="0">
                          <a:effectLst/>
                        </a:rPr>
                        <a:t>Element</a:t>
                      </a:r>
                    </a:p>
                  </a:txBody>
                  <a:tcPr anchor="b"/>
                </a:tc>
                <a:tc>
                  <a:txBody>
                    <a:bodyPr/>
                    <a:lstStyle/>
                    <a:p>
                      <a:pPr fontAlgn="b"/>
                      <a:r>
                        <a:rPr lang="en-IN" sz="1800" b="1">
                          <a:effectLst/>
                        </a:rPr>
                        <a:t>Minimum (%)</a:t>
                      </a:r>
                    </a:p>
                  </a:txBody>
                  <a:tcPr anchor="b"/>
                </a:tc>
                <a:tc>
                  <a:txBody>
                    <a:bodyPr/>
                    <a:lstStyle/>
                    <a:p>
                      <a:pPr fontAlgn="b"/>
                      <a:r>
                        <a:rPr lang="en-IN" sz="1800" b="1">
                          <a:effectLst/>
                        </a:rPr>
                        <a:t>Maximum (%)</a:t>
                      </a:r>
                    </a:p>
                  </a:txBody>
                  <a:tcPr anchor="b"/>
                </a:tc>
                <a:extLst>
                  <a:ext uri="{0D108BD9-81ED-4DB2-BD59-A6C34878D82A}">
                    <a16:rowId xmlns:a16="http://schemas.microsoft.com/office/drawing/2014/main" val="1488023889"/>
                  </a:ext>
                </a:extLst>
              </a:tr>
              <a:tr h="455058">
                <a:tc>
                  <a:txBody>
                    <a:bodyPr/>
                    <a:lstStyle/>
                    <a:p>
                      <a:pPr fontAlgn="base"/>
                      <a:r>
                        <a:rPr lang="en-IN" sz="1800">
                          <a:effectLst/>
                        </a:rPr>
                        <a:t>Carbon (C)</a:t>
                      </a:r>
                    </a:p>
                  </a:txBody>
                  <a:tcPr anchor="ctr"/>
                </a:tc>
                <a:tc>
                  <a:txBody>
                    <a:bodyPr/>
                    <a:lstStyle/>
                    <a:p>
                      <a:pPr fontAlgn="base"/>
                      <a:r>
                        <a:rPr lang="en-IN" sz="1800">
                          <a:effectLst/>
                        </a:rPr>
                        <a:t>-</a:t>
                      </a:r>
                    </a:p>
                  </a:txBody>
                  <a:tcPr anchor="ctr"/>
                </a:tc>
                <a:tc>
                  <a:txBody>
                    <a:bodyPr/>
                    <a:lstStyle/>
                    <a:p>
                      <a:pPr fontAlgn="base"/>
                      <a:r>
                        <a:rPr lang="en-IN" sz="1800">
                          <a:effectLst/>
                        </a:rPr>
                        <a:t>0.03</a:t>
                      </a:r>
                    </a:p>
                  </a:txBody>
                  <a:tcPr anchor="ctr"/>
                </a:tc>
                <a:extLst>
                  <a:ext uri="{0D108BD9-81ED-4DB2-BD59-A6C34878D82A}">
                    <a16:rowId xmlns:a16="http://schemas.microsoft.com/office/drawing/2014/main" val="677000994"/>
                  </a:ext>
                </a:extLst>
              </a:tr>
              <a:tr h="455058">
                <a:tc>
                  <a:txBody>
                    <a:bodyPr/>
                    <a:lstStyle/>
                    <a:p>
                      <a:pPr fontAlgn="base"/>
                      <a:r>
                        <a:rPr lang="en-IN" sz="1800">
                          <a:effectLst/>
                        </a:rPr>
                        <a:t>Manganese (Mn)</a:t>
                      </a:r>
                    </a:p>
                  </a:txBody>
                  <a:tcPr anchor="ctr"/>
                </a:tc>
                <a:tc>
                  <a:txBody>
                    <a:bodyPr/>
                    <a:lstStyle/>
                    <a:p>
                      <a:pPr fontAlgn="base"/>
                      <a:r>
                        <a:rPr lang="en-IN" sz="1800">
                          <a:effectLst/>
                        </a:rPr>
                        <a:t>-</a:t>
                      </a:r>
                    </a:p>
                  </a:txBody>
                  <a:tcPr anchor="ctr"/>
                </a:tc>
                <a:tc>
                  <a:txBody>
                    <a:bodyPr/>
                    <a:lstStyle/>
                    <a:p>
                      <a:pPr fontAlgn="base"/>
                      <a:r>
                        <a:rPr lang="en-IN" sz="1800">
                          <a:effectLst/>
                        </a:rPr>
                        <a:t>2</a:t>
                      </a:r>
                    </a:p>
                  </a:txBody>
                  <a:tcPr anchor="ctr"/>
                </a:tc>
                <a:extLst>
                  <a:ext uri="{0D108BD9-81ED-4DB2-BD59-A6C34878D82A}">
                    <a16:rowId xmlns:a16="http://schemas.microsoft.com/office/drawing/2014/main" val="80364117"/>
                  </a:ext>
                </a:extLst>
              </a:tr>
              <a:tr h="455058">
                <a:tc>
                  <a:txBody>
                    <a:bodyPr/>
                    <a:lstStyle/>
                    <a:p>
                      <a:pPr fontAlgn="base"/>
                      <a:r>
                        <a:rPr lang="en-IN" sz="1800">
                          <a:effectLst/>
                        </a:rPr>
                        <a:t>Phosphorus (P)</a:t>
                      </a:r>
                    </a:p>
                  </a:txBody>
                  <a:tcPr anchor="ctr"/>
                </a:tc>
                <a:tc>
                  <a:txBody>
                    <a:bodyPr/>
                    <a:lstStyle/>
                    <a:p>
                      <a:pPr fontAlgn="base"/>
                      <a:r>
                        <a:rPr lang="en-IN" sz="1800">
                          <a:effectLst/>
                        </a:rPr>
                        <a:t>-</a:t>
                      </a:r>
                    </a:p>
                  </a:txBody>
                  <a:tcPr anchor="ctr"/>
                </a:tc>
                <a:tc>
                  <a:txBody>
                    <a:bodyPr/>
                    <a:lstStyle/>
                    <a:p>
                      <a:pPr fontAlgn="base"/>
                      <a:r>
                        <a:rPr lang="en-IN" sz="1800">
                          <a:effectLst/>
                        </a:rPr>
                        <a:t>0.045</a:t>
                      </a:r>
                    </a:p>
                  </a:txBody>
                  <a:tcPr anchor="ctr"/>
                </a:tc>
                <a:extLst>
                  <a:ext uri="{0D108BD9-81ED-4DB2-BD59-A6C34878D82A}">
                    <a16:rowId xmlns:a16="http://schemas.microsoft.com/office/drawing/2014/main" val="3356902810"/>
                  </a:ext>
                </a:extLst>
              </a:tr>
              <a:tr h="455058">
                <a:tc>
                  <a:txBody>
                    <a:bodyPr/>
                    <a:lstStyle/>
                    <a:p>
                      <a:pPr fontAlgn="base"/>
                      <a:r>
                        <a:rPr lang="en-IN" sz="1800">
                          <a:effectLst/>
                        </a:rPr>
                        <a:t>Sulfur (S)</a:t>
                      </a:r>
                    </a:p>
                  </a:txBody>
                  <a:tcPr anchor="ctr"/>
                </a:tc>
                <a:tc>
                  <a:txBody>
                    <a:bodyPr/>
                    <a:lstStyle/>
                    <a:p>
                      <a:pPr fontAlgn="base"/>
                      <a:r>
                        <a:rPr lang="en-IN" sz="1800">
                          <a:effectLst/>
                        </a:rPr>
                        <a:t>-</a:t>
                      </a:r>
                    </a:p>
                  </a:txBody>
                  <a:tcPr anchor="ctr"/>
                </a:tc>
                <a:tc>
                  <a:txBody>
                    <a:bodyPr/>
                    <a:lstStyle/>
                    <a:p>
                      <a:pPr fontAlgn="base"/>
                      <a:r>
                        <a:rPr lang="en-IN" sz="1800">
                          <a:effectLst/>
                        </a:rPr>
                        <a:t>0.03</a:t>
                      </a:r>
                    </a:p>
                  </a:txBody>
                  <a:tcPr anchor="ctr"/>
                </a:tc>
                <a:extLst>
                  <a:ext uri="{0D108BD9-81ED-4DB2-BD59-A6C34878D82A}">
                    <a16:rowId xmlns:a16="http://schemas.microsoft.com/office/drawing/2014/main" val="3261023355"/>
                  </a:ext>
                </a:extLst>
              </a:tr>
              <a:tr h="455058">
                <a:tc>
                  <a:txBody>
                    <a:bodyPr/>
                    <a:lstStyle/>
                    <a:p>
                      <a:pPr fontAlgn="base"/>
                      <a:r>
                        <a:rPr lang="en-IN" sz="1800">
                          <a:effectLst/>
                        </a:rPr>
                        <a:t>Silicon (Si)</a:t>
                      </a:r>
                    </a:p>
                  </a:txBody>
                  <a:tcPr anchor="ctr"/>
                </a:tc>
                <a:tc>
                  <a:txBody>
                    <a:bodyPr/>
                    <a:lstStyle/>
                    <a:p>
                      <a:pPr fontAlgn="base"/>
                      <a:r>
                        <a:rPr lang="en-IN" sz="1800">
                          <a:effectLst/>
                        </a:rPr>
                        <a:t>-</a:t>
                      </a:r>
                    </a:p>
                  </a:txBody>
                  <a:tcPr anchor="ctr"/>
                </a:tc>
                <a:tc>
                  <a:txBody>
                    <a:bodyPr/>
                    <a:lstStyle/>
                    <a:p>
                      <a:pPr fontAlgn="base"/>
                      <a:r>
                        <a:rPr lang="en-IN" sz="1800">
                          <a:effectLst/>
                        </a:rPr>
                        <a:t>1</a:t>
                      </a:r>
                    </a:p>
                  </a:txBody>
                  <a:tcPr anchor="ctr"/>
                </a:tc>
                <a:extLst>
                  <a:ext uri="{0D108BD9-81ED-4DB2-BD59-A6C34878D82A}">
                    <a16:rowId xmlns:a16="http://schemas.microsoft.com/office/drawing/2014/main" val="1845380549"/>
                  </a:ext>
                </a:extLst>
              </a:tr>
              <a:tr h="455058">
                <a:tc>
                  <a:txBody>
                    <a:bodyPr/>
                    <a:lstStyle/>
                    <a:p>
                      <a:pPr fontAlgn="base"/>
                      <a:r>
                        <a:rPr lang="en-IN" sz="1800">
                          <a:effectLst/>
                        </a:rPr>
                        <a:t>Chromium (Cr)</a:t>
                      </a:r>
                    </a:p>
                  </a:txBody>
                  <a:tcPr anchor="ctr"/>
                </a:tc>
                <a:tc>
                  <a:txBody>
                    <a:bodyPr/>
                    <a:lstStyle/>
                    <a:p>
                      <a:pPr fontAlgn="base"/>
                      <a:r>
                        <a:rPr lang="en-IN" sz="1800">
                          <a:effectLst/>
                        </a:rPr>
                        <a:t>18</a:t>
                      </a:r>
                    </a:p>
                  </a:txBody>
                  <a:tcPr anchor="ctr"/>
                </a:tc>
                <a:tc>
                  <a:txBody>
                    <a:bodyPr/>
                    <a:lstStyle/>
                    <a:p>
                      <a:pPr fontAlgn="base"/>
                      <a:r>
                        <a:rPr lang="en-IN" sz="1800">
                          <a:effectLst/>
                        </a:rPr>
                        <a:t>20</a:t>
                      </a:r>
                    </a:p>
                  </a:txBody>
                  <a:tcPr anchor="ctr"/>
                </a:tc>
                <a:extLst>
                  <a:ext uri="{0D108BD9-81ED-4DB2-BD59-A6C34878D82A}">
                    <a16:rowId xmlns:a16="http://schemas.microsoft.com/office/drawing/2014/main" val="3314922526"/>
                  </a:ext>
                </a:extLst>
              </a:tr>
              <a:tr h="455058">
                <a:tc>
                  <a:txBody>
                    <a:bodyPr/>
                    <a:lstStyle/>
                    <a:p>
                      <a:pPr fontAlgn="base"/>
                      <a:r>
                        <a:rPr lang="en-IN" sz="1800">
                          <a:effectLst/>
                        </a:rPr>
                        <a:t>Nickel (Ni)</a:t>
                      </a:r>
                    </a:p>
                  </a:txBody>
                  <a:tcPr anchor="ctr"/>
                </a:tc>
                <a:tc>
                  <a:txBody>
                    <a:bodyPr/>
                    <a:lstStyle/>
                    <a:p>
                      <a:pPr fontAlgn="base"/>
                      <a:r>
                        <a:rPr lang="en-IN" sz="1800">
                          <a:effectLst/>
                        </a:rPr>
                        <a:t>10</a:t>
                      </a:r>
                    </a:p>
                  </a:txBody>
                  <a:tcPr anchor="ctr"/>
                </a:tc>
                <a:tc>
                  <a:txBody>
                    <a:bodyPr/>
                    <a:lstStyle/>
                    <a:p>
                      <a:pPr fontAlgn="base"/>
                      <a:r>
                        <a:rPr lang="en-IN" sz="1800" dirty="0">
                          <a:effectLst/>
                        </a:rPr>
                        <a:t>14</a:t>
                      </a:r>
                    </a:p>
                  </a:txBody>
                  <a:tcPr anchor="ctr"/>
                </a:tc>
                <a:extLst>
                  <a:ext uri="{0D108BD9-81ED-4DB2-BD59-A6C34878D82A}">
                    <a16:rowId xmlns:a16="http://schemas.microsoft.com/office/drawing/2014/main" val="801421362"/>
                  </a:ext>
                </a:extLst>
              </a:tr>
              <a:tr h="455058">
                <a:tc>
                  <a:txBody>
                    <a:bodyPr/>
                    <a:lstStyle/>
                    <a:p>
                      <a:pPr fontAlgn="base"/>
                      <a:r>
                        <a:rPr lang="en-IN" sz="1800">
                          <a:effectLst/>
                        </a:rPr>
                        <a:t>Molybdenum (Mo)</a:t>
                      </a:r>
                    </a:p>
                  </a:txBody>
                  <a:tcPr anchor="ctr"/>
                </a:tc>
                <a:tc>
                  <a:txBody>
                    <a:bodyPr/>
                    <a:lstStyle/>
                    <a:p>
                      <a:pPr fontAlgn="base"/>
                      <a:r>
                        <a:rPr lang="en-IN" sz="1800">
                          <a:effectLst/>
                        </a:rPr>
                        <a:t>2</a:t>
                      </a:r>
                    </a:p>
                  </a:txBody>
                  <a:tcPr anchor="ctr"/>
                </a:tc>
                <a:tc>
                  <a:txBody>
                    <a:bodyPr/>
                    <a:lstStyle/>
                    <a:p>
                      <a:pPr fontAlgn="base"/>
                      <a:r>
                        <a:rPr lang="en-IN" sz="1800">
                          <a:effectLst/>
                        </a:rPr>
                        <a:t>3</a:t>
                      </a:r>
                    </a:p>
                  </a:txBody>
                  <a:tcPr anchor="ctr"/>
                </a:tc>
                <a:extLst>
                  <a:ext uri="{0D108BD9-81ED-4DB2-BD59-A6C34878D82A}">
                    <a16:rowId xmlns:a16="http://schemas.microsoft.com/office/drawing/2014/main" val="3342884077"/>
                  </a:ext>
                </a:extLst>
              </a:tr>
              <a:tr h="455058">
                <a:tc>
                  <a:txBody>
                    <a:bodyPr/>
                    <a:lstStyle/>
                    <a:p>
                      <a:pPr fontAlgn="base"/>
                      <a:r>
                        <a:rPr lang="en-IN" sz="1800">
                          <a:effectLst/>
                        </a:rPr>
                        <a:t>Nitrogen (N)</a:t>
                      </a:r>
                    </a:p>
                  </a:txBody>
                  <a:tcPr anchor="ctr"/>
                </a:tc>
                <a:tc>
                  <a:txBody>
                    <a:bodyPr/>
                    <a:lstStyle/>
                    <a:p>
                      <a:pPr fontAlgn="base"/>
                      <a:r>
                        <a:rPr lang="en-IN" sz="1800">
                          <a:effectLst/>
                        </a:rPr>
                        <a:t>-</a:t>
                      </a:r>
                    </a:p>
                  </a:txBody>
                  <a:tcPr anchor="ctr"/>
                </a:tc>
                <a:tc>
                  <a:txBody>
                    <a:bodyPr/>
                    <a:lstStyle/>
                    <a:p>
                      <a:pPr fontAlgn="base"/>
                      <a:r>
                        <a:rPr lang="en-IN" sz="1800">
                          <a:effectLst/>
                        </a:rPr>
                        <a:t>0.1</a:t>
                      </a:r>
                    </a:p>
                  </a:txBody>
                  <a:tcPr anchor="ctr"/>
                </a:tc>
                <a:extLst>
                  <a:ext uri="{0D108BD9-81ED-4DB2-BD59-A6C34878D82A}">
                    <a16:rowId xmlns:a16="http://schemas.microsoft.com/office/drawing/2014/main" val="570772125"/>
                  </a:ext>
                </a:extLst>
              </a:tr>
              <a:tr h="455058">
                <a:tc>
                  <a:txBody>
                    <a:bodyPr/>
                    <a:lstStyle/>
                    <a:p>
                      <a:pPr fontAlgn="base"/>
                      <a:r>
                        <a:rPr lang="en-IN" sz="1800">
                          <a:effectLst/>
                        </a:rPr>
                        <a:t>Iron (Fe)</a:t>
                      </a:r>
                    </a:p>
                  </a:txBody>
                  <a:tcPr anchor="ctr"/>
                </a:tc>
                <a:tc>
                  <a:txBody>
                    <a:bodyPr/>
                    <a:lstStyle/>
                    <a:p>
                      <a:pPr fontAlgn="base"/>
                      <a:r>
                        <a:rPr lang="en-IN" sz="1800">
                          <a:effectLst/>
                        </a:rPr>
                        <a:t>Balance</a:t>
                      </a:r>
                    </a:p>
                  </a:txBody>
                  <a:tcPr anchor="ctr"/>
                </a:tc>
                <a:tc>
                  <a:txBody>
                    <a:bodyPr/>
                    <a:lstStyle/>
                    <a:p>
                      <a:pPr fontAlgn="base"/>
                      <a:r>
                        <a:rPr lang="en-IN" sz="1800" dirty="0">
                          <a:effectLst/>
                        </a:rPr>
                        <a:t>Balance</a:t>
                      </a:r>
                    </a:p>
                  </a:txBody>
                  <a:tcPr anchor="ctr"/>
                </a:tc>
                <a:extLst>
                  <a:ext uri="{0D108BD9-81ED-4DB2-BD59-A6C34878D82A}">
                    <a16:rowId xmlns:a16="http://schemas.microsoft.com/office/drawing/2014/main" val="1958902532"/>
                  </a:ext>
                </a:extLst>
              </a:tr>
            </a:tbl>
          </a:graphicData>
        </a:graphic>
      </p:graphicFrame>
    </p:spTree>
    <p:extLst>
      <p:ext uri="{BB962C8B-B14F-4D97-AF65-F5344CB8AC3E}">
        <p14:creationId xmlns:p14="http://schemas.microsoft.com/office/powerpoint/2010/main" val="1589418045"/>
      </p:ext>
    </p:extLst>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701</TotalTime>
  <Words>2487</Words>
  <Application>Microsoft Office PowerPoint</Application>
  <PresentationFormat>On-screen Show (4:3)</PresentationFormat>
  <Paragraphs>333</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Calibri</vt:lpstr>
      <vt:lpstr>Wingdings</vt:lpstr>
      <vt:lpstr>Arial</vt:lpstr>
      <vt:lpstr>Times New Roman</vt:lpstr>
      <vt:lpstr>Noto Sans Symbols</vt:lpstr>
      <vt:lpstr>Lucida Sans</vt:lpstr>
      <vt:lpstr>Tahoma</vt:lpstr>
      <vt:lpstr>Verdana</vt:lpstr>
      <vt:lpstr>Concourse</vt:lpstr>
      <vt:lpstr>PowerPoint Presentation</vt:lpstr>
      <vt:lpstr>ABSTRACT</vt:lpstr>
      <vt:lpstr>PowerPoint Presentation</vt:lpstr>
      <vt:lpstr>LITERATURE SURVEY </vt:lpstr>
      <vt:lpstr>PowerPoint Presentation</vt:lpstr>
      <vt:lpstr>COLD METAL TRANSFER WELDING (CMT) </vt:lpstr>
      <vt:lpstr>PowerPoint Presentation</vt:lpstr>
      <vt:lpstr>SS304 CHARACTERISTICS  </vt:lpstr>
      <vt:lpstr>CHEMICAL COMPOSITION OF SS304 </vt:lpstr>
      <vt:lpstr>STAINLESS STEEL ALLOY (SS304)</vt:lpstr>
      <vt:lpstr>WELDING PROCESS OF (SS304)</vt:lpstr>
      <vt:lpstr>PowerPoint Presentation</vt:lpstr>
      <vt:lpstr>PowerPoint Presentation</vt:lpstr>
      <vt:lpstr>COMPOSITION OF SS304</vt:lpstr>
      <vt:lpstr>INVESTIGATION</vt:lpstr>
      <vt:lpstr>TENSILE TEST </vt:lpstr>
      <vt:lpstr>PowerPoint Presentation</vt:lpstr>
      <vt:lpstr> </vt:lpstr>
      <vt:lpstr>IMPACT TEST </vt:lpstr>
      <vt:lpstr>PowerPoint Presentation</vt:lpstr>
      <vt:lpstr> </vt:lpstr>
      <vt:lpstr>CONCLUSION</vt:lpstr>
      <vt:lpstr>COST ESTIMATION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Rapuri Teja</cp:lastModifiedBy>
  <cp:revision>83</cp:revision>
  <dcterms:created xsi:type="dcterms:W3CDTF">2012-04-09T15:49:11Z</dcterms:created>
  <dcterms:modified xsi:type="dcterms:W3CDTF">2023-04-09T16:17:40Z</dcterms:modified>
</cp:coreProperties>
</file>