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8" r:id="rId3"/>
    <p:sldId id="259" r:id="rId4"/>
    <p:sldId id="262" r:id="rId5"/>
    <p:sldId id="263" r:id="rId6"/>
    <p:sldId id="264" r:id="rId7"/>
    <p:sldId id="265" r:id="rId8"/>
    <p:sldId id="266" r:id="rId9"/>
    <p:sldId id="267" r:id="rId10"/>
    <p:sldId id="268" r:id="rId11"/>
    <p:sldId id="269" r:id="rId12"/>
    <p:sldId id="272" r:id="rId13"/>
    <p:sldId id="273" r:id="rId14"/>
    <p:sldId id="274" r:id="rId15"/>
    <p:sldId id="270" r:id="rId16"/>
    <p:sldId id="271" r:id="rId17"/>
    <p:sldId id="275" r:id="rId18"/>
    <p:sldId id="276" r:id="rId19"/>
    <p:sldId id="277" r:id="rId20"/>
    <p:sldId id="278" r:id="rId21"/>
    <p:sldId id="281" r:id="rId22"/>
    <p:sldId id="279" r:id="rId23"/>
    <p:sldId id="280"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Canva Sans Bold" panose="020B0604020202020204" pitchFamily="34" charset="0"/>
      <p:regular r:id="rId30"/>
    </p:embeddedFont>
    <p:embeddedFont>
      <p:font typeface="Hammersmith One" panose="02010703030501060504" pitchFamily="2" charset="0"/>
      <p:regular r:id="rId31"/>
    </p:embeddedFont>
    <p:embeddedFont>
      <p:font typeface="Lucida Sans" panose="020B0602030504020204" pitchFamily="34" charset="0"/>
      <p:regular r:id="rId32"/>
      <p:bold r:id="rId33"/>
      <p:italic r:id="rId34"/>
      <p:boldItalic r:id="rId35"/>
    </p:embeddedFont>
    <p:embeddedFont>
      <p:font typeface="Tahoma" panose="020B0604030504040204" pitchFamily="34" charset="0"/>
      <p:regular r:id="rId36"/>
      <p:bold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dzzVDMZR8agV4yhHAJJAjwWez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2" autoAdjust="0"/>
    <p:restoredTop sz="94660"/>
  </p:normalViewPr>
  <p:slideViewPr>
    <p:cSldViewPr snapToGrid="0">
      <p:cViewPr varScale="1">
        <p:scale>
          <a:sx n="85" d="100"/>
          <a:sy n="85" d="100"/>
        </p:scale>
        <p:origin x="141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9"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9.fntdata" /><Relationship Id="rId42"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33" Type="http://schemas.openxmlformats.org/officeDocument/2006/relationships/font" Target="fonts/font8.fntdata" /><Relationship Id="rId38" Type="http://schemas.openxmlformats.org/officeDocument/2006/relationships/font" Target="fonts/font13.fntdata"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4.fntdata" /><Relationship Id="rId41" Type="http://schemas.openxmlformats.org/officeDocument/2006/relationships/font" Target="fonts/font1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7.fntdata" /><Relationship Id="rId37" Type="http://schemas.openxmlformats.org/officeDocument/2006/relationships/font" Target="fonts/font12.fntdata" /><Relationship Id="rId40" Type="http://schemas.openxmlformats.org/officeDocument/2006/relationships/font" Target="fonts/font15.fntdata"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36" Type="http://schemas.openxmlformats.org/officeDocument/2006/relationships/font" Target="fonts/font11.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6.fntdata"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font" Target="fonts/font5.fntdata" /><Relationship Id="rId35" Type="http://schemas.openxmlformats.org/officeDocument/2006/relationships/font" Target="fonts/font10.fntdata"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pPr marL="0" marR="0" lvl="0" indent="0" algn="r" rtl="0">
                <a:spcBef>
                  <a:spcPts val="0"/>
                </a:spcBef>
                <a:spcAft>
                  <a:spcPts val="0"/>
                </a:spcAft>
                <a:buNone/>
              </a:pPr>
              <a:t>‹#›</a:t>
            </a:fld>
            <a:endParaRPr sz="1200" b="0"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419600" y="5355103"/>
            <a:ext cx="3974592"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 name="Google Shape;22;p23"/>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3" name="Google Shape;23;p23"/>
          <p:cNvSpPr txBox="1">
            <a:spLocks noGrp="1"/>
          </p:cNvSpPr>
          <p:nvPr>
            <p:ph type="dt" idx="10"/>
          </p:nvPr>
        </p:nvSpPr>
        <p:spPr>
          <a:xfrm>
            <a:off x="6727825" y="6408739"/>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ftr" idx="11"/>
          </p:nvPr>
        </p:nvSpPr>
        <p:spPr>
          <a:xfrm>
            <a:off x="4379913" y="6408739"/>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8647113" y="6408739"/>
            <a:ext cx="366712"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000" b="0"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000" b="0"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000" b="0"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000" b="0"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000" b="0"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000" b="0"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000" b="0"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0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32"/>
          <p:cNvSpPr txBox="1">
            <a:spLocks noGrp="1"/>
          </p:cNvSpPr>
          <p:nvPr>
            <p:ph type="dt" idx="10"/>
          </p:nvPr>
        </p:nvSpPr>
        <p:spPr>
          <a:xfrm>
            <a:off x="6727825" y="6408739"/>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ftr" idx="11"/>
          </p:nvPr>
        </p:nvSpPr>
        <p:spPr>
          <a:xfrm>
            <a:off x="4379913" y="6408739"/>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sldNum" idx="12"/>
          </p:nvPr>
        </p:nvSpPr>
        <p:spPr>
          <a:xfrm>
            <a:off x="8647113" y="6408739"/>
            <a:ext cx="366712"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dk1"/>
                </a:solidFill>
                <a:latin typeface="Tahoma"/>
                <a:ea typeface="Tahoma"/>
                <a:cs typeface="Tahoma"/>
                <a:sym typeface="Tahoma"/>
              </a:defRPr>
            </a:lvl1pPr>
            <a:lvl2pPr marL="0" lvl="1" indent="0" algn="r">
              <a:spcBef>
                <a:spcPts val="0"/>
              </a:spcBef>
              <a:spcAft>
                <a:spcPts val="0"/>
              </a:spcAft>
              <a:buNone/>
              <a:defRPr sz="1000">
                <a:solidFill>
                  <a:schemeClr val="dk1"/>
                </a:solidFill>
                <a:latin typeface="Tahoma"/>
                <a:ea typeface="Tahoma"/>
                <a:cs typeface="Tahoma"/>
                <a:sym typeface="Tahoma"/>
              </a:defRPr>
            </a:lvl2pPr>
            <a:lvl3pPr marL="0" lvl="2" indent="0" algn="r">
              <a:spcBef>
                <a:spcPts val="0"/>
              </a:spcBef>
              <a:spcAft>
                <a:spcPts val="0"/>
              </a:spcAft>
              <a:buNone/>
              <a:defRPr sz="1000">
                <a:solidFill>
                  <a:schemeClr val="dk1"/>
                </a:solidFill>
                <a:latin typeface="Tahoma"/>
                <a:ea typeface="Tahoma"/>
                <a:cs typeface="Tahoma"/>
                <a:sym typeface="Tahoma"/>
              </a:defRPr>
            </a:lvl3pPr>
            <a:lvl4pPr marL="0" lvl="3" indent="0" algn="r">
              <a:spcBef>
                <a:spcPts val="0"/>
              </a:spcBef>
              <a:spcAft>
                <a:spcPts val="0"/>
              </a:spcAft>
              <a:buNone/>
              <a:defRPr sz="1000">
                <a:solidFill>
                  <a:schemeClr val="dk1"/>
                </a:solidFill>
                <a:latin typeface="Tahoma"/>
                <a:ea typeface="Tahoma"/>
                <a:cs typeface="Tahoma"/>
                <a:sym typeface="Tahoma"/>
              </a:defRPr>
            </a:lvl4pPr>
            <a:lvl5pPr marL="0" lvl="4" indent="0" algn="r">
              <a:spcBef>
                <a:spcPts val="0"/>
              </a:spcBef>
              <a:spcAft>
                <a:spcPts val="0"/>
              </a:spcAft>
              <a:buNone/>
              <a:defRPr sz="1000">
                <a:solidFill>
                  <a:schemeClr val="dk1"/>
                </a:solidFill>
                <a:latin typeface="Tahoma"/>
                <a:ea typeface="Tahoma"/>
                <a:cs typeface="Tahoma"/>
                <a:sym typeface="Tahoma"/>
              </a:defRPr>
            </a:lvl5pPr>
            <a:lvl6pPr marL="0" lvl="5" indent="0" algn="r">
              <a:spcBef>
                <a:spcPts val="0"/>
              </a:spcBef>
              <a:spcAft>
                <a:spcPts val="0"/>
              </a:spcAft>
              <a:buNone/>
              <a:defRPr sz="1000">
                <a:solidFill>
                  <a:schemeClr val="dk1"/>
                </a:solidFill>
                <a:latin typeface="Tahoma"/>
                <a:ea typeface="Tahoma"/>
                <a:cs typeface="Tahoma"/>
                <a:sym typeface="Tahoma"/>
              </a:defRPr>
            </a:lvl6pPr>
            <a:lvl7pPr marL="0" lvl="6" indent="0" algn="r">
              <a:spcBef>
                <a:spcPts val="0"/>
              </a:spcBef>
              <a:spcAft>
                <a:spcPts val="0"/>
              </a:spcAft>
              <a:buNone/>
              <a:defRPr sz="1000">
                <a:solidFill>
                  <a:schemeClr val="dk1"/>
                </a:solidFill>
                <a:latin typeface="Tahoma"/>
                <a:ea typeface="Tahoma"/>
                <a:cs typeface="Tahoma"/>
                <a:sym typeface="Tahoma"/>
              </a:defRPr>
            </a:lvl7pPr>
            <a:lvl8pPr marL="0" lvl="7" indent="0" algn="r">
              <a:spcBef>
                <a:spcPts val="0"/>
              </a:spcBef>
              <a:spcAft>
                <a:spcPts val="0"/>
              </a:spcAft>
              <a:buNone/>
              <a:defRPr sz="1000">
                <a:solidFill>
                  <a:schemeClr val="dk1"/>
                </a:solidFill>
                <a:latin typeface="Tahoma"/>
                <a:ea typeface="Tahoma"/>
                <a:cs typeface="Tahoma"/>
                <a:sym typeface="Tahoma"/>
              </a:defRPr>
            </a:lvl8pPr>
            <a:lvl9pPr marL="0" lvl="8" indent="0" algn="r">
              <a:spcBef>
                <a:spcPts val="0"/>
              </a:spcBef>
              <a:spcAft>
                <a:spcPts val="0"/>
              </a:spcAft>
              <a:buNone/>
              <a:defRPr sz="1000">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rot="5400000">
            <a:off x="4936367" y="2182287"/>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33"/>
          <p:cNvSpPr txBox="1">
            <a:spLocks noGrp="1"/>
          </p:cNvSpPr>
          <p:nvPr>
            <p:ph type="dt" idx="10"/>
          </p:nvPr>
        </p:nvSpPr>
        <p:spPr>
          <a:xfrm>
            <a:off x="6727825" y="6408739"/>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ftr" idx="11"/>
          </p:nvPr>
        </p:nvSpPr>
        <p:spPr>
          <a:xfrm>
            <a:off x="4379913" y="6408739"/>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sldNum" idx="12"/>
          </p:nvPr>
        </p:nvSpPr>
        <p:spPr>
          <a:xfrm>
            <a:off x="8647113" y="6408739"/>
            <a:ext cx="366712"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dk1"/>
                </a:solidFill>
                <a:latin typeface="Tahoma"/>
                <a:ea typeface="Tahoma"/>
                <a:cs typeface="Tahoma"/>
                <a:sym typeface="Tahoma"/>
              </a:defRPr>
            </a:lvl1pPr>
            <a:lvl2pPr marL="0" lvl="1" indent="0" algn="r">
              <a:spcBef>
                <a:spcPts val="0"/>
              </a:spcBef>
              <a:spcAft>
                <a:spcPts val="0"/>
              </a:spcAft>
              <a:buNone/>
              <a:defRPr sz="1000">
                <a:solidFill>
                  <a:schemeClr val="dk1"/>
                </a:solidFill>
                <a:latin typeface="Tahoma"/>
                <a:ea typeface="Tahoma"/>
                <a:cs typeface="Tahoma"/>
                <a:sym typeface="Tahoma"/>
              </a:defRPr>
            </a:lvl2pPr>
            <a:lvl3pPr marL="0" lvl="2" indent="0" algn="r">
              <a:spcBef>
                <a:spcPts val="0"/>
              </a:spcBef>
              <a:spcAft>
                <a:spcPts val="0"/>
              </a:spcAft>
              <a:buNone/>
              <a:defRPr sz="1000">
                <a:solidFill>
                  <a:schemeClr val="dk1"/>
                </a:solidFill>
                <a:latin typeface="Tahoma"/>
                <a:ea typeface="Tahoma"/>
                <a:cs typeface="Tahoma"/>
                <a:sym typeface="Tahoma"/>
              </a:defRPr>
            </a:lvl3pPr>
            <a:lvl4pPr marL="0" lvl="3" indent="0" algn="r">
              <a:spcBef>
                <a:spcPts val="0"/>
              </a:spcBef>
              <a:spcAft>
                <a:spcPts val="0"/>
              </a:spcAft>
              <a:buNone/>
              <a:defRPr sz="1000">
                <a:solidFill>
                  <a:schemeClr val="dk1"/>
                </a:solidFill>
                <a:latin typeface="Tahoma"/>
                <a:ea typeface="Tahoma"/>
                <a:cs typeface="Tahoma"/>
                <a:sym typeface="Tahoma"/>
              </a:defRPr>
            </a:lvl4pPr>
            <a:lvl5pPr marL="0" lvl="4" indent="0" algn="r">
              <a:spcBef>
                <a:spcPts val="0"/>
              </a:spcBef>
              <a:spcAft>
                <a:spcPts val="0"/>
              </a:spcAft>
              <a:buNone/>
              <a:defRPr sz="1000">
                <a:solidFill>
                  <a:schemeClr val="dk1"/>
                </a:solidFill>
                <a:latin typeface="Tahoma"/>
                <a:ea typeface="Tahoma"/>
                <a:cs typeface="Tahoma"/>
                <a:sym typeface="Tahoma"/>
              </a:defRPr>
            </a:lvl5pPr>
            <a:lvl6pPr marL="0" lvl="5" indent="0" algn="r">
              <a:spcBef>
                <a:spcPts val="0"/>
              </a:spcBef>
              <a:spcAft>
                <a:spcPts val="0"/>
              </a:spcAft>
              <a:buNone/>
              <a:defRPr sz="1000">
                <a:solidFill>
                  <a:schemeClr val="dk1"/>
                </a:solidFill>
                <a:latin typeface="Tahoma"/>
                <a:ea typeface="Tahoma"/>
                <a:cs typeface="Tahoma"/>
                <a:sym typeface="Tahoma"/>
              </a:defRPr>
            </a:lvl6pPr>
            <a:lvl7pPr marL="0" lvl="6" indent="0" algn="r">
              <a:spcBef>
                <a:spcPts val="0"/>
              </a:spcBef>
              <a:spcAft>
                <a:spcPts val="0"/>
              </a:spcAft>
              <a:buNone/>
              <a:defRPr sz="1000">
                <a:solidFill>
                  <a:schemeClr val="dk1"/>
                </a:solidFill>
                <a:latin typeface="Tahoma"/>
                <a:ea typeface="Tahoma"/>
                <a:cs typeface="Tahoma"/>
                <a:sym typeface="Tahoma"/>
              </a:defRPr>
            </a:lvl7pPr>
            <a:lvl8pPr marL="0" lvl="7" indent="0" algn="r">
              <a:spcBef>
                <a:spcPts val="0"/>
              </a:spcBef>
              <a:spcAft>
                <a:spcPts val="0"/>
              </a:spcAft>
              <a:buNone/>
              <a:defRPr sz="1000">
                <a:solidFill>
                  <a:schemeClr val="dk1"/>
                </a:solidFill>
                <a:latin typeface="Tahoma"/>
                <a:ea typeface="Tahoma"/>
                <a:cs typeface="Tahoma"/>
                <a:sym typeface="Tahoma"/>
              </a:defRPr>
            </a:lvl8pPr>
            <a:lvl9pPr marL="0" lvl="8" indent="0" algn="r">
              <a:spcBef>
                <a:spcPts val="0"/>
              </a:spcBef>
              <a:spcAft>
                <a:spcPts val="0"/>
              </a:spcAft>
              <a:buNone/>
              <a:defRPr sz="1000">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8DDA4-EAFF-4E12-F03B-D4CC79DCF6C8}"/>
              </a:ext>
            </a:extLst>
          </p:cNvPr>
          <p:cNvSpPr>
            <a:spLocks noGrp="1" noChangeArrowheads="1"/>
          </p:cNvSpPr>
          <p:nvPr>
            <p:ph type="dt" sz="half" idx="10"/>
          </p:nvPr>
        </p:nvSpPr>
        <p:spPr/>
        <p:txBody>
          <a:bodyPr/>
          <a:lstStyle>
            <a:lvl1pPr>
              <a:defRPr/>
            </a:lvl1pPr>
          </a:lstStyle>
          <a:p>
            <a:fld id="{5D0295C0-08E2-49EC-ACFD-04D4A17611F7}" type="datetimeFigureOut">
              <a:rPr lang="en-US" altLang="en-US"/>
              <a:pPr/>
              <a:t>4/9/2023</a:t>
            </a:fld>
            <a:endParaRPr lang="en-US" altLang="en-US"/>
          </a:p>
        </p:txBody>
      </p:sp>
      <p:sp>
        <p:nvSpPr>
          <p:cNvPr id="3" name="Footer Placeholder 2">
            <a:extLst>
              <a:ext uri="{FF2B5EF4-FFF2-40B4-BE49-F238E27FC236}">
                <a16:creationId xmlns:a16="http://schemas.microsoft.com/office/drawing/2014/main" id="{3011660F-91B5-6BFC-29BC-FCA667BAF286}"/>
              </a:ext>
            </a:extLst>
          </p:cNvPr>
          <p:cNvSpPr>
            <a:spLocks noGrp="1" noChangeArrowheads="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0DB445E0-9B33-B699-E38E-67524BF8FF69}"/>
              </a:ext>
            </a:extLst>
          </p:cNvPr>
          <p:cNvSpPr>
            <a:spLocks noGrp="1" noChangeArrowheads="1"/>
          </p:cNvSpPr>
          <p:nvPr>
            <p:ph type="sldNum" sz="quarter" idx="12"/>
          </p:nvPr>
        </p:nvSpPr>
        <p:spPr/>
        <p:txBody>
          <a:bodyPr/>
          <a:lstStyle>
            <a:lvl1pPr>
              <a:defRPr/>
            </a:lvl1pPr>
          </a:lstStyle>
          <a:p>
            <a:fld id="{69714F4C-2ECC-4D66-99EF-E08178CDF18B}" type="slidenum">
              <a:rPr lang="en-US" altLang="en-US"/>
              <a:pPr/>
              <a:t>‹#›</a:t>
            </a:fld>
            <a:endParaRPr lang="en-US" altLang="en-US"/>
          </a:p>
        </p:txBody>
      </p:sp>
    </p:spTree>
    <p:extLst>
      <p:ext uri="{BB962C8B-B14F-4D97-AF65-F5344CB8AC3E}">
        <p14:creationId xmlns:p14="http://schemas.microsoft.com/office/powerpoint/2010/main" val="32893767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2.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jpeg"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p:nvPr/>
        </p:nvSpPr>
        <p:spPr>
          <a:xfrm>
            <a:off x="500063" y="5945189"/>
            <a:ext cx="4940300" cy="920751"/>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1" name="Google Shape;11;p22"/>
          <p:cNvSpPr/>
          <p:nvPr/>
        </p:nvSpPr>
        <p:spPr>
          <a:xfrm>
            <a:off x="485775" y="5938837"/>
            <a:ext cx="3690938" cy="933451"/>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2" name="Google Shape;12;p22"/>
          <p:cNvSpPr/>
          <p:nvPr/>
        </p:nvSpPr>
        <p:spPr>
          <a:xfrm>
            <a:off x="-6042" y="5791254"/>
            <a:ext cx="3402314" cy="1080868"/>
          </a:xfrm>
          <a:prstGeom prst="rtTriangle">
            <a:avLst/>
          </a:prstGeom>
          <a:blipFill rotWithShape="1">
            <a:blip r:embed="rId7">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Tahoma"/>
              <a:ea typeface="Tahoma"/>
              <a:cs typeface="Tahoma"/>
              <a:sym typeface="Tahoma"/>
            </a:endParaRPr>
          </a:p>
        </p:txBody>
      </p:sp>
      <p:cxnSp>
        <p:nvCxnSpPr>
          <p:cNvPr id="13" name="Google Shape;13;p22"/>
          <p:cNvCxnSpPr/>
          <p:nvPr/>
        </p:nvCxnSpPr>
        <p:spPr>
          <a:xfrm>
            <a:off x="-9237" y="5787739"/>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22"/>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9pPr>
          </a:lstStyle>
          <a:p>
            <a:endParaRPr/>
          </a:p>
        </p:txBody>
      </p:sp>
      <p:sp>
        <p:nvSpPr>
          <p:cNvPr id="15" name="Google Shape;15;p22"/>
          <p:cNvSpPr txBox="1">
            <a:spLocks noGrp="1"/>
          </p:cNvSpPr>
          <p:nvPr>
            <p:ph type="body" idx="1"/>
          </p:nvPr>
        </p:nvSpPr>
        <p:spPr>
          <a:xfrm>
            <a:off x="457200" y="1481137"/>
            <a:ext cx="8229600" cy="4525963"/>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5"/>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22"/>
          <p:cNvSpPr txBox="1">
            <a:spLocks noGrp="1"/>
          </p:cNvSpPr>
          <p:nvPr>
            <p:ph type="dt" idx="10"/>
          </p:nvPr>
        </p:nvSpPr>
        <p:spPr>
          <a:xfrm>
            <a:off x="6727825" y="6408739"/>
            <a:ext cx="1919288"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7" name="Google Shape;17;p22"/>
          <p:cNvSpPr txBox="1">
            <a:spLocks noGrp="1"/>
          </p:cNvSpPr>
          <p:nvPr>
            <p:ph type="ftr" idx="11"/>
          </p:nvPr>
        </p:nvSpPr>
        <p:spPr>
          <a:xfrm>
            <a:off x="4379913" y="6408739"/>
            <a:ext cx="2351087"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8" name="Google Shape;18;p22"/>
          <p:cNvSpPr txBox="1">
            <a:spLocks noGrp="1"/>
          </p:cNvSpPr>
          <p:nvPr>
            <p:ph type="sldNum" idx="12"/>
          </p:nvPr>
        </p:nvSpPr>
        <p:spPr>
          <a:xfrm>
            <a:off x="8647113" y="6408739"/>
            <a:ext cx="366712"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dk1"/>
                </a:solidFill>
                <a:latin typeface="Tahoma"/>
                <a:ea typeface="Tahoma"/>
                <a:cs typeface="Tahoma"/>
                <a:sym typeface="Tahoma"/>
              </a:defRPr>
            </a:lvl1pPr>
            <a:lvl2pPr marL="0" marR="0" lvl="1" indent="0" algn="r" rtl="0">
              <a:spcBef>
                <a:spcPts val="0"/>
              </a:spcBef>
              <a:spcAft>
                <a:spcPts val="0"/>
              </a:spcAft>
              <a:buNone/>
              <a:defRPr sz="1000" b="0" i="0" u="none" strike="noStrike" cap="none">
                <a:solidFill>
                  <a:schemeClr val="dk1"/>
                </a:solidFill>
                <a:latin typeface="Tahoma"/>
                <a:ea typeface="Tahoma"/>
                <a:cs typeface="Tahoma"/>
                <a:sym typeface="Tahoma"/>
              </a:defRPr>
            </a:lvl2pPr>
            <a:lvl3pPr marL="0" marR="0" lvl="2" indent="0" algn="r" rtl="0">
              <a:spcBef>
                <a:spcPts val="0"/>
              </a:spcBef>
              <a:spcAft>
                <a:spcPts val="0"/>
              </a:spcAft>
              <a:buNone/>
              <a:defRPr sz="1000" b="0" i="0" u="none" strike="noStrike" cap="none">
                <a:solidFill>
                  <a:schemeClr val="dk1"/>
                </a:solidFill>
                <a:latin typeface="Tahoma"/>
                <a:ea typeface="Tahoma"/>
                <a:cs typeface="Tahoma"/>
                <a:sym typeface="Tahoma"/>
              </a:defRPr>
            </a:lvl3pPr>
            <a:lvl4pPr marL="0" marR="0" lvl="3" indent="0" algn="r" rtl="0">
              <a:spcBef>
                <a:spcPts val="0"/>
              </a:spcBef>
              <a:spcAft>
                <a:spcPts val="0"/>
              </a:spcAft>
              <a:buNone/>
              <a:defRPr sz="1000" b="0" i="0" u="none" strike="noStrike" cap="none">
                <a:solidFill>
                  <a:schemeClr val="dk1"/>
                </a:solidFill>
                <a:latin typeface="Tahoma"/>
                <a:ea typeface="Tahoma"/>
                <a:cs typeface="Tahoma"/>
                <a:sym typeface="Tahoma"/>
              </a:defRPr>
            </a:lvl4pPr>
            <a:lvl5pPr marL="0" marR="0" lvl="4" indent="0" algn="r" rtl="0">
              <a:spcBef>
                <a:spcPts val="0"/>
              </a:spcBef>
              <a:spcAft>
                <a:spcPts val="0"/>
              </a:spcAft>
              <a:buNone/>
              <a:defRPr sz="1000" b="0" i="0" u="none" strike="noStrike" cap="none">
                <a:solidFill>
                  <a:schemeClr val="dk1"/>
                </a:solidFill>
                <a:latin typeface="Tahoma"/>
                <a:ea typeface="Tahoma"/>
                <a:cs typeface="Tahoma"/>
                <a:sym typeface="Tahoma"/>
              </a:defRPr>
            </a:lvl5pPr>
            <a:lvl6pPr marL="0" marR="0" lvl="5" indent="0" algn="r" rtl="0">
              <a:spcBef>
                <a:spcPts val="0"/>
              </a:spcBef>
              <a:spcAft>
                <a:spcPts val="0"/>
              </a:spcAft>
              <a:buNone/>
              <a:defRPr sz="1000" b="0" i="0" u="none" strike="noStrike" cap="none">
                <a:solidFill>
                  <a:schemeClr val="dk1"/>
                </a:solidFill>
                <a:latin typeface="Tahoma"/>
                <a:ea typeface="Tahoma"/>
                <a:cs typeface="Tahoma"/>
                <a:sym typeface="Tahoma"/>
              </a:defRPr>
            </a:lvl6pPr>
            <a:lvl7pPr marL="0" marR="0" lvl="6" indent="0" algn="r" rtl="0">
              <a:spcBef>
                <a:spcPts val="0"/>
              </a:spcBef>
              <a:spcAft>
                <a:spcPts val="0"/>
              </a:spcAft>
              <a:buNone/>
              <a:defRPr sz="1000" b="0" i="0" u="none" strike="noStrike" cap="none">
                <a:solidFill>
                  <a:schemeClr val="dk1"/>
                </a:solidFill>
                <a:latin typeface="Tahoma"/>
                <a:ea typeface="Tahoma"/>
                <a:cs typeface="Tahoma"/>
                <a:sym typeface="Tahoma"/>
              </a:defRPr>
            </a:lvl7pPr>
            <a:lvl8pPr marL="0" marR="0" lvl="7" indent="0" algn="r" rtl="0">
              <a:spcBef>
                <a:spcPts val="0"/>
              </a:spcBef>
              <a:spcAft>
                <a:spcPts val="0"/>
              </a:spcAft>
              <a:buNone/>
              <a:defRPr sz="1000" b="0" i="0" u="none" strike="noStrike" cap="none">
                <a:solidFill>
                  <a:schemeClr val="dk1"/>
                </a:solidFill>
                <a:latin typeface="Tahoma"/>
                <a:ea typeface="Tahoma"/>
                <a:cs typeface="Tahoma"/>
                <a:sym typeface="Tahoma"/>
              </a:defRPr>
            </a:lvl8pPr>
            <a:lvl9pPr marL="0" marR="0" lvl="8" indent="0" algn="r" rtl="0">
              <a:spcBef>
                <a:spcPts val="0"/>
              </a:spcBef>
              <a:spcAft>
                <a:spcPts val="0"/>
              </a:spcAft>
              <a:buNone/>
              <a:defRPr sz="10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13.png" /><Relationship Id="rId4" Type="http://schemas.openxmlformats.org/officeDocument/2006/relationships/image" Target="../media/image12.png" /></Relationships>
</file>

<file path=ppt/slides/_rels/slide1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14.emf" /></Relationships>
</file>

<file path=ppt/slides/_rels/slide15.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16.jpeg" /><Relationship Id="rId4" Type="http://schemas.openxmlformats.org/officeDocument/2006/relationships/image" Target="../media/image15.jpeg" /></Relationships>
</file>

<file path=ppt/slides/_rels/slide1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17.jpeg" /></Relationships>
</file>

<file path=ppt/slides/_rels/slide17.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19.png" /><Relationship Id="rId4" Type="http://schemas.openxmlformats.org/officeDocument/2006/relationships/image" Target="../media/image18.png" /></Relationships>
</file>

<file path=ppt/slides/_rels/slide19.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21.png" /><Relationship Id="rId4" Type="http://schemas.openxmlformats.org/officeDocument/2006/relationships/image" Target="../media/image20.png" /></Relationships>
</file>

<file path=ppt/slides/_rels/slide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23.png" /><Relationship Id="rId4" Type="http://schemas.openxmlformats.org/officeDocument/2006/relationships/image" Target="../media/image22.png" /></Relationships>
</file>

<file path=ppt/slides/_rels/slide2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image" Target="../media/image25.emf" /><Relationship Id="rId4" Type="http://schemas.openxmlformats.org/officeDocument/2006/relationships/image" Target="../media/image24.emf" /></Relationships>
</file>

<file path=ppt/slides/_rels/slide2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26.png" /></Relationships>
</file>

<file path=ppt/slides/_rels/slide2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png" /></Relationships>
</file>

<file path=ppt/slides/_rels/slide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7.png" /></Relationships>
</file>

<file path=ppt/slides/_rels/slide5.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9.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10.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1" descr="Logo&#10;&#10;Description automatically generated"/>
          <p:cNvPicPr preferRelativeResize="0"/>
          <p:nvPr/>
        </p:nvPicPr>
        <p:blipFill rotWithShape="1">
          <a:blip r:embed="rId3">
            <a:alphaModFix/>
          </a:blip>
          <a:srcRect/>
          <a:stretch/>
        </p:blipFill>
        <p:spPr>
          <a:xfrm>
            <a:off x="572433" y="416209"/>
            <a:ext cx="1270016" cy="1508126"/>
          </a:xfrm>
          <a:prstGeom prst="rect">
            <a:avLst/>
          </a:prstGeom>
          <a:noFill/>
          <a:ln>
            <a:noFill/>
          </a:ln>
        </p:spPr>
      </p:pic>
      <p:pic>
        <p:nvPicPr>
          <p:cNvPr id="108" name="Google Shape;108;p1" descr="A picture containing text, clipart&#10;&#10;Description automatically generated"/>
          <p:cNvPicPr preferRelativeResize="0"/>
          <p:nvPr/>
        </p:nvPicPr>
        <p:blipFill rotWithShape="1">
          <a:blip r:embed="rId4">
            <a:alphaModFix/>
          </a:blip>
          <a:srcRect/>
          <a:stretch/>
        </p:blipFill>
        <p:spPr>
          <a:xfrm>
            <a:off x="7288804" y="378570"/>
            <a:ext cx="1697152" cy="1636237"/>
          </a:xfrm>
          <a:prstGeom prst="rect">
            <a:avLst/>
          </a:prstGeom>
          <a:noFill/>
          <a:ln>
            <a:noFill/>
          </a:ln>
        </p:spPr>
      </p:pic>
      <p:sp>
        <p:nvSpPr>
          <p:cNvPr id="106" name="Google Shape;106;p1"/>
          <p:cNvSpPr/>
          <p:nvPr/>
        </p:nvSpPr>
        <p:spPr>
          <a:xfrm>
            <a:off x="428550" y="10820"/>
            <a:ext cx="8286900" cy="492442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endParaRPr sz="2000" b="1" i="0" u="none" strike="noStrike" cap="none" dirty="0">
              <a:solidFill>
                <a:srgbClr val="6D0F14"/>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dirty="0">
                <a:effectLst/>
                <a:latin typeface="Times New Roman" panose="02020603050405020304" pitchFamily="18" charset="0"/>
                <a:ea typeface="MS Mincho" panose="02020609040205080304" pitchFamily="49" charset="-128"/>
              </a:rPr>
              <a:t>   Surface Finishing with Magneto-Rheology </a:t>
            </a:r>
          </a:p>
          <a:p>
            <a:pPr marL="0" marR="0" lvl="0" indent="0" algn="ctr" rtl="0">
              <a:spcBef>
                <a:spcPts val="0"/>
              </a:spcBef>
              <a:spcAft>
                <a:spcPts val="0"/>
              </a:spcAft>
              <a:buNone/>
            </a:pPr>
            <a:r>
              <a:rPr lang="en-US" sz="2400" b="1" dirty="0">
                <a:effectLst/>
                <a:latin typeface="Times New Roman" panose="02020603050405020304" pitchFamily="18" charset="0"/>
                <a:ea typeface="MS Mincho" panose="02020609040205080304" pitchFamily="49" charset="-128"/>
              </a:rPr>
              <a:t>based Machining Process </a:t>
            </a:r>
            <a:r>
              <a:rPr lang="en-US" sz="2000" b="1" i="0" u="none" strike="noStrike" cap="none" dirty="0">
                <a:solidFill>
                  <a:srgbClr val="6D0F14"/>
                </a:solidFill>
                <a:latin typeface="Times New Roman"/>
                <a:ea typeface="Times New Roman"/>
                <a:cs typeface="Times New Roman"/>
                <a:sym typeface="Times New Roman"/>
              </a:rPr>
              <a:t> </a:t>
            </a:r>
          </a:p>
          <a:p>
            <a:pPr marL="0" marR="0" lvl="0" indent="0" algn="ctr" rtl="0">
              <a:spcBef>
                <a:spcPts val="0"/>
              </a:spcBef>
              <a:spcAft>
                <a:spcPts val="0"/>
              </a:spcAft>
              <a:buNone/>
            </a:pPr>
            <a:r>
              <a:rPr lang="en-US" sz="1800" b="1" i="1" u="none" strike="noStrike" cap="none" dirty="0">
                <a:solidFill>
                  <a:schemeClr val="dk1"/>
                </a:solidFill>
                <a:latin typeface="Tahoma"/>
                <a:ea typeface="Tahoma"/>
                <a:cs typeface="Tahoma"/>
                <a:sym typeface="Tahoma"/>
              </a:rPr>
              <a:t>By</a:t>
            </a:r>
            <a:endParaRPr dirty="0"/>
          </a:p>
          <a:p>
            <a:r>
              <a:rPr lang="en-US" sz="2000" b="1" i="1" dirty="0">
                <a:solidFill>
                  <a:schemeClr val="dk1"/>
                </a:solidFill>
                <a:latin typeface="Tahoma"/>
                <a:ea typeface="Tahoma"/>
                <a:cs typeface="Tahoma"/>
                <a:sym typeface="Tahoma"/>
              </a:rPr>
              <a:t> 			   </a:t>
            </a:r>
          </a:p>
          <a:p>
            <a:pPr algn="ctr"/>
            <a:r>
              <a:rPr lang="en-US" sz="2000" b="1" i="1" dirty="0">
                <a:solidFill>
                  <a:schemeClr val="dk1"/>
                </a:solidFill>
                <a:latin typeface="Tahoma"/>
                <a:ea typeface="Tahoma"/>
                <a:cs typeface="Tahoma"/>
                <a:sym typeface="Tahoma"/>
              </a:rPr>
              <a:t> </a:t>
            </a:r>
            <a:r>
              <a:rPr lang="en-US" sz="2000" b="1" u="sng" dirty="0">
                <a:latin typeface="Times New Roman"/>
                <a:ea typeface="Times New Roman"/>
                <a:cs typeface="Times New Roman"/>
                <a:sym typeface="Times New Roman"/>
              </a:rPr>
              <a:t>Project Members</a:t>
            </a:r>
          </a:p>
          <a:p>
            <a:pPr>
              <a:lnSpc>
                <a:spcPct val="150000"/>
              </a:lnSpc>
            </a:pPr>
            <a:r>
              <a:rPr lang="en-US" sz="2000" b="1" dirty="0">
                <a:latin typeface="Times New Roman"/>
                <a:ea typeface="Times New Roman"/>
                <a:cs typeface="Times New Roman"/>
                <a:sym typeface="Times New Roman"/>
              </a:rPr>
              <a:t>		Abijith Gopal R        -	 211419114003		         			Arun Kumar K S      -	 211419114039 		</a:t>
            </a:r>
          </a:p>
          <a:p>
            <a:pPr>
              <a:lnSpc>
                <a:spcPct val="150000"/>
              </a:lnSpc>
            </a:pPr>
            <a:r>
              <a:rPr lang="en-US" sz="2000" b="1" dirty="0">
                <a:latin typeface="Times New Roman"/>
                <a:ea typeface="Times New Roman"/>
                <a:cs typeface="Times New Roman"/>
                <a:sym typeface="Times New Roman"/>
              </a:rPr>
              <a:t>		Balaji S                      -	 211419114050 		</a:t>
            </a:r>
          </a:p>
          <a:p>
            <a:pPr>
              <a:lnSpc>
                <a:spcPct val="150000"/>
              </a:lnSpc>
            </a:pPr>
            <a:r>
              <a:rPr lang="en-US" sz="2000" b="1" dirty="0">
                <a:latin typeface="Times New Roman"/>
                <a:ea typeface="Times New Roman"/>
                <a:cs typeface="Times New Roman"/>
                <a:sym typeface="Times New Roman"/>
              </a:rPr>
              <a:t>		Bharath B                  -	 211419114053 </a:t>
            </a:r>
          </a:p>
          <a:p>
            <a:pPr algn="ctr">
              <a:lnSpc>
                <a:spcPct val="150000"/>
              </a:lnSpc>
            </a:pPr>
            <a:r>
              <a:rPr lang="en-US" sz="2000" b="1" dirty="0">
                <a:latin typeface="Times New Roman" pitchFamily="18" charset="0"/>
                <a:ea typeface="Times New Roman"/>
                <a:cs typeface="Times New Roman" pitchFamily="18" charset="0"/>
                <a:sym typeface="Times New Roman"/>
              </a:rPr>
              <a:t>Batch No: 04</a:t>
            </a:r>
          </a:p>
          <a:p>
            <a:pPr marL="0" marR="0" lvl="0" indent="0" algn="l" rtl="0">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                                </a:t>
            </a:r>
            <a:endParaRPr sz="2000" b="1" i="1" dirty="0">
              <a:solidFill>
                <a:srgbClr val="0F5666"/>
              </a:solidFill>
              <a:latin typeface="Tahoma"/>
              <a:ea typeface="Tahoma"/>
              <a:cs typeface="Tahoma"/>
              <a:sym typeface="Tahoma"/>
            </a:endParaRPr>
          </a:p>
          <a:p>
            <a:pPr marL="0" marR="0" lvl="0" indent="0" algn="ctr" rtl="0">
              <a:spcBef>
                <a:spcPts val="0"/>
              </a:spcBef>
              <a:spcAft>
                <a:spcPts val="0"/>
              </a:spcAft>
              <a:buNone/>
            </a:pPr>
            <a:endParaRPr sz="2200" b="1" i="0" u="none" strike="noStrike" cap="none" dirty="0">
              <a:solidFill>
                <a:srgbClr val="66FFFF"/>
              </a:solidFill>
              <a:latin typeface="Arial"/>
              <a:ea typeface="Arial"/>
              <a:cs typeface="Arial"/>
              <a:sym typeface="Arial"/>
            </a:endParaRPr>
          </a:p>
        </p:txBody>
      </p:sp>
      <p:sp>
        <p:nvSpPr>
          <p:cNvPr id="109" name="Google Shape;109;p1"/>
          <p:cNvSpPr/>
          <p:nvPr/>
        </p:nvSpPr>
        <p:spPr>
          <a:xfrm>
            <a:off x="572433" y="4222045"/>
            <a:ext cx="8232081" cy="2488448"/>
          </a:xfrm>
          <a:prstGeom prst="roundRect">
            <a:avLst>
              <a:gd name="adj" fmla="val 50000"/>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600" b="1" u="none" strike="noStrike" cap="none" dirty="0">
                <a:solidFill>
                  <a:schemeClr val="bg2">
                    <a:lumMod val="50000"/>
                  </a:schemeClr>
                </a:solidFill>
                <a:latin typeface="Times New Roman" pitchFamily="18" charset="0"/>
                <a:ea typeface="Tahoma"/>
                <a:cs typeface="Times New Roman" pitchFamily="18" charset="0"/>
                <a:sym typeface="Tahoma"/>
              </a:rPr>
              <a:t>Under the Supervision</a:t>
            </a:r>
            <a:endParaRPr sz="1600" b="1" dirty="0">
              <a:solidFill>
                <a:schemeClr val="bg2">
                  <a:lumMod val="50000"/>
                </a:schemeClr>
              </a:solidFill>
              <a:latin typeface="Times New Roman" pitchFamily="18" charset="0"/>
              <a:cs typeface="Times New Roman" pitchFamily="18" charset="0"/>
            </a:endParaRPr>
          </a:p>
          <a:p>
            <a:pPr marL="0" marR="0" lvl="0" indent="0" algn="ctr" rtl="0">
              <a:lnSpc>
                <a:spcPct val="150000"/>
              </a:lnSpc>
              <a:spcBef>
                <a:spcPts val="0"/>
              </a:spcBef>
              <a:spcAft>
                <a:spcPts val="0"/>
              </a:spcAft>
              <a:buNone/>
            </a:pPr>
            <a:r>
              <a:rPr lang="en-US" b="0" i="1" u="none" strike="noStrike" cap="none" dirty="0">
                <a:solidFill>
                  <a:schemeClr val="bg2">
                    <a:lumMod val="50000"/>
                  </a:schemeClr>
                </a:solidFill>
                <a:latin typeface="Times New Roman" pitchFamily="18" charset="0"/>
                <a:ea typeface="Tahoma"/>
                <a:cs typeface="Times New Roman" pitchFamily="18" charset="0"/>
                <a:sym typeface="Tahoma"/>
              </a:rPr>
              <a:t>Of</a:t>
            </a:r>
            <a:endParaRPr sz="1600" i="1" dirty="0">
              <a:solidFill>
                <a:schemeClr val="bg2">
                  <a:lumMod val="50000"/>
                </a:schemeClr>
              </a:solidFill>
              <a:latin typeface="Times New Roman" pitchFamily="18" charset="0"/>
              <a:cs typeface="Times New Roman" pitchFamily="18" charset="0"/>
            </a:endParaRPr>
          </a:p>
          <a:p>
            <a:pPr marL="0" marR="0" lvl="0" indent="0" algn="ctr" rtl="0">
              <a:lnSpc>
                <a:spcPct val="150000"/>
              </a:lnSpc>
              <a:spcBef>
                <a:spcPts val="0"/>
              </a:spcBef>
              <a:spcAft>
                <a:spcPts val="0"/>
              </a:spcAft>
              <a:buNone/>
            </a:pPr>
            <a:r>
              <a:rPr lang="en-US" sz="2400" b="1" dirty="0">
                <a:solidFill>
                  <a:srgbClr val="FF0000"/>
                </a:solidFill>
                <a:effectLst/>
                <a:latin typeface="Times New Roman" panose="02020603050405020304" pitchFamily="18" charset="0"/>
                <a:ea typeface="Times New Roman" panose="02020603050405020304" pitchFamily="18" charset="0"/>
              </a:rPr>
              <a:t>Mr. I.JOHN SOLOMON M.E.</a:t>
            </a:r>
            <a:r>
              <a:rPr lang="en-US" sz="2400" b="1" spc="-285" dirty="0">
                <a:solidFill>
                  <a:srgbClr val="FF0000"/>
                </a:solidFill>
                <a:effectLst/>
                <a:latin typeface="Times New Roman" panose="02020603050405020304" pitchFamily="18" charset="0"/>
                <a:ea typeface="Times New Roman" panose="02020603050405020304" pitchFamily="18" charset="0"/>
              </a:rPr>
              <a:t> , </a:t>
            </a:r>
            <a:r>
              <a:rPr lang="en-US" sz="2000" b="1" dirty="0">
                <a:solidFill>
                  <a:schemeClr val="bg2">
                    <a:lumMod val="50000"/>
                  </a:schemeClr>
                </a:solidFill>
                <a:latin typeface="Times New Roman" pitchFamily="18" charset="0"/>
                <a:cs typeface="Times New Roman" pitchFamily="18" charset="0"/>
              </a:rPr>
              <a:t>Assistant Professor , Department of Mechanical Engineering,</a:t>
            </a:r>
            <a:endParaRPr sz="2000" b="1" dirty="0">
              <a:solidFill>
                <a:schemeClr val="bg2">
                  <a:lumMod val="50000"/>
                </a:schemeClr>
              </a:solidFill>
              <a:latin typeface="Times New Roman" pitchFamily="18" charset="0"/>
              <a:cs typeface="Times New Roman" pitchFamily="18" charset="0"/>
            </a:endParaRPr>
          </a:p>
          <a:p>
            <a:pPr marL="0" lvl="0" indent="0" algn="ctr" rtl="0">
              <a:lnSpc>
                <a:spcPct val="150000"/>
              </a:lnSpc>
              <a:spcBef>
                <a:spcPts val="0"/>
              </a:spcBef>
              <a:spcAft>
                <a:spcPts val="0"/>
              </a:spcAft>
              <a:buSzPts val="1100"/>
              <a:buNone/>
            </a:pPr>
            <a:r>
              <a:rPr lang="en-US" sz="2000" b="1" dirty="0">
                <a:solidFill>
                  <a:schemeClr val="bg2">
                    <a:lumMod val="50000"/>
                  </a:schemeClr>
                </a:solidFill>
                <a:latin typeface="Times New Roman" pitchFamily="18" charset="0"/>
                <a:cs typeface="Times New Roman" pitchFamily="18" charset="0"/>
              </a:rPr>
              <a:t>Panimalar Engineering College.</a:t>
            </a:r>
            <a:endParaRPr sz="1200" b="1" dirty="0">
              <a:solidFill>
                <a:schemeClr val="bg2">
                  <a:lumMod val="50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a:extLst>
              <a:ext uri="{FF2B5EF4-FFF2-40B4-BE49-F238E27FC236}">
                <a16:creationId xmlns:a16="http://schemas.microsoft.com/office/drawing/2014/main" id="{361146FF-9EA1-B315-28DD-36E5F2B5B5C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8">
            <a:extLst>
              <a:ext uri="{FF2B5EF4-FFF2-40B4-BE49-F238E27FC236}">
                <a16:creationId xmlns:a16="http://schemas.microsoft.com/office/drawing/2014/main" id="{230D5573-F043-7975-2EF8-B6E9D02136A8}"/>
              </a:ext>
            </a:extLst>
          </p:cNvPr>
          <p:cNvSpPr txBox="1">
            <a:spLocks noChangeArrowheads="1"/>
          </p:cNvSpPr>
          <p:nvPr/>
        </p:nvSpPr>
        <p:spPr bwMode="auto">
          <a:xfrm>
            <a:off x="1144588" y="374650"/>
            <a:ext cx="7324725" cy="48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2800" b="1" dirty="0">
                <a:solidFill>
                  <a:schemeClr val="tx1"/>
                </a:solidFill>
                <a:latin typeface="Hammersmith One Bold"/>
                <a:cs typeface="Times New Roman" panose="02020603050405020304" pitchFamily="18" charset="0"/>
              </a:rPr>
              <a:t>PRE-FINISH OF AL 6061 PLATE</a:t>
            </a:r>
            <a:endParaRPr lang="en-US" altLang="en-US" sz="2800" dirty="0">
              <a:solidFill>
                <a:schemeClr val="tx1"/>
              </a:solidFill>
              <a:latin typeface="Hammersmith One Bold"/>
            </a:endParaRPr>
          </a:p>
        </p:txBody>
      </p:sp>
      <p:sp>
        <p:nvSpPr>
          <p:cNvPr id="15366" name="TextBox 5">
            <a:extLst>
              <a:ext uri="{FF2B5EF4-FFF2-40B4-BE49-F238E27FC236}">
                <a16:creationId xmlns:a16="http://schemas.microsoft.com/office/drawing/2014/main" id="{6A2E7414-1A9C-F223-21C1-48726AF28D05}"/>
              </a:ext>
            </a:extLst>
          </p:cNvPr>
          <p:cNvSpPr txBox="1">
            <a:spLocks noChangeArrowheads="1"/>
          </p:cNvSpPr>
          <p:nvPr/>
        </p:nvSpPr>
        <p:spPr bwMode="auto">
          <a:xfrm>
            <a:off x="317500" y="1635125"/>
            <a:ext cx="1820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Aluminium 6061</a:t>
            </a:r>
            <a:endParaRPr lang="en-US" altLang="en-US"/>
          </a:p>
        </p:txBody>
      </p:sp>
      <p:sp>
        <p:nvSpPr>
          <p:cNvPr id="9" name="TextBox 8">
            <a:extLst>
              <a:ext uri="{FF2B5EF4-FFF2-40B4-BE49-F238E27FC236}">
                <a16:creationId xmlns:a16="http://schemas.microsoft.com/office/drawing/2014/main" id="{EB96FC34-81B4-F9AF-0B50-368A3C51AF7F}"/>
              </a:ext>
            </a:extLst>
          </p:cNvPr>
          <p:cNvSpPr txBox="1"/>
          <p:nvPr/>
        </p:nvSpPr>
        <p:spPr>
          <a:xfrm>
            <a:off x="495300" y="2174875"/>
            <a:ext cx="8237538" cy="2103438"/>
          </a:xfrm>
          <a:prstGeom prst="rect">
            <a:avLst/>
          </a:prstGeom>
          <a:noFill/>
        </p:spPr>
        <p:txBody>
          <a:bodyPr wrap="none">
            <a:spAutoFit/>
          </a:bodyPr>
          <a:lstStyle>
            <a:lvl1pPr marL="2857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195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An Al 6061 plate of thickness 5mm was taken and it is converted as per required</a:t>
            </a:r>
          </a:p>
          <a:p>
            <a:pPr eaLnBrk="1" hangingPunct="1">
              <a:lnSpc>
                <a:spcPts val="1950"/>
              </a:lnSpc>
            </a:pPr>
            <a:r>
              <a:rPr lang="en-US" altLang="en-US" sz="1800">
                <a:latin typeface="Times New Roman" panose="02020603050405020304" pitchFamily="18" charset="0"/>
                <a:cs typeface="Times New Roman" panose="02020603050405020304" pitchFamily="18" charset="0"/>
              </a:rPr>
              <a:t>     dimensions for the project. </a:t>
            </a:r>
          </a:p>
          <a:p>
            <a:pPr eaLnBrk="1" hangingPunct="1">
              <a:lnSpc>
                <a:spcPts val="1950"/>
              </a:lnSpc>
            </a:pPr>
            <a:endParaRPr lang="en-US" altLang="en-US" sz="1800">
              <a:latin typeface="Times New Roman" panose="02020603050405020304" pitchFamily="18" charset="0"/>
              <a:cs typeface="Times New Roman" panose="02020603050405020304" pitchFamily="18" charset="0"/>
            </a:endParaRPr>
          </a:p>
          <a:p>
            <a:pPr eaLnBrk="1" hangingPunct="1">
              <a:lnSpc>
                <a:spcPts val="195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 plate was taken into cutting action for the dimension of 60×25×5 mm. </a:t>
            </a:r>
          </a:p>
          <a:p>
            <a:pPr eaLnBrk="1" hangingPunct="1">
              <a:lnSpc>
                <a:spcPts val="1950"/>
              </a:lnSpc>
            </a:pPr>
            <a:endParaRPr lang="en-US" altLang="en-US" sz="1800">
              <a:latin typeface="Times New Roman" panose="02020603050405020304" pitchFamily="18" charset="0"/>
              <a:cs typeface="Times New Roman" panose="02020603050405020304" pitchFamily="18" charset="0"/>
            </a:endParaRPr>
          </a:p>
          <a:p>
            <a:pPr eaLnBrk="1" hangingPunct="1">
              <a:lnSpc>
                <a:spcPts val="195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 work pieces are slightly grooved at both the surface of one top end to firmly fit </a:t>
            </a:r>
          </a:p>
          <a:p>
            <a:pPr eaLnBrk="1" hangingPunct="1">
              <a:lnSpc>
                <a:spcPts val="1950"/>
              </a:lnSpc>
            </a:pPr>
            <a:r>
              <a:rPr lang="en-US" altLang="en-US" sz="1800">
                <a:latin typeface="Times New Roman" panose="02020603050405020304" pitchFamily="18" charset="0"/>
                <a:cs typeface="Times New Roman" panose="02020603050405020304" pitchFamily="18" charset="0"/>
              </a:rPr>
              <a:t>     in between the teeth of the tool.</a:t>
            </a:r>
          </a:p>
          <a:p>
            <a:pPr eaLnBrk="1" hangingPunct="1"/>
            <a:endParaRPr lang="en-US" altLang="en-US"/>
          </a:p>
        </p:txBody>
      </p:sp>
      <p:pic>
        <p:nvPicPr>
          <p:cNvPr id="15368" name="Picture 9">
            <a:extLst>
              <a:ext uri="{FF2B5EF4-FFF2-40B4-BE49-F238E27FC236}">
                <a16:creationId xmlns:a16="http://schemas.microsoft.com/office/drawing/2014/main" id="{63ACC4E8-D443-FE6D-0D4C-A7B37DD43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4278313"/>
            <a:ext cx="2982913"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a:extLst>
              <a:ext uri="{FF2B5EF4-FFF2-40B4-BE49-F238E27FC236}">
                <a16:creationId xmlns:a16="http://schemas.microsoft.com/office/drawing/2014/main" id="{EEA8A771-3AA8-03FD-B446-5D75F1171B6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8">
            <a:extLst>
              <a:ext uri="{FF2B5EF4-FFF2-40B4-BE49-F238E27FC236}">
                <a16:creationId xmlns:a16="http://schemas.microsoft.com/office/drawing/2014/main" id="{A788FC35-3325-EE2B-791E-23067C362294}"/>
              </a:ext>
            </a:extLst>
          </p:cNvPr>
          <p:cNvSpPr txBox="1">
            <a:spLocks noChangeArrowheads="1"/>
          </p:cNvSpPr>
          <p:nvPr/>
        </p:nvSpPr>
        <p:spPr bwMode="auto">
          <a:xfrm>
            <a:off x="944563" y="84996"/>
            <a:ext cx="6765925" cy="79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1925"/>
              </a:lnSpc>
            </a:pPr>
            <a:r>
              <a:rPr lang="en-US" altLang="en-US" sz="3600" dirty="0">
                <a:solidFill>
                  <a:schemeClr val="tx1"/>
                </a:solidFill>
                <a:latin typeface="Hammersmith One" pitchFamily="2" charset="0"/>
                <a:cs typeface="Times New Roman" panose="02020603050405020304" pitchFamily="18" charset="0"/>
              </a:rPr>
              <a:t> </a:t>
            </a:r>
          </a:p>
          <a:p>
            <a:pPr eaLnBrk="1" hangingPunct="1"/>
            <a:r>
              <a:rPr lang="en-US" altLang="en-US" sz="3600" b="1" dirty="0">
                <a:solidFill>
                  <a:schemeClr val="tx1"/>
                </a:solidFill>
                <a:latin typeface="Hammersmith One" pitchFamily="2" charset="0"/>
                <a:cs typeface="Times New Roman" panose="02020603050405020304" pitchFamily="18" charset="0"/>
              </a:rPr>
              <a:t> PREPARATION OF MR FLUID</a:t>
            </a:r>
            <a:endParaRPr lang="en-US" altLang="en-US" sz="3600" dirty="0">
              <a:solidFill>
                <a:schemeClr val="tx1"/>
              </a:solidFill>
              <a:latin typeface="Hammersmith One"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CF5682EE-BC08-6C30-51D9-EAE9AB3B59E7}"/>
              </a:ext>
            </a:extLst>
          </p:cNvPr>
          <p:cNvSpPr txBox="1"/>
          <p:nvPr/>
        </p:nvSpPr>
        <p:spPr>
          <a:xfrm>
            <a:off x="495300" y="2174875"/>
            <a:ext cx="8507413" cy="1887538"/>
          </a:xfrm>
          <a:prstGeom prst="rect">
            <a:avLst/>
          </a:prstGeom>
          <a:noFill/>
        </p:spPr>
        <p:txBody>
          <a:bodyPr wrap="none">
            <a:spAutoFit/>
          </a:bodyPr>
          <a:lstStyle/>
          <a:p>
            <a:pPr marL="285750" indent="-285750" eaLnBrk="1" fontAlgn="auto" hangingPunct="1">
              <a:lnSpc>
                <a:spcPts val="1955"/>
              </a:lnSpc>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The carrier fluid used in the project is lithium Grease. Carbonyl iron powder of </a:t>
            </a:r>
          </a:p>
          <a:p>
            <a:pPr eaLnBrk="1" fontAlgn="auto" hangingPunct="1">
              <a:lnSpc>
                <a:spcPts val="1955"/>
              </a:lnSpc>
              <a:spcBef>
                <a:spcPts val="0"/>
              </a:spcBef>
              <a:spcAft>
                <a:spcPts val="0"/>
              </a:spcAft>
              <a:buClr>
                <a:srgbClr val="000000"/>
              </a:buClr>
              <a:buFont typeface="Arial"/>
              <a:buNone/>
              <a:defRPr/>
            </a:pPr>
            <a:r>
              <a:rPr lang="en-US" sz="1800" kern="0" dirty="0">
                <a:latin typeface="Times New Roman" panose="02020603050405020304" pitchFamily="18" charset="0"/>
                <a:ea typeface="Times New Roman" panose="02020603050405020304" pitchFamily="18" charset="0"/>
                <a:cs typeface="Arial"/>
                <a:sym typeface="Arial"/>
              </a:rPr>
              <a:t>     size 20µm has been used.</a:t>
            </a:r>
          </a:p>
          <a:p>
            <a:pPr eaLnBrk="1" fontAlgn="auto" hangingPunct="1">
              <a:lnSpc>
                <a:spcPts val="1955"/>
              </a:lnSpc>
              <a:spcBef>
                <a:spcPts val="0"/>
              </a:spcBef>
              <a:spcAft>
                <a:spcPts val="0"/>
              </a:spcAft>
              <a:buClr>
                <a:srgbClr val="000000"/>
              </a:buClr>
              <a:buFont typeface="Arial"/>
              <a:buNone/>
              <a:defRPr/>
            </a:pPr>
            <a:endParaRPr lang="en-US" sz="1800" kern="0" dirty="0">
              <a:latin typeface="Times New Roman" panose="02020603050405020304" pitchFamily="18" charset="0"/>
              <a:ea typeface="Times New Roman" panose="02020603050405020304" pitchFamily="18" charset="0"/>
              <a:cs typeface="Arial"/>
              <a:sym typeface="Arial"/>
            </a:endParaRPr>
          </a:p>
          <a:p>
            <a:pPr marL="285750" indent="-285750" eaLnBrk="1" fontAlgn="auto" hangingPunct="1">
              <a:lnSpc>
                <a:spcPts val="1955"/>
              </a:lnSpc>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To get a better material removal, Silicon Carbide of size 30 µm is used as abrasive </a:t>
            </a:r>
          </a:p>
          <a:p>
            <a:pPr eaLnBrk="1" fontAlgn="auto" hangingPunct="1">
              <a:lnSpc>
                <a:spcPts val="1955"/>
              </a:lnSpc>
              <a:spcBef>
                <a:spcPts val="0"/>
              </a:spcBef>
              <a:spcAft>
                <a:spcPts val="0"/>
              </a:spcAft>
              <a:buClr>
                <a:srgbClr val="000000"/>
              </a:buClr>
              <a:buFont typeface="Arial"/>
              <a:buNone/>
              <a:defRPr/>
            </a:pPr>
            <a:r>
              <a:rPr lang="en-US" sz="1800" kern="0" dirty="0">
                <a:latin typeface="Times New Roman" panose="02020603050405020304" pitchFamily="18" charset="0"/>
                <a:ea typeface="Times New Roman" panose="02020603050405020304" pitchFamily="18" charset="0"/>
                <a:cs typeface="Arial"/>
                <a:sym typeface="Arial"/>
              </a:rPr>
              <a:t>     particles. </a:t>
            </a:r>
          </a:p>
          <a:p>
            <a:pPr eaLnBrk="1" fontAlgn="auto" hangingPunct="1">
              <a:lnSpc>
                <a:spcPts val="1955"/>
              </a:lnSpc>
              <a:spcBef>
                <a:spcPts val="0"/>
              </a:spcBef>
              <a:spcAft>
                <a:spcPts val="0"/>
              </a:spcAft>
              <a:buClr>
                <a:srgbClr val="000000"/>
              </a:buClr>
              <a:buFont typeface="Arial"/>
              <a:buNone/>
              <a:defRPr/>
            </a:pPr>
            <a:endParaRPr lang="en-US" sz="1800" kern="0" dirty="0">
              <a:latin typeface="Times New Roman" panose="02020603050405020304" pitchFamily="18" charset="0"/>
              <a:ea typeface="Times New Roman" panose="02020603050405020304" pitchFamily="18" charset="0"/>
              <a:cs typeface="Arial"/>
              <a:sym typeface="Arial"/>
            </a:endParaRPr>
          </a:p>
          <a:p>
            <a:pPr marL="285750" indent="-285750" eaLnBrk="1" fontAlgn="auto" hangingPunct="1">
              <a:lnSpc>
                <a:spcPts val="1955"/>
              </a:lnSpc>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Finally, these materials are introduced into De Ionized water at required Compositions.</a:t>
            </a:r>
            <a:endParaRPr lang="en-US" kern="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a:extLst>
              <a:ext uri="{FF2B5EF4-FFF2-40B4-BE49-F238E27FC236}">
                <a16:creationId xmlns:a16="http://schemas.microsoft.com/office/drawing/2014/main" id="{97B73C3E-ED4E-88AD-94AE-D5940766B85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8">
            <a:extLst>
              <a:ext uri="{FF2B5EF4-FFF2-40B4-BE49-F238E27FC236}">
                <a16:creationId xmlns:a16="http://schemas.microsoft.com/office/drawing/2014/main" id="{3D109BC9-734A-C02F-34CF-0762625CDD41}"/>
              </a:ext>
            </a:extLst>
          </p:cNvPr>
          <p:cNvSpPr txBox="1">
            <a:spLocks noChangeArrowheads="1"/>
          </p:cNvSpPr>
          <p:nvPr/>
        </p:nvSpPr>
        <p:spPr bwMode="auto">
          <a:xfrm>
            <a:off x="1144588" y="374650"/>
            <a:ext cx="732472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200" b="1" dirty="0">
                <a:solidFill>
                  <a:schemeClr val="tx1"/>
                </a:solidFill>
                <a:latin typeface="Hammersmith One" pitchFamily="2" charset="0"/>
                <a:cs typeface="Times New Roman" panose="02020603050405020304" pitchFamily="18" charset="0"/>
              </a:rPr>
              <a:t>Preparation of Samples</a:t>
            </a:r>
            <a:endParaRPr lang="en-US" altLang="en-US" sz="3200" dirty="0">
              <a:solidFill>
                <a:schemeClr val="tx1"/>
              </a:solidFill>
              <a:latin typeface="Hammersmith One" pitchFamily="2" charset="0"/>
            </a:endParaRPr>
          </a:p>
        </p:txBody>
      </p:sp>
      <p:sp>
        <p:nvSpPr>
          <p:cNvPr id="19462" name="TextBox 8">
            <a:extLst>
              <a:ext uri="{FF2B5EF4-FFF2-40B4-BE49-F238E27FC236}">
                <a16:creationId xmlns:a16="http://schemas.microsoft.com/office/drawing/2014/main" id="{5627466D-4ACB-EC77-8220-44F7137B45F5}"/>
              </a:ext>
            </a:extLst>
          </p:cNvPr>
          <p:cNvSpPr txBox="1">
            <a:spLocks noChangeArrowheads="1"/>
          </p:cNvSpPr>
          <p:nvPr/>
        </p:nvSpPr>
        <p:spPr bwMode="auto">
          <a:xfrm>
            <a:off x="636588" y="1536700"/>
            <a:ext cx="7870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latin typeface="Times New Roman" panose="02020603050405020304" pitchFamily="18" charset="0"/>
                <a:cs typeface="Times New Roman" panose="02020603050405020304" pitchFamily="18" charset="0"/>
              </a:rPr>
              <a:t>Our project experimental method was carried out by using three different samples by varying the amount of silicon carbide.</a:t>
            </a:r>
            <a:endParaRPr lang="en-US" altLang="en-US" sz="1800"/>
          </a:p>
        </p:txBody>
      </p:sp>
      <p:pic>
        <p:nvPicPr>
          <p:cNvPr id="19463" name="Picture 15">
            <a:extLst>
              <a:ext uri="{FF2B5EF4-FFF2-40B4-BE49-F238E27FC236}">
                <a16:creationId xmlns:a16="http://schemas.microsoft.com/office/drawing/2014/main" id="{6CA7D3D2-97A3-0848-F7DB-26396B886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557463"/>
            <a:ext cx="69786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4">
            <a:extLst>
              <a:ext uri="{FF2B5EF4-FFF2-40B4-BE49-F238E27FC236}">
                <a16:creationId xmlns:a16="http://schemas.microsoft.com/office/drawing/2014/main" id="{11687128-E139-4D42-BDA0-D0B90D5FD5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8">
            <a:extLst>
              <a:ext uri="{FF2B5EF4-FFF2-40B4-BE49-F238E27FC236}">
                <a16:creationId xmlns:a16="http://schemas.microsoft.com/office/drawing/2014/main" id="{71E7E517-22EC-1930-7740-012DA1F2A454}"/>
              </a:ext>
            </a:extLst>
          </p:cNvPr>
          <p:cNvSpPr txBox="1">
            <a:spLocks noChangeArrowheads="1"/>
          </p:cNvSpPr>
          <p:nvPr/>
        </p:nvSpPr>
        <p:spPr bwMode="auto">
          <a:xfrm>
            <a:off x="1144588" y="374650"/>
            <a:ext cx="732472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200" b="1" dirty="0">
                <a:solidFill>
                  <a:schemeClr val="tx1"/>
                </a:solidFill>
                <a:latin typeface="Hammersmith One" pitchFamily="2" charset="0"/>
                <a:cs typeface="Times New Roman" panose="02020603050405020304" pitchFamily="18" charset="0"/>
              </a:rPr>
              <a:t>Preparation of Samples</a:t>
            </a:r>
            <a:endParaRPr lang="en-US" altLang="en-US" sz="3200" dirty="0">
              <a:solidFill>
                <a:schemeClr val="tx1"/>
              </a:solidFill>
              <a:latin typeface="Hammersmith One" pitchFamily="2" charset="0"/>
            </a:endParaRPr>
          </a:p>
        </p:txBody>
      </p:sp>
      <p:sp>
        <p:nvSpPr>
          <p:cNvPr id="20486" name="TextBox 8">
            <a:extLst>
              <a:ext uri="{FF2B5EF4-FFF2-40B4-BE49-F238E27FC236}">
                <a16:creationId xmlns:a16="http://schemas.microsoft.com/office/drawing/2014/main" id="{43771591-4E89-5F16-F44F-F21CFFF497C2}"/>
              </a:ext>
            </a:extLst>
          </p:cNvPr>
          <p:cNvSpPr txBox="1">
            <a:spLocks noChangeArrowheads="1"/>
          </p:cNvSpPr>
          <p:nvPr/>
        </p:nvSpPr>
        <p:spPr bwMode="auto">
          <a:xfrm>
            <a:off x="636588" y="1536700"/>
            <a:ext cx="7870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latin typeface="Times New Roman" panose="02020603050405020304" pitchFamily="18" charset="0"/>
                <a:cs typeface="Times New Roman" panose="02020603050405020304" pitchFamily="18" charset="0"/>
              </a:rPr>
              <a:t>Our project experimental method was carried out by using three different samples by varying the amount of silicon carbide.</a:t>
            </a:r>
            <a:endParaRPr lang="en-US" altLang="en-US" sz="1800"/>
          </a:p>
        </p:txBody>
      </p:sp>
      <p:pic>
        <p:nvPicPr>
          <p:cNvPr id="20487" name="Picture 15">
            <a:extLst>
              <a:ext uri="{FF2B5EF4-FFF2-40B4-BE49-F238E27FC236}">
                <a16:creationId xmlns:a16="http://schemas.microsoft.com/office/drawing/2014/main" id="{1CE88C1E-C760-5AC3-904F-8CB551FF5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517"/>
          <a:stretch>
            <a:fillRect/>
          </a:stretch>
        </p:blipFill>
        <p:spPr bwMode="auto">
          <a:xfrm>
            <a:off x="2214563" y="2309813"/>
            <a:ext cx="457676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6">
            <a:extLst>
              <a:ext uri="{FF2B5EF4-FFF2-40B4-BE49-F238E27FC236}">
                <a16:creationId xmlns:a16="http://schemas.microsoft.com/office/drawing/2014/main" id="{7507EDB8-25B2-F5E3-6501-A84900E61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4693"/>
          <a:stretch>
            <a:fillRect/>
          </a:stretch>
        </p:blipFill>
        <p:spPr bwMode="auto">
          <a:xfrm>
            <a:off x="2220913" y="4841875"/>
            <a:ext cx="457993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4">
            <a:extLst>
              <a:ext uri="{FF2B5EF4-FFF2-40B4-BE49-F238E27FC236}">
                <a16:creationId xmlns:a16="http://schemas.microsoft.com/office/drawing/2014/main" id="{805B670F-B73A-07A7-6EA5-8964E2E2C1A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8">
            <a:extLst>
              <a:ext uri="{FF2B5EF4-FFF2-40B4-BE49-F238E27FC236}">
                <a16:creationId xmlns:a16="http://schemas.microsoft.com/office/drawing/2014/main" id="{4598A771-E3AA-8988-475F-B1DD95B23F47}"/>
              </a:ext>
            </a:extLst>
          </p:cNvPr>
          <p:cNvSpPr txBox="1">
            <a:spLocks noChangeArrowheads="1"/>
          </p:cNvSpPr>
          <p:nvPr/>
        </p:nvSpPr>
        <p:spPr bwMode="auto">
          <a:xfrm>
            <a:off x="1144588" y="374650"/>
            <a:ext cx="732472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200" b="1" dirty="0">
                <a:solidFill>
                  <a:schemeClr val="tx1"/>
                </a:solidFill>
                <a:latin typeface="Hammersmith One" pitchFamily="2" charset="0"/>
                <a:cs typeface="Times New Roman" panose="02020603050405020304" pitchFamily="18" charset="0"/>
              </a:rPr>
              <a:t>Preparation of Samples</a:t>
            </a:r>
            <a:endParaRPr lang="en-US" altLang="en-US" sz="3200" dirty="0">
              <a:solidFill>
                <a:schemeClr val="tx1"/>
              </a:solidFill>
              <a:latin typeface="Hammersmith One" pitchFamily="2" charset="0"/>
            </a:endParaRPr>
          </a:p>
        </p:txBody>
      </p:sp>
      <p:pic>
        <p:nvPicPr>
          <p:cNvPr id="21510" name="Picture 11">
            <a:extLst>
              <a:ext uri="{FF2B5EF4-FFF2-40B4-BE49-F238E27FC236}">
                <a16:creationId xmlns:a16="http://schemas.microsoft.com/office/drawing/2014/main" id="{C9348BEF-F07A-E688-8A53-A5C082A15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308350"/>
            <a:ext cx="70485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12">
            <a:extLst>
              <a:ext uri="{FF2B5EF4-FFF2-40B4-BE49-F238E27FC236}">
                <a16:creationId xmlns:a16="http://schemas.microsoft.com/office/drawing/2014/main" id="{DF91E1CA-5BF1-A856-C2FC-0B93CEE19D81}"/>
              </a:ext>
            </a:extLst>
          </p:cNvPr>
          <p:cNvSpPr txBox="1">
            <a:spLocks noChangeArrowheads="1"/>
          </p:cNvSpPr>
          <p:nvPr/>
        </p:nvSpPr>
        <p:spPr bwMode="auto">
          <a:xfrm>
            <a:off x="495300" y="1649413"/>
            <a:ext cx="2032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3200" b="1">
                <a:solidFill>
                  <a:srgbClr val="C00000"/>
                </a:solidFill>
                <a:latin typeface="Hammersmith One" pitchFamily="2" charset="0"/>
              </a:rPr>
              <a:t>Samples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4">
            <a:extLst>
              <a:ext uri="{FF2B5EF4-FFF2-40B4-BE49-F238E27FC236}">
                <a16:creationId xmlns:a16="http://schemas.microsoft.com/office/drawing/2014/main" id="{A9F1391E-42CC-2096-216D-BDB3FAF8BF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8">
            <a:extLst>
              <a:ext uri="{FF2B5EF4-FFF2-40B4-BE49-F238E27FC236}">
                <a16:creationId xmlns:a16="http://schemas.microsoft.com/office/drawing/2014/main" id="{17F3D5C6-7740-8CD0-B155-9C66B51D56C1}"/>
              </a:ext>
            </a:extLst>
          </p:cNvPr>
          <p:cNvSpPr txBox="1">
            <a:spLocks noChangeArrowheads="1"/>
          </p:cNvSpPr>
          <p:nvPr/>
        </p:nvSpPr>
        <p:spPr bwMode="auto">
          <a:xfrm>
            <a:off x="1144588" y="374650"/>
            <a:ext cx="7324725" cy="48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2800" b="1" dirty="0">
                <a:solidFill>
                  <a:schemeClr val="tx1"/>
                </a:solidFill>
                <a:latin typeface="Hammersmith One" pitchFamily="2" charset="0"/>
                <a:cs typeface="Times New Roman" panose="02020603050405020304" pitchFamily="18" charset="0"/>
              </a:rPr>
              <a:t>DESIGN OF WORK PIECE HOLDER</a:t>
            </a:r>
            <a:endParaRPr lang="en-US" altLang="en-US" sz="2800" dirty="0">
              <a:solidFill>
                <a:schemeClr val="tx1"/>
              </a:solidFill>
              <a:latin typeface="Hammersmith One" pitchFamily="2" charset="0"/>
            </a:endParaRPr>
          </a:p>
        </p:txBody>
      </p:sp>
      <p:pic>
        <p:nvPicPr>
          <p:cNvPr id="17414" name="Picture 10">
            <a:extLst>
              <a:ext uri="{FF2B5EF4-FFF2-40B4-BE49-F238E27FC236}">
                <a16:creationId xmlns:a16="http://schemas.microsoft.com/office/drawing/2014/main" id="{EA8D0BA6-0ED6-C559-6E1C-CB10CC712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2032000"/>
            <a:ext cx="2624138"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1">
            <a:extLst>
              <a:ext uri="{FF2B5EF4-FFF2-40B4-BE49-F238E27FC236}">
                <a16:creationId xmlns:a16="http://schemas.microsoft.com/office/drawing/2014/main" id="{FAA6AB51-F2D2-4827-3C6E-1C9214F6E6B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4875" y="1711325"/>
            <a:ext cx="5845175" cy="449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a:extLst>
              <a:ext uri="{FF2B5EF4-FFF2-40B4-BE49-F238E27FC236}">
                <a16:creationId xmlns:a16="http://schemas.microsoft.com/office/drawing/2014/main" id="{4DB6BD66-EB50-D9C2-77E5-076518C031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8">
            <a:extLst>
              <a:ext uri="{FF2B5EF4-FFF2-40B4-BE49-F238E27FC236}">
                <a16:creationId xmlns:a16="http://schemas.microsoft.com/office/drawing/2014/main" id="{D6A14A62-77E4-AA57-3156-DD17D5FCBFE2}"/>
              </a:ext>
            </a:extLst>
          </p:cNvPr>
          <p:cNvSpPr txBox="1">
            <a:spLocks noChangeArrowheads="1"/>
          </p:cNvSpPr>
          <p:nvPr/>
        </p:nvSpPr>
        <p:spPr bwMode="auto">
          <a:xfrm>
            <a:off x="1144588" y="374650"/>
            <a:ext cx="7324725" cy="48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2800" b="1" dirty="0">
                <a:solidFill>
                  <a:schemeClr val="tx1"/>
                </a:solidFill>
                <a:latin typeface="Hammersmith One" pitchFamily="2" charset="0"/>
                <a:cs typeface="Times New Roman" panose="02020603050405020304" pitchFamily="18" charset="0"/>
              </a:rPr>
              <a:t>EXPERIMENTAL SETUP</a:t>
            </a:r>
            <a:endParaRPr lang="en-US" altLang="en-US" sz="2800" dirty="0">
              <a:solidFill>
                <a:schemeClr val="tx1"/>
              </a:solidFill>
              <a:latin typeface="Hammersmith One" pitchFamily="2" charset="0"/>
            </a:endParaRPr>
          </a:p>
        </p:txBody>
      </p:sp>
      <p:pic>
        <p:nvPicPr>
          <p:cNvPr id="18438" name="Picture 5">
            <a:extLst>
              <a:ext uri="{FF2B5EF4-FFF2-40B4-BE49-F238E27FC236}">
                <a16:creationId xmlns:a16="http://schemas.microsoft.com/office/drawing/2014/main" id="{7A98339C-0CFC-DC19-2515-B029C9DA6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838" y="1317625"/>
            <a:ext cx="3362325" cy="526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a:extLst>
              <a:ext uri="{FF2B5EF4-FFF2-40B4-BE49-F238E27FC236}">
                <a16:creationId xmlns:a16="http://schemas.microsoft.com/office/drawing/2014/main" id="{0CBEF612-CBDB-8464-EBD1-5F0463BACA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a:extLst>
              <a:ext uri="{FF2B5EF4-FFF2-40B4-BE49-F238E27FC236}">
                <a16:creationId xmlns:a16="http://schemas.microsoft.com/office/drawing/2014/main" id="{0C9BA51C-6A15-0AED-FFD4-1D1E97E53FAA}"/>
              </a:ext>
            </a:extLst>
          </p:cNvPr>
          <p:cNvSpPr txBox="1">
            <a:spLocks noChangeArrowheads="1"/>
          </p:cNvSpPr>
          <p:nvPr/>
        </p:nvSpPr>
        <p:spPr bwMode="auto">
          <a:xfrm>
            <a:off x="1085850" y="387350"/>
            <a:ext cx="732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2800" b="1" dirty="0">
                <a:solidFill>
                  <a:schemeClr val="tx1"/>
                </a:solidFill>
                <a:latin typeface="Hammersmith One" pitchFamily="2" charset="0"/>
                <a:cs typeface="Times New Roman" panose="02020603050405020304" pitchFamily="18" charset="0"/>
              </a:rPr>
              <a:t>RESULTS AND DISCUSSION</a:t>
            </a:r>
            <a:endParaRPr lang="en-US" altLang="en-US" sz="2800" dirty="0">
              <a:solidFill>
                <a:schemeClr val="tx1"/>
              </a:solidFill>
              <a:latin typeface="Hammersmith One" pitchFamily="2" charset="0"/>
              <a:cs typeface="Times New Roman" panose="02020603050405020304" pitchFamily="18" charset="0"/>
            </a:endParaRPr>
          </a:p>
        </p:txBody>
      </p:sp>
      <p:sp>
        <p:nvSpPr>
          <p:cNvPr id="22534" name="TextBox 8">
            <a:extLst>
              <a:ext uri="{FF2B5EF4-FFF2-40B4-BE49-F238E27FC236}">
                <a16:creationId xmlns:a16="http://schemas.microsoft.com/office/drawing/2014/main" id="{8D60419A-2C90-0526-E152-FF1AA4912891}"/>
              </a:ext>
            </a:extLst>
          </p:cNvPr>
          <p:cNvSpPr txBox="1">
            <a:spLocks noChangeArrowheads="1"/>
          </p:cNvSpPr>
          <p:nvPr/>
        </p:nvSpPr>
        <p:spPr bwMode="auto">
          <a:xfrm>
            <a:off x="636588" y="1706563"/>
            <a:ext cx="7870825"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latin typeface="Times New Roman" panose="02020603050405020304" pitchFamily="18" charset="0"/>
                <a:cs typeface="Times New Roman" panose="02020603050405020304" pitchFamily="18" charset="0"/>
              </a:rPr>
              <a:t>Work piece which had initial surface roughness of about 0.758µm is made to run at 600rpm in a 5% composition and for every 30mins the roughness of the work piece is tested. </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It is clear the surface roughness gets reduced and shows a positive result. </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The obtained results were, after 30mins the result was 0.651 µm and after 60mins the result was  0.528 µm and after 90mins the result was 0.486 µm.</a:t>
            </a:r>
          </a:p>
          <a:p>
            <a:pPr eaLnBrk="1" hangingPunct="1"/>
            <a:endParaRPr lang="en-US" altLang="en-US" sz="1800">
              <a:latin typeface="Times New Roman" panose="02020603050405020304" pitchFamily="18" charset="0"/>
              <a:cs typeface="Times New Roman" panose="02020603050405020304" pitchFamily="18" charset="0"/>
            </a:endParaRPr>
          </a:p>
          <a:p>
            <a:pPr eaLnBrk="1" hangingPunct="1"/>
            <a:r>
              <a:rPr lang="en-US" altLang="en-US" sz="1800">
                <a:latin typeface="Times New Roman" panose="02020603050405020304" pitchFamily="18" charset="0"/>
                <a:cs typeface="Times New Roman" panose="02020603050405020304" pitchFamily="18" charset="0"/>
              </a:rPr>
              <a:t>It is clear upon drawing a graph between time and surface roughness, the surface roughness value drops gradually till 90mins and beyond which it starts increasing. </a:t>
            </a:r>
            <a:endParaRPr lang="en-US"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a:extLst>
              <a:ext uri="{FF2B5EF4-FFF2-40B4-BE49-F238E27FC236}">
                <a16:creationId xmlns:a16="http://schemas.microsoft.com/office/drawing/2014/main" id="{E5BD99B4-432C-E87E-90C5-F731FB23751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8">
            <a:extLst>
              <a:ext uri="{FF2B5EF4-FFF2-40B4-BE49-F238E27FC236}">
                <a16:creationId xmlns:a16="http://schemas.microsoft.com/office/drawing/2014/main" id="{1854F469-7950-C8C8-247F-A9A7899253D8}"/>
              </a:ext>
            </a:extLst>
          </p:cNvPr>
          <p:cNvSpPr txBox="1">
            <a:spLocks noChangeArrowheads="1"/>
          </p:cNvSpPr>
          <p:nvPr/>
        </p:nvSpPr>
        <p:spPr bwMode="auto">
          <a:xfrm>
            <a:off x="1085850" y="387350"/>
            <a:ext cx="732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800" b="1" dirty="0">
                <a:solidFill>
                  <a:schemeClr val="tx1"/>
                </a:solidFill>
                <a:latin typeface="Hammersmith One" pitchFamily="2" charset="0"/>
                <a:cs typeface="Times New Roman" panose="02020603050405020304" pitchFamily="18" charset="0"/>
              </a:rPr>
              <a:t>TABULATION</a:t>
            </a:r>
            <a:endParaRPr lang="en-US" altLang="en-US" sz="2800" dirty="0">
              <a:solidFill>
                <a:schemeClr val="tx1"/>
              </a:solidFill>
              <a:latin typeface="Hammersmith One" pitchFamily="2" charset="0"/>
              <a:cs typeface="Times New Roman" panose="02020603050405020304" pitchFamily="18" charset="0"/>
            </a:endParaRPr>
          </a:p>
        </p:txBody>
      </p:sp>
      <p:sp>
        <p:nvSpPr>
          <p:cNvPr id="23558" name="TextBox 5">
            <a:extLst>
              <a:ext uri="{FF2B5EF4-FFF2-40B4-BE49-F238E27FC236}">
                <a16:creationId xmlns:a16="http://schemas.microsoft.com/office/drawing/2014/main" id="{307AB997-4D13-ACCD-71B5-73B01A69ABA7}"/>
              </a:ext>
            </a:extLst>
          </p:cNvPr>
          <p:cNvSpPr txBox="1">
            <a:spLocks noChangeArrowheads="1"/>
          </p:cNvSpPr>
          <p:nvPr/>
        </p:nvSpPr>
        <p:spPr bwMode="auto">
          <a:xfrm>
            <a:off x="188913" y="1206500"/>
            <a:ext cx="4416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Surface Roughness (Ra) Values at 600 rpm</a:t>
            </a:r>
            <a:endParaRPr lang="en-US" altLang="en-US"/>
          </a:p>
        </p:txBody>
      </p:sp>
      <p:pic>
        <p:nvPicPr>
          <p:cNvPr id="23559" name="Picture 9">
            <a:extLst>
              <a:ext uri="{FF2B5EF4-FFF2-40B4-BE49-F238E27FC236}">
                <a16:creationId xmlns:a16="http://schemas.microsoft.com/office/drawing/2014/main" id="{B760DB50-0B39-B894-1317-4914A7F1D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95" t="3947" r="1474" b="5380"/>
          <a:stretch>
            <a:fillRect/>
          </a:stretch>
        </p:blipFill>
        <p:spPr bwMode="auto">
          <a:xfrm>
            <a:off x="2557463" y="1689100"/>
            <a:ext cx="4443412"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1">
            <a:extLst>
              <a:ext uri="{FF2B5EF4-FFF2-40B4-BE49-F238E27FC236}">
                <a16:creationId xmlns:a16="http://schemas.microsoft.com/office/drawing/2014/main" id="{191A4D5E-9D46-78CD-4C50-984EA1A12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863" t="4405" r="4251" b="6119"/>
          <a:stretch>
            <a:fillRect/>
          </a:stretch>
        </p:blipFill>
        <p:spPr bwMode="auto">
          <a:xfrm>
            <a:off x="2776538" y="4075113"/>
            <a:ext cx="41021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4">
            <a:extLst>
              <a:ext uri="{FF2B5EF4-FFF2-40B4-BE49-F238E27FC236}">
                <a16:creationId xmlns:a16="http://schemas.microsoft.com/office/drawing/2014/main" id="{806B182E-B2E5-E7C8-A155-07CBD452524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8">
            <a:extLst>
              <a:ext uri="{FF2B5EF4-FFF2-40B4-BE49-F238E27FC236}">
                <a16:creationId xmlns:a16="http://schemas.microsoft.com/office/drawing/2014/main" id="{70254072-E344-DD4A-FB42-C15C2699E0EE}"/>
              </a:ext>
            </a:extLst>
          </p:cNvPr>
          <p:cNvSpPr txBox="1">
            <a:spLocks noChangeArrowheads="1"/>
          </p:cNvSpPr>
          <p:nvPr/>
        </p:nvSpPr>
        <p:spPr bwMode="auto">
          <a:xfrm>
            <a:off x="1085850" y="387350"/>
            <a:ext cx="732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800" b="1" dirty="0">
                <a:solidFill>
                  <a:schemeClr val="tx1"/>
                </a:solidFill>
                <a:latin typeface="Hammersmith One" pitchFamily="2" charset="0"/>
                <a:cs typeface="Times New Roman" panose="02020603050405020304" pitchFamily="18" charset="0"/>
              </a:rPr>
              <a:t>TABULATION</a:t>
            </a:r>
            <a:endParaRPr lang="en-US" altLang="en-US" sz="2800" dirty="0">
              <a:solidFill>
                <a:schemeClr val="tx1"/>
              </a:solidFill>
              <a:latin typeface="Hammersmith One" pitchFamily="2" charset="0"/>
              <a:cs typeface="Times New Roman" panose="02020603050405020304" pitchFamily="18" charset="0"/>
            </a:endParaRPr>
          </a:p>
        </p:txBody>
      </p:sp>
      <p:sp>
        <p:nvSpPr>
          <p:cNvPr id="24582" name="TextBox 5">
            <a:extLst>
              <a:ext uri="{FF2B5EF4-FFF2-40B4-BE49-F238E27FC236}">
                <a16:creationId xmlns:a16="http://schemas.microsoft.com/office/drawing/2014/main" id="{1B7C9F92-17F7-86C5-09AF-CAF91E6C1F66}"/>
              </a:ext>
            </a:extLst>
          </p:cNvPr>
          <p:cNvSpPr txBox="1">
            <a:spLocks noChangeArrowheads="1"/>
          </p:cNvSpPr>
          <p:nvPr/>
        </p:nvSpPr>
        <p:spPr bwMode="auto">
          <a:xfrm>
            <a:off x="188913" y="1206500"/>
            <a:ext cx="4532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Surface Roughness (Ra) Values at 1100 rpm</a:t>
            </a:r>
            <a:endParaRPr lang="en-US" altLang="en-US"/>
          </a:p>
        </p:txBody>
      </p:sp>
      <p:pic>
        <p:nvPicPr>
          <p:cNvPr id="24583" name="Picture 8">
            <a:extLst>
              <a:ext uri="{FF2B5EF4-FFF2-40B4-BE49-F238E27FC236}">
                <a16:creationId xmlns:a16="http://schemas.microsoft.com/office/drawing/2014/main" id="{FB19FF7C-6F12-CD9D-D550-3F7F68460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575" y="1677988"/>
            <a:ext cx="451485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2">
            <a:extLst>
              <a:ext uri="{FF2B5EF4-FFF2-40B4-BE49-F238E27FC236}">
                <a16:creationId xmlns:a16="http://schemas.microsoft.com/office/drawing/2014/main" id="{E161426F-3E69-89A1-43CA-217204CB9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700" y="3963988"/>
            <a:ext cx="4038600"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4">
            <a:extLst>
              <a:ext uri="{FF2B5EF4-FFF2-40B4-BE49-F238E27FC236}">
                <a16:creationId xmlns:a16="http://schemas.microsoft.com/office/drawing/2014/main" id="{0805AE71-E095-1227-4B32-15FEE2D86C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34975" y="504825"/>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a:extLst>
              <a:ext uri="{FF2B5EF4-FFF2-40B4-BE49-F238E27FC236}">
                <a16:creationId xmlns:a16="http://schemas.microsoft.com/office/drawing/2014/main" id="{99AE9443-CE8B-FEAE-D845-A94C6F3A8F33}"/>
              </a:ext>
            </a:extLst>
          </p:cNvPr>
          <p:cNvSpPr txBox="1"/>
          <p:nvPr/>
        </p:nvSpPr>
        <p:spPr>
          <a:xfrm>
            <a:off x="1152525" y="504825"/>
            <a:ext cx="7323138" cy="500063"/>
          </a:xfrm>
          <a:prstGeom prst="rect">
            <a:avLst/>
          </a:prstGeom>
        </p:spPr>
        <p:txBody>
          <a:bodyPr lIns="0" tIns="0" rIns="0" bIns="0">
            <a:spAutoFit/>
          </a:bodyPr>
          <a:lstStyle/>
          <a:p>
            <a:pPr eaLnBrk="1" fontAlgn="auto" hangingPunct="1">
              <a:lnSpc>
                <a:spcPts val="3849"/>
              </a:lnSpc>
              <a:spcBef>
                <a:spcPts val="0"/>
              </a:spcBef>
              <a:spcAft>
                <a:spcPts val="0"/>
              </a:spcAft>
              <a:buClr>
                <a:srgbClr val="000000"/>
              </a:buClr>
              <a:buFont typeface="Arial"/>
              <a:buNone/>
              <a:defRPr/>
            </a:pPr>
            <a:r>
              <a:rPr lang="en-US" sz="3499" kern="0" dirty="0">
                <a:solidFill>
                  <a:schemeClr val="tx1"/>
                </a:solidFill>
                <a:latin typeface="Hammersmith One Bold"/>
                <a:ea typeface="Arial"/>
                <a:cs typeface="Arial"/>
                <a:sym typeface="Arial"/>
              </a:rPr>
              <a:t>Abstract</a:t>
            </a:r>
          </a:p>
        </p:txBody>
      </p:sp>
      <p:sp>
        <p:nvSpPr>
          <p:cNvPr id="7173" name="TextBox 7">
            <a:extLst>
              <a:ext uri="{FF2B5EF4-FFF2-40B4-BE49-F238E27FC236}">
                <a16:creationId xmlns:a16="http://schemas.microsoft.com/office/drawing/2014/main" id="{B2148894-904B-E903-A0A0-A06CE230F22F}"/>
              </a:ext>
            </a:extLst>
          </p:cNvPr>
          <p:cNvSpPr txBox="1">
            <a:spLocks noChangeArrowheads="1"/>
          </p:cNvSpPr>
          <p:nvPr/>
        </p:nvSpPr>
        <p:spPr bwMode="auto">
          <a:xfrm>
            <a:off x="660400" y="2114550"/>
            <a:ext cx="7735888"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7800" indent="455613">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pPr>
            <a:r>
              <a:rPr lang="en-US" altLang="en-US" sz="1800" b="1">
                <a:latin typeface="Times New Roman" panose="02020603050405020304" pitchFamily="18" charset="0"/>
                <a:cs typeface="Times New Roman" panose="02020603050405020304" pitchFamily="18" charset="0"/>
              </a:rPr>
              <a:t>The project represents surface finishing operation by using MR fluid. The surface finish operation carried out on Aluminium (6061) material by using three different compositions of MR fluid as well as at three different speeds. To achieve different speeds, drilling machine is used and initial and final surface roughness values of the work piece at each speed is observed and calibrated by surface roughness tester (Ra value). Different samples are created with three different composition of silicon carbide with iron carbide and de-ionized water.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4">
            <a:extLst>
              <a:ext uri="{FF2B5EF4-FFF2-40B4-BE49-F238E27FC236}">
                <a16:creationId xmlns:a16="http://schemas.microsoft.com/office/drawing/2014/main" id="{5DA973D6-0850-8CCC-E0F8-0CF066749A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8">
            <a:extLst>
              <a:ext uri="{FF2B5EF4-FFF2-40B4-BE49-F238E27FC236}">
                <a16:creationId xmlns:a16="http://schemas.microsoft.com/office/drawing/2014/main" id="{B2040937-02BE-607C-2D1F-EF83F5E43E10}"/>
              </a:ext>
            </a:extLst>
          </p:cNvPr>
          <p:cNvSpPr txBox="1">
            <a:spLocks noChangeArrowheads="1"/>
          </p:cNvSpPr>
          <p:nvPr/>
        </p:nvSpPr>
        <p:spPr bwMode="auto">
          <a:xfrm>
            <a:off x="1085850" y="387350"/>
            <a:ext cx="732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800" b="1" dirty="0">
                <a:solidFill>
                  <a:schemeClr val="tx1"/>
                </a:solidFill>
                <a:latin typeface="Hammersmith One" pitchFamily="2" charset="0"/>
                <a:cs typeface="Times New Roman" panose="02020603050405020304" pitchFamily="18" charset="0"/>
              </a:rPr>
              <a:t>TABULATION</a:t>
            </a:r>
            <a:endParaRPr lang="en-US" altLang="en-US" sz="2800" dirty="0">
              <a:solidFill>
                <a:schemeClr val="tx1"/>
              </a:solidFill>
              <a:latin typeface="Hammersmith One" pitchFamily="2" charset="0"/>
              <a:cs typeface="Times New Roman" panose="02020603050405020304" pitchFamily="18" charset="0"/>
            </a:endParaRPr>
          </a:p>
        </p:txBody>
      </p:sp>
      <p:sp>
        <p:nvSpPr>
          <p:cNvPr id="25606" name="TextBox 5">
            <a:extLst>
              <a:ext uri="{FF2B5EF4-FFF2-40B4-BE49-F238E27FC236}">
                <a16:creationId xmlns:a16="http://schemas.microsoft.com/office/drawing/2014/main" id="{7DE6BB69-41A9-9B3D-C2A3-3685FF5D211D}"/>
              </a:ext>
            </a:extLst>
          </p:cNvPr>
          <p:cNvSpPr txBox="1">
            <a:spLocks noChangeArrowheads="1"/>
          </p:cNvSpPr>
          <p:nvPr/>
        </p:nvSpPr>
        <p:spPr bwMode="auto">
          <a:xfrm>
            <a:off x="188913" y="1206500"/>
            <a:ext cx="4532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Surface Roughness (Ra) Values at 1750 rpm</a:t>
            </a:r>
            <a:endParaRPr lang="en-US" altLang="en-US"/>
          </a:p>
        </p:txBody>
      </p:sp>
      <p:pic>
        <p:nvPicPr>
          <p:cNvPr id="25607" name="Picture 9">
            <a:extLst>
              <a:ext uri="{FF2B5EF4-FFF2-40B4-BE49-F238E27FC236}">
                <a16:creationId xmlns:a16="http://schemas.microsoft.com/office/drawing/2014/main" id="{39A99085-48DF-C5A3-09FB-0B851F080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1660525"/>
            <a:ext cx="4667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a:extLst>
              <a:ext uri="{FF2B5EF4-FFF2-40B4-BE49-F238E27FC236}">
                <a16:creationId xmlns:a16="http://schemas.microsoft.com/office/drawing/2014/main" id="{A3CC98D7-2F43-0526-3530-AEDAC61413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975" y="3836988"/>
            <a:ext cx="4179888"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4">
            <a:extLst>
              <a:ext uri="{FF2B5EF4-FFF2-40B4-BE49-F238E27FC236}">
                <a16:creationId xmlns:a16="http://schemas.microsoft.com/office/drawing/2014/main" id="{5DA973D6-0850-8CCC-E0F8-0CF066749A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8">
            <a:extLst>
              <a:ext uri="{FF2B5EF4-FFF2-40B4-BE49-F238E27FC236}">
                <a16:creationId xmlns:a16="http://schemas.microsoft.com/office/drawing/2014/main" id="{B2040937-02BE-607C-2D1F-EF83F5E43E10}"/>
              </a:ext>
            </a:extLst>
          </p:cNvPr>
          <p:cNvSpPr txBox="1">
            <a:spLocks noChangeArrowheads="1"/>
          </p:cNvSpPr>
          <p:nvPr/>
        </p:nvSpPr>
        <p:spPr bwMode="auto">
          <a:xfrm>
            <a:off x="1085850" y="387350"/>
            <a:ext cx="73247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sz="3600" b="0" i="0" u="none" strike="noStrike" baseline="0" dirty="0">
                <a:solidFill>
                  <a:srgbClr val="000000"/>
                </a:solidFill>
                <a:latin typeface="Hammersmith One" panose="02010703030501060504" pitchFamily="2" charset="0"/>
              </a:rPr>
              <a:t>Finished work pieces </a:t>
            </a:r>
            <a:endParaRPr lang="en-US" altLang="en-US" sz="3600" dirty="0">
              <a:solidFill>
                <a:schemeClr val="tx1"/>
              </a:solidFill>
              <a:latin typeface="Hammersmith One" panose="02010703030501060504"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45280BB6-23E4-F757-2E99-8FF2620C38E9}"/>
              </a:ext>
            </a:extLst>
          </p:cNvPr>
          <p:cNvPicPr>
            <a:picLocks noChangeAspect="1"/>
          </p:cNvPicPr>
          <p:nvPr/>
        </p:nvPicPr>
        <p:blipFill>
          <a:blip r:embed="rId4"/>
          <a:stretch>
            <a:fillRect/>
          </a:stretch>
        </p:blipFill>
        <p:spPr>
          <a:xfrm>
            <a:off x="944563" y="1391617"/>
            <a:ext cx="2613992" cy="3785782"/>
          </a:xfrm>
          <a:prstGeom prst="rect">
            <a:avLst/>
          </a:prstGeom>
        </p:spPr>
      </p:pic>
      <p:pic>
        <p:nvPicPr>
          <p:cNvPr id="5" name="Picture 4">
            <a:extLst>
              <a:ext uri="{FF2B5EF4-FFF2-40B4-BE49-F238E27FC236}">
                <a16:creationId xmlns:a16="http://schemas.microsoft.com/office/drawing/2014/main" id="{9533FC73-268B-8711-FA36-7194B8F59DBF}"/>
              </a:ext>
            </a:extLst>
          </p:cNvPr>
          <p:cNvPicPr>
            <a:picLocks noChangeAspect="1"/>
          </p:cNvPicPr>
          <p:nvPr/>
        </p:nvPicPr>
        <p:blipFill>
          <a:blip r:embed="rId5"/>
          <a:stretch>
            <a:fillRect/>
          </a:stretch>
        </p:blipFill>
        <p:spPr>
          <a:xfrm>
            <a:off x="5545659" y="1391617"/>
            <a:ext cx="2864916" cy="3785782"/>
          </a:xfrm>
          <a:prstGeom prst="rect">
            <a:avLst/>
          </a:prstGeom>
        </p:spPr>
      </p:pic>
      <p:sp>
        <p:nvSpPr>
          <p:cNvPr id="6" name="TextBox 5">
            <a:extLst>
              <a:ext uri="{FF2B5EF4-FFF2-40B4-BE49-F238E27FC236}">
                <a16:creationId xmlns:a16="http://schemas.microsoft.com/office/drawing/2014/main" id="{48375F42-0D10-9887-5AE0-8E4DDC7C15AA}"/>
              </a:ext>
            </a:extLst>
          </p:cNvPr>
          <p:cNvSpPr txBox="1"/>
          <p:nvPr/>
        </p:nvSpPr>
        <p:spPr>
          <a:xfrm>
            <a:off x="339751" y="5624786"/>
            <a:ext cx="4232249" cy="461665"/>
          </a:xfrm>
          <a:prstGeom prst="rect">
            <a:avLst/>
          </a:prstGeom>
          <a:noFill/>
        </p:spPr>
        <p:txBody>
          <a:bodyPr wrap="none" rtlCol="0">
            <a:spAutoFit/>
          </a:bodyPr>
          <a:lstStyle/>
          <a:p>
            <a:r>
              <a:rPr lang="en-US" sz="2400" b="1" dirty="0">
                <a:latin typeface="Times New Roman" panose="02020603050405020304" pitchFamily="18" charset="0"/>
              </a:rPr>
              <a:t>W</a:t>
            </a:r>
            <a:r>
              <a:rPr lang="en-US" sz="2400" b="1" i="0" u="none" strike="noStrike" baseline="0" dirty="0">
                <a:solidFill>
                  <a:srgbClr val="000000"/>
                </a:solidFill>
                <a:latin typeface="Times New Roman" panose="02020603050405020304" pitchFamily="18" charset="0"/>
              </a:rPr>
              <a:t>ork Piece Before Machining </a:t>
            </a:r>
            <a:endParaRPr lang="en-US" sz="2400" b="1" dirty="0"/>
          </a:p>
        </p:txBody>
      </p:sp>
      <p:sp>
        <p:nvSpPr>
          <p:cNvPr id="7" name="TextBox 6">
            <a:extLst>
              <a:ext uri="{FF2B5EF4-FFF2-40B4-BE49-F238E27FC236}">
                <a16:creationId xmlns:a16="http://schemas.microsoft.com/office/drawing/2014/main" id="{5A9C1349-2D68-DC6C-D597-4DAE8778555A}"/>
              </a:ext>
            </a:extLst>
          </p:cNvPr>
          <p:cNvSpPr txBox="1"/>
          <p:nvPr/>
        </p:nvSpPr>
        <p:spPr>
          <a:xfrm>
            <a:off x="4903670" y="5605128"/>
            <a:ext cx="4148893" cy="461665"/>
          </a:xfrm>
          <a:prstGeom prst="rect">
            <a:avLst/>
          </a:prstGeom>
          <a:noFill/>
        </p:spPr>
        <p:txBody>
          <a:bodyPr wrap="none" rtlCol="0">
            <a:spAutoFit/>
          </a:bodyPr>
          <a:lstStyle/>
          <a:p>
            <a:r>
              <a:rPr lang="en-US" sz="2400" b="1" dirty="0">
                <a:latin typeface="Times New Roman" panose="02020603050405020304" pitchFamily="18" charset="0"/>
              </a:rPr>
              <a:t>W</a:t>
            </a:r>
            <a:r>
              <a:rPr lang="en-US" sz="2400" b="1" i="0" u="none" strike="noStrike" baseline="0" dirty="0">
                <a:solidFill>
                  <a:srgbClr val="000000"/>
                </a:solidFill>
                <a:latin typeface="Times New Roman" panose="02020603050405020304" pitchFamily="18" charset="0"/>
              </a:rPr>
              <a:t>ork Piece After Machining </a:t>
            </a:r>
            <a:endParaRPr lang="en-US" sz="2400" b="1" dirty="0"/>
          </a:p>
        </p:txBody>
      </p:sp>
    </p:spTree>
    <p:extLst>
      <p:ext uri="{BB962C8B-B14F-4D97-AF65-F5344CB8AC3E}">
        <p14:creationId xmlns:p14="http://schemas.microsoft.com/office/powerpoint/2010/main" val="376517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4">
            <a:extLst>
              <a:ext uri="{FF2B5EF4-FFF2-40B4-BE49-F238E27FC236}">
                <a16:creationId xmlns:a16="http://schemas.microsoft.com/office/drawing/2014/main" id="{C5DADBC8-3580-354E-65C7-62BE1E1234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8">
            <a:extLst>
              <a:ext uri="{FF2B5EF4-FFF2-40B4-BE49-F238E27FC236}">
                <a16:creationId xmlns:a16="http://schemas.microsoft.com/office/drawing/2014/main" id="{46CDD05E-F643-5A35-BB0D-F7C0FBFA70F8}"/>
              </a:ext>
            </a:extLst>
          </p:cNvPr>
          <p:cNvSpPr txBox="1">
            <a:spLocks noChangeArrowheads="1"/>
          </p:cNvSpPr>
          <p:nvPr/>
        </p:nvSpPr>
        <p:spPr bwMode="auto">
          <a:xfrm>
            <a:off x="1085850" y="390525"/>
            <a:ext cx="7324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3200" b="1" dirty="0">
                <a:solidFill>
                  <a:schemeClr val="tx1"/>
                </a:solidFill>
                <a:latin typeface="Hammersmith One" pitchFamily="2" charset="0"/>
                <a:cs typeface="Times New Roman" panose="02020603050405020304" pitchFamily="18" charset="0"/>
              </a:rPr>
              <a:t>COST ESTIMATION</a:t>
            </a:r>
            <a:endParaRPr lang="en-US" altLang="en-US" sz="3200" dirty="0">
              <a:solidFill>
                <a:schemeClr val="tx1"/>
              </a:solidFill>
              <a:latin typeface="Hammersmith One" pitchFamily="2" charset="0"/>
              <a:cs typeface="Times New Roman" panose="02020603050405020304" pitchFamily="18" charset="0"/>
            </a:endParaRPr>
          </a:p>
        </p:txBody>
      </p:sp>
      <p:pic>
        <p:nvPicPr>
          <p:cNvPr id="26630" name="Picture 8">
            <a:extLst>
              <a:ext uri="{FF2B5EF4-FFF2-40B4-BE49-F238E27FC236}">
                <a16:creationId xmlns:a16="http://schemas.microsoft.com/office/drawing/2014/main" id="{BE613371-A7B1-B659-9C3C-EC5E61AAF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36713"/>
            <a:ext cx="68580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4">
            <a:extLst>
              <a:ext uri="{FF2B5EF4-FFF2-40B4-BE49-F238E27FC236}">
                <a16:creationId xmlns:a16="http://schemas.microsoft.com/office/drawing/2014/main" id="{657FCCD8-FB31-A244-7D37-4A2F398627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8">
            <a:extLst>
              <a:ext uri="{FF2B5EF4-FFF2-40B4-BE49-F238E27FC236}">
                <a16:creationId xmlns:a16="http://schemas.microsoft.com/office/drawing/2014/main" id="{B3739904-5BC1-55A1-E94F-29272A6E93DF}"/>
              </a:ext>
            </a:extLst>
          </p:cNvPr>
          <p:cNvSpPr txBox="1">
            <a:spLocks noChangeArrowheads="1"/>
          </p:cNvSpPr>
          <p:nvPr/>
        </p:nvSpPr>
        <p:spPr bwMode="auto">
          <a:xfrm>
            <a:off x="1085850" y="390525"/>
            <a:ext cx="7324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3200" b="1" dirty="0">
                <a:solidFill>
                  <a:schemeClr val="tx1"/>
                </a:solidFill>
                <a:latin typeface="Hammersmith One" pitchFamily="2" charset="0"/>
                <a:cs typeface="Times New Roman" panose="02020603050405020304" pitchFamily="18" charset="0"/>
              </a:rPr>
              <a:t>CONCLUSION</a:t>
            </a:r>
            <a:endParaRPr lang="en-US" altLang="en-US" sz="3200" dirty="0">
              <a:solidFill>
                <a:schemeClr val="tx1"/>
              </a:solidFill>
              <a:latin typeface="Hammersmith One"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E6DD2F83-12C1-A7B8-79BF-6516F4821BF0}"/>
              </a:ext>
            </a:extLst>
          </p:cNvPr>
          <p:cNvSpPr txBox="1"/>
          <p:nvPr/>
        </p:nvSpPr>
        <p:spPr>
          <a:xfrm>
            <a:off x="495300" y="1960563"/>
            <a:ext cx="8286750" cy="2936875"/>
          </a:xfrm>
          <a:prstGeom prst="rect">
            <a:avLst/>
          </a:prstGeom>
          <a:noFill/>
        </p:spPr>
        <p:txBody>
          <a:bodyPr>
            <a:spAutoFit/>
          </a:bodyPr>
          <a:lstStyle/>
          <a:p>
            <a:pPr marL="342900" indent="-342900" algn="just" eaLnBrk="1" fontAlgn="auto" hangingPunct="1">
              <a:lnSpc>
                <a:spcPct val="143000"/>
              </a:lnSpc>
              <a:spcBef>
                <a:spcPts val="0"/>
              </a:spcBef>
              <a:spcAft>
                <a:spcPts val="0"/>
              </a:spcAft>
              <a:buClr>
                <a:srgbClr val="000000"/>
              </a:buClr>
              <a:buFont typeface="Wingdings" panose="05000000000000000000" pitchFamily="2" charset="2"/>
              <a:buChar char=""/>
              <a:tabLst>
                <a:tab pos="457200" algn="l"/>
              </a:tabLst>
              <a:defRPr/>
            </a:pPr>
            <a:r>
              <a:rPr lang="en-US" sz="1600" kern="0" dirty="0">
                <a:latin typeface="Times New Roman" panose="02020603050405020304" pitchFamily="18" charset="0"/>
                <a:ea typeface="Times New Roman" panose="02020603050405020304" pitchFamily="18" charset="0"/>
                <a:cs typeface="Arial"/>
                <a:sym typeface="Arial"/>
              </a:rPr>
              <a:t>Increasing the magnetic field increases viscos elasticity of the fluid up to </a:t>
            </a:r>
            <a:r>
              <a:rPr lang="en-US" sz="1600" kern="0" dirty="0" err="1">
                <a:latin typeface="Times New Roman" panose="02020603050405020304" pitchFamily="18" charset="0"/>
                <a:ea typeface="Times New Roman" panose="02020603050405020304" pitchFamily="18" charset="0"/>
                <a:cs typeface="Arial"/>
                <a:sym typeface="Arial"/>
              </a:rPr>
              <a:t>to</a:t>
            </a:r>
            <a:r>
              <a:rPr lang="en-US" sz="1600" kern="0" dirty="0">
                <a:latin typeface="Times New Roman" panose="02020603050405020304" pitchFamily="18" charset="0"/>
                <a:ea typeface="Times New Roman" panose="02020603050405020304" pitchFamily="18" charset="0"/>
                <a:cs typeface="Arial"/>
                <a:sym typeface="Arial"/>
              </a:rPr>
              <a:t> the certain limit and thereafter shear stress involves in the material removal process.</a:t>
            </a:r>
          </a:p>
          <a:p>
            <a:pPr eaLnBrk="1" fontAlgn="auto" hangingPunct="1">
              <a:lnSpc>
                <a:spcPts val="270"/>
              </a:lnSpc>
              <a:spcBef>
                <a:spcPts val="0"/>
              </a:spcBef>
              <a:spcAft>
                <a:spcPts val="0"/>
              </a:spcAft>
              <a:buClr>
                <a:srgbClr val="000000"/>
              </a:buClr>
              <a:buFont typeface="Arial"/>
              <a:buNone/>
              <a:defRPr/>
            </a:pPr>
            <a:r>
              <a:rPr lang="en-US" sz="1600" kern="0" dirty="0">
                <a:latin typeface="Symbol" panose="05050102010706020507" pitchFamily="18" charset="2"/>
                <a:ea typeface="Symbol" panose="05050102010706020507" pitchFamily="18" charset="2"/>
                <a:cs typeface="Arial"/>
                <a:sym typeface="Arial"/>
              </a:rPr>
              <a:t> </a:t>
            </a:r>
            <a:endParaRPr lang="en-US" sz="1600" kern="0" dirty="0">
              <a:latin typeface="Times New Roman" panose="02020603050405020304" pitchFamily="18" charset="0"/>
              <a:ea typeface="Times New Roman" panose="02020603050405020304" pitchFamily="18" charset="0"/>
              <a:cs typeface="Arial"/>
              <a:sym typeface="Arial"/>
            </a:endParaRPr>
          </a:p>
          <a:p>
            <a:pPr marL="342900" indent="-342900" eaLnBrk="1" fontAlgn="auto" hangingPunct="1">
              <a:lnSpc>
                <a:spcPct val="139000"/>
              </a:lnSpc>
              <a:spcBef>
                <a:spcPts val="0"/>
              </a:spcBef>
              <a:spcAft>
                <a:spcPts val="0"/>
              </a:spcAft>
              <a:buClr>
                <a:srgbClr val="000000"/>
              </a:buClr>
              <a:buFont typeface="Wingdings" panose="05000000000000000000" pitchFamily="2" charset="2"/>
              <a:buChar char=""/>
              <a:tabLst>
                <a:tab pos="457200" algn="l"/>
              </a:tabLst>
              <a:defRPr/>
            </a:pPr>
            <a:r>
              <a:rPr lang="en-US" sz="1600" kern="0" dirty="0">
                <a:latin typeface="Times New Roman" panose="02020603050405020304" pitchFamily="18" charset="0"/>
                <a:ea typeface="Times New Roman" panose="02020603050405020304" pitchFamily="18" charset="0"/>
                <a:cs typeface="Arial"/>
                <a:sym typeface="Arial"/>
              </a:rPr>
              <a:t>The results and tabulation show that the variation in the surface finish according to the addition of Silicon Carbide.</a:t>
            </a:r>
          </a:p>
          <a:p>
            <a:pPr eaLnBrk="1" fontAlgn="auto" hangingPunct="1">
              <a:lnSpc>
                <a:spcPts val="315"/>
              </a:lnSpc>
              <a:spcBef>
                <a:spcPts val="0"/>
              </a:spcBef>
              <a:spcAft>
                <a:spcPts val="0"/>
              </a:spcAft>
              <a:buClr>
                <a:srgbClr val="000000"/>
              </a:buClr>
              <a:buFont typeface="Arial"/>
              <a:buNone/>
              <a:defRPr/>
            </a:pPr>
            <a:r>
              <a:rPr lang="en-US" sz="1600" kern="0" dirty="0">
                <a:latin typeface="Symbol" panose="05050102010706020507" pitchFamily="18" charset="2"/>
                <a:ea typeface="Symbol" panose="05050102010706020507" pitchFamily="18" charset="2"/>
                <a:cs typeface="Arial"/>
                <a:sym typeface="Arial"/>
              </a:rPr>
              <a:t> </a:t>
            </a:r>
            <a:endParaRPr lang="en-US" sz="1600" kern="0" dirty="0">
              <a:latin typeface="Times New Roman" panose="02020603050405020304" pitchFamily="18" charset="0"/>
              <a:ea typeface="Times New Roman" panose="02020603050405020304" pitchFamily="18" charset="0"/>
              <a:cs typeface="Arial"/>
              <a:sym typeface="Arial"/>
            </a:endParaRPr>
          </a:p>
          <a:p>
            <a:pPr marL="342900" indent="-342900" algn="just" eaLnBrk="1" fontAlgn="auto" hangingPunct="1">
              <a:lnSpc>
                <a:spcPct val="144000"/>
              </a:lnSpc>
              <a:spcBef>
                <a:spcPts val="0"/>
              </a:spcBef>
              <a:spcAft>
                <a:spcPts val="0"/>
              </a:spcAft>
              <a:buClr>
                <a:srgbClr val="000000"/>
              </a:buClr>
              <a:buFont typeface="Wingdings" panose="05000000000000000000" pitchFamily="2" charset="2"/>
              <a:buChar char=""/>
              <a:tabLst>
                <a:tab pos="457200" algn="l"/>
              </a:tabLst>
              <a:defRPr/>
            </a:pPr>
            <a:r>
              <a:rPr lang="en-US" sz="1600" kern="0" dirty="0">
                <a:latin typeface="Times New Roman" panose="02020603050405020304" pitchFamily="18" charset="0"/>
                <a:ea typeface="Times New Roman" panose="02020603050405020304" pitchFamily="18" charset="0"/>
                <a:cs typeface="Arial"/>
                <a:sym typeface="Arial"/>
              </a:rPr>
              <a:t>The variation in rotational speed and consecutive increase of time of rotations for the respective speeds gives a decrement in the roughness value gradually. This gradual decrement is maintained for the particular limit of time and hence the project was taken to the extreme time limit.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4">
            <a:extLst>
              <a:ext uri="{FF2B5EF4-FFF2-40B4-BE49-F238E27FC236}">
                <a16:creationId xmlns:a16="http://schemas.microsoft.com/office/drawing/2014/main" id="{1CDCBD05-3C7B-EBA6-07F9-58BFC7AA5AA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0538" y="361950"/>
            <a:ext cx="4492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a:extLst>
              <a:ext uri="{FF2B5EF4-FFF2-40B4-BE49-F238E27FC236}">
                <a16:creationId xmlns:a16="http://schemas.microsoft.com/office/drawing/2014/main" id="{F9B482F9-BE64-9B79-11D8-03B7023CB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2222" r="5499" b="17999"/>
          <a:stretch>
            <a:fillRect/>
          </a:stretch>
        </p:blipFill>
        <p:spPr bwMode="auto">
          <a:xfrm>
            <a:off x="1139825" y="4424363"/>
            <a:ext cx="6448425"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7">
            <a:extLst>
              <a:ext uri="{FF2B5EF4-FFF2-40B4-BE49-F238E27FC236}">
                <a16:creationId xmlns:a16="http://schemas.microsoft.com/office/drawing/2014/main" id="{D4677AD7-96F9-BE9D-AB4B-F00638EFC14A}"/>
              </a:ext>
            </a:extLst>
          </p:cNvPr>
          <p:cNvSpPr txBox="1">
            <a:spLocks noChangeArrowheads="1"/>
          </p:cNvSpPr>
          <p:nvPr/>
        </p:nvSpPr>
        <p:spPr bwMode="auto">
          <a:xfrm>
            <a:off x="431800" y="1663700"/>
            <a:ext cx="82804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2159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1" algn="just" eaLnBrk="1" hangingPunct="1">
              <a:lnSpc>
                <a:spcPts val="2800"/>
              </a:lnSpc>
            </a:pPr>
            <a:r>
              <a:rPr lang="en-US" altLang="en-US" sz="1800" b="1">
                <a:latin typeface="Times New Roman" panose="02020603050405020304" pitchFamily="18" charset="0"/>
                <a:cs typeface="Times New Roman" panose="02020603050405020304" pitchFamily="18" charset="0"/>
              </a:rPr>
              <a:t>	Magneto-rheological fluid (MRF) is a type of smart material in which its properties will be changes when the magnetic field imposed on the fluid. In its initial stage i.e., during the absence of magnetic field, MR Fluid acts as a purely in liquid state and during the presence of magnetic field, the fluid increases its viscosity until to the state of viscoelastic (Property that exhibits both viscous and elastic characteristics) solid.</a:t>
            </a:r>
            <a:endParaRPr lang="en-US" altLang="en-US" sz="2000" b="1">
              <a:latin typeface="Canva Sans Bold" charset="0"/>
            </a:endParaRPr>
          </a:p>
        </p:txBody>
      </p:sp>
      <p:sp>
        <p:nvSpPr>
          <p:cNvPr id="8199" name="TextBox 8">
            <a:extLst>
              <a:ext uri="{FF2B5EF4-FFF2-40B4-BE49-F238E27FC236}">
                <a16:creationId xmlns:a16="http://schemas.microsoft.com/office/drawing/2014/main" id="{F9B327F9-8063-E31B-B1D9-E3B35C553511}"/>
              </a:ext>
            </a:extLst>
          </p:cNvPr>
          <p:cNvSpPr txBox="1">
            <a:spLocks noChangeArrowheads="1"/>
          </p:cNvSpPr>
          <p:nvPr/>
        </p:nvSpPr>
        <p:spPr bwMode="auto">
          <a:xfrm>
            <a:off x="1139825" y="374650"/>
            <a:ext cx="7323138"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200" b="1" dirty="0">
                <a:solidFill>
                  <a:schemeClr val="tx1"/>
                </a:solidFill>
                <a:latin typeface="Hammersmith One" pitchFamily="2" charset="0"/>
                <a:cs typeface="Times New Roman" panose="02020603050405020304" pitchFamily="18" charset="0"/>
              </a:rPr>
              <a:t>Magneto-rheological fluid (MRF)</a:t>
            </a:r>
            <a:endParaRPr lang="en-US" altLang="en-US" sz="3200" b="1" dirty="0">
              <a:solidFill>
                <a:schemeClr val="tx1"/>
              </a:solidFill>
              <a:latin typeface="Hammersmith One"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a:extLst>
              <a:ext uri="{FF2B5EF4-FFF2-40B4-BE49-F238E27FC236}">
                <a16:creationId xmlns:a16="http://schemas.microsoft.com/office/drawing/2014/main" id="{075690E3-A61D-AC87-CECE-1AFE74E3BD4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a:extLst>
              <a:ext uri="{FF2B5EF4-FFF2-40B4-BE49-F238E27FC236}">
                <a16:creationId xmlns:a16="http://schemas.microsoft.com/office/drawing/2014/main" id="{2BA0EC41-C467-6682-7A86-DA0E5B72D016}"/>
              </a:ext>
            </a:extLst>
          </p:cNvPr>
          <p:cNvSpPr txBox="1"/>
          <p:nvPr/>
        </p:nvSpPr>
        <p:spPr>
          <a:xfrm>
            <a:off x="1144588" y="374650"/>
            <a:ext cx="7324725" cy="500063"/>
          </a:xfrm>
          <a:prstGeom prst="rect">
            <a:avLst/>
          </a:prstGeom>
        </p:spPr>
        <p:txBody>
          <a:bodyPr lIns="0" tIns="0" rIns="0" bIns="0">
            <a:spAutoFit/>
          </a:bodyPr>
          <a:lstStyle/>
          <a:p>
            <a:pPr eaLnBrk="1" fontAlgn="auto" hangingPunct="1">
              <a:lnSpc>
                <a:spcPts val="3849"/>
              </a:lnSpc>
              <a:spcBef>
                <a:spcPts val="0"/>
              </a:spcBef>
              <a:spcAft>
                <a:spcPts val="0"/>
              </a:spcAft>
              <a:buClr>
                <a:srgbClr val="000000"/>
              </a:buClr>
              <a:buFont typeface="Arial"/>
              <a:buNone/>
              <a:defRPr/>
            </a:pPr>
            <a:r>
              <a:rPr lang="en-US" sz="3499" kern="0" dirty="0">
                <a:solidFill>
                  <a:schemeClr val="tx1"/>
                </a:solidFill>
                <a:latin typeface="Hammersmith One Bold"/>
                <a:ea typeface="Arial"/>
                <a:cs typeface="Arial"/>
                <a:sym typeface="Arial"/>
              </a:rPr>
              <a:t>Process Flowchart</a:t>
            </a:r>
          </a:p>
        </p:txBody>
      </p:sp>
      <p:pic>
        <p:nvPicPr>
          <p:cNvPr id="9222" name="Picture 6">
            <a:extLst>
              <a:ext uri="{FF2B5EF4-FFF2-40B4-BE49-F238E27FC236}">
                <a16:creationId xmlns:a16="http://schemas.microsoft.com/office/drawing/2014/main" id="{652A8573-70E2-AD75-FD01-4E8D05FDF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1190625"/>
            <a:ext cx="5310188" cy="562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4">
            <a:extLst>
              <a:ext uri="{FF2B5EF4-FFF2-40B4-BE49-F238E27FC236}">
                <a16:creationId xmlns:a16="http://schemas.microsoft.com/office/drawing/2014/main" id="{1FAB9BF2-39CA-940E-60B1-1BAA437AD7B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8">
            <a:extLst>
              <a:ext uri="{FF2B5EF4-FFF2-40B4-BE49-F238E27FC236}">
                <a16:creationId xmlns:a16="http://schemas.microsoft.com/office/drawing/2014/main" id="{E3731009-7AB0-EF58-325D-65CA2CDDB20F}"/>
              </a:ext>
            </a:extLst>
          </p:cNvPr>
          <p:cNvSpPr txBox="1">
            <a:spLocks noChangeArrowheads="1"/>
          </p:cNvSpPr>
          <p:nvPr/>
        </p:nvSpPr>
        <p:spPr bwMode="auto">
          <a:xfrm>
            <a:off x="1144588" y="374650"/>
            <a:ext cx="7324725" cy="51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600" b="1" dirty="0">
                <a:solidFill>
                  <a:schemeClr val="tx1"/>
                </a:solidFill>
                <a:latin typeface="Hammersmith One Bold"/>
                <a:cs typeface="Times New Roman" panose="02020603050405020304" pitchFamily="18" charset="0"/>
              </a:rPr>
              <a:t>MR FLUID MATERIALS</a:t>
            </a:r>
            <a:endParaRPr lang="en-US" altLang="en-US" sz="3600" dirty="0">
              <a:solidFill>
                <a:schemeClr val="tx1"/>
              </a:solidFill>
              <a:latin typeface="Hammersmith One Bold"/>
            </a:endParaRPr>
          </a:p>
        </p:txBody>
      </p:sp>
      <p:sp>
        <p:nvSpPr>
          <p:cNvPr id="10246" name="TextBox 5">
            <a:extLst>
              <a:ext uri="{FF2B5EF4-FFF2-40B4-BE49-F238E27FC236}">
                <a16:creationId xmlns:a16="http://schemas.microsoft.com/office/drawing/2014/main" id="{1CD43B29-6575-B342-4DFC-41ED77DB8DC4}"/>
              </a:ext>
            </a:extLst>
          </p:cNvPr>
          <p:cNvSpPr txBox="1">
            <a:spLocks noChangeArrowheads="1"/>
          </p:cNvSpPr>
          <p:nvPr/>
        </p:nvSpPr>
        <p:spPr bwMode="auto">
          <a:xfrm>
            <a:off x="373063" y="1352550"/>
            <a:ext cx="2466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Carbonyl iron powder:</a:t>
            </a:r>
            <a:endParaRPr lang="en-US" altLang="en-US"/>
          </a:p>
        </p:txBody>
      </p:sp>
      <p:graphicFrame>
        <p:nvGraphicFramePr>
          <p:cNvPr id="10" name="Table 9">
            <a:extLst>
              <a:ext uri="{FF2B5EF4-FFF2-40B4-BE49-F238E27FC236}">
                <a16:creationId xmlns:a16="http://schemas.microsoft.com/office/drawing/2014/main" id="{AB316BB8-E011-A249-C1E4-EDA03F7D634D}"/>
              </a:ext>
            </a:extLst>
          </p:cNvPr>
          <p:cNvGraphicFramePr>
            <a:graphicFrameLocks noGrp="1"/>
          </p:cNvGraphicFramePr>
          <p:nvPr/>
        </p:nvGraphicFramePr>
        <p:xfrm>
          <a:off x="2268538" y="2951163"/>
          <a:ext cx="5075237" cy="3248028"/>
        </p:xfrm>
        <a:graphic>
          <a:graphicData uri="http://schemas.openxmlformats.org/drawingml/2006/table">
            <a:tbl>
              <a:tblPr>
                <a:tableStyleId>{5C22544A-7EE6-4342-B048-85BDC9FD1C3A}</a:tableStyleId>
              </a:tblPr>
              <a:tblGrid>
                <a:gridCol w="2924940">
                  <a:extLst>
                    <a:ext uri="{9D8B030D-6E8A-4147-A177-3AD203B41FA5}">
                      <a16:colId xmlns:a16="http://schemas.microsoft.com/office/drawing/2014/main" val="20000"/>
                    </a:ext>
                  </a:extLst>
                </a:gridCol>
                <a:gridCol w="2150297">
                  <a:extLst>
                    <a:ext uri="{9D8B030D-6E8A-4147-A177-3AD203B41FA5}">
                      <a16:colId xmlns:a16="http://schemas.microsoft.com/office/drawing/2014/main" val="20001"/>
                    </a:ext>
                  </a:extLst>
                </a:gridCol>
              </a:tblGrid>
              <a:tr h="360892">
                <a:tc>
                  <a:txBody>
                    <a:bodyPr/>
                    <a:lstStyle/>
                    <a:p>
                      <a:pPr algn="ctr" fontAlgn="ctr"/>
                      <a:r>
                        <a:rPr lang="en-US" sz="1400" u="none" strike="noStrike" dirty="0">
                          <a:effectLst/>
                        </a:rPr>
                        <a:t>Elements</a:t>
                      </a:r>
                      <a:endParaRPr lang="en-US" sz="1400" b="1" i="0" u="none" strike="noStrike" dirty="0">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Composition</a:t>
                      </a:r>
                      <a:endParaRPr lang="en-US" sz="1400" b="1"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0"/>
                  </a:ext>
                </a:extLst>
              </a:tr>
              <a:tr h="360892">
                <a:tc>
                  <a:txBody>
                    <a:bodyPr/>
                    <a:lstStyle/>
                    <a:p>
                      <a:pPr algn="ctr" fontAlgn="ctr"/>
                      <a:r>
                        <a:rPr lang="en-US" sz="1400" u="none" strike="noStrike" dirty="0">
                          <a:effectLst/>
                        </a:rPr>
                        <a:t>Assay</a:t>
                      </a:r>
                      <a:endParaRPr lang="en-US" sz="1400" b="0" i="0" u="none" strike="noStrike" dirty="0">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99.5</a:t>
                      </a:r>
                      <a:endParaRPr lang="en-US" sz="1400" b="0"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1"/>
                  </a:ext>
                </a:extLst>
              </a:tr>
              <a:tr h="360892">
                <a:tc>
                  <a:txBody>
                    <a:bodyPr/>
                    <a:lstStyle/>
                    <a:p>
                      <a:pPr algn="ctr" fontAlgn="ctr"/>
                      <a:r>
                        <a:rPr lang="en-US" sz="1400" u="none" strike="noStrike" dirty="0">
                          <a:effectLst/>
                        </a:rPr>
                        <a:t>Lead (Pb)</a:t>
                      </a:r>
                      <a:endParaRPr lang="en-US" sz="1400" b="0" i="0" u="none" strike="noStrike" dirty="0">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dirty="0">
                          <a:effectLst/>
                        </a:rPr>
                        <a:t>0.002</a:t>
                      </a:r>
                      <a:endParaRPr lang="en-US" sz="1400" b="0" i="0" u="none" strike="noStrike" dirty="0">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2"/>
                  </a:ext>
                </a:extLst>
              </a:tr>
              <a:tr h="360892">
                <a:tc>
                  <a:txBody>
                    <a:bodyPr/>
                    <a:lstStyle/>
                    <a:p>
                      <a:pPr algn="ctr" fontAlgn="ctr"/>
                      <a:r>
                        <a:rPr lang="en-US" sz="1400" u="none" strike="noStrike" dirty="0">
                          <a:effectLst/>
                        </a:rPr>
                        <a:t>Insoluble matter in HCl</a:t>
                      </a:r>
                      <a:endParaRPr lang="en-US" sz="1400" b="0" i="0" u="none" strike="noStrike" dirty="0">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0.05</a:t>
                      </a:r>
                      <a:endParaRPr lang="en-US" sz="1400" b="0"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3"/>
                  </a:ext>
                </a:extLst>
              </a:tr>
              <a:tr h="360892">
                <a:tc>
                  <a:txBody>
                    <a:bodyPr/>
                    <a:lstStyle/>
                    <a:p>
                      <a:pPr algn="ctr" fontAlgn="ctr"/>
                      <a:r>
                        <a:rPr lang="en-US" sz="1400" u="none" strike="noStrike" dirty="0">
                          <a:effectLst/>
                        </a:rPr>
                        <a:t>Arsenic (As)</a:t>
                      </a:r>
                      <a:endParaRPr lang="en-US" sz="1400" b="0" i="0" u="none" strike="noStrike" dirty="0">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0.0005</a:t>
                      </a:r>
                      <a:endParaRPr lang="en-US" sz="1400" b="0"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4"/>
                  </a:ext>
                </a:extLst>
              </a:tr>
              <a:tr h="360892">
                <a:tc>
                  <a:txBody>
                    <a:bodyPr/>
                    <a:lstStyle/>
                    <a:p>
                      <a:pPr algn="ctr" fontAlgn="ctr"/>
                      <a:r>
                        <a:rPr lang="en-US" sz="1400" u="none" strike="noStrike" dirty="0">
                          <a:effectLst/>
                        </a:rPr>
                        <a:t>Copper (Cu)</a:t>
                      </a:r>
                      <a:endParaRPr lang="en-US" sz="1400" b="0" i="0" u="none" strike="noStrike" dirty="0">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0.005</a:t>
                      </a:r>
                      <a:endParaRPr lang="en-US" sz="1400" b="0"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5"/>
                  </a:ext>
                </a:extLst>
              </a:tr>
              <a:tr h="360892">
                <a:tc>
                  <a:txBody>
                    <a:bodyPr/>
                    <a:lstStyle/>
                    <a:p>
                      <a:pPr algn="ctr" fontAlgn="ctr"/>
                      <a:r>
                        <a:rPr lang="en-US" sz="1400" u="none" strike="noStrike">
                          <a:effectLst/>
                        </a:rPr>
                        <a:t>Manganese (Mn)</a:t>
                      </a:r>
                      <a:endParaRPr lang="en-US" sz="1400" b="0" i="0" u="none" strike="noStrike">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0.05</a:t>
                      </a:r>
                      <a:endParaRPr lang="en-US" sz="1400" b="0"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6"/>
                  </a:ext>
                </a:extLst>
              </a:tr>
              <a:tr h="360892">
                <a:tc>
                  <a:txBody>
                    <a:bodyPr/>
                    <a:lstStyle/>
                    <a:p>
                      <a:pPr algn="ctr" fontAlgn="ctr"/>
                      <a:r>
                        <a:rPr lang="en-US" sz="1400" u="none" strike="noStrike">
                          <a:effectLst/>
                        </a:rPr>
                        <a:t>Sulphide (S)</a:t>
                      </a:r>
                      <a:endParaRPr lang="en-US" sz="1400" b="0" i="0" u="none" strike="noStrike">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a:effectLst/>
                        </a:rPr>
                        <a:t>0.02</a:t>
                      </a:r>
                      <a:endParaRPr lang="en-US" sz="1400" b="0" i="0" u="none" strike="noStrike">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7"/>
                  </a:ext>
                </a:extLst>
              </a:tr>
              <a:tr h="360892">
                <a:tc>
                  <a:txBody>
                    <a:bodyPr/>
                    <a:lstStyle/>
                    <a:p>
                      <a:pPr algn="ctr" fontAlgn="ctr"/>
                      <a:r>
                        <a:rPr lang="en-US" sz="1400" u="none" strike="noStrike">
                          <a:effectLst/>
                        </a:rPr>
                        <a:t>Nickel (Ni)</a:t>
                      </a:r>
                      <a:endParaRPr lang="en-US" sz="1400" b="0" i="0" u="none" strike="noStrike">
                        <a:solidFill>
                          <a:srgbClr val="000000"/>
                        </a:solidFill>
                        <a:effectLst/>
                        <a:latin typeface="Times New Roman" panose="02020603050405020304" pitchFamily="18" charset="0"/>
                      </a:endParaRPr>
                    </a:p>
                  </a:txBody>
                  <a:tcPr marL="9525" marR="9525" marT="9526" marB="0" anchor="ctr"/>
                </a:tc>
                <a:tc>
                  <a:txBody>
                    <a:bodyPr/>
                    <a:lstStyle/>
                    <a:p>
                      <a:pPr algn="ctr" fontAlgn="ctr"/>
                      <a:r>
                        <a:rPr lang="en-US" sz="1400" u="none" strike="noStrike" dirty="0">
                          <a:effectLst/>
                        </a:rPr>
                        <a:t>0.05</a:t>
                      </a:r>
                      <a:endParaRPr lang="en-US" sz="1400" b="0" i="0" u="none" strike="noStrike" dirty="0">
                        <a:solidFill>
                          <a:srgbClr val="000000"/>
                        </a:solidFill>
                        <a:effectLst/>
                        <a:latin typeface="Times New Roman" panose="02020603050405020304" pitchFamily="18" charset="0"/>
                      </a:endParaRPr>
                    </a:p>
                  </a:txBody>
                  <a:tcPr marL="9525" marR="9525" marT="9526" marB="0" anchor="ctr"/>
                </a:tc>
                <a:extLst>
                  <a:ext uri="{0D108BD9-81ED-4DB2-BD59-A6C34878D82A}">
                    <a16:rowId xmlns:a16="http://schemas.microsoft.com/office/drawing/2014/main" val="10008"/>
                  </a:ext>
                </a:extLst>
              </a:tr>
            </a:tbl>
          </a:graphicData>
        </a:graphic>
      </p:graphicFrame>
      <p:sp>
        <p:nvSpPr>
          <p:cNvPr id="10279" name="TextBox 10">
            <a:extLst>
              <a:ext uri="{FF2B5EF4-FFF2-40B4-BE49-F238E27FC236}">
                <a16:creationId xmlns:a16="http://schemas.microsoft.com/office/drawing/2014/main" id="{58652C30-1447-9395-B95C-72708DD0553A}"/>
              </a:ext>
            </a:extLst>
          </p:cNvPr>
          <p:cNvSpPr txBox="1">
            <a:spLocks noChangeArrowheads="1"/>
          </p:cNvSpPr>
          <p:nvPr/>
        </p:nvSpPr>
        <p:spPr bwMode="auto">
          <a:xfrm>
            <a:off x="720725" y="1781175"/>
            <a:ext cx="6583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Wingdings" panose="05000000000000000000" pitchFamily="2" charset="2"/>
              <a:buChar char="q"/>
            </a:pPr>
            <a:r>
              <a:rPr lang="en-US" altLang="en-US" sz="1800">
                <a:solidFill>
                  <a:srgbClr val="222222"/>
                </a:solidFill>
                <a:latin typeface="Times New Roman" panose="02020603050405020304" pitchFamily="18" charset="0"/>
                <a:cs typeface="Times New Roman" panose="02020603050405020304" pitchFamily="18" charset="0"/>
              </a:rPr>
              <a:t>Carbonyl iron powder is formed from several other iron particles. </a:t>
            </a:r>
          </a:p>
          <a:p>
            <a:pPr eaLnBrk="1" hangingPunct="1">
              <a:buFont typeface="Wingdings" panose="05000000000000000000" pitchFamily="2" charset="2"/>
              <a:buChar char="q"/>
            </a:pPr>
            <a:r>
              <a:rPr lang="en-US" altLang="en-US" sz="1800">
                <a:solidFill>
                  <a:srgbClr val="222222"/>
                </a:solidFill>
                <a:latin typeface="Times New Roman" panose="02020603050405020304" pitchFamily="18" charset="0"/>
                <a:cs typeface="Times New Roman" panose="02020603050405020304" pitchFamily="18" charset="0"/>
              </a:rPr>
              <a:t>The particle sizes vary anywhere from 20-200µm.</a:t>
            </a:r>
            <a:endParaRPr lang="en-US" altLang="en-US"/>
          </a:p>
        </p:txBody>
      </p:sp>
      <p:sp>
        <p:nvSpPr>
          <p:cNvPr id="10280" name="TextBox 11">
            <a:extLst>
              <a:ext uri="{FF2B5EF4-FFF2-40B4-BE49-F238E27FC236}">
                <a16:creationId xmlns:a16="http://schemas.microsoft.com/office/drawing/2014/main" id="{5ED579FB-D982-0EC9-D05C-E65D6B4019CC}"/>
              </a:ext>
            </a:extLst>
          </p:cNvPr>
          <p:cNvSpPr txBox="1">
            <a:spLocks noChangeArrowheads="1"/>
          </p:cNvSpPr>
          <p:nvPr/>
        </p:nvSpPr>
        <p:spPr bwMode="auto">
          <a:xfrm>
            <a:off x="3148013" y="2455863"/>
            <a:ext cx="3652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solidFill>
                  <a:schemeClr val="tx1"/>
                </a:solidFill>
                <a:latin typeface="Times New Roman" panose="02020603050405020304" pitchFamily="18" charset="0"/>
                <a:cs typeface="Times New Roman" panose="02020603050405020304" pitchFamily="18" charset="0"/>
              </a:rPr>
              <a:t>Carbonyl iron powder composition</a:t>
            </a:r>
            <a:endParaRPr lang="en-US" altLang="en-US" sz="1800">
              <a:solidFill>
                <a:schemeClr val="tx1"/>
              </a:solidFill>
              <a:latin typeface="Times New Roman" panose="02020603050405020304" pitchFamily="18" charset="0"/>
              <a:cs typeface="Times New Roman" panose="02020603050405020304" pitchFamily="18" charset="0"/>
            </a:endParaRPr>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4">
            <a:extLst>
              <a:ext uri="{FF2B5EF4-FFF2-40B4-BE49-F238E27FC236}">
                <a16:creationId xmlns:a16="http://schemas.microsoft.com/office/drawing/2014/main" id="{5E12BABC-67D9-05FF-239C-1FB06EC7A14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8">
            <a:extLst>
              <a:ext uri="{FF2B5EF4-FFF2-40B4-BE49-F238E27FC236}">
                <a16:creationId xmlns:a16="http://schemas.microsoft.com/office/drawing/2014/main" id="{6C241B13-98FD-B6FC-BEA8-28AD04384DA9}"/>
              </a:ext>
            </a:extLst>
          </p:cNvPr>
          <p:cNvSpPr txBox="1">
            <a:spLocks noChangeArrowheads="1"/>
          </p:cNvSpPr>
          <p:nvPr/>
        </p:nvSpPr>
        <p:spPr bwMode="auto">
          <a:xfrm>
            <a:off x="1144588" y="374650"/>
            <a:ext cx="7324725" cy="51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600" b="1" dirty="0">
                <a:solidFill>
                  <a:schemeClr val="tx1"/>
                </a:solidFill>
                <a:latin typeface="Hammersmith One Bold"/>
                <a:cs typeface="Times New Roman" panose="02020603050405020304" pitchFamily="18" charset="0"/>
              </a:rPr>
              <a:t>MR FLUID MATERIALS</a:t>
            </a:r>
            <a:endParaRPr lang="en-US" altLang="en-US" sz="3600" dirty="0">
              <a:solidFill>
                <a:schemeClr val="tx1"/>
              </a:solidFill>
              <a:latin typeface="Hammersmith One Bold"/>
            </a:endParaRPr>
          </a:p>
        </p:txBody>
      </p:sp>
      <p:sp>
        <p:nvSpPr>
          <p:cNvPr id="11270" name="TextBox 5">
            <a:extLst>
              <a:ext uri="{FF2B5EF4-FFF2-40B4-BE49-F238E27FC236}">
                <a16:creationId xmlns:a16="http://schemas.microsoft.com/office/drawing/2014/main" id="{2D8EEAE3-AF20-6459-EAE7-392B912BD31B}"/>
              </a:ext>
            </a:extLst>
          </p:cNvPr>
          <p:cNvSpPr txBox="1">
            <a:spLocks noChangeArrowheads="1"/>
          </p:cNvSpPr>
          <p:nvPr/>
        </p:nvSpPr>
        <p:spPr bwMode="auto">
          <a:xfrm>
            <a:off x="373063" y="1352550"/>
            <a:ext cx="1781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Silicon Carbide</a:t>
            </a:r>
            <a:r>
              <a:rPr lang="en-US" altLang="en-US" sz="1800">
                <a:latin typeface="Times New Roman" panose="02020603050405020304" pitchFamily="18" charset="0"/>
                <a:cs typeface="Times New Roman" panose="02020603050405020304" pitchFamily="18" charset="0"/>
              </a:rPr>
              <a:t>:</a:t>
            </a:r>
            <a:endParaRPr lang="en-US" altLang="en-US"/>
          </a:p>
        </p:txBody>
      </p:sp>
      <p:pic>
        <p:nvPicPr>
          <p:cNvPr id="11271" name="Picture 6">
            <a:extLst>
              <a:ext uri="{FF2B5EF4-FFF2-40B4-BE49-F238E27FC236}">
                <a16:creationId xmlns:a16="http://schemas.microsoft.com/office/drawing/2014/main" id="{210D1326-4A4B-EF8E-F89B-39A35B0EB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2166938"/>
            <a:ext cx="3556000"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8">
            <a:extLst>
              <a:ext uri="{FF2B5EF4-FFF2-40B4-BE49-F238E27FC236}">
                <a16:creationId xmlns:a16="http://schemas.microsoft.com/office/drawing/2014/main" id="{C2CD3C44-B0E2-7DA5-71A7-9E4A7D3F9327}"/>
              </a:ext>
            </a:extLst>
          </p:cNvPr>
          <p:cNvSpPr txBox="1">
            <a:spLocks noChangeArrowheads="1"/>
          </p:cNvSpPr>
          <p:nvPr/>
        </p:nvSpPr>
        <p:spPr bwMode="auto">
          <a:xfrm>
            <a:off x="674688" y="4398963"/>
            <a:ext cx="839204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Silicon Carbide (</a:t>
            </a:r>
            <a:r>
              <a:rPr lang="en-US" altLang="en-US" sz="1800" dirty="0" err="1">
                <a:latin typeface="Times New Roman" panose="02020603050405020304" pitchFamily="18" charset="0"/>
                <a:cs typeface="Times New Roman" panose="02020603050405020304" pitchFamily="18" charset="0"/>
              </a:rPr>
              <a:t>SiC</a:t>
            </a:r>
            <a:r>
              <a:rPr lang="en-US" altLang="en-US" sz="1800" dirty="0">
                <a:latin typeface="Times New Roman" panose="02020603050405020304" pitchFamily="18" charset="0"/>
                <a:cs typeface="Times New Roman" panose="02020603050405020304" pitchFamily="18" charset="0"/>
              </a:rPr>
              <a:t>) is a compound of silicon and carbon. </a:t>
            </a:r>
          </a:p>
          <a:p>
            <a:pPr eaLnBrk="1" hangingPunct="1">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It is extremely rare on the earth in mineral form, and it has semiconductor properties. </a:t>
            </a:r>
          </a:p>
          <a:p>
            <a:pPr marL="0" indent="0" eaLnBrk="1" hangingPunct="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a:extLst>
              <a:ext uri="{FF2B5EF4-FFF2-40B4-BE49-F238E27FC236}">
                <a16:creationId xmlns:a16="http://schemas.microsoft.com/office/drawing/2014/main" id="{9C48155A-43FD-D575-75CB-99F1A6AE25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8">
            <a:extLst>
              <a:ext uri="{FF2B5EF4-FFF2-40B4-BE49-F238E27FC236}">
                <a16:creationId xmlns:a16="http://schemas.microsoft.com/office/drawing/2014/main" id="{638A1B6A-E92E-6169-7E67-133ACE616F0A}"/>
              </a:ext>
            </a:extLst>
          </p:cNvPr>
          <p:cNvSpPr txBox="1">
            <a:spLocks noChangeArrowheads="1"/>
          </p:cNvSpPr>
          <p:nvPr/>
        </p:nvSpPr>
        <p:spPr bwMode="auto">
          <a:xfrm>
            <a:off x="1144588" y="374650"/>
            <a:ext cx="7324725" cy="51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600" b="1" dirty="0">
                <a:solidFill>
                  <a:schemeClr val="tx1"/>
                </a:solidFill>
                <a:latin typeface="Hammersmith One Bold"/>
                <a:cs typeface="Times New Roman" panose="02020603050405020304" pitchFamily="18" charset="0"/>
              </a:rPr>
              <a:t>MR FLUID MATERIALS</a:t>
            </a:r>
            <a:endParaRPr lang="en-US" altLang="en-US" sz="3600" dirty="0">
              <a:solidFill>
                <a:schemeClr val="tx1"/>
              </a:solidFill>
              <a:latin typeface="Hammersmith One Bold"/>
            </a:endParaRPr>
          </a:p>
        </p:txBody>
      </p:sp>
      <p:sp>
        <p:nvSpPr>
          <p:cNvPr id="12294" name="TextBox 5">
            <a:extLst>
              <a:ext uri="{FF2B5EF4-FFF2-40B4-BE49-F238E27FC236}">
                <a16:creationId xmlns:a16="http://schemas.microsoft.com/office/drawing/2014/main" id="{696E9D75-E75F-F969-8A87-4C38F8251A22}"/>
              </a:ext>
            </a:extLst>
          </p:cNvPr>
          <p:cNvSpPr txBox="1">
            <a:spLocks noChangeArrowheads="1"/>
          </p:cNvSpPr>
          <p:nvPr/>
        </p:nvSpPr>
        <p:spPr bwMode="auto">
          <a:xfrm>
            <a:off x="317500" y="1635125"/>
            <a:ext cx="2012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De-Ionized Water</a:t>
            </a:r>
            <a:r>
              <a:rPr lang="en-US" altLang="en-US" sz="1800">
                <a:latin typeface="Times New Roman" panose="02020603050405020304" pitchFamily="18" charset="0"/>
                <a:cs typeface="Times New Roman" panose="02020603050405020304" pitchFamily="18" charset="0"/>
              </a:rPr>
              <a:t>:</a:t>
            </a:r>
            <a:endParaRPr lang="en-US" altLang="en-US"/>
          </a:p>
        </p:txBody>
      </p:sp>
      <p:sp>
        <p:nvSpPr>
          <p:cNvPr id="12295" name="TextBox 8">
            <a:extLst>
              <a:ext uri="{FF2B5EF4-FFF2-40B4-BE49-F238E27FC236}">
                <a16:creationId xmlns:a16="http://schemas.microsoft.com/office/drawing/2014/main" id="{EF053E7C-2A5B-E112-02FE-6CFC69CAAB81}"/>
              </a:ext>
            </a:extLst>
          </p:cNvPr>
          <p:cNvSpPr txBox="1">
            <a:spLocks noChangeArrowheads="1"/>
          </p:cNvSpPr>
          <p:nvPr/>
        </p:nvSpPr>
        <p:spPr bwMode="auto">
          <a:xfrm>
            <a:off x="720725" y="2197100"/>
            <a:ext cx="8096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In this project, De-Ionized water at a pH level of about 5-8 is used. </a:t>
            </a:r>
          </a:p>
          <a:p>
            <a:pPr eaLnBrk="1" hangingPunct="1">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De-Ionised water is specially purified water which eliminates most of the minerals</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and salt ions </a:t>
            </a:r>
            <a:endParaRPr lang="en-US" altLang="en-US"/>
          </a:p>
        </p:txBody>
      </p:sp>
      <p:sp>
        <p:nvSpPr>
          <p:cNvPr id="12296" name="TextBox 9">
            <a:extLst>
              <a:ext uri="{FF2B5EF4-FFF2-40B4-BE49-F238E27FC236}">
                <a16:creationId xmlns:a16="http://schemas.microsoft.com/office/drawing/2014/main" id="{7AE108EC-725E-18D2-36C3-0FE1EB49D076}"/>
              </a:ext>
            </a:extLst>
          </p:cNvPr>
          <p:cNvSpPr txBox="1">
            <a:spLocks noChangeArrowheads="1"/>
          </p:cNvSpPr>
          <p:nvPr/>
        </p:nvSpPr>
        <p:spPr bwMode="auto">
          <a:xfrm>
            <a:off x="317500" y="3736975"/>
            <a:ext cx="85090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Difference Between Distilled and De ionized Water :</a:t>
            </a:r>
            <a:endParaRPr lang="en-US" altLang="en-US" sz="1800">
              <a:latin typeface="Times New Roman" panose="02020603050405020304" pitchFamily="18" charset="0"/>
              <a:cs typeface="Times New Roman" panose="02020603050405020304" pitchFamily="18" charset="0"/>
            </a:endParaRPr>
          </a:p>
          <a:p>
            <a:pPr eaLnBrk="1" hangingPunct="1">
              <a:lnSpc>
                <a:spcPts val="1950"/>
              </a:lnSpc>
            </a:pPr>
            <a:r>
              <a:rPr lang="en-US" altLang="en-US" sz="1800">
                <a:latin typeface="Times New Roman" panose="02020603050405020304" pitchFamily="18" charset="0"/>
                <a:cs typeface="Times New Roman" panose="02020603050405020304" pitchFamily="18" charset="0"/>
              </a:rPr>
              <a:t> </a:t>
            </a:r>
          </a:p>
          <a:p>
            <a:pPr eaLnBrk="1" hangingPunct="1"/>
            <a:r>
              <a:rPr lang="en-US" altLang="en-US" sz="1800">
                <a:latin typeface="Times New Roman" panose="02020603050405020304" pitchFamily="18" charset="0"/>
                <a:cs typeface="Times New Roman" panose="02020603050405020304" pitchFamily="18" charset="0"/>
              </a:rPr>
              <a:t>Distillation and deionization are similar in that both processes remove ionic impurities,</a:t>
            </a:r>
          </a:p>
          <a:p>
            <a:pPr eaLnBrk="1" hangingPunct="1"/>
            <a:r>
              <a:rPr lang="en-US" altLang="en-US" sz="1800">
                <a:latin typeface="Times New Roman" panose="02020603050405020304" pitchFamily="18" charset="0"/>
                <a:cs typeface="Times New Roman" panose="02020603050405020304" pitchFamily="18" charset="0"/>
              </a:rPr>
              <a:t> but distilled water and deionized water (DI) are not the same and are not interchangeable </a:t>
            </a:r>
          </a:p>
          <a:p>
            <a:pPr eaLnBrk="1" hangingPunct="1"/>
            <a:r>
              <a:rPr lang="en-US" altLang="en-US" sz="1800">
                <a:latin typeface="Times New Roman" panose="02020603050405020304" pitchFamily="18" charset="0"/>
                <a:cs typeface="Times New Roman" panose="02020603050405020304" pitchFamily="18" charset="0"/>
              </a:rPr>
              <a:t>for many lab purposes</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a:extLst>
              <a:ext uri="{FF2B5EF4-FFF2-40B4-BE49-F238E27FC236}">
                <a16:creationId xmlns:a16="http://schemas.microsoft.com/office/drawing/2014/main" id="{039B5822-951E-DCA6-8233-1377A48003B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8">
            <a:extLst>
              <a:ext uri="{FF2B5EF4-FFF2-40B4-BE49-F238E27FC236}">
                <a16:creationId xmlns:a16="http://schemas.microsoft.com/office/drawing/2014/main" id="{8B05C597-8224-161B-E5AC-CE5DA2A8FF8C}"/>
              </a:ext>
            </a:extLst>
          </p:cNvPr>
          <p:cNvSpPr txBox="1">
            <a:spLocks noChangeArrowheads="1"/>
          </p:cNvSpPr>
          <p:nvPr/>
        </p:nvSpPr>
        <p:spPr bwMode="auto">
          <a:xfrm>
            <a:off x="1144588" y="374650"/>
            <a:ext cx="7324725" cy="51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3600" b="1" dirty="0">
                <a:solidFill>
                  <a:schemeClr val="tx1"/>
                </a:solidFill>
                <a:latin typeface="Hammersmith One Bold"/>
                <a:cs typeface="Times New Roman" panose="02020603050405020304" pitchFamily="18" charset="0"/>
              </a:rPr>
              <a:t>MR FLUID MATERIALS</a:t>
            </a:r>
            <a:endParaRPr lang="en-US" altLang="en-US" sz="3600" dirty="0">
              <a:solidFill>
                <a:schemeClr val="tx1"/>
              </a:solidFill>
              <a:latin typeface="Hammersmith One Bold"/>
            </a:endParaRPr>
          </a:p>
        </p:txBody>
      </p:sp>
      <p:sp>
        <p:nvSpPr>
          <p:cNvPr id="13318" name="TextBox 5">
            <a:extLst>
              <a:ext uri="{FF2B5EF4-FFF2-40B4-BE49-F238E27FC236}">
                <a16:creationId xmlns:a16="http://schemas.microsoft.com/office/drawing/2014/main" id="{91A56CA8-FE5A-75C7-CD84-44B2C27B9C83}"/>
              </a:ext>
            </a:extLst>
          </p:cNvPr>
          <p:cNvSpPr txBox="1">
            <a:spLocks noChangeArrowheads="1"/>
          </p:cNvSpPr>
          <p:nvPr/>
        </p:nvSpPr>
        <p:spPr bwMode="auto">
          <a:xfrm>
            <a:off x="317500" y="1635125"/>
            <a:ext cx="1820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Lithium Grease:</a:t>
            </a:r>
            <a:endParaRPr lang="en-US" altLang="en-US"/>
          </a:p>
        </p:txBody>
      </p:sp>
      <p:sp>
        <p:nvSpPr>
          <p:cNvPr id="9" name="TextBox 8">
            <a:extLst>
              <a:ext uri="{FF2B5EF4-FFF2-40B4-BE49-F238E27FC236}">
                <a16:creationId xmlns:a16="http://schemas.microsoft.com/office/drawing/2014/main" id="{FBE66ED4-A97D-84C4-F823-8E3202671311}"/>
              </a:ext>
            </a:extLst>
          </p:cNvPr>
          <p:cNvSpPr txBox="1"/>
          <p:nvPr/>
        </p:nvSpPr>
        <p:spPr>
          <a:xfrm>
            <a:off x="720725" y="2197100"/>
            <a:ext cx="7500938" cy="923925"/>
          </a:xfrm>
          <a:prstGeom prst="rect">
            <a:avLst/>
          </a:prstGeom>
          <a:noFill/>
        </p:spPr>
        <p:txBody>
          <a:bodyPr wrap="none">
            <a:spAutoFit/>
          </a:bodyPr>
          <a:lstStyle/>
          <a:p>
            <a:pPr marL="285750" indent="-285750" eaLnBrk="1" fontAlgn="auto" hangingPunct="1">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Due to the weight and density of Carbonyl iron powder and silicon carbide, </a:t>
            </a:r>
          </a:p>
          <a:p>
            <a:pPr eaLnBrk="1" fontAlgn="auto" hangingPunct="1">
              <a:spcBef>
                <a:spcPts val="0"/>
              </a:spcBef>
              <a:spcAft>
                <a:spcPts val="0"/>
              </a:spcAft>
              <a:buClr>
                <a:srgbClr val="000000"/>
              </a:buClr>
              <a:buFont typeface="Arial"/>
              <a:buNone/>
              <a:defRPr/>
            </a:pPr>
            <a:r>
              <a:rPr lang="en-US" sz="1800" kern="0" dirty="0">
                <a:latin typeface="Times New Roman" panose="02020603050405020304" pitchFamily="18" charset="0"/>
                <a:ea typeface="Times New Roman" panose="02020603050405020304" pitchFamily="18" charset="0"/>
                <a:cs typeface="Arial"/>
                <a:sym typeface="Arial"/>
              </a:rPr>
              <a:t>      they sediment at the bottom of the container/beaker. </a:t>
            </a:r>
          </a:p>
          <a:p>
            <a:pPr marL="285750" indent="-285750" eaLnBrk="1" fontAlgn="auto" hangingPunct="1">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To reduce the sedimentation, Lithium Grease is added as stabilizers.</a:t>
            </a:r>
            <a:endParaRPr lang="en-US" kern="0" dirty="0">
              <a:latin typeface="Arial"/>
              <a:ea typeface="Arial"/>
              <a:cs typeface="Arial"/>
              <a:sym typeface="Arial"/>
            </a:endParaRPr>
          </a:p>
        </p:txBody>
      </p:sp>
      <p:pic>
        <p:nvPicPr>
          <p:cNvPr id="13320" name="Picture 4" descr="Ap3 High Temperature Lithium Grease, Packaging Type: Bucket, Packaging  Size: 500 G -210 Kg at Rs 160/kg in Jodhpur">
            <a:extLst>
              <a:ext uri="{FF2B5EF4-FFF2-40B4-BE49-F238E27FC236}">
                <a16:creationId xmlns:a16="http://schemas.microsoft.com/office/drawing/2014/main" id="{1F0BB16E-EB3C-CA36-8D7C-490205969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988" y="3429000"/>
            <a:ext cx="355282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4">
            <a:extLst>
              <a:ext uri="{FF2B5EF4-FFF2-40B4-BE49-F238E27FC236}">
                <a16:creationId xmlns:a16="http://schemas.microsoft.com/office/drawing/2014/main" id="{9518DC7D-DF49-E7A1-DB29-DC00836248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5"/>
          <a:stretch>
            <a:fillRect/>
          </a:stretch>
        </p:blipFill>
        <p:spPr bwMode="auto">
          <a:xfrm>
            <a:off x="495300" y="361950"/>
            <a:ext cx="449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8">
            <a:extLst>
              <a:ext uri="{FF2B5EF4-FFF2-40B4-BE49-F238E27FC236}">
                <a16:creationId xmlns:a16="http://schemas.microsoft.com/office/drawing/2014/main" id="{A6DC78F2-C007-00AD-B996-C7B2DCC69E72}"/>
              </a:ext>
            </a:extLst>
          </p:cNvPr>
          <p:cNvSpPr txBox="1">
            <a:spLocks noChangeArrowheads="1"/>
          </p:cNvSpPr>
          <p:nvPr/>
        </p:nvSpPr>
        <p:spPr bwMode="auto">
          <a:xfrm>
            <a:off x="1144588" y="374650"/>
            <a:ext cx="7324725" cy="48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ts val="3850"/>
              </a:lnSpc>
            </a:pPr>
            <a:r>
              <a:rPr lang="en-US" altLang="en-US" sz="2800" b="1" dirty="0">
                <a:solidFill>
                  <a:schemeClr val="tx1"/>
                </a:solidFill>
                <a:latin typeface="Hammersmith One" pitchFamily="2" charset="0"/>
                <a:cs typeface="Times New Roman" panose="02020603050405020304" pitchFamily="18" charset="0"/>
              </a:rPr>
              <a:t>WORK PIECE MATERIAL</a:t>
            </a:r>
            <a:endParaRPr lang="en-US" altLang="en-US" sz="2800" dirty="0">
              <a:solidFill>
                <a:schemeClr val="tx1"/>
              </a:solidFill>
              <a:latin typeface="Hammersmith One" pitchFamily="2" charset="0"/>
            </a:endParaRPr>
          </a:p>
        </p:txBody>
      </p:sp>
      <p:sp>
        <p:nvSpPr>
          <p:cNvPr id="14342" name="TextBox 5">
            <a:extLst>
              <a:ext uri="{FF2B5EF4-FFF2-40B4-BE49-F238E27FC236}">
                <a16:creationId xmlns:a16="http://schemas.microsoft.com/office/drawing/2014/main" id="{D29E823F-4434-21DA-2283-602C36EF0A9F}"/>
              </a:ext>
            </a:extLst>
          </p:cNvPr>
          <p:cNvSpPr txBox="1">
            <a:spLocks noChangeArrowheads="1"/>
          </p:cNvSpPr>
          <p:nvPr/>
        </p:nvSpPr>
        <p:spPr bwMode="auto">
          <a:xfrm>
            <a:off x="317500" y="1635125"/>
            <a:ext cx="1820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b="1">
                <a:latin typeface="Times New Roman" panose="02020603050405020304" pitchFamily="18" charset="0"/>
                <a:cs typeface="Times New Roman" panose="02020603050405020304" pitchFamily="18" charset="0"/>
              </a:rPr>
              <a:t>Aluminium 6061</a:t>
            </a:r>
            <a:endParaRPr lang="en-US" altLang="en-US"/>
          </a:p>
        </p:txBody>
      </p:sp>
      <p:sp>
        <p:nvSpPr>
          <p:cNvPr id="9" name="TextBox 8">
            <a:extLst>
              <a:ext uri="{FF2B5EF4-FFF2-40B4-BE49-F238E27FC236}">
                <a16:creationId xmlns:a16="http://schemas.microsoft.com/office/drawing/2014/main" id="{E200AA25-501F-B33A-E9CD-1B8A8AB22790}"/>
              </a:ext>
            </a:extLst>
          </p:cNvPr>
          <p:cNvSpPr txBox="1"/>
          <p:nvPr/>
        </p:nvSpPr>
        <p:spPr>
          <a:xfrm>
            <a:off x="720725" y="2197100"/>
            <a:ext cx="7532688" cy="1692275"/>
          </a:xfrm>
          <a:prstGeom prst="rect">
            <a:avLst/>
          </a:prstGeom>
          <a:noFill/>
        </p:spPr>
        <p:txBody>
          <a:bodyPr wrap="none">
            <a:spAutoFit/>
          </a:bodyPr>
          <a:lstStyle/>
          <a:p>
            <a:pPr marL="285750" indent="-285750" eaLnBrk="1" fontAlgn="auto" hangingPunct="1">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Al6061 is a precipitation-hardened aluminium alloy, containing magnesium </a:t>
            </a:r>
          </a:p>
          <a:p>
            <a:pPr eaLnBrk="1" fontAlgn="auto" hangingPunct="1">
              <a:spcBef>
                <a:spcPts val="0"/>
              </a:spcBef>
              <a:spcAft>
                <a:spcPts val="0"/>
              </a:spcAft>
              <a:buClr>
                <a:srgbClr val="000000"/>
              </a:buClr>
              <a:buFont typeface="Arial"/>
              <a:buNone/>
              <a:defRPr/>
            </a:pPr>
            <a:r>
              <a:rPr lang="en-US" sz="1800" kern="0" dirty="0">
                <a:latin typeface="Times New Roman" panose="02020603050405020304" pitchFamily="18" charset="0"/>
                <a:ea typeface="Times New Roman" panose="02020603050405020304" pitchFamily="18" charset="0"/>
                <a:cs typeface="Arial"/>
                <a:sym typeface="Arial"/>
              </a:rPr>
              <a:t>     and silicon as its major alloying elements. </a:t>
            </a:r>
          </a:p>
          <a:p>
            <a:pPr eaLnBrk="1" fontAlgn="auto" hangingPunct="1">
              <a:spcBef>
                <a:spcPts val="0"/>
              </a:spcBef>
              <a:spcAft>
                <a:spcPts val="0"/>
              </a:spcAft>
              <a:buClr>
                <a:srgbClr val="000000"/>
              </a:buClr>
              <a:buFont typeface="Arial"/>
              <a:buNone/>
              <a:defRPr/>
            </a:pPr>
            <a:endParaRPr lang="en-US" sz="1800" kern="0" dirty="0">
              <a:latin typeface="Times New Roman" panose="02020603050405020304" pitchFamily="18" charset="0"/>
              <a:ea typeface="Times New Roman" panose="02020603050405020304" pitchFamily="18" charset="0"/>
              <a:cs typeface="Arial"/>
              <a:sym typeface="Arial"/>
            </a:endParaRPr>
          </a:p>
          <a:p>
            <a:pPr marL="285750" indent="-285750" eaLnBrk="1" fontAlgn="auto" hangingPunct="1">
              <a:spcBef>
                <a:spcPts val="0"/>
              </a:spcBef>
              <a:spcAft>
                <a:spcPts val="0"/>
              </a:spcAft>
              <a:buClr>
                <a:srgbClr val="000000"/>
              </a:buClr>
              <a:buFont typeface="Arial" panose="020B0604020202020204" pitchFamily="34" charset="0"/>
              <a:buChar char="•"/>
              <a:defRPr/>
            </a:pPr>
            <a:r>
              <a:rPr lang="en-US" sz="1800" kern="0" dirty="0">
                <a:latin typeface="Times New Roman" panose="02020603050405020304" pitchFamily="18" charset="0"/>
                <a:ea typeface="Times New Roman" panose="02020603050405020304" pitchFamily="18" charset="0"/>
                <a:cs typeface="Arial"/>
                <a:sym typeface="Arial"/>
              </a:rPr>
              <a:t>Many studies and research are still going on to find out the best compatible</a:t>
            </a:r>
          </a:p>
          <a:p>
            <a:pPr eaLnBrk="1" fontAlgn="auto" hangingPunct="1">
              <a:spcBef>
                <a:spcPts val="0"/>
              </a:spcBef>
              <a:spcAft>
                <a:spcPts val="0"/>
              </a:spcAft>
              <a:buClr>
                <a:srgbClr val="000000"/>
              </a:buClr>
              <a:buFont typeface="Arial"/>
              <a:buNone/>
              <a:defRPr/>
            </a:pPr>
            <a:r>
              <a:rPr lang="en-US" sz="1800" kern="0" dirty="0">
                <a:latin typeface="Times New Roman" panose="02020603050405020304" pitchFamily="18" charset="0"/>
                <a:ea typeface="Times New Roman" panose="02020603050405020304" pitchFamily="18" charset="0"/>
                <a:cs typeface="Arial"/>
                <a:sym typeface="Arial"/>
              </a:rPr>
              <a:t>     and cost-effective finishing process for especially Al6061 material.</a:t>
            </a:r>
          </a:p>
          <a:p>
            <a:pPr eaLnBrk="1" fontAlgn="auto" hangingPunct="1">
              <a:spcBef>
                <a:spcPts val="0"/>
              </a:spcBef>
              <a:spcAft>
                <a:spcPts val="0"/>
              </a:spcAft>
              <a:buClr>
                <a:srgbClr val="000000"/>
              </a:buClr>
              <a:buFont typeface="Arial"/>
              <a:buNone/>
              <a:defRPr/>
            </a:pPr>
            <a:endParaRPr lang="en-US" kern="0" dirty="0">
              <a:latin typeface="Arial"/>
              <a:ea typeface="Arial"/>
              <a:cs typeface="Arial"/>
              <a:sym typeface="Arial"/>
            </a:endParaRPr>
          </a:p>
        </p:txBody>
      </p:sp>
      <p:pic>
        <p:nvPicPr>
          <p:cNvPr id="14344" name="Picture 6" descr="cae171c2-0287-45e5-b6c1-61b889a42648">
            <a:extLst>
              <a:ext uri="{FF2B5EF4-FFF2-40B4-BE49-F238E27FC236}">
                <a16:creationId xmlns:a16="http://schemas.microsoft.com/office/drawing/2014/main" id="{2A2031D1-1866-9BC2-A7CB-B5FE98120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25" y="4359275"/>
            <a:ext cx="2846388"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TotalTime>
  <Words>999</Words>
  <Application>Microsoft Office PowerPoint</Application>
  <PresentationFormat>On-screen Show (4:3)</PresentationFormat>
  <Paragraphs>119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Unknown User</cp:lastModifiedBy>
  <cp:revision>84</cp:revision>
  <dcterms:created xsi:type="dcterms:W3CDTF">2012-04-09T15:49:11Z</dcterms:created>
  <dcterms:modified xsi:type="dcterms:W3CDTF">2023-04-09T07:49:25Z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2023-04-08T07:52:43Z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e37aa34d-fef8-4577-9425-37bd8edb77b8</vt:lpwstr>
  </property>
  <property fmtid="{D5CDD505-2E9C-101B-9397-08002B2CF9AE}" pid="7" name="MSIP_Label_defa4170-0d19-0005-0004-bc88714345d2_ActionId">
    <vt:lpwstr>8bf3f07f-ffc9-4a41-a697-b20c7f799eda</vt:lpwstr>
  </property>
  <property fmtid="{D5CDD505-2E9C-101B-9397-08002B2CF9AE}" pid="8" name="MSIP_Label_defa4170-0d19-0005-0004-bc88714345d2_ContentBits">
    <vt:lpwstr>0</vt:lpwstr>
  </property>
</Properties>
</file>