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5"/>
  </p:notesMasterIdLst>
  <p:sldIdLst>
    <p:sldId id="257" r:id="rId2"/>
    <p:sldId id="259" r:id="rId3"/>
    <p:sldId id="296" r:id="rId4"/>
    <p:sldId id="260" r:id="rId5"/>
    <p:sldId id="297" r:id="rId6"/>
    <p:sldId id="263" r:id="rId7"/>
    <p:sldId id="266" r:id="rId8"/>
    <p:sldId id="268" r:id="rId9"/>
    <p:sldId id="299" r:id="rId10"/>
    <p:sldId id="305" r:id="rId11"/>
    <p:sldId id="303" r:id="rId12"/>
    <p:sldId id="306" r:id="rId13"/>
    <p:sldId id="308" r:id="rId14"/>
    <p:sldId id="309" r:id="rId15"/>
    <p:sldId id="310" r:id="rId16"/>
    <p:sldId id="311" r:id="rId17"/>
    <p:sldId id="312" r:id="rId18"/>
    <p:sldId id="313" r:id="rId19"/>
    <p:sldId id="314" r:id="rId20"/>
    <p:sldId id="315" r:id="rId21"/>
    <p:sldId id="316" r:id="rId22"/>
    <p:sldId id="317" r:id="rId23"/>
    <p:sldId id="31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9"/>
  </p:normalViewPr>
  <p:slideViewPr>
    <p:cSldViewPr>
      <p:cViewPr varScale="1">
        <p:scale>
          <a:sx n="102" d="100"/>
          <a:sy n="102" d="100"/>
        </p:scale>
        <p:origin x="138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amaze158@outlook.com" userId="057f376c7db56b4e" providerId="LiveId" clId="{6A2AFC89-847B-1F42-AB8C-A47DDFEDB6F6}"/>
    <pc:docChg chg="modSld">
      <pc:chgData name="anandamaze158@outlook.com" userId="057f376c7db56b4e" providerId="LiveId" clId="{6A2AFC89-847B-1F42-AB8C-A47DDFEDB6F6}" dt="2023-04-09T11:12:15.448" v="28" actId="255"/>
      <pc:docMkLst>
        <pc:docMk/>
      </pc:docMkLst>
      <pc:sldChg chg="addSp modSp mod">
        <pc:chgData name="anandamaze158@outlook.com" userId="057f376c7db56b4e" providerId="LiveId" clId="{6A2AFC89-847B-1F42-AB8C-A47DDFEDB6F6}" dt="2023-04-09T11:12:15.448" v="28" actId="255"/>
        <pc:sldMkLst>
          <pc:docMk/>
          <pc:sldMk cId="2601784446" sldId="313"/>
        </pc:sldMkLst>
        <pc:spChg chg="add mod">
          <ac:chgData name="anandamaze158@outlook.com" userId="057f376c7db56b4e" providerId="LiveId" clId="{6A2AFC89-847B-1F42-AB8C-A47DDFEDB6F6}" dt="2023-04-09T11:10:34.833" v="18" actId="1076"/>
          <ac:spMkLst>
            <pc:docMk/>
            <pc:sldMk cId="2601784446" sldId="313"/>
            <ac:spMk id="6" creationId="{4C8D59FD-16F5-3214-67D4-40D56892F6FF}"/>
          </ac:spMkLst>
        </pc:spChg>
        <pc:spChg chg="add mod">
          <ac:chgData name="anandamaze158@outlook.com" userId="057f376c7db56b4e" providerId="LiveId" clId="{6A2AFC89-847B-1F42-AB8C-A47DDFEDB6F6}" dt="2023-04-09T11:12:15.448" v="28" actId="255"/>
          <ac:spMkLst>
            <pc:docMk/>
            <pc:sldMk cId="2601784446" sldId="313"/>
            <ac:spMk id="7" creationId="{6E8410B5-39FA-94D4-F273-0D772AB66EDA}"/>
          </ac:spMkLst>
        </pc:spChg>
        <pc:graphicFrameChg chg="mod">
          <ac:chgData name="anandamaze158@outlook.com" userId="057f376c7db56b4e" providerId="LiveId" clId="{6A2AFC89-847B-1F42-AB8C-A47DDFEDB6F6}" dt="2023-04-09T11:11:59.044" v="26" actId="20577"/>
          <ac:graphicFrameMkLst>
            <pc:docMk/>
            <pc:sldMk cId="2601784446" sldId="313"/>
            <ac:graphicFrameMk id="4"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SN ratio</c:v>
                </c:pt>
              </c:strCache>
            </c:strRef>
          </c:tx>
          <c:marker>
            <c:symbol val="none"/>
          </c:marker>
          <c:cat>
            <c:numLit>
              <c:formatCode>General</c:formatCode>
              <c:ptCount val="2"/>
              <c:pt idx="0">
                <c:v>1000</c:v>
              </c:pt>
              <c:pt idx="1">
                <c:v>1400</c:v>
              </c:pt>
            </c:numLit>
          </c:cat>
          <c:val>
            <c:numRef>
              <c:f>Sheet1!$B$2:$B$3</c:f>
              <c:numCache>
                <c:formatCode>General</c:formatCode>
                <c:ptCount val="2"/>
                <c:pt idx="0">
                  <c:v>38.075600000000001</c:v>
                </c:pt>
                <c:pt idx="1">
                  <c:v>39.014000000000003</c:v>
                </c:pt>
              </c:numCache>
            </c:numRef>
          </c:val>
          <c:smooth val="0"/>
          <c:extLst>
            <c:ext xmlns:c16="http://schemas.microsoft.com/office/drawing/2014/chart" uri="{C3380CC4-5D6E-409C-BE32-E72D297353CC}">
              <c16:uniqueId val="{00000000-CD8B-4F40-B0A4-35C176517432}"/>
            </c:ext>
          </c:extLst>
        </c:ser>
        <c:dLbls>
          <c:showLegendKey val="0"/>
          <c:showVal val="0"/>
          <c:showCatName val="0"/>
          <c:showSerName val="0"/>
          <c:showPercent val="0"/>
          <c:showBubbleSize val="0"/>
        </c:dLbls>
        <c:smooth val="0"/>
        <c:axId val="133934080"/>
        <c:axId val="136803456"/>
      </c:lineChart>
      <c:catAx>
        <c:axId val="133934080"/>
        <c:scaling>
          <c:orientation val="minMax"/>
        </c:scaling>
        <c:delete val="0"/>
        <c:axPos val="b"/>
        <c:title>
          <c:tx>
            <c:rich>
              <a:bodyPr/>
              <a:lstStyle/>
              <a:p>
                <a:pPr>
                  <a:defRPr/>
                </a:pPr>
                <a:r>
                  <a:rPr lang="en-US" sz="1400" b="0">
                    <a:latin typeface="Times New Roman" pitchFamily="18" charset="0"/>
                    <a:cs typeface="Times New Roman" pitchFamily="18" charset="0"/>
                  </a:rPr>
                  <a:t>Speed (rpm)</a:t>
                </a:r>
              </a:p>
            </c:rich>
          </c:tx>
          <c:overlay val="0"/>
        </c:title>
        <c:numFmt formatCode="General" sourceLinked="1"/>
        <c:majorTickMark val="out"/>
        <c:minorTickMark val="none"/>
        <c:tickLblPos val="nextTo"/>
        <c:crossAx val="136803456"/>
        <c:crosses val="autoZero"/>
        <c:auto val="1"/>
        <c:lblAlgn val="ctr"/>
        <c:lblOffset val="100"/>
        <c:noMultiLvlLbl val="0"/>
      </c:catAx>
      <c:valAx>
        <c:axId val="136803456"/>
        <c:scaling>
          <c:orientation val="minMax"/>
        </c:scaling>
        <c:delete val="0"/>
        <c:axPos val="l"/>
        <c:majorGridlines/>
        <c:title>
          <c:tx>
            <c:rich>
              <a:bodyPr rot="-5400000" vert="horz"/>
              <a:lstStyle/>
              <a:p>
                <a:pPr>
                  <a:defRPr/>
                </a:pPr>
                <a:r>
                  <a:rPr lang="en-US" sz="1400" b="0">
                    <a:latin typeface="Times New Roman" pitchFamily="18" charset="0"/>
                    <a:cs typeface="Times New Roman" pitchFamily="18" charset="0"/>
                  </a:rPr>
                  <a:t>SN</a:t>
                </a:r>
                <a:r>
                  <a:rPr lang="en-US" sz="1400" b="0" baseline="0">
                    <a:latin typeface="Times New Roman" pitchFamily="18" charset="0"/>
                    <a:cs typeface="Times New Roman" pitchFamily="18" charset="0"/>
                  </a:rPr>
                  <a:t> Ratio</a:t>
                </a:r>
                <a:endParaRPr lang="en-US" sz="1400" b="0">
                  <a:latin typeface="Times New Roman" pitchFamily="18" charset="0"/>
                  <a:cs typeface="Times New Roman" pitchFamily="18" charset="0"/>
                </a:endParaRPr>
              </a:p>
            </c:rich>
          </c:tx>
          <c:overlay val="0"/>
        </c:title>
        <c:numFmt formatCode="General" sourceLinked="1"/>
        <c:majorTickMark val="out"/>
        <c:minorTickMark val="none"/>
        <c:tickLblPos val="nextTo"/>
        <c:crossAx val="133934080"/>
        <c:crosses val="autoZero"/>
        <c:crossBetween val="between"/>
      </c:valAx>
      <c:spPr>
        <a:noFill/>
        <a:ln w="25400">
          <a:noFill/>
        </a:ln>
      </c:spPr>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Sheet1!$B$5</c:f>
              <c:strCache>
                <c:ptCount val="1"/>
                <c:pt idx="0">
                  <c:v>SN ratio</c:v>
                </c:pt>
              </c:strCache>
            </c:strRef>
          </c:tx>
          <c:marker>
            <c:symbol val="none"/>
          </c:marker>
          <c:cat>
            <c:numLit>
              <c:formatCode>General</c:formatCode>
              <c:ptCount val="2"/>
              <c:pt idx="0">
                <c:v>7</c:v>
              </c:pt>
              <c:pt idx="1">
                <c:v>8</c:v>
              </c:pt>
            </c:numLit>
          </c:cat>
          <c:val>
            <c:numRef>
              <c:f>Sheet1!$B$6:$B$7</c:f>
              <c:numCache>
                <c:formatCode>General</c:formatCode>
                <c:ptCount val="2"/>
                <c:pt idx="0">
                  <c:v>35.645249999999997</c:v>
                </c:pt>
                <c:pt idx="1">
                  <c:v>38.015160000000002</c:v>
                </c:pt>
              </c:numCache>
            </c:numRef>
          </c:val>
          <c:smooth val="0"/>
          <c:extLst>
            <c:ext xmlns:c16="http://schemas.microsoft.com/office/drawing/2014/chart" uri="{C3380CC4-5D6E-409C-BE32-E72D297353CC}">
              <c16:uniqueId val="{00000000-80FB-428A-8C64-9B43D8E2CA52}"/>
            </c:ext>
          </c:extLst>
        </c:ser>
        <c:dLbls>
          <c:showLegendKey val="0"/>
          <c:showVal val="0"/>
          <c:showCatName val="0"/>
          <c:showSerName val="0"/>
          <c:showPercent val="0"/>
          <c:showBubbleSize val="0"/>
        </c:dLbls>
        <c:smooth val="0"/>
        <c:axId val="136819840"/>
        <c:axId val="136821760"/>
      </c:lineChart>
      <c:catAx>
        <c:axId val="136819840"/>
        <c:scaling>
          <c:orientation val="minMax"/>
        </c:scaling>
        <c:delete val="0"/>
        <c:axPos val="b"/>
        <c:title>
          <c:tx>
            <c:rich>
              <a:bodyPr/>
              <a:lstStyle/>
              <a:p>
                <a:pPr>
                  <a:defRPr/>
                </a:pPr>
                <a:r>
                  <a:rPr lang="en-US" sz="1400" b="0">
                    <a:latin typeface="Times New Roman" pitchFamily="18" charset="0"/>
                    <a:cs typeface="Times New Roman" pitchFamily="18" charset="0"/>
                  </a:rPr>
                  <a:t>Axil Force (KN)</a:t>
                </a:r>
              </a:p>
            </c:rich>
          </c:tx>
          <c:overlay val="0"/>
        </c:title>
        <c:numFmt formatCode="General" sourceLinked="1"/>
        <c:majorTickMark val="out"/>
        <c:minorTickMark val="none"/>
        <c:tickLblPos val="nextTo"/>
        <c:crossAx val="136821760"/>
        <c:crosses val="autoZero"/>
        <c:auto val="1"/>
        <c:lblAlgn val="ctr"/>
        <c:lblOffset val="100"/>
        <c:noMultiLvlLbl val="0"/>
      </c:catAx>
      <c:valAx>
        <c:axId val="136821760"/>
        <c:scaling>
          <c:orientation val="minMax"/>
        </c:scaling>
        <c:delete val="0"/>
        <c:axPos val="l"/>
        <c:majorGridlines/>
        <c:title>
          <c:tx>
            <c:rich>
              <a:bodyPr rot="-5400000" vert="horz"/>
              <a:lstStyle/>
              <a:p>
                <a:pPr>
                  <a:defRPr/>
                </a:pPr>
                <a:r>
                  <a:rPr lang="en-US" sz="1400" b="0">
                    <a:latin typeface="Times New Roman" pitchFamily="18" charset="0"/>
                    <a:cs typeface="Times New Roman" pitchFamily="18" charset="0"/>
                  </a:rPr>
                  <a:t>SN Ratio</a:t>
                </a:r>
              </a:p>
            </c:rich>
          </c:tx>
          <c:overlay val="0"/>
        </c:title>
        <c:numFmt formatCode="General" sourceLinked="1"/>
        <c:majorTickMark val="out"/>
        <c:minorTickMark val="none"/>
        <c:tickLblPos val="nextTo"/>
        <c:crossAx val="136819840"/>
        <c:crosses val="autoZero"/>
        <c:crossBetween val="between"/>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562587599849586"/>
          <c:y val="3.4197364444042422E-2"/>
          <c:w val="0.55582549286983118"/>
          <c:h val="0.6567432153076691"/>
        </c:manualLayout>
      </c:layout>
      <c:lineChart>
        <c:grouping val="standard"/>
        <c:varyColors val="0"/>
        <c:ser>
          <c:idx val="0"/>
          <c:order val="0"/>
          <c:tx>
            <c:strRef>
              <c:f>Sheet1!$B$9</c:f>
              <c:strCache>
                <c:ptCount val="1"/>
                <c:pt idx="0">
                  <c:v>SN ratio</c:v>
                </c:pt>
              </c:strCache>
            </c:strRef>
          </c:tx>
          <c:marker>
            <c:symbol val="none"/>
          </c:marker>
          <c:cat>
            <c:numLit>
              <c:formatCode>General</c:formatCode>
              <c:ptCount val="2"/>
              <c:pt idx="0">
                <c:v>1.2</c:v>
              </c:pt>
              <c:pt idx="1">
                <c:v>1.8</c:v>
              </c:pt>
            </c:numLit>
          </c:cat>
          <c:val>
            <c:numRef>
              <c:f>Sheet1!$B$10:$B$11</c:f>
              <c:numCache>
                <c:formatCode>General</c:formatCode>
                <c:ptCount val="2"/>
                <c:pt idx="0">
                  <c:v>39.115900000000003</c:v>
                </c:pt>
                <c:pt idx="1">
                  <c:v>37.467930000000003</c:v>
                </c:pt>
              </c:numCache>
            </c:numRef>
          </c:val>
          <c:smooth val="0"/>
          <c:extLst>
            <c:ext xmlns:c16="http://schemas.microsoft.com/office/drawing/2014/chart" uri="{C3380CC4-5D6E-409C-BE32-E72D297353CC}">
              <c16:uniqueId val="{00000000-ABD8-4209-81FE-F0581BACB304}"/>
            </c:ext>
          </c:extLst>
        </c:ser>
        <c:dLbls>
          <c:showLegendKey val="0"/>
          <c:showVal val="0"/>
          <c:showCatName val="0"/>
          <c:showSerName val="0"/>
          <c:showPercent val="0"/>
          <c:showBubbleSize val="0"/>
        </c:dLbls>
        <c:smooth val="0"/>
        <c:axId val="137112576"/>
        <c:axId val="137114752"/>
      </c:lineChart>
      <c:catAx>
        <c:axId val="137112576"/>
        <c:scaling>
          <c:orientation val="minMax"/>
        </c:scaling>
        <c:delete val="0"/>
        <c:axPos val="b"/>
        <c:title>
          <c:tx>
            <c:rich>
              <a:bodyPr/>
              <a:lstStyle/>
              <a:p>
                <a:pPr>
                  <a:defRPr/>
                </a:pPr>
                <a:r>
                  <a:rPr lang="en-US" sz="1400" b="0">
                    <a:latin typeface="Times New Roman" pitchFamily="18" charset="0"/>
                    <a:cs typeface="Times New Roman" pitchFamily="18" charset="0"/>
                  </a:rPr>
                  <a:t>Feed rate (mm/s)</a:t>
                </a:r>
              </a:p>
            </c:rich>
          </c:tx>
          <c:overlay val="0"/>
        </c:title>
        <c:numFmt formatCode="General" sourceLinked="1"/>
        <c:majorTickMark val="out"/>
        <c:minorTickMark val="none"/>
        <c:tickLblPos val="nextTo"/>
        <c:crossAx val="137114752"/>
        <c:crosses val="autoZero"/>
        <c:auto val="1"/>
        <c:lblAlgn val="ctr"/>
        <c:lblOffset val="100"/>
        <c:noMultiLvlLbl val="0"/>
      </c:catAx>
      <c:valAx>
        <c:axId val="137114752"/>
        <c:scaling>
          <c:orientation val="minMax"/>
        </c:scaling>
        <c:delete val="0"/>
        <c:axPos val="l"/>
        <c:majorGridlines/>
        <c:title>
          <c:tx>
            <c:rich>
              <a:bodyPr rot="-5400000" vert="horz"/>
              <a:lstStyle/>
              <a:p>
                <a:pPr>
                  <a:defRPr/>
                </a:pPr>
                <a:r>
                  <a:rPr lang="en-US" sz="1400" b="0">
                    <a:latin typeface="Times New Roman" pitchFamily="18" charset="0"/>
                    <a:cs typeface="Times New Roman" pitchFamily="18" charset="0"/>
                  </a:rPr>
                  <a:t>SN</a:t>
                </a:r>
                <a:r>
                  <a:rPr lang="en-US" sz="1400" b="0" baseline="0">
                    <a:latin typeface="Times New Roman" pitchFamily="18" charset="0"/>
                    <a:cs typeface="Times New Roman" pitchFamily="18" charset="0"/>
                  </a:rPr>
                  <a:t> Ratio</a:t>
                </a:r>
                <a:endParaRPr lang="en-US" sz="1400" b="0">
                  <a:latin typeface="Times New Roman" pitchFamily="18" charset="0"/>
                  <a:cs typeface="Times New Roman" pitchFamily="18" charset="0"/>
                </a:endParaRPr>
              </a:p>
            </c:rich>
          </c:tx>
          <c:overlay val="0"/>
        </c:title>
        <c:numFmt formatCode="General" sourceLinked="1"/>
        <c:majorTickMark val="out"/>
        <c:minorTickMark val="none"/>
        <c:tickLblPos val="nextTo"/>
        <c:crossAx val="137112576"/>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988407699037624E-2"/>
          <c:y val="5.1400554097404488E-2"/>
          <c:w val="0.71605271216097988"/>
          <c:h val="0.8326195683872849"/>
        </c:manualLayout>
      </c:layout>
      <c:lineChart>
        <c:grouping val="standard"/>
        <c:varyColors val="0"/>
        <c:ser>
          <c:idx val="0"/>
          <c:order val="0"/>
          <c:tx>
            <c:v>BASE REGION</c:v>
          </c:tx>
          <c:marker>
            <c:symbol val="none"/>
          </c:marker>
          <c:val>
            <c:numRef>
              <c:f>Sheet1!$H$11:$H$18</c:f>
              <c:numCache>
                <c:formatCode>General</c:formatCode>
                <c:ptCount val="8"/>
                <c:pt idx="0">
                  <c:v>44</c:v>
                </c:pt>
                <c:pt idx="1">
                  <c:v>43</c:v>
                </c:pt>
                <c:pt idx="2">
                  <c:v>48</c:v>
                </c:pt>
                <c:pt idx="3">
                  <c:v>43</c:v>
                </c:pt>
                <c:pt idx="4">
                  <c:v>45</c:v>
                </c:pt>
                <c:pt idx="5">
                  <c:v>47</c:v>
                </c:pt>
                <c:pt idx="6">
                  <c:v>44</c:v>
                </c:pt>
                <c:pt idx="7">
                  <c:v>44</c:v>
                </c:pt>
              </c:numCache>
            </c:numRef>
          </c:val>
          <c:smooth val="0"/>
          <c:extLst>
            <c:ext xmlns:c16="http://schemas.microsoft.com/office/drawing/2014/chart" uri="{C3380CC4-5D6E-409C-BE32-E72D297353CC}">
              <c16:uniqueId val="{00000000-A681-4CBA-A5D9-1B41006FE264}"/>
            </c:ext>
          </c:extLst>
        </c:ser>
        <c:ser>
          <c:idx val="1"/>
          <c:order val="1"/>
          <c:tx>
            <c:v>WELD REGION</c:v>
          </c:tx>
          <c:marker>
            <c:symbol val="none"/>
          </c:marker>
          <c:val>
            <c:numRef>
              <c:f>Sheet1!$I$11:$I$18</c:f>
              <c:numCache>
                <c:formatCode>General</c:formatCode>
                <c:ptCount val="8"/>
                <c:pt idx="0">
                  <c:v>47</c:v>
                </c:pt>
                <c:pt idx="1">
                  <c:v>48</c:v>
                </c:pt>
                <c:pt idx="2">
                  <c:v>54</c:v>
                </c:pt>
                <c:pt idx="3">
                  <c:v>45</c:v>
                </c:pt>
                <c:pt idx="4">
                  <c:v>53</c:v>
                </c:pt>
                <c:pt idx="5">
                  <c:v>51</c:v>
                </c:pt>
                <c:pt idx="6">
                  <c:v>48</c:v>
                </c:pt>
                <c:pt idx="7">
                  <c:v>53</c:v>
                </c:pt>
              </c:numCache>
            </c:numRef>
          </c:val>
          <c:smooth val="0"/>
          <c:extLst>
            <c:ext xmlns:c16="http://schemas.microsoft.com/office/drawing/2014/chart" uri="{C3380CC4-5D6E-409C-BE32-E72D297353CC}">
              <c16:uniqueId val="{00000001-A681-4CBA-A5D9-1B41006FE264}"/>
            </c:ext>
          </c:extLst>
        </c:ser>
        <c:dLbls>
          <c:showLegendKey val="0"/>
          <c:showVal val="0"/>
          <c:showCatName val="0"/>
          <c:showSerName val="0"/>
          <c:showPercent val="0"/>
          <c:showBubbleSize val="0"/>
        </c:dLbls>
        <c:smooth val="0"/>
        <c:axId val="137158656"/>
        <c:axId val="137160576"/>
      </c:lineChart>
      <c:catAx>
        <c:axId val="137158656"/>
        <c:scaling>
          <c:orientation val="minMax"/>
        </c:scaling>
        <c:delete val="0"/>
        <c:axPos val="b"/>
        <c:majorTickMark val="out"/>
        <c:minorTickMark val="none"/>
        <c:tickLblPos val="nextTo"/>
        <c:crossAx val="137160576"/>
        <c:crosses val="autoZero"/>
        <c:auto val="1"/>
        <c:lblAlgn val="ctr"/>
        <c:lblOffset val="100"/>
        <c:noMultiLvlLbl val="0"/>
      </c:catAx>
      <c:valAx>
        <c:axId val="137160576"/>
        <c:scaling>
          <c:orientation val="minMax"/>
        </c:scaling>
        <c:delete val="0"/>
        <c:axPos val="l"/>
        <c:majorGridlines/>
        <c:numFmt formatCode="General" sourceLinked="1"/>
        <c:majorTickMark val="out"/>
        <c:minorTickMark val="none"/>
        <c:tickLblPos val="nextTo"/>
        <c:crossAx val="137158656"/>
        <c:crosses val="autoZero"/>
        <c:crossBetween val="between"/>
      </c:valAx>
    </c:plotArea>
    <c:legend>
      <c:legendPos val="r"/>
      <c:layout>
        <c:manualLayout>
          <c:xMode val="edge"/>
          <c:yMode val="edge"/>
          <c:x val="0.75241749494427945"/>
          <c:y val="0.42272245012367921"/>
          <c:w val="0.24211802418140355"/>
          <c:h val="0.15455476325635531"/>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378B74-EF12-4DD3-9A25-6182B34AA9B1}" type="datetimeFigureOut">
              <a:rPr lang="en-US" smtClean="0"/>
              <a:t>4/9/23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8F8019-3E37-468F-AEE8-7F11A11A0206}" type="slidenum">
              <a:rPr lang="en-US" smtClean="0"/>
              <a:t>‹#›</a:t>
            </a:fld>
            <a:endParaRPr lang="en-US"/>
          </a:p>
        </p:txBody>
      </p:sp>
    </p:spTree>
    <p:extLst>
      <p:ext uri="{BB962C8B-B14F-4D97-AF65-F5344CB8AC3E}">
        <p14:creationId xmlns:p14="http://schemas.microsoft.com/office/powerpoint/2010/main" val="3572921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1"/>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9pPr>
          </a:lstStyle>
          <a:p>
            <a:pPr eaLnBrk="1" hangingPunct="1"/>
            <a:fld id="{872963BA-83BE-4FA5-8422-B9D0EA3191EC}" type="slidenum">
              <a:rPr lang="en-GB">
                <a:solidFill>
                  <a:srgbClr val="000000"/>
                </a:solidFill>
              </a:rPr>
              <a:pPr eaLnBrk="1" hangingPunct="1"/>
              <a:t>1</a:t>
            </a:fld>
            <a:endParaRPr lang="en-GB">
              <a:solidFill>
                <a:srgbClr val="000000"/>
              </a:solidFill>
            </a:endParaRPr>
          </a:p>
        </p:txBody>
      </p:sp>
      <p:sp>
        <p:nvSpPr>
          <p:cNvPr id="41987" name="Text Box 1"/>
          <p:cNvSpPr txBox="1">
            <a:spLocks noChangeArrowheads="1"/>
          </p:cNvSpPr>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9pPr>
          </a:lstStyle>
          <a:p>
            <a:pPr algn="r" eaLnBrk="1" hangingPunct="1">
              <a:lnSpc>
                <a:spcPct val="104000"/>
              </a:lnSpc>
              <a:buClr>
                <a:srgbClr val="000000"/>
              </a:buClr>
            </a:pPr>
            <a:fld id="{CEB4B7E6-CA0D-4FA9-A1AA-BFAC5B2A5E16}" type="slidenum">
              <a:rPr lang="en-GB" sz="1200">
                <a:solidFill>
                  <a:srgbClr val="000000"/>
                </a:solidFill>
              </a:rPr>
              <a:pPr algn="r" eaLnBrk="1" hangingPunct="1">
                <a:lnSpc>
                  <a:spcPct val="104000"/>
                </a:lnSpc>
                <a:buClr>
                  <a:srgbClr val="000000"/>
                </a:buClr>
              </a:pPr>
              <a:t>1</a:t>
            </a:fld>
            <a:endParaRPr lang="en-GB" sz="1200">
              <a:solidFill>
                <a:srgbClr val="000000"/>
              </a:solidFill>
            </a:endParaRPr>
          </a:p>
        </p:txBody>
      </p:sp>
      <p:sp>
        <p:nvSpPr>
          <p:cNvPr id="41988" name="Text Box 2"/>
          <p:cNvSpPr txBox="1">
            <a:spLocks noChangeArrowheads="1"/>
          </p:cNvSpPr>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9pPr>
          </a:lstStyle>
          <a:p>
            <a:pPr algn="r" eaLnBrk="1" hangingPunct="1">
              <a:lnSpc>
                <a:spcPct val="104000"/>
              </a:lnSpc>
              <a:buClr>
                <a:srgbClr val="000000"/>
              </a:buClr>
            </a:pPr>
            <a:fld id="{3D762521-EE52-4AEB-BB44-100481F8024C}" type="slidenum">
              <a:rPr lang="en-GB" sz="1200">
                <a:solidFill>
                  <a:srgbClr val="000000"/>
                </a:solidFill>
              </a:rPr>
              <a:pPr algn="r" eaLnBrk="1" hangingPunct="1">
                <a:lnSpc>
                  <a:spcPct val="104000"/>
                </a:lnSpc>
                <a:buClr>
                  <a:srgbClr val="000000"/>
                </a:buClr>
              </a:pPr>
              <a:t>1</a:t>
            </a:fld>
            <a:endParaRPr lang="en-GB" sz="1200">
              <a:solidFill>
                <a:srgbClr val="000000"/>
              </a:solidFill>
            </a:endParaRPr>
          </a:p>
        </p:txBody>
      </p:sp>
      <p:sp>
        <p:nvSpPr>
          <p:cNvPr id="41989" name="Text Box 3"/>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b="1">
                <a:solidFill>
                  <a:schemeClr val="bg1"/>
                </a:solidFill>
                <a:latin typeface="Arial" charset="0"/>
              </a:defRPr>
            </a:lvl1pPr>
            <a:lvl2pPr marL="742950" indent="-285750" eaLnBrk="0" hangingPunct="0">
              <a:defRPr b="1">
                <a:solidFill>
                  <a:schemeClr val="bg1"/>
                </a:solidFill>
                <a:latin typeface="Arial" charset="0"/>
              </a:defRPr>
            </a:lvl2pPr>
            <a:lvl3pPr marL="1143000" indent="-228600" eaLnBrk="0" hangingPunct="0">
              <a:defRPr b="1">
                <a:solidFill>
                  <a:schemeClr val="bg1"/>
                </a:solidFill>
                <a:latin typeface="Arial" charset="0"/>
              </a:defRPr>
            </a:lvl3pPr>
            <a:lvl4pPr marL="1600200" indent="-228600" eaLnBrk="0" hangingPunct="0">
              <a:defRPr b="1">
                <a:solidFill>
                  <a:schemeClr val="bg1"/>
                </a:solidFill>
                <a:latin typeface="Arial" charset="0"/>
              </a:defRPr>
            </a:lvl4pPr>
            <a:lvl5pPr marL="2057400" indent="-228600" eaLnBrk="0" hangingPunct="0">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defRPr b="1">
                <a:solidFill>
                  <a:schemeClr val="bg1"/>
                </a:solidFill>
                <a:latin typeface="Arial" charset="0"/>
              </a:defRPr>
            </a:lvl9pPr>
          </a:lstStyle>
          <a:p>
            <a:pPr eaLnBrk="1" hangingPunct="1"/>
            <a:endParaRPr lang="en-IN"/>
          </a:p>
        </p:txBody>
      </p:sp>
      <p:sp>
        <p:nvSpPr>
          <p:cNvPr id="41990" name="Rectangle 4"/>
          <p:cNvSpPr txBox="1">
            <a:spLocks noGrp="1" noChangeArrowheads="1"/>
          </p:cNvSpPr>
          <p:nvPr>
            <p:ph type="body"/>
          </p:nvPr>
        </p:nvSpPr>
        <p:spPr>
          <a:xfrm>
            <a:off x="685800" y="4343400"/>
            <a:ext cx="5480050" cy="4108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1"/>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9pPr>
          </a:lstStyle>
          <a:p>
            <a:pPr eaLnBrk="1" hangingPunct="1"/>
            <a:fld id="{3A3B3EAD-7819-49DC-A2A0-CDC272ECF730}" type="slidenum">
              <a:rPr lang="en-GB">
                <a:solidFill>
                  <a:srgbClr val="000000"/>
                </a:solidFill>
              </a:rPr>
              <a:pPr eaLnBrk="1" hangingPunct="1"/>
              <a:t>4</a:t>
            </a:fld>
            <a:endParaRPr lang="en-GB">
              <a:solidFill>
                <a:srgbClr val="000000"/>
              </a:solidFill>
            </a:endParaRPr>
          </a:p>
        </p:txBody>
      </p:sp>
      <p:sp>
        <p:nvSpPr>
          <p:cNvPr id="43011" name="Text Box 1"/>
          <p:cNvSpPr txBox="1">
            <a:spLocks noChangeArrowheads="1"/>
          </p:cNvSpPr>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9pPr>
          </a:lstStyle>
          <a:p>
            <a:pPr algn="r" eaLnBrk="1" hangingPunct="1">
              <a:lnSpc>
                <a:spcPct val="104000"/>
              </a:lnSpc>
              <a:buClr>
                <a:srgbClr val="000000"/>
              </a:buClr>
            </a:pPr>
            <a:fld id="{2E073522-C6A4-41E7-89E0-8CB47A39AF64}" type="slidenum">
              <a:rPr lang="en-GB" sz="1200">
                <a:solidFill>
                  <a:srgbClr val="000000"/>
                </a:solidFill>
              </a:rPr>
              <a:pPr algn="r" eaLnBrk="1" hangingPunct="1">
                <a:lnSpc>
                  <a:spcPct val="104000"/>
                </a:lnSpc>
                <a:buClr>
                  <a:srgbClr val="000000"/>
                </a:buClr>
              </a:pPr>
              <a:t>4</a:t>
            </a:fld>
            <a:endParaRPr lang="en-GB" sz="1200">
              <a:solidFill>
                <a:srgbClr val="000000"/>
              </a:solidFill>
            </a:endParaRPr>
          </a:p>
        </p:txBody>
      </p:sp>
      <p:sp>
        <p:nvSpPr>
          <p:cNvPr id="43012" name="Text Box 2"/>
          <p:cNvSpPr txBox="1">
            <a:spLocks noChangeArrowheads="1"/>
          </p:cNvSpPr>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9pPr>
          </a:lstStyle>
          <a:p>
            <a:pPr algn="r" eaLnBrk="1" hangingPunct="1">
              <a:lnSpc>
                <a:spcPct val="104000"/>
              </a:lnSpc>
              <a:buClr>
                <a:srgbClr val="000000"/>
              </a:buClr>
            </a:pPr>
            <a:fld id="{3A3EA6D6-CFE0-45AE-A399-22643B844FF5}" type="slidenum">
              <a:rPr lang="en-GB" sz="1200">
                <a:solidFill>
                  <a:srgbClr val="000000"/>
                </a:solidFill>
              </a:rPr>
              <a:pPr algn="r" eaLnBrk="1" hangingPunct="1">
                <a:lnSpc>
                  <a:spcPct val="104000"/>
                </a:lnSpc>
                <a:buClr>
                  <a:srgbClr val="000000"/>
                </a:buClr>
              </a:pPr>
              <a:t>4</a:t>
            </a:fld>
            <a:endParaRPr lang="en-GB" sz="1200">
              <a:solidFill>
                <a:srgbClr val="000000"/>
              </a:solidFill>
            </a:endParaRPr>
          </a:p>
        </p:txBody>
      </p:sp>
      <p:sp>
        <p:nvSpPr>
          <p:cNvPr id="43013" name="Text Box 3"/>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b="1">
                <a:solidFill>
                  <a:schemeClr val="bg1"/>
                </a:solidFill>
                <a:latin typeface="Arial" charset="0"/>
              </a:defRPr>
            </a:lvl1pPr>
            <a:lvl2pPr marL="742950" indent="-285750" eaLnBrk="0" hangingPunct="0">
              <a:defRPr b="1">
                <a:solidFill>
                  <a:schemeClr val="bg1"/>
                </a:solidFill>
                <a:latin typeface="Arial" charset="0"/>
              </a:defRPr>
            </a:lvl2pPr>
            <a:lvl3pPr marL="1143000" indent="-228600" eaLnBrk="0" hangingPunct="0">
              <a:defRPr b="1">
                <a:solidFill>
                  <a:schemeClr val="bg1"/>
                </a:solidFill>
                <a:latin typeface="Arial" charset="0"/>
              </a:defRPr>
            </a:lvl3pPr>
            <a:lvl4pPr marL="1600200" indent="-228600" eaLnBrk="0" hangingPunct="0">
              <a:defRPr b="1">
                <a:solidFill>
                  <a:schemeClr val="bg1"/>
                </a:solidFill>
                <a:latin typeface="Arial" charset="0"/>
              </a:defRPr>
            </a:lvl4pPr>
            <a:lvl5pPr marL="2057400" indent="-228600" eaLnBrk="0" hangingPunct="0">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defRPr b="1">
                <a:solidFill>
                  <a:schemeClr val="bg1"/>
                </a:solidFill>
                <a:latin typeface="Arial" charset="0"/>
              </a:defRPr>
            </a:lvl9pPr>
          </a:lstStyle>
          <a:p>
            <a:pPr eaLnBrk="1" hangingPunct="1"/>
            <a:endParaRPr lang="en-IN"/>
          </a:p>
        </p:txBody>
      </p:sp>
      <p:sp>
        <p:nvSpPr>
          <p:cNvPr id="43014" name="Rectangle 4"/>
          <p:cNvSpPr txBox="1">
            <a:spLocks noGrp="1" noChangeArrowheads="1"/>
          </p:cNvSpPr>
          <p:nvPr>
            <p:ph type="body"/>
          </p:nvPr>
        </p:nvSpPr>
        <p:spPr>
          <a:xfrm>
            <a:off x="685800" y="4343400"/>
            <a:ext cx="5480050" cy="4108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1"/>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9pPr>
          </a:lstStyle>
          <a:p>
            <a:pPr eaLnBrk="1" hangingPunct="1"/>
            <a:fld id="{146F3390-9B85-4ABB-B392-469CBC2B24D3}" type="slidenum">
              <a:rPr lang="en-GB">
                <a:solidFill>
                  <a:srgbClr val="000000"/>
                </a:solidFill>
              </a:rPr>
              <a:pPr eaLnBrk="1" hangingPunct="1"/>
              <a:t>6</a:t>
            </a:fld>
            <a:endParaRPr lang="en-GB">
              <a:solidFill>
                <a:srgbClr val="000000"/>
              </a:solidFill>
            </a:endParaRPr>
          </a:p>
        </p:txBody>
      </p:sp>
      <p:sp>
        <p:nvSpPr>
          <p:cNvPr id="46083" name="Rectangle 1"/>
          <p:cNvSpPr txBox="1">
            <a:spLocks noGrp="1" noRot="1" noChangeAspect="1" noChangeArrowheads="1" noTextEdit="1"/>
          </p:cNvSpPr>
          <p:nvPr>
            <p:ph type="sldImg"/>
          </p:nvPr>
        </p:nvSpPr>
        <p:spPr>
          <a:xfrm>
            <a:off x="1144588" y="685800"/>
            <a:ext cx="4562475" cy="34226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2"/>
          <p:cNvSpPr txBox="1">
            <a:spLocks noGrp="1" noChangeArrowheads="1"/>
          </p:cNvSpPr>
          <p:nvPr>
            <p:ph type="body" idx="1"/>
          </p:nvPr>
        </p:nvSpPr>
        <p:spPr>
          <a:xfrm>
            <a:off x="685800" y="4343400"/>
            <a:ext cx="5480050" cy="4108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1"/>
          <p:cNvSpPr>
            <a:spLocks noGrp="1" noChangeArrowheads="1"/>
          </p:cNvSpPr>
          <p:nvPr>
            <p:ph type="sldNum" sz="quarter"/>
          </p:nvPr>
        </p:nvSpPr>
        <p:spPr>
          <a:noFill/>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9pPr>
          </a:lstStyle>
          <a:p>
            <a:pPr eaLnBrk="1" hangingPunct="1"/>
            <a:fld id="{5D7A633B-12AA-492F-B3AF-DC1AEDAE5A94}" type="slidenum">
              <a:rPr lang="en-GB">
                <a:solidFill>
                  <a:srgbClr val="000000"/>
                </a:solidFill>
              </a:rPr>
              <a:pPr eaLnBrk="1" hangingPunct="1"/>
              <a:t>8</a:t>
            </a:fld>
            <a:endParaRPr lang="en-GB">
              <a:solidFill>
                <a:srgbClr val="000000"/>
              </a:solidFill>
            </a:endParaRPr>
          </a:p>
        </p:txBody>
      </p:sp>
      <p:sp>
        <p:nvSpPr>
          <p:cNvPr id="50179" name="Rectangle 1"/>
          <p:cNvSpPr txBox="1">
            <a:spLocks noGrp="1" noRot="1" noChangeAspect="1" noChangeArrowheads="1" noTextEdit="1"/>
          </p:cNvSpPr>
          <p:nvPr>
            <p:ph type="sldImg"/>
          </p:nvPr>
        </p:nvSpPr>
        <p:spPr>
          <a:xfrm>
            <a:off x="1144588" y="685800"/>
            <a:ext cx="4562475" cy="34226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txBox="1">
            <a:spLocks noGrp="1" noChangeArrowheads="1"/>
          </p:cNvSpPr>
          <p:nvPr>
            <p:ph type="body" idx="1"/>
          </p:nvPr>
        </p:nvSpPr>
        <p:spPr>
          <a:xfrm>
            <a:off x="685800" y="4343400"/>
            <a:ext cx="5480050" cy="4108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5E71-95B7-F435-7575-E98B3DBD1ADB}"/>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897B1EBD-5445-2B7B-5DDD-80DD3525394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1550FB-667C-6A91-948E-7FF84F71F441}"/>
              </a:ext>
            </a:extLst>
          </p:cNvPr>
          <p:cNvSpPr>
            <a:spLocks noGrp="1"/>
          </p:cNvSpPr>
          <p:nvPr>
            <p:ph type="dt" sz="half" idx="10"/>
          </p:nvPr>
        </p:nvSpPr>
        <p:spPr/>
        <p:txBody>
          <a:bodyPr/>
          <a:lstStyle/>
          <a:p>
            <a:fld id="{59111C74-B108-444F-AE40-B799B777CF4C}" type="datetime1">
              <a:rPr lang="en-US" smtClean="0"/>
              <a:t>4/9/23</a:t>
            </a:fld>
            <a:endParaRPr lang="en-US"/>
          </a:p>
        </p:txBody>
      </p:sp>
      <p:sp>
        <p:nvSpPr>
          <p:cNvPr id="5" name="Footer Placeholder 4">
            <a:extLst>
              <a:ext uri="{FF2B5EF4-FFF2-40B4-BE49-F238E27FC236}">
                <a16:creationId xmlns:a16="http://schemas.microsoft.com/office/drawing/2014/main" id="{4E7C5F11-7073-455D-281C-7363D8B67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37F49-D348-3C18-CF5C-F6A33FC6B854}"/>
              </a:ext>
            </a:extLst>
          </p:cNvPr>
          <p:cNvSpPr>
            <a:spLocks noGrp="1"/>
          </p:cNvSpPr>
          <p:nvPr>
            <p:ph type="sldNum" sz="quarter" idx="12"/>
          </p:nvPr>
        </p:nvSpPr>
        <p:spPr/>
        <p:txBody>
          <a:bodyPr/>
          <a:lstStyle/>
          <a:p>
            <a:fld id="{18E23D50-A7E7-4FA2-92FB-B158C2C441B5}" type="slidenum">
              <a:rPr lang="en-US" smtClean="0"/>
              <a:t>‹#›</a:t>
            </a:fld>
            <a:endParaRPr lang="en-US"/>
          </a:p>
        </p:txBody>
      </p:sp>
    </p:spTree>
    <p:extLst>
      <p:ext uri="{BB962C8B-B14F-4D97-AF65-F5344CB8AC3E}">
        <p14:creationId xmlns:p14="http://schemas.microsoft.com/office/powerpoint/2010/main" val="72602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E950-DEB7-7919-B816-80D9B8EFA42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893F27-BF6A-FD1A-AFEB-1B592F0AD63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E10F53-CA7A-74CD-F624-04335D5C158F}"/>
              </a:ext>
            </a:extLst>
          </p:cNvPr>
          <p:cNvSpPr>
            <a:spLocks noGrp="1"/>
          </p:cNvSpPr>
          <p:nvPr>
            <p:ph type="dt" sz="half" idx="10"/>
          </p:nvPr>
        </p:nvSpPr>
        <p:spPr/>
        <p:txBody>
          <a:bodyPr/>
          <a:lstStyle/>
          <a:p>
            <a:fld id="{5ABCF8F0-F85E-48D5-8236-505904CE2E7A}" type="datetime1">
              <a:rPr lang="en-US" smtClean="0"/>
              <a:t>4/9/23</a:t>
            </a:fld>
            <a:endParaRPr lang="en-US"/>
          </a:p>
        </p:txBody>
      </p:sp>
      <p:sp>
        <p:nvSpPr>
          <p:cNvPr id="5" name="Footer Placeholder 4">
            <a:extLst>
              <a:ext uri="{FF2B5EF4-FFF2-40B4-BE49-F238E27FC236}">
                <a16:creationId xmlns:a16="http://schemas.microsoft.com/office/drawing/2014/main" id="{38944F17-EE5D-A0BD-7468-481C735D9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C4AD6-8183-B1BC-D209-28F065A35D5E}"/>
              </a:ext>
            </a:extLst>
          </p:cNvPr>
          <p:cNvSpPr>
            <a:spLocks noGrp="1"/>
          </p:cNvSpPr>
          <p:nvPr>
            <p:ph type="sldNum" sz="quarter" idx="12"/>
          </p:nvPr>
        </p:nvSpPr>
        <p:spPr/>
        <p:txBody>
          <a:bodyPr/>
          <a:lstStyle/>
          <a:p>
            <a:fld id="{18E23D50-A7E7-4FA2-92FB-B158C2C441B5}" type="slidenum">
              <a:rPr lang="en-US" smtClean="0"/>
              <a:t>‹#›</a:t>
            </a:fld>
            <a:endParaRPr lang="en-US"/>
          </a:p>
        </p:txBody>
      </p:sp>
    </p:spTree>
    <p:extLst>
      <p:ext uri="{BB962C8B-B14F-4D97-AF65-F5344CB8AC3E}">
        <p14:creationId xmlns:p14="http://schemas.microsoft.com/office/powerpoint/2010/main" val="213459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B55E19-EF5C-107B-D433-7A954EF055FC}"/>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4E6A37D-FC89-BE0E-4BBB-4FFD219CB945}"/>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BF3656-A74B-CC3E-BBF3-4F63C52C7266}"/>
              </a:ext>
            </a:extLst>
          </p:cNvPr>
          <p:cNvSpPr>
            <a:spLocks noGrp="1"/>
          </p:cNvSpPr>
          <p:nvPr>
            <p:ph type="dt" sz="half" idx="10"/>
          </p:nvPr>
        </p:nvSpPr>
        <p:spPr/>
        <p:txBody>
          <a:bodyPr/>
          <a:lstStyle/>
          <a:p>
            <a:fld id="{84F28A50-C79A-4BCB-BBC8-B70AE65867E7}" type="datetime1">
              <a:rPr lang="en-US" smtClean="0"/>
              <a:t>4/9/23</a:t>
            </a:fld>
            <a:endParaRPr lang="en-US"/>
          </a:p>
        </p:txBody>
      </p:sp>
      <p:sp>
        <p:nvSpPr>
          <p:cNvPr id="5" name="Footer Placeholder 4">
            <a:extLst>
              <a:ext uri="{FF2B5EF4-FFF2-40B4-BE49-F238E27FC236}">
                <a16:creationId xmlns:a16="http://schemas.microsoft.com/office/drawing/2014/main" id="{FF71FB0C-50F7-B1B9-378F-E107B2D9F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0301-3255-B492-17B2-194A193C4A1B}"/>
              </a:ext>
            </a:extLst>
          </p:cNvPr>
          <p:cNvSpPr>
            <a:spLocks noGrp="1"/>
          </p:cNvSpPr>
          <p:nvPr>
            <p:ph type="sldNum" sz="quarter" idx="12"/>
          </p:nvPr>
        </p:nvSpPr>
        <p:spPr/>
        <p:txBody>
          <a:bodyPr/>
          <a:lstStyle/>
          <a:p>
            <a:fld id="{18E23D50-A7E7-4FA2-92FB-B158C2C441B5}" type="slidenum">
              <a:rPr lang="en-US" smtClean="0"/>
              <a:t>‹#›</a:t>
            </a:fld>
            <a:endParaRPr lang="en-US"/>
          </a:p>
        </p:txBody>
      </p:sp>
    </p:spTree>
    <p:extLst>
      <p:ext uri="{BB962C8B-B14F-4D97-AF65-F5344CB8AC3E}">
        <p14:creationId xmlns:p14="http://schemas.microsoft.com/office/powerpoint/2010/main" val="2061137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FF9578B-F614-4816-AEE7-A28AA31C6409}" type="datetime1">
              <a:rPr lang="en-US" smtClean="0"/>
              <a:t>4/9/23</a:t>
            </a:fld>
            <a:endParaRPr lang="en-US"/>
          </a:p>
        </p:txBody>
      </p:sp>
      <p:sp>
        <p:nvSpPr>
          <p:cNvPr id="9" name="Slide Number Placeholder 8"/>
          <p:cNvSpPr>
            <a:spLocks noGrp="1"/>
          </p:cNvSpPr>
          <p:nvPr>
            <p:ph type="sldNum" sz="quarter" idx="11"/>
          </p:nvPr>
        </p:nvSpPr>
        <p:spPr/>
        <p:txBody>
          <a:bodyPr/>
          <a:lstStyle/>
          <a:p>
            <a:fld id="{18E23D50-A7E7-4FA2-92FB-B158C2C441B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04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74207-9922-0BCF-F1E9-44716A7302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6701CC2-C817-30B1-3E09-91BB5B93526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F099EB-0AE1-2A07-8722-497488C5D4C6}"/>
              </a:ext>
            </a:extLst>
          </p:cNvPr>
          <p:cNvSpPr>
            <a:spLocks noGrp="1"/>
          </p:cNvSpPr>
          <p:nvPr>
            <p:ph type="dt" sz="half" idx="10"/>
          </p:nvPr>
        </p:nvSpPr>
        <p:spPr/>
        <p:txBody>
          <a:bodyPr/>
          <a:lstStyle/>
          <a:p>
            <a:fld id="{F20B3D8F-20EB-4BE5-B19D-B2112B0A30F3}" type="datetime1">
              <a:rPr lang="en-US" smtClean="0"/>
              <a:t>4/9/23</a:t>
            </a:fld>
            <a:endParaRPr lang="en-US"/>
          </a:p>
        </p:txBody>
      </p:sp>
      <p:sp>
        <p:nvSpPr>
          <p:cNvPr id="5" name="Footer Placeholder 4">
            <a:extLst>
              <a:ext uri="{FF2B5EF4-FFF2-40B4-BE49-F238E27FC236}">
                <a16:creationId xmlns:a16="http://schemas.microsoft.com/office/drawing/2014/main" id="{F175F97D-9B27-C800-DED4-8D6994BA6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4CBD7-8609-5DFB-8A43-E72D1EF01C96}"/>
              </a:ext>
            </a:extLst>
          </p:cNvPr>
          <p:cNvSpPr>
            <a:spLocks noGrp="1"/>
          </p:cNvSpPr>
          <p:nvPr>
            <p:ph type="sldNum" sz="quarter" idx="12"/>
          </p:nvPr>
        </p:nvSpPr>
        <p:spPr/>
        <p:txBody>
          <a:bodyPr/>
          <a:lstStyle/>
          <a:p>
            <a:fld id="{18E23D50-A7E7-4FA2-92FB-B158C2C441B5}" type="slidenum">
              <a:rPr lang="en-US" smtClean="0"/>
              <a:t>‹#›</a:t>
            </a:fld>
            <a:endParaRPr lang="en-US"/>
          </a:p>
        </p:txBody>
      </p:sp>
    </p:spTree>
    <p:extLst>
      <p:ext uri="{BB962C8B-B14F-4D97-AF65-F5344CB8AC3E}">
        <p14:creationId xmlns:p14="http://schemas.microsoft.com/office/powerpoint/2010/main" val="927192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9DB7-9CB9-29A1-C29B-135FC4205DE3}"/>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C57A9C5-6B5F-DB59-C8A3-6DA1D996831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2C250CA-95F4-D0DE-AAA7-E6D141191FE2}"/>
              </a:ext>
            </a:extLst>
          </p:cNvPr>
          <p:cNvSpPr>
            <a:spLocks noGrp="1"/>
          </p:cNvSpPr>
          <p:nvPr>
            <p:ph type="dt" sz="half" idx="10"/>
          </p:nvPr>
        </p:nvSpPr>
        <p:spPr/>
        <p:txBody>
          <a:bodyPr/>
          <a:lstStyle/>
          <a:p>
            <a:fld id="{14A83E2B-BC26-4D5B-B13B-C0BEE61FC629}" type="datetime1">
              <a:rPr lang="en-US" smtClean="0"/>
              <a:t>4/9/23</a:t>
            </a:fld>
            <a:endParaRPr lang="en-US"/>
          </a:p>
        </p:txBody>
      </p:sp>
      <p:sp>
        <p:nvSpPr>
          <p:cNvPr id="5" name="Footer Placeholder 4">
            <a:extLst>
              <a:ext uri="{FF2B5EF4-FFF2-40B4-BE49-F238E27FC236}">
                <a16:creationId xmlns:a16="http://schemas.microsoft.com/office/drawing/2014/main" id="{8793A04A-7DFE-4AE7-0795-B418532CC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7DD62-49AD-DB3B-E84A-60BE0EE8949D}"/>
              </a:ext>
            </a:extLst>
          </p:cNvPr>
          <p:cNvSpPr>
            <a:spLocks noGrp="1"/>
          </p:cNvSpPr>
          <p:nvPr>
            <p:ph type="sldNum" sz="quarter" idx="12"/>
          </p:nvPr>
        </p:nvSpPr>
        <p:spPr/>
        <p:txBody>
          <a:bodyPr/>
          <a:lstStyle/>
          <a:p>
            <a:fld id="{18E23D50-A7E7-4FA2-92FB-B158C2C441B5}" type="slidenum">
              <a:rPr lang="en-US" smtClean="0"/>
              <a:t>‹#›</a:t>
            </a:fld>
            <a:endParaRPr lang="en-US"/>
          </a:p>
        </p:txBody>
      </p:sp>
    </p:spTree>
    <p:extLst>
      <p:ext uri="{BB962C8B-B14F-4D97-AF65-F5344CB8AC3E}">
        <p14:creationId xmlns:p14="http://schemas.microsoft.com/office/powerpoint/2010/main" val="282986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F123-7800-90E9-EF1A-B7D5F25A69D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637F1E7-00DC-6338-D77F-9126006F68BA}"/>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A26A43E-6DE0-009F-E304-9071042A749F}"/>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9387D82-882F-A1F7-70D6-E274933D51AF}"/>
              </a:ext>
            </a:extLst>
          </p:cNvPr>
          <p:cNvSpPr>
            <a:spLocks noGrp="1"/>
          </p:cNvSpPr>
          <p:nvPr>
            <p:ph type="dt" sz="half" idx="10"/>
          </p:nvPr>
        </p:nvSpPr>
        <p:spPr/>
        <p:txBody>
          <a:bodyPr/>
          <a:lstStyle/>
          <a:p>
            <a:fld id="{0E0E9113-2CD4-4C9C-8DAB-186DDD423BA6}" type="datetime1">
              <a:rPr lang="en-US" smtClean="0"/>
              <a:t>4/9/23</a:t>
            </a:fld>
            <a:endParaRPr lang="en-US"/>
          </a:p>
        </p:txBody>
      </p:sp>
      <p:sp>
        <p:nvSpPr>
          <p:cNvPr id="6" name="Footer Placeholder 5">
            <a:extLst>
              <a:ext uri="{FF2B5EF4-FFF2-40B4-BE49-F238E27FC236}">
                <a16:creationId xmlns:a16="http://schemas.microsoft.com/office/drawing/2014/main" id="{6A0770DB-DA39-3CC7-738C-D8E3C4D2E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F3569A-EEA8-2D1F-72BC-0BF1FCB19390}"/>
              </a:ext>
            </a:extLst>
          </p:cNvPr>
          <p:cNvSpPr>
            <a:spLocks noGrp="1"/>
          </p:cNvSpPr>
          <p:nvPr>
            <p:ph type="sldNum" sz="quarter" idx="12"/>
          </p:nvPr>
        </p:nvSpPr>
        <p:spPr/>
        <p:txBody>
          <a:bodyPr/>
          <a:lstStyle/>
          <a:p>
            <a:fld id="{18E23D50-A7E7-4FA2-92FB-B158C2C441B5}" type="slidenum">
              <a:rPr lang="en-US" smtClean="0"/>
              <a:t>‹#›</a:t>
            </a:fld>
            <a:endParaRPr lang="en-US"/>
          </a:p>
        </p:txBody>
      </p:sp>
    </p:spTree>
    <p:extLst>
      <p:ext uri="{BB962C8B-B14F-4D97-AF65-F5344CB8AC3E}">
        <p14:creationId xmlns:p14="http://schemas.microsoft.com/office/powerpoint/2010/main" val="257958445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FC84-7BA5-6096-F563-3C4BFAC83E78}"/>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88CE64D-0725-9F7F-4B23-5F8B0D08709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8F87809-0D78-4F91-0383-3670911E2462}"/>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3BFAC07-FA20-0FC4-F4D8-8831841AAB1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D2D52572-511C-5C8C-A392-AD2D6629EB8A}"/>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E554C07-3151-50FA-1A57-CBF862F03ED1}"/>
              </a:ext>
            </a:extLst>
          </p:cNvPr>
          <p:cNvSpPr>
            <a:spLocks noGrp="1"/>
          </p:cNvSpPr>
          <p:nvPr>
            <p:ph type="dt" sz="half" idx="10"/>
          </p:nvPr>
        </p:nvSpPr>
        <p:spPr/>
        <p:txBody>
          <a:bodyPr/>
          <a:lstStyle/>
          <a:p>
            <a:fld id="{4FDA1CFD-33AF-4E7E-A0C1-7E3825ED96D4}" type="datetime1">
              <a:rPr lang="en-US" smtClean="0"/>
              <a:t>4/9/23</a:t>
            </a:fld>
            <a:endParaRPr lang="en-US"/>
          </a:p>
        </p:txBody>
      </p:sp>
      <p:sp>
        <p:nvSpPr>
          <p:cNvPr id="8" name="Footer Placeholder 7">
            <a:extLst>
              <a:ext uri="{FF2B5EF4-FFF2-40B4-BE49-F238E27FC236}">
                <a16:creationId xmlns:a16="http://schemas.microsoft.com/office/drawing/2014/main" id="{936C427A-78BB-17C8-F53F-C629141766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8A4F9-A8D6-1C6A-07C5-FD0C87314409}"/>
              </a:ext>
            </a:extLst>
          </p:cNvPr>
          <p:cNvSpPr>
            <a:spLocks noGrp="1"/>
          </p:cNvSpPr>
          <p:nvPr>
            <p:ph type="sldNum" sz="quarter" idx="12"/>
          </p:nvPr>
        </p:nvSpPr>
        <p:spPr/>
        <p:txBody>
          <a:bodyPr/>
          <a:lstStyle/>
          <a:p>
            <a:fld id="{18E23D50-A7E7-4FA2-92FB-B158C2C441B5}" type="slidenum">
              <a:rPr lang="en-US" smtClean="0"/>
              <a:t>‹#›</a:t>
            </a:fld>
            <a:endParaRPr lang="en-US"/>
          </a:p>
        </p:txBody>
      </p:sp>
    </p:spTree>
    <p:extLst>
      <p:ext uri="{BB962C8B-B14F-4D97-AF65-F5344CB8AC3E}">
        <p14:creationId xmlns:p14="http://schemas.microsoft.com/office/powerpoint/2010/main" val="94993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0684-901D-8BAB-76D1-30A79BD209C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BCF7ACC-CEAC-11E2-606B-4A06E5D3FA88}"/>
              </a:ext>
            </a:extLst>
          </p:cNvPr>
          <p:cNvSpPr>
            <a:spLocks noGrp="1"/>
          </p:cNvSpPr>
          <p:nvPr>
            <p:ph type="dt" sz="half" idx="10"/>
          </p:nvPr>
        </p:nvSpPr>
        <p:spPr/>
        <p:txBody>
          <a:bodyPr/>
          <a:lstStyle/>
          <a:p>
            <a:fld id="{FEDEE68C-D812-4A48-9F32-1DC20BFD1936}" type="datetime1">
              <a:rPr lang="en-US" smtClean="0"/>
              <a:t>4/9/23</a:t>
            </a:fld>
            <a:endParaRPr lang="en-US"/>
          </a:p>
        </p:txBody>
      </p:sp>
      <p:sp>
        <p:nvSpPr>
          <p:cNvPr id="4" name="Footer Placeholder 3">
            <a:extLst>
              <a:ext uri="{FF2B5EF4-FFF2-40B4-BE49-F238E27FC236}">
                <a16:creationId xmlns:a16="http://schemas.microsoft.com/office/drawing/2014/main" id="{5DF3820E-B770-AE2D-5094-742BA7C65C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5CFE7E-FAA3-8217-EC57-519BDBCF9950}"/>
              </a:ext>
            </a:extLst>
          </p:cNvPr>
          <p:cNvSpPr>
            <a:spLocks noGrp="1"/>
          </p:cNvSpPr>
          <p:nvPr>
            <p:ph type="sldNum" sz="quarter" idx="12"/>
          </p:nvPr>
        </p:nvSpPr>
        <p:spPr/>
        <p:txBody>
          <a:bodyPr/>
          <a:lstStyle/>
          <a:p>
            <a:fld id="{18E23D50-A7E7-4FA2-92FB-B158C2C441B5}" type="slidenum">
              <a:rPr lang="en-US" smtClean="0"/>
              <a:t>‹#›</a:t>
            </a:fld>
            <a:endParaRPr lang="en-US"/>
          </a:p>
        </p:txBody>
      </p:sp>
    </p:spTree>
    <p:extLst>
      <p:ext uri="{BB962C8B-B14F-4D97-AF65-F5344CB8AC3E}">
        <p14:creationId xmlns:p14="http://schemas.microsoft.com/office/powerpoint/2010/main" val="1996598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52069-25E0-C721-0C56-8A4F668C3C4A}"/>
              </a:ext>
            </a:extLst>
          </p:cNvPr>
          <p:cNvSpPr>
            <a:spLocks noGrp="1"/>
          </p:cNvSpPr>
          <p:nvPr>
            <p:ph type="dt" sz="half" idx="10"/>
          </p:nvPr>
        </p:nvSpPr>
        <p:spPr/>
        <p:txBody>
          <a:bodyPr/>
          <a:lstStyle/>
          <a:p>
            <a:fld id="{C4D1AF98-50D6-4C04-9423-E87063CA6BDF}" type="datetime1">
              <a:rPr lang="en-US" smtClean="0"/>
              <a:t>4/9/23</a:t>
            </a:fld>
            <a:endParaRPr lang="en-US"/>
          </a:p>
        </p:txBody>
      </p:sp>
      <p:sp>
        <p:nvSpPr>
          <p:cNvPr id="3" name="Footer Placeholder 2">
            <a:extLst>
              <a:ext uri="{FF2B5EF4-FFF2-40B4-BE49-F238E27FC236}">
                <a16:creationId xmlns:a16="http://schemas.microsoft.com/office/drawing/2014/main" id="{17C6B5E4-9B12-10E6-70B4-8B201224D5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5F2136-0B28-9DB0-4026-A70158C53977}"/>
              </a:ext>
            </a:extLst>
          </p:cNvPr>
          <p:cNvSpPr>
            <a:spLocks noGrp="1"/>
          </p:cNvSpPr>
          <p:nvPr>
            <p:ph type="sldNum" sz="quarter" idx="12"/>
          </p:nvPr>
        </p:nvSpPr>
        <p:spPr/>
        <p:txBody>
          <a:bodyPr/>
          <a:lstStyle/>
          <a:p>
            <a:fld id="{18E23D50-A7E7-4FA2-92FB-B158C2C441B5}" type="slidenum">
              <a:rPr lang="en-US" smtClean="0"/>
              <a:t>‹#›</a:t>
            </a:fld>
            <a:endParaRPr lang="en-US"/>
          </a:p>
        </p:txBody>
      </p:sp>
    </p:spTree>
    <p:extLst>
      <p:ext uri="{BB962C8B-B14F-4D97-AF65-F5344CB8AC3E}">
        <p14:creationId xmlns:p14="http://schemas.microsoft.com/office/powerpoint/2010/main" val="350307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8C34-26F7-F848-C593-3ED2DD08F37A}"/>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E78A4DF-1673-22A1-601D-AFBA85D7513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D8072C1-627C-238A-AF2F-03A0E73952B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29BE106-8790-B38A-C0B7-420C6033D7F0}"/>
              </a:ext>
            </a:extLst>
          </p:cNvPr>
          <p:cNvSpPr>
            <a:spLocks noGrp="1"/>
          </p:cNvSpPr>
          <p:nvPr>
            <p:ph type="dt" sz="half" idx="10"/>
          </p:nvPr>
        </p:nvSpPr>
        <p:spPr/>
        <p:txBody>
          <a:bodyPr/>
          <a:lstStyle/>
          <a:p>
            <a:fld id="{A908915F-99F8-438E-BA22-9BE66E9C0CEF}" type="datetime1">
              <a:rPr lang="en-US" smtClean="0"/>
              <a:t>4/9/23</a:t>
            </a:fld>
            <a:endParaRPr lang="en-US"/>
          </a:p>
        </p:txBody>
      </p:sp>
      <p:sp>
        <p:nvSpPr>
          <p:cNvPr id="6" name="Footer Placeholder 5">
            <a:extLst>
              <a:ext uri="{FF2B5EF4-FFF2-40B4-BE49-F238E27FC236}">
                <a16:creationId xmlns:a16="http://schemas.microsoft.com/office/drawing/2014/main" id="{1015762E-559F-743E-2C14-A41884AF8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311BB-88E8-FA1F-BFF9-539B91A0BEC9}"/>
              </a:ext>
            </a:extLst>
          </p:cNvPr>
          <p:cNvSpPr>
            <a:spLocks noGrp="1"/>
          </p:cNvSpPr>
          <p:nvPr>
            <p:ph type="sldNum" sz="quarter" idx="12"/>
          </p:nvPr>
        </p:nvSpPr>
        <p:spPr/>
        <p:txBody>
          <a:bodyPr/>
          <a:lstStyle/>
          <a:p>
            <a:fld id="{18E23D50-A7E7-4FA2-92FB-B158C2C441B5}" type="slidenum">
              <a:rPr lang="en-US" smtClean="0"/>
              <a:t>‹#›</a:t>
            </a:fld>
            <a:endParaRPr lang="en-US"/>
          </a:p>
        </p:txBody>
      </p:sp>
    </p:spTree>
    <p:extLst>
      <p:ext uri="{BB962C8B-B14F-4D97-AF65-F5344CB8AC3E}">
        <p14:creationId xmlns:p14="http://schemas.microsoft.com/office/powerpoint/2010/main" val="375660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5BDC-C4AE-FEF5-1208-75D28B6CA3FC}"/>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3C0778A-F07A-CCB3-E4F1-793A910AF8D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9E1ADFE-C286-010A-8525-DCDF56B5D48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9828440-A481-030C-9FF8-2C678F545410}"/>
              </a:ext>
            </a:extLst>
          </p:cNvPr>
          <p:cNvSpPr>
            <a:spLocks noGrp="1"/>
          </p:cNvSpPr>
          <p:nvPr>
            <p:ph type="dt" sz="half" idx="10"/>
          </p:nvPr>
        </p:nvSpPr>
        <p:spPr/>
        <p:txBody>
          <a:bodyPr/>
          <a:lstStyle/>
          <a:p>
            <a:fld id="{648D588D-A07D-494F-B4D2-505950A34267}" type="datetime1">
              <a:rPr lang="en-US" smtClean="0"/>
              <a:t>4/9/23</a:t>
            </a:fld>
            <a:endParaRPr lang="en-US"/>
          </a:p>
        </p:txBody>
      </p:sp>
      <p:sp>
        <p:nvSpPr>
          <p:cNvPr id="6" name="Footer Placeholder 5">
            <a:extLst>
              <a:ext uri="{FF2B5EF4-FFF2-40B4-BE49-F238E27FC236}">
                <a16:creationId xmlns:a16="http://schemas.microsoft.com/office/drawing/2014/main" id="{6D1D71CE-04C2-47B1-E9BC-33C3B493E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C34B2-F966-BFAC-9693-EF3C2CB30798}"/>
              </a:ext>
            </a:extLst>
          </p:cNvPr>
          <p:cNvSpPr>
            <a:spLocks noGrp="1"/>
          </p:cNvSpPr>
          <p:nvPr>
            <p:ph type="sldNum" sz="quarter" idx="12"/>
          </p:nvPr>
        </p:nvSpPr>
        <p:spPr/>
        <p:txBody>
          <a:bodyPr/>
          <a:lstStyle/>
          <a:p>
            <a:fld id="{18E23D50-A7E7-4FA2-92FB-B158C2C441B5}" type="slidenum">
              <a:rPr lang="en-US" smtClean="0"/>
              <a:t>‹#›</a:t>
            </a:fld>
            <a:endParaRPr lang="en-US"/>
          </a:p>
        </p:txBody>
      </p:sp>
    </p:spTree>
    <p:extLst>
      <p:ext uri="{BB962C8B-B14F-4D97-AF65-F5344CB8AC3E}">
        <p14:creationId xmlns:p14="http://schemas.microsoft.com/office/powerpoint/2010/main" val="53226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E8A75-2ED0-F8F2-0BBF-AF450D5014C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6C8CF84-13FC-F8A8-FBD2-D730CA3ADD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1CD00F-47DE-9FA6-5634-68A86B9C10A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E0E9113-2CD4-4C9C-8DAB-186DDD423BA6}" type="datetime1">
              <a:rPr lang="en-US" smtClean="0"/>
              <a:t>4/9/23</a:t>
            </a:fld>
            <a:endParaRPr lang="en-US"/>
          </a:p>
        </p:txBody>
      </p:sp>
      <p:sp>
        <p:nvSpPr>
          <p:cNvPr id="5" name="Footer Placeholder 4">
            <a:extLst>
              <a:ext uri="{FF2B5EF4-FFF2-40B4-BE49-F238E27FC236}">
                <a16:creationId xmlns:a16="http://schemas.microsoft.com/office/drawing/2014/main" id="{A5C147E6-F4EE-541B-6AB9-50A5F628C15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4B2AD3-5529-C243-25B5-E58C9B5C55F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E23D50-A7E7-4FA2-92FB-B158C2C441B5}" type="slidenum">
              <a:rPr lang="en-US" smtClean="0"/>
              <a:t>‹#›</a:t>
            </a:fld>
            <a:endParaRPr lang="en-US"/>
          </a:p>
        </p:txBody>
      </p:sp>
    </p:spTree>
    <p:extLst>
      <p:ext uri="{BB962C8B-B14F-4D97-AF65-F5344CB8AC3E}">
        <p14:creationId xmlns:p14="http://schemas.microsoft.com/office/powerpoint/2010/main" val="152977901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
          <p:cNvSpPr txBox="1">
            <a:spLocks noChangeArrowheads="1"/>
          </p:cNvSpPr>
          <p:nvPr/>
        </p:nvSpPr>
        <p:spPr bwMode="auto">
          <a:xfrm>
            <a:off x="6553200" y="6245225"/>
            <a:ext cx="197485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9pPr>
          </a:lstStyle>
          <a:p>
            <a:pPr algn="r" eaLnBrk="1" hangingPunct="1">
              <a:lnSpc>
                <a:spcPct val="98000"/>
              </a:lnSpc>
              <a:buClr>
                <a:srgbClr val="000000"/>
              </a:buClr>
              <a:buFont typeface="verdana" pitchFamily="34" charset="0"/>
              <a:buNone/>
            </a:pPr>
            <a:fld id="{DBA80F5A-7DDB-48D3-8427-1478B01A5F5C}" type="slidenum">
              <a:rPr lang="en-GB" sz="1200">
                <a:solidFill>
                  <a:srgbClr val="000000"/>
                </a:solidFill>
                <a:latin typeface="verdana" pitchFamily="34" charset="0"/>
              </a:rPr>
              <a:pPr algn="r" eaLnBrk="1" hangingPunct="1">
                <a:lnSpc>
                  <a:spcPct val="98000"/>
                </a:lnSpc>
                <a:buClr>
                  <a:srgbClr val="000000"/>
                </a:buClr>
                <a:buFont typeface="verdana" pitchFamily="34" charset="0"/>
                <a:buNone/>
              </a:pPr>
              <a:t>1</a:t>
            </a:fld>
            <a:endParaRPr lang="en-GB" sz="1200">
              <a:solidFill>
                <a:srgbClr val="000000"/>
              </a:solidFill>
              <a:latin typeface="verdana" pitchFamily="34" charset="0"/>
            </a:endParaRPr>
          </a:p>
        </p:txBody>
      </p:sp>
      <p:sp>
        <p:nvSpPr>
          <p:cNvPr id="2051" name="Text Box 2"/>
          <p:cNvSpPr txBox="1">
            <a:spLocks noChangeArrowheads="1"/>
          </p:cNvSpPr>
          <p:nvPr/>
        </p:nvSpPr>
        <p:spPr bwMode="auto">
          <a:xfrm>
            <a:off x="457200" y="-1981200"/>
            <a:ext cx="8229600"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9pPr>
          </a:lstStyle>
          <a:p>
            <a:pPr eaLnBrk="1" hangingPunct="1">
              <a:lnSpc>
                <a:spcPct val="100000"/>
              </a:lnSpc>
              <a:buClr>
                <a:srgbClr val="000000"/>
              </a:buClr>
            </a:pPr>
            <a:br>
              <a:rPr lang="en-GB">
                <a:solidFill>
                  <a:srgbClr val="CC0000"/>
                </a:solidFill>
                <a:latin typeface="Garamond" pitchFamily="18" charset="0"/>
              </a:rPr>
            </a:br>
            <a:br>
              <a:rPr lang="en-GB">
                <a:solidFill>
                  <a:srgbClr val="CC0000"/>
                </a:solidFill>
                <a:latin typeface="Garamond" pitchFamily="18" charset="0"/>
              </a:rPr>
            </a:br>
            <a:br>
              <a:rPr lang="en-GB">
                <a:solidFill>
                  <a:srgbClr val="CC0000"/>
                </a:solidFill>
                <a:latin typeface="Garamond" pitchFamily="18" charset="0"/>
              </a:rPr>
            </a:br>
            <a:br>
              <a:rPr lang="en-GB">
                <a:solidFill>
                  <a:srgbClr val="CC0000"/>
                </a:solidFill>
                <a:latin typeface="Garamond" pitchFamily="18" charset="0"/>
              </a:rPr>
            </a:br>
            <a:br>
              <a:rPr lang="en-GB">
                <a:solidFill>
                  <a:srgbClr val="CC0000"/>
                </a:solidFill>
                <a:latin typeface="Garamond" pitchFamily="18" charset="0"/>
              </a:rPr>
            </a:br>
            <a:br>
              <a:rPr lang="en-GB">
                <a:solidFill>
                  <a:srgbClr val="CC0000"/>
                </a:solidFill>
                <a:latin typeface="Garamond" pitchFamily="18" charset="0"/>
              </a:rPr>
            </a:br>
            <a:br>
              <a:rPr lang="en-GB">
                <a:solidFill>
                  <a:srgbClr val="CC0000"/>
                </a:solidFill>
                <a:latin typeface="Garamond" pitchFamily="18" charset="0"/>
              </a:rPr>
            </a:br>
            <a:br>
              <a:rPr lang="en-GB">
                <a:solidFill>
                  <a:srgbClr val="CC0000"/>
                </a:solidFill>
                <a:latin typeface="Garamond" pitchFamily="18" charset="0"/>
              </a:rPr>
            </a:br>
            <a:r>
              <a:rPr lang="en-GB">
                <a:solidFill>
                  <a:srgbClr val="CC0000"/>
                </a:solidFill>
                <a:latin typeface="Garamond" pitchFamily="18" charset="0"/>
              </a:rPr>
              <a:t> </a:t>
            </a:r>
            <a:br>
              <a:rPr lang="en-GB">
                <a:solidFill>
                  <a:srgbClr val="CC0000"/>
                </a:solidFill>
                <a:latin typeface="Garamond" pitchFamily="18" charset="0"/>
              </a:rPr>
            </a:br>
            <a:endParaRPr lang="en-GB">
              <a:solidFill>
                <a:srgbClr val="CC0000"/>
              </a:solidFill>
              <a:latin typeface="Garamond" pitchFamily="18" charset="0"/>
            </a:endParaRPr>
          </a:p>
        </p:txBody>
      </p:sp>
      <p:sp>
        <p:nvSpPr>
          <p:cNvPr id="2052" name="Text Box 3"/>
          <p:cNvSpPr txBox="1">
            <a:spLocks noChangeArrowheads="1"/>
          </p:cNvSpPr>
          <p:nvPr/>
        </p:nvSpPr>
        <p:spPr bwMode="auto">
          <a:xfrm>
            <a:off x="228600" y="2057400"/>
            <a:ext cx="8763000"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61963" indent="-461963" eaLnBrk="0" hangingPunc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1pPr>
            <a:lvl2pPr marL="742950" indent="-285750" eaLnBrk="0" hangingPunc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2pPr>
            <a:lvl3pPr marL="1143000" indent="-228600" eaLnBrk="0" hangingPunc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3pPr>
            <a:lvl4pPr marL="1600200" indent="-228600" eaLnBrk="0" hangingPunc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4pPr>
            <a:lvl5pPr marL="2057400" indent="-228600" eaLnBrk="0" hangingPunc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9pPr>
          </a:lstStyle>
          <a:p>
            <a:pPr eaLnBrk="1" hangingPunct="1">
              <a:lnSpc>
                <a:spcPct val="80000"/>
              </a:lnSpc>
              <a:spcBef>
                <a:spcPts val="800"/>
              </a:spcBef>
              <a:buClr>
                <a:srgbClr val="000000"/>
              </a:buClr>
            </a:pPr>
            <a:r>
              <a:rPr lang="en-GB" dirty="0">
                <a:solidFill>
                  <a:srgbClr val="000000"/>
                </a:solidFill>
                <a:latin typeface="Times New Roman" pitchFamily="18" charset="0"/>
              </a:rPr>
              <a:t>     </a:t>
            </a:r>
          </a:p>
          <a:p>
            <a:pPr eaLnBrk="1" hangingPunct="1">
              <a:lnSpc>
                <a:spcPct val="80000"/>
              </a:lnSpc>
              <a:spcBef>
                <a:spcPts val="600"/>
              </a:spcBef>
              <a:buClr>
                <a:srgbClr val="000000"/>
              </a:buClr>
            </a:pPr>
            <a:r>
              <a:rPr lang="en-GB" sz="1600" dirty="0">
                <a:solidFill>
                  <a:srgbClr val="000000"/>
                </a:solidFill>
                <a:latin typeface="Times New Roman" pitchFamily="18" charset="0"/>
              </a:rPr>
              <a:t>                         				</a:t>
            </a:r>
            <a:r>
              <a:rPr lang="ar-SA" sz="2000" dirty="0">
                <a:solidFill>
                  <a:srgbClr val="0070C0"/>
                </a:solidFill>
                <a:latin typeface="Times New Roman" pitchFamily="18" charset="0"/>
                <a:cs typeface="Times New Roman" pitchFamily="18" charset="0"/>
              </a:rPr>
              <a:t>‏</a:t>
            </a:r>
            <a:endParaRPr lang="en-US" sz="2000" dirty="0">
              <a:solidFill>
                <a:srgbClr val="0070C0"/>
              </a:solidFill>
              <a:latin typeface="Times New Roman" pitchFamily="18" charset="0"/>
              <a:cs typeface="Times New Roman" pitchFamily="18" charset="0"/>
            </a:endParaRPr>
          </a:p>
          <a:p>
            <a:pPr eaLnBrk="1" hangingPunct="1">
              <a:lnSpc>
                <a:spcPct val="80000"/>
              </a:lnSpc>
              <a:spcBef>
                <a:spcPts val="600"/>
              </a:spcBef>
              <a:buClr>
                <a:srgbClr val="000000"/>
              </a:buClr>
            </a:pPr>
            <a:endParaRPr lang="en-GB" sz="2000" dirty="0">
              <a:solidFill>
                <a:srgbClr val="0070C0"/>
              </a:solidFill>
              <a:latin typeface="Times New Roman" pitchFamily="18" charset="0"/>
            </a:endParaRPr>
          </a:p>
          <a:p>
            <a:pPr eaLnBrk="1" hangingPunct="1">
              <a:lnSpc>
                <a:spcPct val="100000"/>
              </a:lnSpc>
              <a:buClr>
                <a:srgbClr val="000000"/>
              </a:buClr>
            </a:pPr>
            <a:r>
              <a:rPr lang="en-GB" dirty="0">
                <a:solidFill>
                  <a:srgbClr val="000000"/>
                </a:solidFill>
              </a:rPr>
              <a:t>							</a:t>
            </a:r>
            <a:endParaRPr lang="en-GB" sz="2400" dirty="0">
              <a:solidFill>
                <a:srgbClr val="000000"/>
              </a:solidFill>
              <a:latin typeface="Times New Roman" pitchFamily="18" charset="0"/>
            </a:endParaRPr>
          </a:p>
          <a:p>
            <a:pPr eaLnBrk="1" hangingPunct="1">
              <a:lnSpc>
                <a:spcPct val="80000"/>
              </a:lnSpc>
              <a:spcBef>
                <a:spcPts val="175"/>
              </a:spcBef>
              <a:buClr>
                <a:srgbClr val="000000"/>
              </a:buClr>
            </a:pPr>
            <a:endParaRPr lang="en-GB" sz="700" dirty="0">
              <a:solidFill>
                <a:srgbClr val="000000"/>
              </a:solidFill>
              <a:latin typeface="Times New Roman" pitchFamily="18" charset="0"/>
            </a:endParaRPr>
          </a:p>
          <a:p>
            <a:pPr eaLnBrk="1" hangingPunct="1">
              <a:lnSpc>
                <a:spcPct val="80000"/>
              </a:lnSpc>
              <a:spcBef>
                <a:spcPts val="175"/>
              </a:spcBef>
              <a:buClr>
                <a:srgbClr val="000000"/>
              </a:buClr>
            </a:pPr>
            <a:endParaRPr lang="en-GB" sz="700" dirty="0">
              <a:solidFill>
                <a:srgbClr val="000000"/>
              </a:solidFill>
              <a:latin typeface="Times New Roman" pitchFamily="18" charset="0"/>
            </a:endParaRPr>
          </a:p>
          <a:p>
            <a:pPr eaLnBrk="1" hangingPunct="1">
              <a:lnSpc>
                <a:spcPct val="80000"/>
              </a:lnSpc>
              <a:spcBef>
                <a:spcPts val="175"/>
              </a:spcBef>
              <a:buClr>
                <a:srgbClr val="000000"/>
              </a:buClr>
            </a:pPr>
            <a:endParaRPr lang="en-GB" sz="700" dirty="0">
              <a:solidFill>
                <a:srgbClr val="000000"/>
              </a:solidFill>
              <a:latin typeface="Times New Roman" pitchFamily="18" charset="0"/>
            </a:endParaRPr>
          </a:p>
          <a:p>
            <a:pPr eaLnBrk="1" hangingPunct="1">
              <a:lnSpc>
                <a:spcPct val="80000"/>
              </a:lnSpc>
              <a:spcBef>
                <a:spcPts val="175"/>
              </a:spcBef>
              <a:buClr>
                <a:srgbClr val="000000"/>
              </a:buClr>
            </a:pPr>
            <a:endParaRPr lang="en-GB" sz="700" dirty="0">
              <a:solidFill>
                <a:srgbClr val="000000"/>
              </a:solidFill>
              <a:latin typeface="Times New Roman" pitchFamily="18" charset="0"/>
            </a:endParaRPr>
          </a:p>
        </p:txBody>
      </p:sp>
      <p:sp>
        <p:nvSpPr>
          <p:cNvPr id="2054" name="Rectangle 5"/>
          <p:cNvSpPr>
            <a:spLocks noChangeArrowheads="1"/>
          </p:cNvSpPr>
          <p:nvPr/>
        </p:nvSpPr>
        <p:spPr bwMode="auto">
          <a:xfrm>
            <a:off x="906175" y="0"/>
            <a:ext cx="8009225" cy="181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800" b="1" dirty="0">
              <a:latin typeface="Times New Roman" pitchFamily="18" charset="0"/>
              <a:cs typeface="Times New Roman" pitchFamily="18"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b="1" u="sng" dirty="0">
                <a:latin typeface="Times New Roman" pitchFamily="18" charset="0"/>
                <a:cs typeface="Times New Roman" pitchFamily="18" charset="0"/>
              </a:rPr>
              <a:t>Static investigation of magnesium with CaCO3 reinforced MMC</a:t>
            </a: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800" dirty="0">
              <a:solidFill>
                <a:srgbClr val="0066FF"/>
              </a:solidFill>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F3CEFCA8-11AF-2A65-D4B9-6448570A7C80}"/>
              </a:ext>
            </a:extLst>
          </p:cNvPr>
          <p:cNvPicPr>
            <a:picLocks noChangeAspect="1"/>
          </p:cNvPicPr>
          <p:nvPr/>
        </p:nvPicPr>
        <p:blipFill>
          <a:blip r:embed="rId3"/>
          <a:stretch>
            <a:fillRect/>
          </a:stretch>
        </p:blipFill>
        <p:spPr>
          <a:xfrm>
            <a:off x="0" y="0"/>
            <a:ext cx="9144000" cy="6857999"/>
          </a:xfrm>
          <a:prstGeom prst="rect">
            <a:avLst/>
          </a:prstGeom>
        </p:spPr>
      </p:pic>
    </p:spTree>
    <p:extLst>
      <p:ext uri="{BB962C8B-B14F-4D97-AF65-F5344CB8AC3E}">
        <p14:creationId xmlns:p14="http://schemas.microsoft.com/office/powerpoint/2010/main" val="1672873169"/>
      </p:ext>
    </p:extLst>
  </p:cSld>
  <p:clrMapOvr>
    <a:masterClrMapping/>
  </p:clrMapOvr>
  <p:transition advTm="7301"/>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543800" cy="1143000"/>
          </a:xfrm>
        </p:spPr>
        <p:txBody>
          <a:bodyPr>
            <a:normAutofit/>
          </a:bodyPr>
          <a:lstStyle/>
          <a:p>
            <a:r>
              <a:rPr lang="en-US" sz="3100" dirty="0">
                <a:solidFill>
                  <a:srgbClr val="00B0F0"/>
                </a:solidFill>
                <a:latin typeface="Times New Roman" pitchFamily="18" charset="0"/>
                <a:cs typeface="Times New Roman" pitchFamily="18" charset="0"/>
              </a:rPr>
              <a:t> </a:t>
            </a:r>
            <a:endParaRPr lang="en-US" dirty="0"/>
          </a:p>
        </p:txBody>
      </p:sp>
      <p:pic>
        <p:nvPicPr>
          <p:cNvPr id="4" name="Content Placeholder 3"/>
          <p:cNvPicPr>
            <a:picLocks noGrp="1"/>
          </p:cNvPicPr>
          <p:nvPr>
            <p:ph idx="1"/>
          </p:nvPr>
        </p:nvPicPr>
        <p:blipFill>
          <a:blip r:embed="rId2"/>
          <a:srcRect/>
          <a:stretch>
            <a:fillRect/>
          </a:stretch>
        </p:blipFill>
        <p:spPr bwMode="auto">
          <a:xfrm>
            <a:off x="771525" y="2510181"/>
            <a:ext cx="4648200" cy="33528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8E23D50-A7E7-4FA2-92FB-B158C2C441B5}" type="slidenum">
              <a:rPr lang="en-US" smtClean="0"/>
              <a:t>10</a:t>
            </a:fld>
            <a:endParaRPr lang="en-US"/>
          </a:p>
        </p:txBody>
      </p:sp>
      <p:pic>
        <p:nvPicPr>
          <p:cNvPr id="5" name="Picture 4"/>
          <p:cNvPicPr/>
          <p:nvPr/>
        </p:nvPicPr>
        <p:blipFill>
          <a:blip r:embed="rId3"/>
          <a:srcRect/>
          <a:stretch>
            <a:fillRect/>
          </a:stretch>
        </p:blipFill>
        <p:spPr bwMode="auto">
          <a:xfrm>
            <a:off x="5488998" y="2514600"/>
            <a:ext cx="2816802" cy="3311179"/>
          </a:xfrm>
          <a:prstGeom prst="rect">
            <a:avLst/>
          </a:prstGeom>
          <a:noFill/>
          <a:ln w="9525">
            <a:noFill/>
            <a:miter lim="800000"/>
            <a:headEnd/>
            <a:tailEnd/>
          </a:ln>
        </p:spPr>
      </p:pic>
      <p:sp>
        <p:nvSpPr>
          <p:cNvPr id="3" name="Rectangle 2"/>
          <p:cNvSpPr/>
          <p:nvPr/>
        </p:nvSpPr>
        <p:spPr>
          <a:xfrm>
            <a:off x="762000" y="1746316"/>
            <a:ext cx="8077200" cy="923330"/>
          </a:xfrm>
          <a:prstGeom prst="rect">
            <a:avLst/>
          </a:prstGeom>
        </p:spPr>
        <p:txBody>
          <a:bodyPr wrap="square">
            <a:spAutoFit/>
          </a:bodyPr>
          <a:lstStyle/>
          <a:p>
            <a:r>
              <a:rPr lang="en-US" b="1" dirty="0">
                <a:solidFill>
                  <a:srgbClr val="00B0F0"/>
                </a:solidFill>
                <a:latin typeface="Times New Roman" pitchFamily="18" charset="0"/>
                <a:cs typeface="Times New Roman" pitchFamily="18" charset="0"/>
              </a:rPr>
              <a:t>GRAPHICAL REPRESENTATION FOR TENSILE TESTING TO THE MMC SAMPLES:</a:t>
            </a:r>
            <a:br>
              <a:rPr lang="en-US" dirty="0"/>
            </a:br>
            <a:endParaRPr lang="en-US" dirty="0"/>
          </a:p>
        </p:txBody>
      </p:sp>
      <p:sp>
        <p:nvSpPr>
          <p:cNvPr id="6" name="Rectangle 5"/>
          <p:cNvSpPr/>
          <p:nvPr/>
        </p:nvSpPr>
        <p:spPr>
          <a:xfrm>
            <a:off x="1676400" y="637309"/>
            <a:ext cx="5786264" cy="523220"/>
          </a:xfrm>
          <a:prstGeom prst="rect">
            <a:avLst/>
          </a:prstGeom>
        </p:spPr>
        <p:txBody>
          <a:bodyPr wrap="none">
            <a:spAutoFit/>
          </a:bodyPr>
          <a:lstStyle/>
          <a:p>
            <a:pPr algn="ctr"/>
            <a:r>
              <a:rPr lang="en-US" sz="2800" b="1" u="sng" dirty="0">
                <a:solidFill>
                  <a:srgbClr val="00B0F0"/>
                </a:solidFill>
                <a:latin typeface="Times New Roman" pitchFamily="18" charset="0"/>
                <a:cs typeface="Times New Roman" pitchFamily="18" charset="0"/>
              </a:rPr>
              <a:t>TESTING METHODS &amp; RESULTS</a:t>
            </a:r>
            <a:endParaRPr lang="en-US" sz="2800" u="sng" dirty="0"/>
          </a:p>
        </p:txBody>
      </p:sp>
    </p:spTree>
    <p:extLst>
      <p:ext uri="{BB962C8B-B14F-4D97-AF65-F5344CB8AC3E}">
        <p14:creationId xmlns:p14="http://schemas.microsoft.com/office/powerpoint/2010/main" val="2337199152"/>
      </p:ext>
    </p:extLst>
  </p:cSld>
  <p:clrMapOvr>
    <a:masterClrMapping/>
  </p:clrMapOvr>
  <mc:AlternateContent xmlns:mc="http://schemas.openxmlformats.org/markup-compatibility/2006" xmlns:p14="http://schemas.microsoft.com/office/powerpoint/2010/main">
    <mc:Choice Requires="p14">
      <p:transition spd="slow" p14:dur="2000" advTm="12797"/>
    </mc:Choice>
    <mc:Fallback xmlns="">
      <p:transition spd="slow" advTm="1279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u="sng" dirty="0">
                <a:solidFill>
                  <a:srgbClr val="00B0F0"/>
                </a:solidFill>
                <a:latin typeface="Times New Roman" pitchFamily="18" charset="0"/>
                <a:cs typeface="Times New Roman" pitchFamily="18" charset="0"/>
              </a:rPr>
              <a:t>TENSILE</a:t>
            </a:r>
          </a:p>
        </p:txBody>
      </p:sp>
      <p:sp>
        <p:nvSpPr>
          <p:cNvPr id="3" name="Content Placeholder 2"/>
          <p:cNvSpPr>
            <a:spLocks noGrp="1"/>
          </p:cNvSpPr>
          <p:nvPr>
            <p:ph idx="1"/>
          </p:nvPr>
        </p:nvSpPr>
        <p:spPr>
          <a:xfrm>
            <a:off x="457200" y="1066800"/>
            <a:ext cx="8229600" cy="4876800"/>
          </a:xfrm>
        </p:spPr>
        <p:txBody>
          <a:bodyPr>
            <a:normAutofit/>
          </a:bodyPr>
          <a:lstStyle/>
          <a:p>
            <a:pPr>
              <a:buFont typeface="Wingdings" pitchFamily="2" charset="2"/>
              <a:buChar char="Ø"/>
            </a:pPr>
            <a:r>
              <a:rPr lang="en-US" sz="2000" b="1" dirty="0">
                <a:solidFill>
                  <a:srgbClr val="00B0F0"/>
                </a:solidFill>
                <a:latin typeface="Times New Roman" pitchFamily="18" charset="0"/>
                <a:cs typeface="Times New Roman" pitchFamily="18" charset="0"/>
              </a:rPr>
              <a:t>Tensile test values</a:t>
            </a:r>
            <a:endParaRPr lang="en-US" sz="2000" dirty="0">
              <a:solidFill>
                <a:srgbClr val="00B0F0"/>
              </a:solidFill>
              <a:latin typeface="Times New Roman" pitchFamily="18" charset="0"/>
              <a:cs typeface="Times New Roman" pitchFamily="18" charset="0"/>
            </a:endParaRPr>
          </a:p>
          <a:p>
            <a:pPr>
              <a:buFont typeface="Wingdings" pitchFamily="2" charset="2"/>
              <a:buChar char="Ø"/>
            </a:pPr>
            <a:endParaRPr lang="en-US" sz="2800" b="1" dirty="0">
              <a:solidFill>
                <a:srgbClr val="00B0F0"/>
              </a:solidFill>
              <a:latin typeface="Times New Roman" pitchFamily="18" charset="0"/>
              <a:cs typeface="Times New Roman" pitchFamily="18" charset="0"/>
            </a:endParaRPr>
          </a:p>
          <a:p>
            <a:pPr marL="0" indent="0">
              <a:buNone/>
            </a:pPr>
            <a:endParaRPr lang="en-US" sz="2000" b="1" dirty="0">
              <a:solidFill>
                <a:srgbClr val="00B0F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8E23D50-A7E7-4FA2-92FB-B158C2C441B5}" type="slidenum">
              <a:rPr lang="en-US" smtClean="0"/>
              <a:t>11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90349124"/>
              </p:ext>
            </p:extLst>
          </p:nvPr>
        </p:nvGraphicFramePr>
        <p:xfrm>
          <a:off x="380998" y="1524000"/>
          <a:ext cx="8305802" cy="4566464"/>
        </p:xfrm>
        <a:graphic>
          <a:graphicData uri="http://schemas.openxmlformats.org/drawingml/2006/table">
            <a:tbl>
              <a:tblPr firstRow="1" firstCol="1" bandRow="1">
                <a:tableStyleId>{5C22544A-7EE6-4342-B048-85BDC9FD1C3A}</a:tableStyleId>
              </a:tblPr>
              <a:tblGrid>
                <a:gridCol w="705309">
                  <a:extLst>
                    <a:ext uri="{9D8B030D-6E8A-4147-A177-3AD203B41FA5}">
                      <a16:colId xmlns:a16="http://schemas.microsoft.com/office/drawing/2014/main" val="20000"/>
                    </a:ext>
                  </a:extLst>
                </a:gridCol>
                <a:gridCol w="968485">
                  <a:extLst>
                    <a:ext uri="{9D8B030D-6E8A-4147-A177-3AD203B41FA5}">
                      <a16:colId xmlns:a16="http://schemas.microsoft.com/office/drawing/2014/main" val="20001"/>
                    </a:ext>
                  </a:extLst>
                </a:gridCol>
                <a:gridCol w="1026383">
                  <a:extLst>
                    <a:ext uri="{9D8B030D-6E8A-4147-A177-3AD203B41FA5}">
                      <a16:colId xmlns:a16="http://schemas.microsoft.com/office/drawing/2014/main" val="20002"/>
                    </a:ext>
                  </a:extLst>
                </a:gridCol>
                <a:gridCol w="1105334">
                  <a:extLst>
                    <a:ext uri="{9D8B030D-6E8A-4147-A177-3AD203B41FA5}">
                      <a16:colId xmlns:a16="http://schemas.microsoft.com/office/drawing/2014/main" val="20003"/>
                    </a:ext>
                  </a:extLst>
                </a:gridCol>
                <a:gridCol w="1105334">
                  <a:extLst>
                    <a:ext uri="{9D8B030D-6E8A-4147-A177-3AD203B41FA5}">
                      <a16:colId xmlns:a16="http://schemas.microsoft.com/office/drawing/2014/main" val="20004"/>
                    </a:ext>
                  </a:extLst>
                </a:gridCol>
                <a:gridCol w="1641512">
                  <a:extLst>
                    <a:ext uri="{9D8B030D-6E8A-4147-A177-3AD203B41FA5}">
                      <a16:colId xmlns:a16="http://schemas.microsoft.com/office/drawing/2014/main" val="20005"/>
                    </a:ext>
                  </a:extLst>
                </a:gridCol>
                <a:gridCol w="1753445">
                  <a:extLst>
                    <a:ext uri="{9D8B030D-6E8A-4147-A177-3AD203B41FA5}">
                      <a16:colId xmlns:a16="http://schemas.microsoft.com/office/drawing/2014/main" val="20006"/>
                    </a:ext>
                  </a:extLst>
                </a:gridCol>
              </a:tblGrid>
              <a:tr h="1169936">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Exp. No</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Speed (rpm)</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Force (KN)</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Feed Rate (mm/s)</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UTS</a:t>
                      </a:r>
                    </a:p>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 (</a:t>
                      </a:r>
                      <a:r>
                        <a:rPr lang="en-US" sz="2000" dirty="0" err="1">
                          <a:effectLst/>
                          <a:latin typeface="Times New Roman" pitchFamily="18" charset="0"/>
                          <a:cs typeface="Times New Roman" pitchFamily="18" charset="0"/>
                        </a:rPr>
                        <a:t>MPa</a:t>
                      </a:r>
                      <a:r>
                        <a:rPr lang="en-US" sz="2000" dirty="0">
                          <a:effectLst/>
                          <a:latin typeface="Times New Roman" pitchFamily="18" charset="0"/>
                          <a:cs typeface="Times New Roman" pitchFamily="18" charset="0"/>
                        </a:rPr>
                        <a:t>)</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Elongation</a:t>
                      </a:r>
                    </a:p>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 %</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Yield Stress </a:t>
                      </a:r>
                    </a:p>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a:t>
                      </a:r>
                      <a:r>
                        <a:rPr lang="en-US" sz="2000" dirty="0" err="1">
                          <a:effectLst/>
                          <a:latin typeface="Times New Roman" pitchFamily="18" charset="0"/>
                          <a:cs typeface="Times New Roman" pitchFamily="18" charset="0"/>
                        </a:rPr>
                        <a:t>MPa</a:t>
                      </a:r>
                      <a:r>
                        <a:rPr lang="en-US" sz="2000" dirty="0">
                          <a:effectLst/>
                          <a:latin typeface="Times New Roman" pitchFamily="18" charset="0"/>
                          <a:cs typeface="Times New Roman" pitchFamily="18" charset="0"/>
                        </a:rPr>
                        <a:t>)</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406208">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1</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dirty="0">
                          <a:effectLst/>
                          <a:latin typeface="Times New Roman" pitchFamily="18" charset="0"/>
                          <a:ea typeface="+mn-ea"/>
                          <a:cs typeface="Times New Roman" pitchFamily="18" charset="0"/>
                        </a:rPr>
                        <a:t>800</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a:effectLst/>
                          <a:latin typeface="Times New Roman" pitchFamily="18" charset="0"/>
                          <a:cs typeface="Times New Roman" pitchFamily="18" charset="0"/>
                        </a:rPr>
                        <a:t>7</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dirty="0">
                          <a:effectLst/>
                          <a:latin typeface="Times New Roman" pitchFamily="18" charset="0"/>
                          <a:cs typeface="Times New Roman" pitchFamily="18" charset="0"/>
                        </a:rPr>
                        <a:t>1.2</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85</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0.350</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81</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406208">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dirty="0">
                          <a:effectLst/>
                          <a:latin typeface="Times New Roman" pitchFamily="18" charset="0"/>
                          <a:ea typeface="+mn-ea"/>
                          <a:cs typeface="Times New Roman" pitchFamily="18" charset="0"/>
                        </a:rPr>
                        <a:t>800</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a:effectLst/>
                          <a:latin typeface="Times New Roman" pitchFamily="18" charset="0"/>
                          <a:cs typeface="Times New Roman" pitchFamily="18" charset="0"/>
                        </a:rPr>
                        <a:t>7</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a:effectLst/>
                          <a:latin typeface="Times New Roman" pitchFamily="18" charset="0"/>
                          <a:cs typeface="Times New Roman" pitchFamily="18" charset="0"/>
                        </a:rPr>
                        <a:t>1.8</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69</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0.850</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68</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406208">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3</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dirty="0">
                          <a:effectLst/>
                          <a:latin typeface="Times New Roman" pitchFamily="18" charset="0"/>
                          <a:ea typeface="+mn-ea"/>
                          <a:cs typeface="Times New Roman" pitchFamily="18" charset="0"/>
                        </a:rPr>
                        <a:t>120</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a:effectLst/>
                          <a:latin typeface="Times New Roman" pitchFamily="18" charset="0"/>
                          <a:cs typeface="Times New Roman" pitchFamily="18" charset="0"/>
                        </a:rPr>
                        <a:t>8</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dirty="0">
                          <a:effectLst/>
                          <a:latin typeface="Times New Roman" pitchFamily="18" charset="0"/>
                          <a:cs typeface="Times New Roman" pitchFamily="18" charset="0"/>
                        </a:rPr>
                        <a:t>1.2</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100</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3.500</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81</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406208">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4</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dirty="0">
                          <a:effectLst/>
                          <a:latin typeface="Times New Roman" pitchFamily="18" charset="0"/>
                          <a:cs typeface="Times New Roman" pitchFamily="18" charset="0"/>
                        </a:rPr>
                        <a:t>1200</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a:effectLst/>
                          <a:latin typeface="Times New Roman" pitchFamily="18" charset="0"/>
                          <a:cs typeface="Times New Roman" pitchFamily="18" charset="0"/>
                        </a:rPr>
                        <a:t>8</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a:effectLst/>
                          <a:latin typeface="Times New Roman" pitchFamily="18" charset="0"/>
                          <a:cs typeface="Times New Roman" pitchFamily="18" charset="0"/>
                        </a:rPr>
                        <a:t>1.8</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72</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2.450</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62</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406208">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5</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dirty="0">
                          <a:effectLst/>
                          <a:latin typeface="Times New Roman" pitchFamily="18" charset="0"/>
                          <a:cs typeface="Times New Roman" pitchFamily="18" charset="0"/>
                        </a:rPr>
                        <a:t>1000</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a:effectLst/>
                          <a:latin typeface="Times New Roman" pitchFamily="18" charset="0"/>
                          <a:cs typeface="Times New Roman" pitchFamily="18" charset="0"/>
                        </a:rPr>
                        <a:t>8</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a:effectLst/>
                          <a:latin typeface="Times New Roman" pitchFamily="18" charset="0"/>
                          <a:cs typeface="Times New Roman" pitchFamily="18" charset="0"/>
                        </a:rPr>
                        <a:t>1.2</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87</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1.775</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84</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r h="406208">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6</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dirty="0">
                          <a:effectLst/>
                          <a:latin typeface="Times New Roman" pitchFamily="18" charset="0"/>
                          <a:cs typeface="Times New Roman" pitchFamily="18" charset="0"/>
                        </a:rPr>
                        <a:t>1000</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a:effectLst/>
                          <a:latin typeface="Times New Roman" pitchFamily="18" charset="0"/>
                          <a:cs typeface="Times New Roman" pitchFamily="18" charset="0"/>
                        </a:rPr>
                        <a:t>8</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a:effectLst/>
                          <a:latin typeface="Times New Roman" pitchFamily="18" charset="0"/>
                          <a:cs typeface="Times New Roman" pitchFamily="18" charset="0"/>
                        </a:rPr>
                        <a:t>1.8</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64</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2.075</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54</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406208">
                <a:tc>
                  <a:txBody>
                    <a:bodyPr/>
                    <a:lstStyle/>
                    <a:p>
                      <a:pPr marL="0" marR="0" algn="ctr">
                        <a:lnSpc>
                          <a:spcPct val="150000"/>
                        </a:lnSpc>
                        <a:spcBef>
                          <a:spcPts val="0"/>
                        </a:spcBef>
                        <a:spcAft>
                          <a:spcPts val="1000"/>
                        </a:spcAft>
                      </a:pPr>
                      <a:r>
                        <a:rPr lang="en-US" sz="2000" dirty="0">
                          <a:solidFill>
                            <a:srgbClr val="C00000"/>
                          </a:solidFill>
                          <a:effectLst/>
                          <a:latin typeface="Times New Roman" pitchFamily="18" charset="0"/>
                          <a:cs typeface="Times New Roman" pitchFamily="18" charset="0"/>
                        </a:rPr>
                        <a:t>7</a:t>
                      </a:r>
                      <a:endParaRPr lang="en-US" sz="2000" dirty="0">
                        <a:solidFill>
                          <a:srgbClr val="C00000"/>
                        </a:solidFill>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dirty="0">
                          <a:solidFill>
                            <a:srgbClr val="C00000"/>
                          </a:solidFill>
                          <a:effectLst/>
                          <a:latin typeface="Times New Roman" pitchFamily="18" charset="0"/>
                          <a:cs typeface="Times New Roman" pitchFamily="18" charset="0"/>
                        </a:rPr>
                        <a:t>1400</a:t>
                      </a:r>
                      <a:endParaRPr lang="en-US" sz="2000" dirty="0">
                        <a:solidFill>
                          <a:srgbClr val="C00000"/>
                        </a:solidFill>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dirty="0">
                          <a:solidFill>
                            <a:srgbClr val="C00000"/>
                          </a:solidFill>
                          <a:effectLst/>
                          <a:latin typeface="Times New Roman" pitchFamily="18" charset="0"/>
                          <a:cs typeface="Times New Roman" pitchFamily="18" charset="0"/>
                        </a:rPr>
                        <a:t>7</a:t>
                      </a:r>
                      <a:endParaRPr lang="en-US" sz="2000" dirty="0">
                        <a:solidFill>
                          <a:srgbClr val="C00000"/>
                        </a:solidFill>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dirty="0">
                          <a:solidFill>
                            <a:srgbClr val="C00000"/>
                          </a:solidFill>
                          <a:effectLst/>
                          <a:latin typeface="Times New Roman" pitchFamily="18" charset="0"/>
                          <a:cs typeface="Times New Roman" pitchFamily="18" charset="0"/>
                        </a:rPr>
                        <a:t>1.2</a:t>
                      </a:r>
                      <a:endParaRPr lang="en-US" sz="2000" dirty="0">
                        <a:solidFill>
                          <a:srgbClr val="C00000"/>
                        </a:solidFill>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solidFill>
                            <a:srgbClr val="C00000"/>
                          </a:solidFill>
                          <a:effectLst/>
                          <a:latin typeface="Times New Roman" pitchFamily="18" charset="0"/>
                          <a:cs typeface="Times New Roman" pitchFamily="18" charset="0"/>
                        </a:rPr>
                        <a:t>90</a:t>
                      </a:r>
                      <a:endParaRPr lang="en-US" sz="2000" dirty="0">
                        <a:solidFill>
                          <a:srgbClr val="C00000"/>
                        </a:solidFill>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solidFill>
                            <a:srgbClr val="C00000"/>
                          </a:solidFill>
                          <a:effectLst/>
                          <a:latin typeface="Times New Roman" pitchFamily="18" charset="0"/>
                          <a:cs typeface="Times New Roman" pitchFamily="18" charset="0"/>
                        </a:rPr>
                        <a:t>3.000</a:t>
                      </a:r>
                      <a:endParaRPr lang="en-US" sz="2000" dirty="0">
                        <a:solidFill>
                          <a:srgbClr val="C00000"/>
                        </a:solidFill>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solidFill>
                            <a:srgbClr val="C00000"/>
                          </a:solidFill>
                          <a:effectLst/>
                          <a:latin typeface="Times New Roman" pitchFamily="18" charset="0"/>
                          <a:cs typeface="Times New Roman" pitchFamily="18" charset="0"/>
                        </a:rPr>
                        <a:t>88</a:t>
                      </a:r>
                      <a:endParaRPr lang="en-US" sz="2000" dirty="0">
                        <a:solidFill>
                          <a:srgbClr val="C00000"/>
                        </a:solidFill>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7"/>
                  </a:ext>
                </a:extLst>
              </a:tr>
              <a:tr h="406208">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8</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dirty="0">
                          <a:effectLst/>
                          <a:latin typeface="Times New Roman" pitchFamily="18" charset="0"/>
                          <a:cs typeface="Times New Roman" pitchFamily="18" charset="0"/>
                        </a:rPr>
                        <a:t>1400</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a:effectLst/>
                          <a:latin typeface="Times New Roman" pitchFamily="18" charset="0"/>
                          <a:cs typeface="Times New Roman" pitchFamily="18" charset="0"/>
                        </a:rPr>
                        <a:t>7</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2000" kern="1200">
                          <a:effectLst/>
                          <a:latin typeface="Times New Roman" pitchFamily="18" charset="0"/>
                          <a:cs typeface="Times New Roman" pitchFamily="18" charset="0"/>
                        </a:rPr>
                        <a:t>1.8</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98</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a:effectLst/>
                          <a:latin typeface="Times New Roman" pitchFamily="18" charset="0"/>
                          <a:cs typeface="Times New Roman" pitchFamily="18" charset="0"/>
                        </a:rPr>
                        <a:t>2.525</a:t>
                      </a:r>
                      <a:endParaRPr lang="en-US" sz="2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1000"/>
                        </a:spcAft>
                      </a:pPr>
                      <a:r>
                        <a:rPr lang="en-US" sz="2000" dirty="0">
                          <a:effectLst/>
                          <a:latin typeface="Times New Roman" pitchFamily="18" charset="0"/>
                          <a:cs typeface="Times New Roman" pitchFamily="18" charset="0"/>
                        </a:rPr>
                        <a:t>97</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74881964"/>
      </p:ext>
    </p:extLst>
  </p:cSld>
  <p:clrMapOvr>
    <a:masterClrMapping/>
  </p:clrMapOvr>
  <mc:AlternateContent xmlns:mc="http://schemas.openxmlformats.org/markup-compatibility/2006" xmlns:p14="http://schemas.microsoft.com/office/powerpoint/2010/main">
    <mc:Choice Requires="p14">
      <p:transition spd="slow" p14:dur="2000" advTm="7986"/>
    </mc:Choice>
    <mc:Fallback xmlns="">
      <p:transition spd="slow" advTm="798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rgbClr val="00B0F0"/>
                </a:solidFill>
                <a:latin typeface="Times New Roman" pitchFamily="18" charset="0"/>
                <a:cs typeface="Times New Roman" pitchFamily="18" charset="0"/>
              </a:rPr>
              <a:t>SIGNAL TO NOISE RATIO</a:t>
            </a:r>
            <a:br>
              <a:rPr lang="en-US" sz="2800" b="1" u="sng" dirty="0">
                <a:solidFill>
                  <a:srgbClr val="00B0F0"/>
                </a:solidFill>
                <a:latin typeface="Times New Roman" pitchFamily="18" charset="0"/>
                <a:cs typeface="Times New Roman" pitchFamily="18" charset="0"/>
              </a:rPr>
            </a:br>
            <a:endParaRPr lang="en-US" sz="2800" b="1" u="sng" dirty="0">
              <a:solidFill>
                <a:srgbClr val="00B0F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normAutofit/>
              </a:bodyPr>
              <a:lstStyle/>
              <a:p>
                <a:pPr>
                  <a:lnSpc>
                    <a:spcPct val="150000"/>
                  </a:lnSpc>
                </a:pPr>
                <a:r>
                  <a:rPr lang="en-US" sz="2000" dirty="0">
                    <a:latin typeface="Times New Roman" pitchFamily="18" charset="0"/>
                    <a:cs typeface="Times New Roman" pitchFamily="18" charset="0"/>
                  </a:rPr>
                  <a:t>The SN ratio is calculated based on the quality of characteristics intended. The objected function described in this investigation is maximization of the tensile strength so; the larger the better SN ratio is to be calculated. The formula used for calculating the SN ratio is given in the equation no 1.</a:t>
                </a:r>
              </a:p>
              <a:p>
                <a:r>
                  <a:rPr lang="en-US" sz="2000" dirty="0">
                    <a:latin typeface="Times New Roman" pitchFamily="18" charset="0"/>
                    <a:cs typeface="Times New Roman" pitchFamily="18" charset="0"/>
                  </a:rPr>
                  <a:t>S/N ratio (ƞ) =   ̶ 10 log </a:t>
                </a:r>
                <a:r>
                  <a:rPr lang="en-US" sz="2000" baseline="-25000" dirty="0">
                    <a:latin typeface="Times New Roman" pitchFamily="18" charset="0"/>
                    <a:cs typeface="Times New Roman" pitchFamily="18" charset="0"/>
                  </a:rPr>
                  <a:t>10 </a:t>
                </a:r>
                <a14:m>
                  <m:oMath xmlns:m="http://schemas.openxmlformats.org/officeDocument/2006/math">
                    <m:f>
                      <m:fPr>
                        <m:ctrlPr>
                          <a:rPr lang="en-US" sz="2000" i="1" baseline="-25000">
                            <a:latin typeface="Cambria Math" panose="02040503050406030204" pitchFamily="18" charset="0"/>
                          </a:rPr>
                        </m:ctrlPr>
                      </m:fPr>
                      <m:num>
                        <m:r>
                          <a:rPr lang="en-US" sz="2000" i="1" baseline="-25000">
                            <a:latin typeface="Cambria Math"/>
                          </a:rPr>
                          <m:t>1</m:t>
                        </m:r>
                      </m:num>
                      <m:den>
                        <m:r>
                          <a:rPr lang="en-US" sz="2000" i="1" baseline="-25000">
                            <a:latin typeface="Cambria Math"/>
                          </a:rPr>
                          <m:t>𝑛</m:t>
                        </m:r>
                      </m:den>
                    </m:f>
                    <m:nary>
                      <m:naryPr>
                        <m:chr m:val="∑"/>
                        <m:limLoc m:val="undOvr"/>
                        <m:ctrlPr>
                          <a:rPr lang="en-US" sz="2000" i="1" baseline="-25000">
                            <a:latin typeface="Cambria Math" panose="02040503050406030204" pitchFamily="18" charset="0"/>
                          </a:rPr>
                        </m:ctrlPr>
                      </m:naryPr>
                      <m:sub>
                        <m:r>
                          <a:rPr lang="en-US" sz="2000" i="1" baseline="-25000">
                            <a:latin typeface="Cambria Math"/>
                          </a:rPr>
                          <m:t>𝑖</m:t>
                        </m:r>
                        <m:r>
                          <a:rPr lang="en-US" sz="2000" i="1" baseline="-25000">
                            <a:latin typeface="Cambria Math"/>
                          </a:rPr>
                          <m:t>=1</m:t>
                        </m:r>
                      </m:sub>
                      <m:sup>
                        <m:r>
                          <a:rPr lang="en-US" sz="2000" i="1" baseline="-25000">
                            <a:latin typeface="Cambria Math"/>
                          </a:rPr>
                          <m:t>𝑛</m:t>
                        </m:r>
                      </m:sup>
                      <m:e>
                        <m:f>
                          <m:fPr>
                            <m:ctrlPr>
                              <a:rPr lang="en-US" sz="2000" i="1" baseline="-25000">
                                <a:latin typeface="Cambria Math" panose="02040503050406030204" pitchFamily="18" charset="0"/>
                              </a:rPr>
                            </m:ctrlPr>
                          </m:fPr>
                          <m:num>
                            <m:r>
                              <a:rPr lang="en-US" sz="2000" i="1" baseline="-25000">
                                <a:latin typeface="Cambria Math"/>
                              </a:rPr>
                              <m:t>1</m:t>
                            </m:r>
                          </m:num>
                          <m:den>
                            <m:sSubSup>
                              <m:sSubSupPr>
                                <m:ctrlPr>
                                  <a:rPr lang="en-US" sz="2000" i="1" baseline="-25000">
                                    <a:latin typeface="Cambria Math" panose="02040503050406030204" pitchFamily="18" charset="0"/>
                                  </a:rPr>
                                </m:ctrlPr>
                              </m:sSubSupPr>
                              <m:e>
                                <m:r>
                                  <a:rPr lang="en-US" sz="2000" i="1" baseline="-25000">
                                    <a:latin typeface="Cambria Math"/>
                                  </a:rPr>
                                  <m:t>𝑦</m:t>
                                </m:r>
                              </m:e>
                              <m:sub>
                                <m:r>
                                  <a:rPr lang="en-US" sz="2000" i="1" baseline="-25000">
                                    <a:latin typeface="Cambria Math"/>
                                  </a:rPr>
                                  <m:t>𝑖</m:t>
                                </m:r>
                              </m:sub>
                              <m:sup>
                                <m:r>
                                  <a:rPr lang="en-US" sz="2000" i="1" baseline="-25000">
                                    <a:latin typeface="Cambria Math"/>
                                  </a:rPr>
                                  <m:t>2</m:t>
                                </m:r>
                              </m:sup>
                            </m:sSubSup>
                          </m:den>
                        </m:f>
                      </m:e>
                    </m:nary>
                  </m:oMath>
                </a14:m>
                <a:r>
                  <a:rPr lang="en-US" sz="2000" baseline="-25000" dirty="0">
                    <a:latin typeface="Times New Roman" pitchFamily="18" charset="0"/>
                    <a:cs typeface="Times New Roman" pitchFamily="18" charset="0"/>
                  </a:rPr>
                  <a:t>            ------------ </a:t>
                </a:r>
                <a:r>
                  <a:rPr lang="en-US" sz="2000" dirty="0">
                    <a:latin typeface="Times New Roman" pitchFamily="18" charset="0"/>
                    <a:cs typeface="Times New Roman" pitchFamily="18" charset="0"/>
                  </a:rPr>
                  <a:t>(1)</a:t>
                </a:r>
              </a:p>
              <a:p>
                <a:pPr marL="0" indent="0">
                  <a:buNone/>
                </a:pPr>
                <a:r>
                  <a:rPr lang="en-US" sz="2000" dirty="0"/>
                  <a:t>	  		</a:t>
                </a:r>
              </a:p>
              <a:p>
                <a:pPr marL="0" indent="0">
                  <a:buNone/>
                </a:pPr>
                <a:r>
                  <a:rPr lang="en-US" sz="2000" b="1" dirty="0">
                    <a:latin typeface="Times New Roman" pitchFamily="18" charset="0"/>
                    <a:cs typeface="Times New Roman" pitchFamily="18" charset="0"/>
                  </a:rPr>
                  <a:t>    Response Table for Signal to Noise Ratios</a:t>
                </a: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2"/>
                <a:stretch>
                  <a:fillRect l="-741" r="-88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8E23D50-A7E7-4FA2-92FB-B158C2C441B5}" type="slidenum">
              <a:rPr lang="en-US" smtClean="0"/>
              <a:t>12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364972129"/>
              </p:ext>
            </p:extLst>
          </p:nvPr>
        </p:nvGraphicFramePr>
        <p:xfrm>
          <a:off x="1524000" y="4800600"/>
          <a:ext cx="6096000" cy="1981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20040">
                <a:tc>
                  <a:txBody>
                    <a:bodyPr/>
                    <a:lstStyle/>
                    <a:p>
                      <a:pPr algn="ctr"/>
                      <a:r>
                        <a:rPr lang="en-US" sz="2000" dirty="0">
                          <a:latin typeface="Times New Roman" pitchFamily="18" charset="0"/>
                          <a:cs typeface="Times New Roman" pitchFamily="18" charset="0"/>
                        </a:rPr>
                        <a:t>Level</a:t>
                      </a:r>
                    </a:p>
                  </a:txBody>
                  <a:tcPr/>
                </a:tc>
                <a:tc>
                  <a:txBody>
                    <a:bodyPr/>
                    <a:lstStyle/>
                    <a:p>
                      <a:pPr algn="ctr"/>
                      <a:r>
                        <a:rPr lang="en-US" sz="2000" dirty="0">
                          <a:latin typeface="Times New Roman" pitchFamily="18" charset="0"/>
                          <a:cs typeface="Times New Roman" pitchFamily="18" charset="0"/>
                        </a:rPr>
                        <a:t>A</a:t>
                      </a:r>
                    </a:p>
                  </a:txBody>
                  <a:tcPr/>
                </a:tc>
                <a:tc>
                  <a:txBody>
                    <a:bodyPr/>
                    <a:lstStyle/>
                    <a:p>
                      <a:pPr algn="ctr"/>
                      <a:r>
                        <a:rPr lang="en-US" sz="2000" dirty="0">
                          <a:latin typeface="Times New Roman" pitchFamily="18" charset="0"/>
                          <a:cs typeface="Times New Roman" pitchFamily="18" charset="0"/>
                        </a:rPr>
                        <a:t>B</a:t>
                      </a:r>
                    </a:p>
                  </a:txBody>
                  <a:tcPr/>
                </a:tc>
                <a:tc>
                  <a:txBody>
                    <a:bodyPr/>
                    <a:lstStyle/>
                    <a:p>
                      <a:pPr algn="ctr"/>
                      <a:r>
                        <a:rPr lang="en-US" sz="2000" dirty="0">
                          <a:latin typeface="Times New Roman" pitchFamily="18" charset="0"/>
                          <a:cs typeface="Times New Roman" pitchFamily="18" charset="0"/>
                        </a:rPr>
                        <a:t>C</a:t>
                      </a:r>
                    </a:p>
                  </a:txBody>
                  <a:tcPr/>
                </a:tc>
                <a:extLst>
                  <a:ext uri="{0D108BD9-81ED-4DB2-BD59-A6C34878D82A}">
                    <a16:rowId xmlns:a16="http://schemas.microsoft.com/office/drawing/2014/main" val="10000"/>
                  </a:ext>
                </a:extLst>
              </a:tr>
              <a:tr h="320040">
                <a:tc>
                  <a:txBody>
                    <a:bodyPr/>
                    <a:lstStyle/>
                    <a:p>
                      <a:pPr algn="ctr"/>
                      <a:r>
                        <a:rPr lang="en-US" sz="2000" dirty="0">
                          <a:latin typeface="Times New Roman" pitchFamily="18" charset="0"/>
                          <a:cs typeface="Times New Roman" pitchFamily="18" charset="0"/>
                        </a:rPr>
                        <a:t>1</a:t>
                      </a:r>
                    </a:p>
                  </a:txBody>
                  <a:tcPr/>
                </a:tc>
                <a:tc>
                  <a:txBody>
                    <a:bodyPr/>
                    <a:lstStyle/>
                    <a:p>
                      <a:pPr algn="ctr"/>
                      <a:r>
                        <a:rPr lang="en-US" sz="2000" dirty="0">
                          <a:latin typeface="Times New Roman" pitchFamily="18" charset="0"/>
                          <a:cs typeface="Times New Roman" pitchFamily="18" charset="0"/>
                        </a:rPr>
                        <a:t>37.57</a:t>
                      </a:r>
                    </a:p>
                  </a:txBody>
                  <a:tcPr/>
                </a:tc>
                <a:tc>
                  <a:txBody>
                    <a:bodyPr/>
                    <a:lstStyle/>
                    <a:p>
                      <a:pPr algn="ctr"/>
                      <a:r>
                        <a:rPr lang="en-US" sz="2000" b="1" dirty="0">
                          <a:latin typeface="Times New Roman" pitchFamily="18" charset="0"/>
                          <a:cs typeface="Times New Roman" pitchFamily="18" charset="0"/>
                        </a:rPr>
                        <a:t>38.57</a:t>
                      </a:r>
                    </a:p>
                  </a:txBody>
                  <a:tcPr/>
                </a:tc>
                <a:tc>
                  <a:txBody>
                    <a:bodyPr/>
                    <a:lstStyle/>
                    <a:p>
                      <a:pPr algn="ctr"/>
                      <a:r>
                        <a:rPr lang="en-US" sz="2000" b="1" dirty="0">
                          <a:latin typeface="Times New Roman" pitchFamily="18" charset="0"/>
                          <a:cs typeface="Times New Roman" pitchFamily="18" charset="0"/>
                        </a:rPr>
                        <a:t>39.12</a:t>
                      </a:r>
                    </a:p>
                  </a:txBody>
                  <a:tcPr/>
                </a:tc>
                <a:extLst>
                  <a:ext uri="{0D108BD9-81ED-4DB2-BD59-A6C34878D82A}">
                    <a16:rowId xmlns:a16="http://schemas.microsoft.com/office/drawing/2014/main" val="10001"/>
                  </a:ext>
                </a:extLst>
              </a:tr>
              <a:tr h="320040">
                <a:tc>
                  <a:txBody>
                    <a:bodyPr/>
                    <a:lstStyle/>
                    <a:p>
                      <a:pPr algn="ctr"/>
                      <a:r>
                        <a:rPr lang="en-US" sz="2000" dirty="0">
                          <a:latin typeface="Times New Roman" pitchFamily="18" charset="0"/>
                          <a:cs typeface="Times New Roman" pitchFamily="18" charset="0"/>
                        </a:rPr>
                        <a:t>2</a:t>
                      </a:r>
                    </a:p>
                  </a:txBody>
                  <a:tcPr/>
                </a:tc>
                <a:tc>
                  <a:txBody>
                    <a:bodyPr/>
                    <a:lstStyle/>
                    <a:p>
                      <a:pPr algn="ctr"/>
                      <a:r>
                        <a:rPr lang="en-US" sz="2000" b="1" dirty="0">
                          <a:latin typeface="Times New Roman" pitchFamily="18" charset="0"/>
                          <a:cs typeface="Times New Roman" pitchFamily="18" charset="0"/>
                        </a:rPr>
                        <a:t>39.01</a:t>
                      </a:r>
                    </a:p>
                  </a:txBody>
                  <a:tcPr/>
                </a:tc>
                <a:tc>
                  <a:txBody>
                    <a:bodyPr/>
                    <a:lstStyle/>
                    <a:p>
                      <a:pPr algn="ctr"/>
                      <a:r>
                        <a:rPr lang="en-US" sz="2000" dirty="0">
                          <a:latin typeface="Times New Roman" pitchFamily="18" charset="0"/>
                          <a:cs typeface="Times New Roman" pitchFamily="18" charset="0"/>
                        </a:rPr>
                        <a:t>38.02</a:t>
                      </a:r>
                    </a:p>
                  </a:txBody>
                  <a:tcPr/>
                </a:tc>
                <a:tc>
                  <a:txBody>
                    <a:bodyPr/>
                    <a:lstStyle/>
                    <a:p>
                      <a:pPr algn="ctr"/>
                      <a:r>
                        <a:rPr lang="en-US" sz="2000" dirty="0">
                          <a:latin typeface="Times New Roman" pitchFamily="18" charset="0"/>
                          <a:cs typeface="Times New Roman" pitchFamily="18" charset="0"/>
                        </a:rPr>
                        <a:t>37.47</a:t>
                      </a:r>
                    </a:p>
                  </a:txBody>
                  <a:tcPr/>
                </a:tc>
                <a:extLst>
                  <a:ext uri="{0D108BD9-81ED-4DB2-BD59-A6C34878D82A}">
                    <a16:rowId xmlns:a16="http://schemas.microsoft.com/office/drawing/2014/main" val="10002"/>
                  </a:ext>
                </a:extLst>
              </a:tr>
              <a:tr h="320040">
                <a:tc>
                  <a:txBody>
                    <a:bodyPr/>
                    <a:lstStyle/>
                    <a:p>
                      <a:pPr algn="ctr"/>
                      <a:r>
                        <a:rPr lang="en-US" sz="2000" dirty="0">
                          <a:latin typeface="Times New Roman" pitchFamily="18" charset="0"/>
                          <a:cs typeface="Times New Roman" pitchFamily="18" charset="0"/>
                        </a:rPr>
                        <a:t>Delta</a:t>
                      </a:r>
                    </a:p>
                  </a:txBody>
                  <a:tcPr/>
                </a:tc>
                <a:tc>
                  <a:txBody>
                    <a:bodyPr/>
                    <a:lstStyle/>
                    <a:p>
                      <a:pPr algn="ctr"/>
                      <a:r>
                        <a:rPr lang="en-US" sz="2000" dirty="0">
                          <a:latin typeface="Times New Roman" pitchFamily="18" charset="0"/>
                          <a:cs typeface="Times New Roman" pitchFamily="18" charset="0"/>
                        </a:rPr>
                        <a:t>1.44</a:t>
                      </a:r>
                    </a:p>
                  </a:txBody>
                  <a:tcPr/>
                </a:tc>
                <a:tc>
                  <a:txBody>
                    <a:bodyPr/>
                    <a:lstStyle/>
                    <a:p>
                      <a:pPr algn="ctr"/>
                      <a:r>
                        <a:rPr lang="en-US" sz="2000" dirty="0">
                          <a:latin typeface="Times New Roman" pitchFamily="18" charset="0"/>
                          <a:cs typeface="Times New Roman" pitchFamily="18" charset="0"/>
                        </a:rPr>
                        <a:t>0.55</a:t>
                      </a:r>
                    </a:p>
                  </a:txBody>
                  <a:tcPr/>
                </a:tc>
                <a:tc>
                  <a:txBody>
                    <a:bodyPr/>
                    <a:lstStyle/>
                    <a:p>
                      <a:pPr algn="ctr"/>
                      <a:r>
                        <a:rPr lang="en-US" sz="2000" dirty="0">
                          <a:latin typeface="Times New Roman" pitchFamily="18" charset="0"/>
                          <a:cs typeface="Times New Roman" pitchFamily="18" charset="0"/>
                        </a:rPr>
                        <a:t>1.65</a:t>
                      </a:r>
                    </a:p>
                  </a:txBody>
                  <a:tcPr/>
                </a:tc>
                <a:extLst>
                  <a:ext uri="{0D108BD9-81ED-4DB2-BD59-A6C34878D82A}">
                    <a16:rowId xmlns:a16="http://schemas.microsoft.com/office/drawing/2014/main" val="10003"/>
                  </a:ext>
                </a:extLst>
              </a:tr>
              <a:tr h="320040">
                <a:tc>
                  <a:txBody>
                    <a:bodyPr/>
                    <a:lstStyle/>
                    <a:p>
                      <a:pPr algn="ctr"/>
                      <a:r>
                        <a:rPr lang="en-US" sz="2000" dirty="0">
                          <a:latin typeface="Times New Roman" pitchFamily="18" charset="0"/>
                          <a:cs typeface="Times New Roman" pitchFamily="18" charset="0"/>
                        </a:rPr>
                        <a:t>Rank</a:t>
                      </a:r>
                    </a:p>
                  </a:txBody>
                  <a:tcPr/>
                </a:tc>
                <a:tc>
                  <a:txBody>
                    <a:bodyPr/>
                    <a:lstStyle/>
                    <a:p>
                      <a:pPr algn="ctr"/>
                      <a:r>
                        <a:rPr lang="en-US" sz="2000" dirty="0">
                          <a:latin typeface="Times New Roman" pitchFamily="18" charset="0"/>
                          <a:cs typeface="Times New Roman" pitchFamily="18" charset="0"/>
                        </a:rPr>
                        <a:t>2</a:t>
                      </a:r>
                    </a:p>
                  </a:txBody>
                  <a:tcPr/>
                </a:tc>
                <a:tc>
                  <a:txBody>
                    <a:bodyPr/>
                    <a:lstStyle/>
                    <a:p>
                      <a:pPr algn="ctr"/>
                      <a:r>
                        <a:rPr lang="en-US" sz="2000" dirty="0">
                          <a:latin typeface="Times New Roman" pitchFamily="18" charset="0"/>
                          <a:cs typeface="Times New Roman" pitchFamily="18" charset="0"/>
                        </a:rPr>
                        <a:t>3</a:t>
                      </a:r>
                    </a:p>
                  </a:txBody>
                  <a:tcPr/>
                </a:tc>
                <a:tc>
                  <a:txBody>
                    <a:bodyPr/>
                    <a:lstStyle/>
                    <a:p>
                      <a:pPr algn="ctr"/>
                      <a:r>
                        <a:rPr lang="en-US" sz="2000" dirty="0">
                          <a:latin typeface="Times New Roman" pitchFamily="18" charset="0"/>
                          <a:cs typeface="Times New Roman" pitchFamily="18" charset="0"/>
                        </a:rPr>
                        <a:t>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2046765"/>
      </p:ext>
    </p:extLst>
  </p:cSld>
  <p:clrMapOvr>
    <a:masterClrMapping/>
  </p:clrMapOvr>
  <mc:AlternateContent xmlns:mc="http://schemas.openxmlformats.org/markup-compatibility/2006" xmlns:p14="http://schemas.microsoft.com/office/powerpoint/2010/main">
    <mc:Choice Requires="p14">
      <p:transition spd="slow" p14:dur="2000" advTm="19067"/>
    </mc:Choice>
    <mc:Fallback xmlns="">
      <p:transition spd="slow" advTm="1906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rgbClr val="00B0F0"/>
                </a:solidFill>
                <a:latin typeface="Times New Roman" pitchFamily="18" charset="0"/>
                <a:cs typeface="Times New Roman" pitchFamily="18" charset="0"/>
              </a:rPr>
              <a:t>Main effects for SN ratio are plotted </a:t>
            </a:r>
            <a:br>
              <a:rPr lang="en-US" sz="2800" u="sng" dirty="0">
                <a:solidFill>
                  <a:srgbClr val="00B0F0"/>
                </a:solidFill>
                <a:latin typeface="Times New Roman" pitchFamily="18" charset="0"/>
                <a:cs typeface="Times New Roman" pitchFamily="18" charset="0"/>
              </a:rPr>
            </a:br>
            <a:endParaRPr lang="en-US" sz="2800" u="sng" dirty="0">
              <a:solidFill>
                <a:srgbClr val="00B0F0"/>
              </a:solidFill>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244600"/>
            <a:ext cx="6705600" cy="44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8E23D50-A7E7-4FA2-92FB-B158C2C441B5}" type="slidenum">
              <a:rPr lang="en-US" smtClean="0"/>
              <a:t>13</a:t>
            </a:fld>
            <a:endParaRPr lang="en-US"/>
          </a:p>
        </p:txBody>
      </p:sp>
      <p:sp>
        <p:nvSpPr>
          <p:cNvPr id="4" name="Rectangle 3"/>
          <p:cNvSpPr/>
          <p:nvPr/>
        </p:nvSpPr>
        <p:spPr>
          <a:xfrm>
            <a:off x="1219200" y="5955268"/>
            <a:ext cx="7010400" cy="400110"/>
          </a:xfrm>
          <a:prstGeom prst="rect">
            <a:avLst/>
          </a:prstGeom>
        </p:spPr>
        <p:txBody>
          <a:bodyPr wrap="square">
            <a:spAutoFit/>
          </a:bodyPr>
          <a:lstStyle/>
          <a:p>
            <a:r>
              <a:rPr lang="en-US" sz="2000" dirty="0">
                <a:latin typeface="Times New Roman" pitchFamily="18" charset="0"/>
                <a:cs typeface="Times New Roman" pitchFamily="18" charset="0"/>
              </a:rPr>
              <a:t>The optimal setting parameters based on SN ratio is </a:t>
            </a:r>
            <a:r>
              <a:rPr lang="en-US" sz="2000" dirty="0">
                <a:solidFill>
                  <a:srgbClr val="C00000"/>
                </a:solidFill>
                <a:latin typeface="Times New Roman" pitchFamily="18" charset="0"/>
                <a:cs typeface="Times New Roman" pitchFamily="18" charset="0"/>
              </a:rPr>
              <a:t>A</a:t>
            </a:r>
            <a:r>
              <a:rPr lang="en-US" sz="2000" baseline="-25000" dirty="0">
                <a:solidFill>
                  <a:srgbClr val="C00000"/>
                </a:solidFill>
                <a:latin typeface="Times New Roman" pitchFamily="18" charset="0"/>
                <a:cs typeface="Times New Roman" pitchFamily="18" charset="0"/>
              </a:rPr>
              <a:t>2</a:t>
            </a:r>
            <a:r>
              <a:rPr lang="en-US" sz="2000" dirty="0">
                <a:solidFill>
                  <a:srgbClr val="C00000"/>
                </a:solidFill>
                <a:latin typeface="Times New Roman" pitchFamily="18" charset="0"/>
                <a:cs typeface="Times New Roman" pitchFamily="18" charset="0"/>
              </a:rPr>
              <a:t> B</a:t>
            </a:r>
            <a:r>
              <a:rPr lang="en-US" sz="2000" baseline="-25000" dirty="0">
                <a:solidFill>
                  <a:srgbClr val="C00000"/>
                </a:solidFill>
                <a:latin typeface="Times New Roman" pitchFamily="18" charset="0"/>
                <a:cs typeface="Times New Roman" pitchFamily="18" charset="0"/>
              </a:rPr>
              <a:t>1</a:t>
            </a:r>
            <a:r>
              <a:rPr lang="en-US" sz="2000" dirty="0">
                <a:solidFill>
                  <a:srgbClr val="C00000"/>
                </a:solidFill>
                <a:latin typeface="Times New Roman" pitchFamily="18" charset="0"/>
                <a:cs typeface="Times New Roman" pitchFamily="18" charset="0"/>
              </a:rPr>
              <a:t> C</a:t>
            </a:r>
            <a:r>
              <a:rPr lang="en-US" sz="2000" baseline="-25000" dirty="0">
                <a:solidFill>
                  <a:srgbClr val="C00000"/>
                </a:solidFill>
                <a:latin typeface="Times New Roman" pitchFamily="18" charset="0"/>
                <a:cs typeface="Times New Roman" pitchFamily="18" charset="0"/>
              </a:rPr>
              <a:t>1</a:t>
            </a:r>
            <a:endParaRPr lang="en-US" sz="20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29324394"/>
      </p:ext>
    </p:extLst>
  </p:cSld>
  <p:clrMapOvr>
    <a:masterClrMapping/>
  </p:clrMapOvr>
  <mc:AlternateContent xmlns:mc="http://schemas.openxmlformats.org/markup-compatibility/2006" xmlns:p14="http://schemas.microsoft.com/office/powerpoint/2010/main">
    <mc:Choice Requires="p14">
      <p:transition spd="slow" p14:dur="2000" advTm="14833"/>
    </mc:Choice>
    <mc:Fallback xmlns="">
      <p:transition spd="slow" advTm="1483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rgbClr val="00B0F0"/>
                </a:solidFill>
                <a:latin typeface="Times New Roman" pitchFamily="18" charset="0"/>
                <a:cs typeface="Times New Roman" pitchFamily="18" charset="0"/>
              </a:rPr>
              <a:t>ANALYSIS OF VARIANCE FOR SN RATIOS</a:t>
            </a:r>
            <a:br>
              <a:rPr lang="en-US" sz="2800" u="sng" dirty="0">
                <a:solidFill>
                  <a:srgbClr val="00B0F0"/>
                </a:solidFill>
                <a:latin typeface="Times New Roman" pitchFamily="18" charset="0"/>
                <a:cs typeface="Times New Roman" pitchFamily="18" charset="0"/>
              </a:rPr>
            </a:br>
            <a:endParaRPr lang="en-US" sz="2800" u="sng"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153400" cy="5562600"/>
          </a:xfrm>
        </p:spPr>
        <p:txBody>
          <a:bodyPr>
            <a:normAutofit/>
          </a:bodyPr>
          <a:lstStyle/>
          <a:p>
            <a:pPr marL="0" indent="0">
              <a:buNone/>
            </a:pPr>
            <a:endParaRPr lang="en-US" dirty="0"/>
          </a:p>
          <a:p>
            <a:pPr marL="0" indent="0">
              <a:buNone/>
            </a:pPr>
            <a:r>
              <a:rPr lang="en-US" dirty="0">
                <a:solidFill>
                  <a:srgbClr val="C00000"/>
                </a:solidFill>
              </a:rPr>
              <a:t>Source       DOF          Seq SS  	Adj MS 	F      	   P	       %</a:t>
            </a:r>
          </a:p>
          <a:p>
            <a:pPr marL="0" indent="0">
              <a:buNone/>
            </a:pPr>
            <a:endParaRPr lang="en-US" dirty="0"/>
          </a:p>
          <a:p>
            <a:pPr marL="0" indent="0">
              <a:buNone/>
            </a:pPr>
            <a:r>
              <a:rPr lang="en-US" dirty="0"/>
              <a:t>A                	1   	4.1712  	4.1712        4.45   	0.282	     28.688</a:t>
            </a:r>
          </a:p>
          <a:p>
            <a:pPr marL="0" indent="0">
              <a:buNone/>
            </a:pPr>
            <a:r>
              <a:rPr lang="en-US" dirty="0"/>
              <a:t>B               	1   	0.6128  	0.6128        0.65 	0.567	     4.2146</a:t>
            </a:r>
          </a:p>
          <a:p>
            <a:pPr marL="0" indent="0">
              <a:buNone/>
            </a:pPr>
            <a:r>
              <a:rPr lang="en-US" dirty="0"/>
              <a:t>C           	1   	5.4316  	5.4316        5.80  	0.251	     37.356</a:t>
            </a:r>
          </a:p>
          <a:p>
            <a:pPr marL="0" indent="0">
              <a:buNone/>
            </a:pPr>
            <a:r>
              <a:rPr lang="en-US" dirty="0"/>
              <a:t>A*B             	1   	0.2150  	0.2150        0.23  	0.716	     1.4786</a:t>
            </a:r>
          </a:p>
          <a:p>
            <a:pPr marL="0" indent="0">
              <a:buNone/>
            </a:pPr>
            <a:r>
              <a:rPr lang="en-US" dirty="0"/>
              <a:t>A*C              	1   	0.6989  	0.6989        0.75  	0.546	     4.2146</a:t>
            </a:r>
          </a:p>
          <a:p>
            <a:pPr marL="0" indent="0">
              <a:buNone/>
            </a:pPr>
            <a:r>
              <a:rPr lang="en-US" dirty="0"/>
              <a:t>B*C             	1   	2.4735  	2.4735        2.64  	0.351      17.011</a:t>
            </a:r>
          </a:p>
          <a:p>
            <a:pPr marL="0" indent="0">
              <a:buNone/>
            </a:pPr>
            <a:r>
              <a:rPr lang="en-US" dirty="0"/>
              <a:t>Residual        1   	0.9368  	0.9368	 -            -            6.4430 </a:t>
            </a:r>
          </a:p>
          <a:p>
            <a:pPr marL="0" indent="0">
              <a:buNone/>
            </a:pPr>
            <a:r>
              <a:rPr lang="en-US" dirty="0"/>
              <a:t>Error   	</a:t>
            </a:r>
          </a:p>
          <a:p>
            <a:pPr marL="0" indent="0">
              <a:buNone/>
            </a:pPr>
            <a:r>
              <a:rPr lang="en-US" dirty="0"/>
              <a:t>Total            	7         14.5398			                            100</a:t>
            </a:r>
          </a:p>
          <a:p>
            <a:endParaRPr lang="en-US" dirty="0"/>
          </a:p>
        </p:txBody>
      </p:sp>
      <p:sp>
        <p:nvSpPr>
          <p:cNvPr id="5" name="Slide Number Placeholder 4"/>
          <p:cNvSpPr>
            <a:spLocks noGrp="1"/>
          </p:cNvSpPr>
          <p:nvPr>
            <p:ph type="sldNum" sz="quarter" idx="12"/>
          </p:nvPr>
        </p:nvSpPr>
        <p:spPr/>
        <p:txBody>
          <a:bodyPr/>
          <a:lstStyle/>
          <a:p>
            <a:fld id="{18E23D50-A7E7-4FA2-92FB-B158C2C441B5}" type="slidenum">
              <a:rPr lang="en-US" smtClean="0"/>
              <a:t>14</a:t>
            </a:fld>
            <a:endParaRPr lang="en-US" dirty="0"/>
          </a:p>
        </p:txBody>
      </p:sp>
      <p:sp>
        <p:nvSpPr>
          <p:cNvPr id="4" name="Rectangle 3"/>
          <p:cNvSpPr/>
          <p:nvPr/>
        </p:nvSpPr>
        <p:spPr>
          <a:xfrm>
            <a:off x="1219200" y="5544234"/>
            <a:ext cx="6629400" cy="646331"/>
          </a:xfrm>
          <a:prstGeom prst="rect">
            <a:avLst/>
          </a:prstGeom>
        </p:spPr>
        <p:txBody>
          <a:bodyPr wrap="square">
            <a:spAutoFit/>
          </a:bodyPr>
          <a:lstStyle/>
          <a:p>
            <a:r>
              <a:rPr lang="en-US" dirty="0"/>
              <a:t>DOF – Degree Of Freedom, </a:t>
            </a:r>
            <a:r>
              <a:rPr lang="en-US" dirty="0" err="1"/>
              <a:t>Seq</a:t>
            </a:r>
            <a:r>
              <a:rPr lang="en-US" dirty="0"/>
              <a:t> SS – </a:t>
            </a:r>
            <a:r>
              <a:rPr lang="en-US" dirty="0" err="1"/>
              <a:t>Sequencial</a:t>
            </a:r>
            <a:r>
              <a:rPr lang="en-US" dirty="0"/>
              <a:t> sum of squares,</a:t>
            </a:r>
          </a:p>
          <a:p>
            <a:r>
              <a:rPr lang="en-US" dirty="0"/>
              <a:t> </a:t>
            </a:r>
            <a:r>
              <a:rPr lang="en-US" dirty="0" err="1"/>
              <a:t>Adj</a:t>
            </a:r>
            <a:r>
              <a:rPr lang="en-US" dirty="0"/>
              <a:t> MS – Adjusted Mean Squares, F – Fisher ratio.</a:t>
            </a:r>
          </a:p>
        </p:txBody>
      </p:sp>
    </p:spTree>
    <p:extLst>
      <p:ext uri="{BB962C8B-B14F-4D97-AF65-F5344CB8AC3E}">
        <p14:creationId xmlns:p14="http://schemas.microsoft.com/office/powerpoint/2010/main" val="788104329"/>
      </p:ext>
    </p:extLst>
  </p:cSld>
  <p:clrMapOvr>
    <a:masterClrMapping/>
  </p:clrMapOvr>
  <mc:AlternateContent xmlns:mc="http://schemas.openxmlformats.org/markup-compatibility/2006" xmlns:p14="http://schemas.microsoft.com/office/powerpoint/2010/main">
    <mc:Choice Requires="p14">
      <p:transition spd="slow" p14:dur="2000" advTm="19853"/>
    </mc:Choice>
    <mc:Fallback xmlns="">
      <p:transition spd="slow" advTm="1985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18E23D50-A7E7-4FA2-92FB-B158C2C441B5}" type="slidenum">
              <a:rPr lang="en-US" smtClean="0"/>
              <a:t>15</a:t>
            </a:fld>
            <a:endParaRPr lang="en-US"/>
          </a:p>
        </p:txBody>
      </p:sp>
      <p:sp>
        <p:nvSpPr>
          <p:cNvPr id="2" name="Title 1"/>
          <p:cNvSpPr>
            <a:spLocks noGrp="1"/>
          </p:cNvSpPr>
          <p:nvPr>
            <p:ph type="title"/>
          </p:nvPr>
        </p:nvSpPr>
        <p:spPr/>
        <p:txBody>
          <a:bodyPr>
            <a:noAutofit/>
          </a:bodyPr>
          <a:lstStyle/>
          <a:p>
            <a:r>
              <a:rPr lang="en-US" sz="2800" b="1" u="sng" dirty="0">
                <a:solidFill>
                  <a:srgbClr val="00B0F0"/>
                </a:solidFill>
                <a:latin typeface="Times New Roman" pitchFamily="18" charset="0"/>
                <a:cs typeface="Times New Roman" pitchFamily="18" charset="0"/>
              </a:rPr>
              <a:t>COMPARISON OF VARIOUS PARAMETERS FOR TENSILE VALUE OF SN RATIO:	</a:t>
            </a:r>
            <a:br>
              <a:rPr lang="en-US" sz="2800" u="sng" dirty="0">
                <a:solidFill>
                  <a:srgbClr val="00B0F0"/>
                </a:solidFill>
                <a:latin typeface="Times New Roman" pitchFamily="18" charset="0"/>
                <a:cs typeface="Times New Roman" pitchFamily="18" charset="0"/>
              </a:rPr>
            </a:br>
            <a:endParaRPr lang="en-US" sz="2800" u="sng" dirty="0">
              <a:solidFill>
                <a:srgbClr val="00B0F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728567854"/>
              </p:ext>
            </p:extLst>
          </p:nvPr>
        </p:nvGraphicFramePr>
        <p:xfrm>
          <a:off x="457200" y="1600201"/>
          <a:ext cx="4038600" cy="21335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p:cNvGraphicFramePr>
            <a:graphicFrameLocks noGrp="1"/>
          </p:cNvGraphicFramePr>
          <p:nvPr>
            <p:ph sz="quarter" idx="14"/>
            <p:extLst>
              <p:ext uri="{D42A27DB-BD31-4B8C-83A1-F6EECF244321}">
                <p14:modId xmlns:p14="http://schemas.microsoft.com/office/powerpoint/2010/main" val="1631215444"/>
              </p:ext>
            </p:extLst>
          </p:nvPr>
        </p:nvGraphicFramePr>
        <p:xfrm>
          <a:off x="4648200" y="1600201"/>
          <a:ext cx="4038600" cy="2057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1946523544"/>
              </p:ext>
            </p:extLst>
          </p:nvPr>
        </p:nvGraphicFramePr>
        <p:xfrm>
          <a:off x="2438400" y="3657600"/>
          <a:ext cx="3949065" cy="2266315"/>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8"/>
          <p:cNvSpPr/>
          <p:nvPr/>
        </p:nvSpPr>
        <p:spPr>
          <a:xfrm>
            <a:off x="609600" y="5791200"/>
            <a:ext cx="7924800" cy="1015663"/>
          </a:xfrm>
          <a:prstGeom prst="rect">
            <a:avLst/>
          </a:prstGeom>
        </p:spPr>
        <p:txBody>
          <a:bodyPr wrap="square">
            <a:spAutoFit/>
          </a:bodyPr>
          <a:lstStyle/>
          <a:p>
            <a:r>
              <a:rPr lang="en-US" sz="2000" dirty="0">
                <a:solidFill>
                  <a:srgbClr val="00B050"/>
                </a:solidFill>
                <a:latin typeface="Times New Roman" pitchFamily="18" charset="0"/>
                <a:cs typeface="Times New Roman" pitchFamily="18" charset="0"/>
              </a:rPr>
              <a:t>The chart clearly shows that by increasing Speed and force of the tools, the SN Ratio value was increased; when the Feed rate is increase the SN Ratio was decreased.</a:t>
            </a:r>
          </a:p>
        </p:txBody>
      </p:sp>
    </p:spTree>
    <p:extLst>
      <p:ext uri="{BB962C8B-B14F-4D97-AF65-F5344CB8AC3E}">
        <p14:creationId xmlns:p14="http://schemas.microsoft.com/office/powerpoint/2010/main" val="2001732534"/>
      </p:ext>
    </p:extLst>
  </p:cSld>
  <p:clrMapOvr>
    <a:masterClrMapping/>
  </p:clrMapOvr>
  <mc:AlternateContent xmlns:mc="http://schemas.openxmlformats.org/markup-compatibility/2006" xmlns:p14="http://schemas.microsoft.com/office/powerpoint/2010/main">
    <mc:Choice Requires="p14">
      <p:transition spd="slow" p14:dur="2000" advTm="11243"/>
    </mc:Choice>
    <mc:Fallback xmlns="">
      <p:transition spd="slow" advTm="1124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rgbClr val="00B0F0"/>
                </a:solidFill>
                <a:latin typeface="Times New Roman" pitchFamily="18" charset="0"/>
                <a:cs typeface="Times New Roman" pitchFamily="18" charset="0"/>
              </a:rPr>
              <a:t>DISCUSSION</a:t>
            </a:r>
            <a:br>
              <a:rPr lang="en-US" sz="2800" b="1" u="sng" dirty="0">
                <a:solidFill>
                  <a:srgbClr val="00B0F0"/>
                </a:solidFill>
                <a:latin typeface="Times New Roman" pitchFamily="18" charset="0"/>
                <a:cs typeface="Times New Roman" pitchFamily="18" charset="0"/>
              </a:rPr>
            </a:br>
            <a:endParaRPr lang="en-US" sz="2800" b="1" u="sng"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a:latin typeface="Times New Roman" pitchFamily="18" charset="0"/>
                <a:cs typeface="Times New Roman" pitchFamily="18" charset="0"/>
              </a:rPr>
              <a:t>The tensile strength of the casting is analyzed to study the effects of the mmc process parameters. </a:t>
            </a:r>
          </a:p>
          <a:p>
            <a:r>
              <a:rPr lang="en-US" sz="2000" dirty="0">
                <a:latin typeface="Times New Roman" pitchFamily="18" charset="0"/>
                <a:cs typeface="Times New Roman" pitchFamily="18" charset="0"/>
              </a:rPr>
              <a:t>This result clearly shows that, seventh experiment is good performing process parameter </a:t>
            </a:r>
          </a:p>
          <a:p>
            <a:r>
              <a:rPr lang="en-US" sz="2000" dirty="0">
                <a:latin typeface="Times New Roman" pitchFamily="18" charset="0"/>
                <a:cs typeface="Times New Roman" pitchFamily="18" charset="0"/>
              </a:rPr>
              <a:t>Increasing Speed and Force of the tools, the SN Ratio value was increased</a:t>
            </a:r>
          </a:p>
          <a:p>
            <a:r>
              <a:rPr lang="en-US" sz="2000" dirty="0">
                <a:latin typeface="Times New Roman" pitchFamily="18" charset="0"/>
                <a:cs typeface="Times New Roman" pitchFamily="18" charset="0"/>
              </a:rPr>
              <a:t>When the Feed rate is increase the SN Ratio was decreased.</a:t>
            </a:r>
          </a:p>
          <a:p>
            <a:endParaRPr lang="en-US" dirty="0"/>
          </a:p>
        </p:txBody>
      </p:sp>
      <p:sp>
        <p:nvSpPr>
          <p:cNvPr id="4" name="Slide Number Placeholder 3"/>
          <p:cNvSpPr>
            <a:spLocks noGrp="1"/>
          </p:cNvSpPr>
          <p:nvPr>
            <p:ph type="sldNum" sz="quarter" idx="12"/>
          </p:nvPr>
        </p:nvSpPr>
        <p:spPr/>
        <p:txBody>
          <a:bodyPr/>
          <a:lstStyle/>
          <a:p>
            <a:fld id="{18E23D50-A7E7-4FA2-92FB-B158C2C441B5}" type="slidenum">
              <a:rPr lang="en-US" smtClean="0"/>
              <a:t>16</a:t>
            </a:fld>
            <a:endParaRPr lang="en-US"/>
          </a:p>
        </p:txBody>
      </p:sp>
    </p:spTree>
    <p:extLst>
      <p:ext uri="{BB962C8B-B14F-4D97-AF65-F5344CB8AC3E}">
        <p14:creationId xmlns:p14="http://schemas.microsoft.com/office/powerpoint/2010/main" val="1106439038"/>
      </p:ext>
    </p:extLst>
  </p:cSld>
  <p:clrMapOvr>
    <a:masterClrMapping/>
  </p:clrMapOvr>
  <mc:AlternateContent xmlns:mc="http://schemas.openxmlformats.org/markup-compatibility/2006" xmlns:p14="http://schemas.microsoft.com/office/powerpoint/2010/main">
    <mc:Choice Requires="p14">
      <p:transition spd="slow" p14:dur="2000" advTm="10900"/>
    </mc:Choice>
    <mc:Fallback xmlns="">
      <p:transition spd="slow" advTm="109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rgbClr val="00B0F0"/>
                </a:solidFill>
                <a:latin typeface="Times New Roman" pitchFamily="18" charset="0"/>
                <a:cs typeface="Times New Roman" pitchFamily="18" charset="0"/>
              </a:rPr>
              <a:t>HARDNESS</a:t>
            </a:r>
            <a:br>
              <a:rPr lang="en-US" sz="2800" u="sng" dirty="0">
                <a:solidFill>
                  <a:srgbClr val="00B0F0"/>
                </a:solidFill>
                <a:latin typeface="Times New Roman" pitchFamily="18" charset="0"/>
                <a:cs typeface="Times New Roman" pitchFamily="18" charset="0"/>
              </a:rPr>
            </a:br>
            <a:endParaRPr lang="en-US" sz="2800" u="sng" dirty="0">
              <a:solidFill>
                <a:srgbClr val="00B0F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4854518"/>
              </p:ext>
            </p:extLst>
          </p:nvPr>
        </p:nvGraphicFramePr>
        <p:xfrm>
          <a:off x="914399" y="1752602"/>
          <a:ext cx="7391399" cy="4717477"/>
        </p:xfrm>
        <a:graphic>
          <a:graphicData uri="http://schemas.openxmlformats.org/drawingml/2006/table">
            <a:tbl>
              <a:tblPr firstRow="1" firstCol="1" bandRow="1">
                <a:tableStyleId>{5C22544A-7EE6-4342-B048-85BDC9FD1C3A}</a:tableStyleId>
              </a:tblPr>
              <a:tblGrid>
                <a:gridCol w="620545">
                  <a:extLst>
                    <a:ext uri="{9D8B030D-6E8A-4147-A177-3AD203B41FA5}">
                      <a16:colId xmlns:a16="http://schemas.microsoft.com/office/drawing/2014/main" val="20000"/>
                    </a:ext>
                  </a:extLst>
                </a:gridCol>
                <a:gridCol w="768886">
                  <a:extLst>
                    <a:ext uri="{9D8B030D-6E8A-4147-A177-3AD203B41FA5}">
                      <a16:colId xmlns:a16="http://schemas.microsoft.com/office/drawing/2014/main" val="20001"/>
                    </a:ext>
                  </a:extLst>
                </a:gridCol>
                <a:gridCol w="768886">
                  <a:extLst>
                    <a:ext uri="{9D8B030D-6E8A-4147-A177-3AD203B41FA5}">
                      <a16:colId xmlns:a16="http://schemas.microsoft.com/office/drawing/2014/main" val="20002"/>
                    </a:ext>
                  </a:extLst>
                </a:gridCol>
                <a:gridCol w="908684">
                  <a:extLst>
                    <a:ext uri="{9D8B030D-6E8A-4147-A177-3AD203B41FA5}">
                      <a16:colId xmlns:a16="http://schemas.microsoft.com/office/drawing/2014/main" val="20003"/>
                    </a:ext>
                  </a:extLst>
                </a:gridCol>
                <a:gridCol w="1607669">
                  <a:extLst>
                    <a:ext uri="{9D8B030D-6E8A-4147-A177-3AD203B41FA5}">
                      <a16:colId xmlns:a16="http://schemas.microsoft.com/office/drawing/2014/main" val="20004"/>
                    </a:ext>
                  </a:extLst>
                </a:gridCol>
                <a:gridCol w="1458553">
                  <a:extLst>
                    <a:ext uri="{9D8B030D-6E8A-4147-A177-3AD203B41FA5}">
                      <a16:colId xmlns:a16="http://schemas.microsoft.com/office/drawing/2014/main" val="20005"/>
                    </a:ext>
                  </a:extLst>
                </a:gridCol>
                <a:gridCol w="1258176">
                  <a:extLst>
                    <a:ext uri="{9D8B030D-6E8A-4147-A177-3AD203B41FA5}">
                      <a16:colId xmlns:a16="http://schemas.microsoft.com/office/drawing/2014/main" val="20006"/>
                    </a:ext>
                  </a:extLst>
                </a:gridCol>
              </a:tblGrid>
              <a:tr h="1116749">
                <a:tc>
                  <a:txBody>
                    <a:bodyPr/>
                    <a:lstStyle/>
                    <a:p>
                      <a:pPr marL="0" marR="0">
                        <a:lnSpc>
                          <a:spcPct val="150000"/>
                        </a:lnSpc>
                        <a:spcBef>
                          <a:spcPts val="0"/>
                        </a:spcBef>
                        <a:spcAft>
                          <a:spcPts val="0"/>
                        </a:spcAft>
                      </a:pPr>
                      <a:r>
                        <a:rPr lang="en-US" sz="1400" kern="1200" dirty="0" err="1">
                          <a:effectLst/>
                        </a:rPr>
                        <a:t>Exp.No</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Speed</a:t>
                      </a:r>
                      <a:endParaRPr lang="en-US" sz="1100">
                        <a:effectLst/>
                      </a:endParaRPr>
                    </a:p>
                    <a:p>
                      <a:pPr marL="0" marR="0">
                        <a:lnSpc>
                          <a:spcPct val="150000"/>
                        </a:lnSpc>
                        <a:spcBef>
                          <a:spcPts val="0"/>
                        </a:spcBef>
                        <a:spcAft>
                          <a:spcPts val="0"/>
                        </a:spcAft>
                        <a:tabLst>
                          <a:tab pos="388620" algn="ctr"/>
                        </a:tabLst>
                      </a:pPr>
                      <a:r>
                        <a:rPr lang="en-US" sz="1400" kern="1200">
                          <a:effectLst/>
                        </a:rPr>
                        <a:t>	 (rpm)</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dirty="0">
                          <a:effectLst/>
                        </a:rPr>
                        <a:t>Force</a:t>
                      </a:r>
                      <a:endParaRPr lang="en-US" sz="1100" dirty="0">
                        <a:effectLst/>
                      </a:endParaRPr>
                    </a:p>
                    <a:p>
                      <a:pPr marL="0" marR="0" algn="ctr">
                        <a:lnSpc>
                          <a:spcPct val="150000"/>
                        </a:lnSpc>
                        <a:spcBef>
                          <a:spcPts val="0"/>
                        </a:spcBef>
                        <a:spcAft>
                          <a:spcPts val="0"/>
                        </a:spcAft>
                      </a:pPr>
                      <a:r>
                        <a:rPr lang="en-US" sz="1400" kern="1200" dirty="0">
                          <a:effectLst/>
                        </a:rPr>
                        <a:t>(KN)</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dirty="0">
                          <a:effectLst/>
                        </a:rPr>
                        <a:t>Feed Rate  (mm/s)</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dirty="0">
                          <a:effectLst/>
                        </a:rPr>
                        <a:t>Tool</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Base Material</a:t>
                      </a:r>
                      <a:endParaRPr lang="en-US" sz="1100">
                        <a:effectLst/>
                      </a:endParaRPr>
                    </a:p>
                    <a:p>
                      <a:pPr marL="0" marR="0" algn="ctr">
                        <a:lnSpc>
                          <a:spcPct val="150000"/>
                        </a:lnSpc>
                        <a:spcBef>
                          <a:spcPts val="0"/>
                        </a:spcBef>
                        <a:spcAft>
                          <a:spcPts val="0"/>
                        </a:spcAft>
                      </a:pPr>
                      <a:r>
                        <a:rPr lang="en-US" sz="1400" kern="1200">
                          <a:effectLst/>
                        </a:rPr>
                        <a:t>6063</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Welded Zone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50091">
                <a:tc>
                  <a:txBody>
                    <a:bodyPr/>
                    <a:lstStyle/>
                    <a:p>
                      <a:pPr marL="0" marR="0" algn="ctr">
                        <a:lnSpc>
                          <a:spcPct val="150000"/>
                        </a:lnSpc>
                        <a:spcBef>
                          <a:spcPts val="0"/>
                        </a:spcBef>
                        <a:spcAft>
                          <a:spcPts val="0"/>
                        </a:spcAft>
                      </a:pPr>
                      <a:r>
                        <a:rPr lang="en-US" sz="1400" kern="12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1000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7</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1.2</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Cylinder pin</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44</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47</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50091">
                <a:tc>
                  <a:txBody>
                    <a:bodyPr/>
                    <a:lstStyle/>
                    <a:p>
                      <a:pPr marL="0" marR="0" algn="ctr">
                        <a:lnSpc>
                          <a:spcPct val="150000"/>
                        </a:lnSpc>
                        <a:spcBef>
                          <a:spcPts val="0"/>
                        </a:spcBef>
                        <a:spcAft>
                          <a:spcPts val="0"/>
                        </a:spcAft>
                      </a:pPr>
                      <a:r>
                        <a:rPr lang="en-US" sz="1400" kern="1200">
                          <a:effectLst/>
                        </a:rPr>
                        <a:t>2</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1000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7</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1.8</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Cylinder pin</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43</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48</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50091">
                <a:tc>
                  <a:txBody>
                    <a:bodyPr/>
                    <a:lstStyle/>
                    <a:p>
                      <a:pPr marL="0" marR="0" algn="ctr">
                        <a:lnSpc>
                          <a:spcPct val="150000"/>
                        </a:lnSpc>
                        <a:spcBef>
                          <a:spcPts val="0"/>
                        </a:spcBef>
                        <a:spcAft>
                          <a:spcPts val="0"/>
                        </a:spcAft>
                      </a:pPr>
                      <a:r>
                        <a:rPr lang="en-US" sz="1400" kern="1200">
                          <a:effectLst/>
                        </a:rPr>
                        <a:t>3</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1400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8</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1.2</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Cylinder pin</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48</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54</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50091">
                <a:tc>
                  <a:txBody>
                    <a:bodyPr/>
                    <a:lstStyle/>
                    <a:p>
                      <a:pPr marL="0" marR="0" algn="ctr">
                        <a:lnSpc>
                          <a:spcPct val="150000"/>
                        </a:lnSpc>
                        <a:spcBef>
                          <a:spcPts val="0"/>
                        </a:spcBef>
                        <a:spcAft>
                          <a:spcPts val="0"/>
                        </a:spcAft>
                      </a:pPr>
                      <a:r>
                        <a:rPr lang="en-US" sz="1400" kern="1200">
                          <a:effectLst/>
                        </a:rPr>
                        <a:t>4</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1400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8</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1.8</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Cylinder pin</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43</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45</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50091">
                <a:tc>
                  <a:txBody>
                    <a:bodyPr/>
                    <a:lstStyle/>
                    <a:p>
                      <a:pPr marL="0" marR="0" algn="ctr">
                        <a:lnSpc>
                          <a:spcPct val="150000"/>
                        </a:lnSpc>
                        <a:spcBef>
                          <a:spcPts val="0"/>
                        </a:spcBef>
                        <a:spcAft>
                          <a:spcPts val="0"/>
                        </a:spcAft>
                      </a:pPr>
                      <a:r>
                        <a:rPr lang="en-US" sz="1400" kern="1200">
                          <a:effectLst/>
                        </a:rPr>
                        <a:t>5</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1000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8</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1.2</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Cylinder pin</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45</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53</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50091">
                <a:tc>
                  <a:txBody>
                    <a:bodyPr/>
                    <a:lstStyle/>
                    <a:p>
                      <a:pPr marL="0" marR="0" algn="ctr">
                        <a:lnSpc>
                          <a:spcPct val="150000"/>
                        </a:lnSpc>
                        <a:spcBef>
                          <a:spcPts val="0"/>
                        </a:spcBef>
                        <a:spcAft>
                          <a:spcPts val="0"/>
                        </a:spcAft>
                      </a:pPr>
                      <a:r>
                        <a:rPr lang="en-US" sz="1400" kern="1200">
                          <a:effectLst/>
                        </a:rPr>
                        <a:t>6</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1000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8</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1.8</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Cylinder pin</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47</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51</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50091">
                <a:tc>
                  <a:txBody>
                    <a:bodyPr/>
                    <a:lstStyle/>
                    <a:p>
                      <a:pPr marL="0" marR="0" algn="ctr">
                        <a:lnSpc>
                          <a:spcPct val="150000"/>
                        </a:lnSpc>
                        <a:spcBef>
                          <a:spcPts val="0"/>
                        </a:spcBef>
                        <a:spcAft>
                          <a:spcPts val="0"/>
                        </a:spcAft>
                      </a:pPr>
                      <a:r>
                        <a:rPr lang="en-US" sz="1400" kern="1200">
                          <a:effectLst/>
                        </a:rPr>
                        <a:t>7</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1400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7</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1.2</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Cylinder pin</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44</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48</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50091">
                <a:tc>
                  <a:txBody>
                    <a:bodyPr/>
                    <a:lstStyle/>
                    <a:p>
                      <a:pPr marL="0" marR="0" algn="ctr">
                        <a:lnSpc>
                          <a:spcPct val="150000"/>
                        </a:lnSpc>
                        <a:spcBef>
                          <a:spcPts val="0"/>
                        </a:spcBef>
                        <a:spcAft>
                          <a:spcPts val="0"/>
                        </a:spcAft>
                      </a:pPr>
                      <a:r>
                        <a:rPr lang="en-US" sz="1400" kern="1200">
                          <a:effectLst/>
                        </a:rPr>
                        <a:t>8</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1400</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7</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1.8</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Cylinder pin</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kern="1200">
                          <a:effectLst/>
                        </a:rPr>
                        <a:t>44</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a:effectLst/>
                        </a:rPr>
                        <a:t>53</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18E23D50-A7E7-4FA2-92FB-B158C2C441B5}" type="slidenum">
              <a:rPr lang="en-US" smtClean="0"/>
              <a:t>17</a:t>
            </a:fld>
            <a:endParaRPr lang="en-US"/>
          </a:p>
        </p:txBody>
      </p:sp>
      <p:sp>
        <p:nvSpPr>
          <p:cNvPr id="5" name="Rectangle 4"/>
          <p:cNvSpPr/>
          <p:nvPr/>
        </p:nvSpPr>
        <p:spPr>
          <a:xfrm>
            <a:off x="1143000" y="1219200"/>
            <a:ext cx="1970411" cy="400110"/>
          </a:xfrm>
          <a:prstGeom prst="rect">
            <a:avLst/>
          </a:prstGeom>
        </p:spPr>
        <p:txBody>
          <a:bodyPr wrap="none">
            <a:spAutoFit/>
          </a:bodyPr>
          <a:lstStyle/>
          <a:p>
            <a:r>
              <a:rPr lang="en-US" sz="2000" b="1" dirty="0">
                <a:solidFill>
                  <a:srgbClr val="C00000"/>
                </a:solidFill>
                <a:latin typeface="Times New Roman" pitchFamily="18" charset="0"/>
                <a:cs typeface="Times New Roman" pitchFamily="18" charset="0"/>
              </a:rPr>
              <a:t>Hardness values</a:t>
            </a:r>
            <a:endParaRPr lang="en-US" sz="20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525288954"/>
      </p:ext>
    </p:extLst>
  </p:cSld>
  <p:clrMapOvr>
    <a:masterClrMapping/>
  </p:clrMapOvr>
  <mc:AlternateContent xmlns:mc="http://schemas.openxmlformats.org/markup-compatibility/2006" xmlns:p14="http://schemas.microsoft.com/office/powerpoint/2010/main">
    <mc:Choice Requires="p14">
      <p:transition spd="slow" p14:dur="2000" advTm="7764"/>
    </mc:Choice>
    <mc:Fallback xmlns="">
      <p:transition spd="slow" advTm="776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rgbClr val="00B0F0"/>
                </a:solidFill>
                <a:latin typeface="Times New Roman" pitchFamily="18" charset="0"/>
                <a:cs typeface="Times New Roman" pitchFamily="18" charset="0"/>
              </a:rPr>
              <a:t>COMPARISON OF VARIOUS SAMPLES:</a:t>
            </a:r>
            <a:endParaRPr lang="en-US" sz="2800" u="sng" dirty="0">
              <a:solidFill>
                <a:srgbClr val="00B0F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3547356"/>
              </p:ext>
            </p:extLst>
          </p:nvPr>
        </p:nvGraphicFramePr>
        <p:xfrm>
          <a:off x="1981200" y="1295400"/>
          <a:ext cx="4648200" cy="2971801"/>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18E23D50-A7E7-4FA2-92FB-B158C2C441B5}" type="slidenum">
              <a:rPr lang="en-US" smtClean="0"/>
              <a:t>18</a:t>
            </a:fld>
            <a:endParaRPr lang="en-US"/>
          </a:p>
        </p:txBody>
      </p:sp>
      <p:sp>
        <p:nvSpPr>
          <p:cNvPr id="5" name="Rectangle 4"/>
          <p:cNvSpPr/>
          <p:nvPr/>
        </p:nvSpPr>
        <p:spPr>
          <a:xfrm>
            <a:off x="685800" y="4800600"/>
            <a:ext cx="7467600" cy="1323439"/>
          </a:xfrm>
          <a:prstGeom prst="rect">
            <a:avLst/>
          </a:prstGeom>
        </p:spPr>
        <p:txBody>
          <a:bodyPr wrap="square">
            <a:spAutoFit/>
          </a:bodyPr>
          <a:lstStyle/>
          <a:p>
            <a:r>
              <a:rPr lang="en-US" sz="2000" b="1" dirty="0">
                <a:solidFill>
                  <a:srgbClr val="00B0F0"/>
                </a:solidFill>
                <a:latin typeface="Times New Roman" pitchFamily="18" charset="0"/>
                <a:cs typeface="Times New Roman" pitchFamily="18" charset="0"/>
              </a:rPr>
              <a:t>DISCUSSION</a:t>
            </a:r>
            <a:endParaRPr lang="en-US" sz="2000" dirty="0">
              <a:solidFill>
                <a:srgbClr val="00B0F0"/>
              </a:solidFill>
              <a:latin typeface="Times New Roman" pitchFamily="18" charset="0"/>
              <a:cs typeface="Times New Roman" pitchFamily="18" charset="0"/>
            </a:endParaRPr>
          </a:p>
          <a:p>
            <a:r>
              <a:rPr lang="en-US" sz="2000" dirty="0">
                <a:latin typeface="Times New Roman" pitchFamily="18" charset="0"/>
                <a:cs typeface="Times New Roman" pitchFamily="18" charset="0"/>
              </a:rPr>
              <a:t>	The hardness result is clearly shows in comparing the hardness value of welded zone and base, experiment 8 shows the better performance.</a:t>
            </a:r>
          </a:p>
        </p:txBody>
      </p:sp>
      <p:sp>
        <p:nvSpPr>
          <p:cNvPr id="6" name="TextBox 5">
            <a:extLst>
              <a:ext uri="{FF2B5EF4-FFF2-40B4-BE49-F238E27FC236}">
                <a16:creationId xmlns:a16="http://schemas.microsoft.com/office/drawing/2014/main" id="{4C8D59FD-16F5-3214-67D4-40D56892F6FF}"/>
              </a:ext>
            </a:extLst>
          </p:cNvPr>
          <p:cNvSpPr txBox="1"/>
          <p:nvPr/>
        </p:nvSpPr>
        <p:spPr>
          <a:xfrm>
            <a:off x="3505200" y="4097924"/>
            <a:ext cx="1223412"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Experiment</a:t>
            </a:r>
          </a:p>
        </p:txBody>
      </p:sp>
      <p:sp>
        <p:nvSpPr>
          <p:cNvPr id="7" name="TextBox 6">
            <a:extLst>
              <a:ext uri="{FF2B5EF4-FFF2-40B4-BE49-F238E27FC236}">
                <a16:creationId xmlns:a16="http://schemas.microsoft.com/office/drawing/2014/main" id="{6E8410B5-39FA-94D4-F273-0D772AB66EDA}"/>
              </a:ext>
            </a:extLst>
          </p:cNvPr>
          <p:cNvSpPr txBox="1"/>
          <p:nvPr/>
        </p:nvSpPr>
        <p:spPr>
          <a:xfrm rot="16200000">
            <a:off x="1126638" y="2380478"/>
            <a:ext cx="1709122" cy="584775"/>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HARDNESS</a:t>
            </a:r>
            <a:r>
              <a:rPr lang="en-US" sz="1600" b="1" baseline="0" dirty="0">
                <a:latin typeface="Times New Roman" panose="02020603050405020304" pitchFamily="18" charset="0"/>
                <a:cs typeface="Times New Roman" panose="02020603050405020304" pitchFamily="18" charset="0"/>
              </a:rPr>
              <a:t> ,BHN</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784446"/>
      </p:ext>
    </p:extLst>
  </p:cSld>
  <p:clrMapOvr>
    <a:masterClrMapping/>
  </p:clrMapOvr>
  <mc:AlternateContent xmlns:mc="http://schemas.openxmlformats.org/markup-compatibility/2006" xmlns:p14="http://schemas.microsoft.com/office/powerpoint/2010/main">
    <mc:Choice Requires="p14">
      <p:transition spd="slow" p14:dur="2000" advTm="11606"/>
    </mc:Choice>
    <mc:Fallback xmlns="">
      <p:transition spd="slow" advTm="1160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rgbClr val="00B0F0"/>
                </a:solidFill>
                <a:latin typeface="Times New Roman" pitchFamily="18" charset="0"/>
                <a:cs typeface="Times New Roman" pitchFamily="18" charset="0"/>
              </a:rPr>
              <a:t>MICROSTRUCTURE</a:t>
            </a:r>
            <a:br>
              <a:rPr lang="en-US" sz="2800" u="sng" dirty="0">
                <a:solidFill>
                  <a:srgbClr val="00B0F0"/>
                </a:solidFill>
                <a:latin typeface="Times New Roman" pitchFamily="18" charset="0"/>
                <a:cs typeface="Times New Roman" pitchFamily="18" charset="0"/>
              </a:rPr>
            </a:br>
            <a:endParaRPr lang="en-US" sz="2800" u="sng" dirty="0">
              <a:solidFill>
                <a:srgbClr val="00B0F0"/>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a:biLevel thresh="75000"/>
          </a:blip>
          <a:srcRect/>
          <a:stretch>
            <a:fillRect/>
          </a:stretch>
        </p:blipFill>
        <p:spPr bwMode="auto">
          <a:xfrm>
            <a:off x="609600" y="1066800"/>
            <a:ext cx="3581400" cy="2285714"/>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18E23D50-A7E7-4FA2-92FB-B158C2C441B5}" type="slidenum">
              <a:rPr lang="en-US" smtClean="0"/>
              <a:t>19</a:t>
            </a:fld>
            <a:endParaRPr lang="en-US"/>
          </a:p>
        </p:txBody>
      </p:sp>
      <p:pic>
        <p:nvPicPr>
          <p:cNvPr id="5" name="Picture 4"/>
          <p:cNvPicPr/>
          <p:nvPr/>
        </p:nvPicPr>
        <p:blipFill>
          <a:blip r:embed="rId3">
            <a:biLevel thresh="75000"/>
          </a:blip>
          <a:srcRect/>
          <a:stretch>
            <a:fillRect/>
          </a:stretch>
        </p:blipFill>
        <p:spPr bwMode="auto">
          <a:xfrm>
            <a:off x="4876800" y="1073727"/>
            <a:ext cx="3380509" cy="2286000"/>
          </a:xfrm>
          <a:prstGeom prst="rect">
            <a:avLst/>
          </a:prstGeom>
          <a:noFill/>
          <a:ln w="9525">
            <a:noFill/>
            <a:miter lim="800000"/>
            <a:headEnd/>
            <a:tailEnd/>
          </a:ln>
        </p:spPr>
      </p:pic>
      <p:pic>
        <p:nvPicPr>
          <p:cNvPr id="6" name="Picture 5"/>
          <p:cNvPicPr/>
          <p:nvPr/>
        </p:nvPicPr>
        <p:blipFill>
          <a:blip r:embed="rId4">
            <a:extLst>
              <a:ext uri="{BEBA8EAE-BF5A-486C-A8C5-ECC9F3942E4B}">
                <a14:imgProps xmlns:a14="http://schemas.microsoft.com/office/drawing/2010/main">
                  <a14:imgLayer r:embed="rId5">
                    <a14:imgEffect>
                      <a14:artisticGlowEdges/>
                    </a14:imgEffect>
                  </a14:imgLayer>
                </a14:imgProps>
              </a:ext>
            </a:extLst>
          </a:blip>
          <a:srcRect/>
          <a:stretch>
            <a:fillRect/>
          </a:stretch>
        </p:blipFill>
        <p:spPr bwMode="auto">
          <a:xfrm>
            <a:off x="2779741" y="3962400"/>
            <a:ext cx="3501390" cy="2209800"/>
          </a:xfrm>
          <a:prstGeom prst="rect">
            <a:avLst/>
          </a:prstGeom>
          <a:noFill/>
          <a:ln w="9525">
            <a:noFill/>
            <a:miter lim="800000"/>
            <a:headEnd/>
            <a:tailEnd/>
          </a:ln>
        </p:spPr>
      </p:pic>
      <p:sp>
        <p:nvSpPr>
          <p:cNvPr id="7" name="Rectangle 6"/>
          <p:cNvSpPr/>
          <p:nvPr/>
        </p:nvSpPr>
        <p:spPr>
          <a:xfrm>
            <a:off x="1752600" y="3429000"/>
            <a:ext cx="1314271" cy="369332"/>
          </a:xfrm>
          <a:prstGeom prst="rect">
            <a:avLst/>
          </a:prstGeom>
        </p:spPr>
        <p:txBody>
          <a:bodyPr wrap="none">
            <a:spAutoFit/>
          </a:bodyPr>
          <a:lstStyle/>
          <a:p>
            <a:r>
              <a:rPr lang="en-US" dirty="0">
                <a:latin typeface="Times New Roman" pitchFamily="18" charset="0"/>
                <a:cs typeface="Times New Roman" pitchFamily="18" charset="0"/>
              </a:rPr>
              <a:t>Parent Zone</a:t>
            </a:r>
          </a:p>
        </p:txBody>
      </p:sp>
      <p:sp>
        <p:nvSpPr>
          <p:cNvPr id="8" name="Rectangle 7"/>
          <p:cNvSpPr/>
          <p:nvPr/>
        </p:nvSpPr>
        <p:spPr>
          <a:xfrm>
            <a:off x="5941754" y="3403661"/>
            <a:ext cx="1370888" cy="369332"/>
          </a:xfrm>
          <a:prstGeom prst="rect">
            <a:avLst/>
          </a:prstGeom>
        </p:spPr>
        <p:txBody>
          <a:bodyPr wrap="none">
            <a:spAutoFit/>
          </a:bodyPr>
          <a:lstStyle/>
          <a:p>
            <a:pPr lvl="0"/>
            <a:r>
              <a:rPr lang="en-US" dirty="0">
                <a:latin typeface="Times New Roman" pitchFamily="18" charset="0"/>
                <a:cs typeface="Times New Roman" pitchFamily="18" charset="0"/>
              </a:rPr>
              <a:t>TMAZ Zone</a:t>
            </a:r>
          </a:p>
        </p:txBody>
      </p:sp>
      <p:sp>
        <p:nvSpPr>
          <p:cNvPr id="9" name="Rectangle 8"/>
          <p:cNvSpPr/>
          <p:nvPr/>
        </p:nvSpPr>
        <p:spPr>
          <a:xfrm>
            <a:off x="3962400" y="6248400"/>
            <a:ext cx="1396536" cy="369332"/>
          </a:xfrm>
          <a:prstGeom prst="rect">
            <a:avLst/>
          </a:prstGeom>
        </p:spPr>
        <p:txBody>
          <a:bodyPr wrap="none">
            <a:spAutoFit/>
          </a:bodyPr>
          <a:lstStyle/>
          <a:p>
            <a:pPr lvl="0"/>
            <a:r>
              <a:rPr lang="en-US" dirty="0">
                <a:latin typeface="Times New Roman" pitchFamily="18" charset="0"/>
                <a:cs typeface="Times New Roman" pitchFamily="18" charset="0"/>
              </a:rPr>
              <a:t>Nugget Zone</a:t>
            </a:r>
          </a:p>
        </p:txBody>
      </p:sp>
    </p:spTree>
    <p:extLst>
      <p:ext uri="{BB962C8B-B14F-4D97-AF65-F5344CB8AC3E}">
        <p14:creationId xmlns:p14="http://schemas.microsoft.com/office/powerpoint/2010/main" val="2390307807"/>
      </p:ext>
    </p:extLst>
  </p:cSld>
  <p:clrMapOvr>
    <a:masterClrMapping/>
  </p:clrMapOvr>
  <mc:AlternateContent xmlns:mc="http://schemas.openxmlformats.org/markup-compatibility/2006" xmlns:p14="http://schemas.microsoft.com/office/powerpoint/2010/main">
    <mc:Choice Requires="p14">
      <p:transition spd="slow" p14:dur="2000" advTm="11806"/>
    </mc:Choice>
    <mc:Fallback xmlns="">
      <p:transition spd="slow" advTm="1180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2800" b="1" u="sng" dirty="0">
                <a:solidFill>
                  <a:srgbClr val="0070C0"/>
                </a:solidFill>
                <a:latin typeface="Times New Roman" pitchFamily="18" charset="0"/>
                <a:cs typeface="Times New Roman" pitchFamily="18" charset="0"/>
              </a:rPr>
              <a:t>ABSTRACT</a:t>
            </a:r>
            <a:br>
              <a:rPr lang="en-US" sz="2800" dirty="0">
                <a:solidFill>
                  <a:srgbClr val="0070C0"/>
                </a:solidFill>
                <a:latin typeface="Times New Roman" pitchFamily="18" charset="0"/>
                <a:cs typeface="Times New Roman" pitchFamily="18" charset="0"/>
              </a:rPr>
            </a:br>
            <a:endParaRPr lang="en-US" sz="2800" dirty="0">
              <a:solidFill>
                <a:srgbClr val="0070C0"/>
              </a:solidFill>
              <a:latin typeface="Times New Roman" pitchFamily="18" charset="0"/>
              <a:cs typeface="Times New Roman" pitchFamily="18" charset="0"/>
            </a:endParaRPr>
          </a:p>
        </p:txBody>
      </p:sp>
      <p:sp>
        <p:nvSpPr>
          <p:cNvPr id="98307" name="Rectangle 3"/>
          <p:cNvSpPr>
            <a:spLocks noGrp="1" noChangeArrowheads="1"/>
          </p:cNvSpPr>
          <p:nvPr>
            <p:ph idx="1"/>
          </p:nvPr>
        </p:nvSpPr>
        <p:spPr/>
        <p:txBody>
          <a:bodyPr>
            <a:normAutofit/>
          </a:bodyPr>
          <a:lstStyle/>
          <a:p>
            <a:pPr>
              <a:defRPr/>
            </a:pPr>
            <a:r>
              <a:rPr lang="en-GB" sz="2000" dirty="0">
                <a:latin typeface="Times New Roman" pitchFamily="18" charset="0"/>
                <a:cs typeface="Times New Roman" pitchFamily="18" charset="0"/>
              </a:rPr>
              <a:t>The  MMC plays a major role in joining heat treatable </a:t>
            </a:r>
            <a:r>
              <a:rPr lang="en-US" sz="2000" b="1" u="sng" dirty="0">
                <a:latin typeface="Times New Roman" pitchFamily="18" charset="0"/>
                <a:cs typeface="Times New Roman" pitchFamily="18" charset="0"/>
              </a:rPr>
              <a:t>magnesium with CaCO3</a:t>
            </a:r>
            <a:r>
              <a:rPr lang="en-GB" sz="2000" dirty="0">
                <a:latin typeface="Times New Roman" pitchFamily="18" charset="0"/>
                <a:cs typeface="Times New Roman" pitchFamily="18" charset="0"/>
              </a:rPr>
              <a:t> which are widely used in aerospace and automobile industries.</a:t>
            </a:r>
          </a:p>
          <a:p>
            <a:pPr marL="0" indent="0">
              <a:buNone/>
              <a:defRPr/>
            </a:pPr>
            <a:r>
              <a:rPr lang="en-GB" sz="2000" dirty="0">
                <a:latin typeface="Times New Roman" pitchFamily="18" charset="0"/>
                <a:cs typeface="Times New Roman" pitchFamily="18" charset="0"/>
              </a:rPr>
              <a:t> </a:t>
            </a:r>
          </a:p>
          <a:p>
            <a:pPr>
              <a:defRPr/>
            </a:pPr>
            <a:r>
              <a:rPr lang="en-GB" sz="2000" dirty="0">
                <a:latin typeface="Times New Roman" pitchFamily="18" charset="0"/>
                <a:cs typeface="Times New Roman" pitchFamily="18" charset="0"/>
              </a:rPr>
              <a:t>These casting joints have higher tensile strength to weight ratio and finer micro structure. </a:t>
            </a:r>
          </a:p>
          <a:p>
            <a:pPr marL="0" indent="0">
              <a:buNone/>
              <a:defRPr/>
            </a:pPr>
            <a:endParaRPr lang="en-GB" sz="2000" dirty="0">
              <a:latin typeface="Times New Roman" pitchFamily="18" charset="0"/>
              <a:cs typeface="Times New Roman" pitchFamily="18" charset="0"/>
            </a:endParaRPr>
          </a:p>
          <a:p>
            <a:pPr>
              <a:defRPr/>
            </a:pPr>
            <a:r>
              <a:rPr lang="en-GB" sz="2000" dirty="0">
                <a:latin typeface="Times New Roman" pitchFamily="18" charset="0"/>
                <a:cs typeface="Times New Roman" pitchFamily="18" charset="0"/>
              </a:rPr>
              <a:t>MMC of </a:t>
            </a:r>
            <a:r>
              <a:rPr lang="en-US" sz="2000" b="1" u="sng" dirty="0">
                <a:latin typeface="Times New Roman" pitchFamily="18" charset="0"/>
                <a:cs typeface="Times New Roman" pitchFamily="18" charset="0"/>
              </a:rPr>
              <a:t>magnesium with CaCO3</a:t>
            </a:r>
            <a:r>
              <a:rPr lang="en-GB" sz="2000" dirty="0">
                <a:latin typeface="Times New Roman" pitchFamily="18" charset="0"/>
                <a:cs typeface="Times New Roman" pitchFamily="18" charset="0"/>
              </a:rPr>
              <a:t> have the potential to hold good mechanical and metallurgical properties. </a:t>
            </a:r>
          </a:p>
          <a:p>
            <a:pPr marL="0" indent="0">
              <a:buNone/>
              <a:defRPr/>
            </a:pPr>
            <a:endParaRPr lang="en-GB" sz="2000" dirty="0">
              <a:latin typeface="Times New Roman" pitchFamily="18" charset="0"/>
              <a:cs typeface="Times New Roman" pitchFamily="18" charset="0"/>
            </a:endParaRPr>
          </a:p>
          <a:p>
            <a:pPr>
              <a:defRPr/>
            </a:pPr>
            <a:r>
              <a:rPr lang="en-GB" sz="2000" dirty="0">
                <a:latin typeface="Times New Roman" pitchFamily="18" charset="0"/>
                <a:cs typeface="Times New Roman" pitchFamily="18" charset="0"/>
              </a:rPr>
              <a:t>This is because of many of its advantage over the conventional composite techniques which include very low distortion, no fumes, porosity or spatter, no consumables (no filler wire), no special surface treatment and no shielding gas requirements. </a:t>
            </a:r>
          </a:p>
          <a:p>
            <a:pPr>
              <a:buFont typeface="Wingdings" pitchFamily="2" charset="2"/>
              <a:buNone/>
              <a:defRPr/>
            </a:pPr>
            <a:endParaRPr lang="en-US" dirty="0">
              <a:effectLst>
                <a:outerShdw blurRad="38100" dist="38100" dir="2700000" algn="tl">
                  <a:srgbClr val="C0C0C0"/>
                </a:outerShdw>
              </a:effectLst>
              <a:latin typeface="Times New Roman" pitchFamily="18" charset="0"/>
              <a:cs typeface="Times New Roman" pitchFamily="18" charset="0"/>
            </a:endParaRPr>
          </a:p>
          <a:p>
            <a:pPr>
              <a:buFont typeface="Wingdings" pitchFamily="2" charset="2"/>
              <a:buChar char="Ä"/>
              <a:defRPr/>
            </a:pP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18E23D50-A7E7-4FA2-92FB-B158C2C441B5}" type="slidenum">
              <a:rPr lang="en-US" smtClean="0"/>
              <a:t>2</a:t>
            </a:fld>
            <a:endParaRPr lang="en-US"/>
          </a:p>
        </p:txBody>
      </p:sp>
    </p:spTree>
    <p:extLst>
      <p:ext uri="{BB962C8B-B14F-4D97-AF65-F5344CB8AC3E}">
        <p14:creationId xmlns:p14="http://schemas.microsoft.com/office/powerpoint/2010/main" val="2347889757"/>
      </p:ext>
    </p:extLst>
  </p:cSld>
  <p:clrMapOvr>
    <a:masterClrMapping/>
  </p:clrMapOvr>
  <mc:AlternateContent xmlns:mc="http://schemas.openxmlformats.org/markup-compatibility/2006" xmlns:p14="http://schemas.microsoft.com/office/powerpoint/2010/main">
    <mc:Choice Requires="p14">
      <p:transition spd="slow" p14:dur="2000" advTm="8243"/>
    </mc:Choice>
    <mc:Fallback xmlns="">
      <p:transition spd="slow" advTm="824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latin typeface="Times New Roman" pitchFamily="18" charset="0"/>
                <a:cs typeface="Times New Roman" pitchFamily="18" charset="0"/>
              </a:rPr>
              <a:t>The parent metal in softened condition with the precipitates of </a:t>
            </a:r>
            <a:r>
              <a:rPr lang="en-US" sz="2800" dirty="0">
                <a:solidFill>
                  <a:srgbClr val="000000"/>
                </a:solidFill>
                <a:latin typeface="Times New Roman" pitchFamily="18" charset="0"/>
              </a:rPr>
              <a:t>magnesium with CaCO3</a:t>
            </a:r>
            <a:r>
              <a:rPr lang="en-US" sz="2800" dirty="0">
                <a:latin typeface="Times New Roman" pitchFamily="18" charset="0"/>
                <a:cs typeface="Times New Roman" pitchFamily="18" charset="0"/>
              </a:rPr>
              <a:t> particles. </a:t>
            </a:r>
          </a:p>
          <a:p>
            <a:r>
              <a:rPr lang="en-US" sz="2800" dirty="0">
                <a:latin typeface="Times New Roman" pitchFamily="18" charset="0"/>
                <a:cs typeface="Times New Roman" pitchFamily="18" charset="0"/>
              </a:rPr>
              <a:t>At the nugget zone, the grain sizes were smaller than the base metals (Parent Zone) and TMT zone of zinc alloy and also it contains small porosity formations.</a:t>
            </a:r>
          </a:p>
          <a:p>
            <a:endParaRPr lang="en-US" dirty="0"/>
          </a:p>
        </p:txBody>
      </p:sp>
      <p:sp>
        <p:nvSpPr>
          <p:cNvPr id="2" name="Slide Number Placeholder 1"/>
          <p:cNvSpPr>
            <a:spLocks noGrp="1"/>
          </p:cNvSpPr>
          <p:nvPr>
            <p:ph type="sldNum" sz="quarter" idx="12"/>
          </p:nvPr>
        </p:nvSpPr>
        <p:spPr/>
        <p:txBody>
          <a:bodyPr/>
          <a:lstStyle/>
          <a:p>
            <a:fld id="{18E23D50-A7E7-4FA2-92FB-B158C2C441B5}" type="slidenum">
              <a:rPr lang="en-US" smtClean="0"/>
              <a:t>20</a:t>
            </a:fld>
            <a:endParaRPr lang="en-US"/>
          </a:p>
        </p:txBody>
      </p:sp>
      <p:sp>
        <p:nvSpPr>
          <p:cNvPr id="6" name="Rectangle 5"/>
          <p:cNvSpPr/>
          <p:nvPr/>
        </p:nvSpPr>
        <p:spPr>
          <a:xfrm>
            <a:off x="2667001" y="574217"/>
            <a:ext cx="3048000" cy="461665"/>
          </a:xfrm>
          <a:prstGeom prst="rect">
            <a:avLst/>
          </a:prstGeom>
        </p:spPr>
        <p:txBody>
          <a:bodyPr wrap="square">
            <a:spAutoFit/>
          </a:bodyPr>
          <a:lstStyle/>
          <a:p>
            <a:pPr algn="ctr"/>
            <a:r>
              <a:rPr lang="en-US" sz="2400" b="1" u="sng" dirty="0">
                <a:solidFill>
                  <a:srgbClr val="00B0F0"/>
                </a:solidFill>
                <a:latin typeface="Times New Roman" pitchFamily="18" charset="0"/>
                <a:cs typeface="Times New Roman" pitchFamily="18" charset="0"/>
              </a:rPr>
              <a:t>DISCUSSION</a:t>
            </a:r>
            <a:endParaRPr lang="en-US" sz="2400" u="sng" dirty="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2789893167"/>
      </p:ext>
    </p:extLst>
  </p:cSld>
  <p:clrMapOvr>
    <a:masterClrMapping/>
  </p:clrMapOvr>
  <mc:AlternateContent xmlns:mc="http://schemas.openxmlformats.org/markup-compatibility/2006" xmlns:p14="http://schemas.microsoft.com/office/powerpoint/2010/main">
    <mc:Choice Requires="p14">
      <p:transition spd="slow" p14:dur="2000" advTm="8735"/>
    </mc:Choice>
    <mc:Fallback xmlns="">
      <p:transition spd="slow" advTm="873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u="sng" dirty="0">
                <a:solidFill>
                  <a:srgbClr val="00B0F0"/>
                </a:solidFill>
                <a:latin typeface="Times New Roman" pitchFamily="18" charset="0"/>
                <a:cs typeface="Times New Roman" pitchFamily="18" charset="0"/>
              </a:rPr>
              <a:t>CONCLUSION</a:t>
            </a:r>
            <a:endParaRPr lang="en-US" sz="2800" u="sng"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GB" sz="2400" dirty="0">
                <a:latin typeface="Times New Roman" pitchFamily="18" charset="0"/>
                <a:cs typeface="Times New Roman" pitchFamily="18" charset="0"/>
              </a:rPr>
              <a:t>The casting process parameters were optimized with respect to tensile strength of the joint and the optimum level of setting were found out. </a:t>
            </a:r>
          </a:p>
          <a:p>
            <a:pPr lvl="0"/>
            <a:r>
              <a:rPr lang="en-GB" sz="2400" dirty="0">
                <a:latin typeface="Times New Roman" pitchFamily="18" charset="0"/>
                <a:cs typeface="Times New Roman" pitchFamily="18" charset="0"/>
              </a:rPr>
              <a:t>The optimum levels of the Speed, Force and Feed Rate are 1400 rpm, 7 KN and 1.2 mm/s respectively. </a:t>
            </a:r>
          </a:p>
          <a:p>
            <a:pPr lvl="0"/>
            <a:r>
              <a:rPr lang="en-GB" sz="2400" dirty="0">
                <a:latin typeface="Times New Roman" pitchFamily="18" charset="0"/>
                <a:cs typeface="Times New Roman" pitchFamily="18" charset="0"/>
              </a:rPr>
              <a:t>The transverse Feed Rate plays a vital role and contributes 37.3567% to the overall contribution.</a:t>
            </a:r>
          </a:p>
          <a:p>
            <a:r>
              <a:rPr lang="en-US" sz="2400" dirty="0">
                <a:latin typeface="Times New Roman" pitchFamily="18" charset="0"/>
                <a:cs typeface="Times New Roman" pitchFamily="18" charset="0"/>
              </a:rPr>
              <a:t>Increasing Speed and force of the tools, the SN Ratio value was increased, and Feed rate is increasing the SN Ratio was decreased.</a:t>
            </a:r>
          </a:p>
          <a:p>
            <a:pPr lvl="0"/>
            <a:endParaRPr lang="en-US" sz="24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18E23D50-A7E7-4FA2-92FB-B158C2C441B5}" type="slidenum">
              <a:rPr lang="en-US" smtClean="0"/>
              <a:t>21</a:t>
            </a:fld>
            <a:endParaRPr lang="en-US"/>
          </a:p>
        </p:txBody>
      </p:sp>
    </p:spTree>
    <p:extLst>
      <p:ext uri="{BB962C8B-B14F-4D97-AF65-F5344CB8AC3E}">
        <p14:creationId xmlns:p14="http://schemas.microsoft.com/office/powerpoint/2010/main" val="958796286"/>
      </p:ext>
    </p:extLst>
  </p:cSld>
  <p:clrMapOvr>
    <a:masterClrMapping/>
  </p:clrMapOvr>
  <mc:AlternateContent xmlns:mc="http://schemas.openxmlformats.org/markup-compatibility/2006" xmlns:p14="http://schemas.microsoft.com/office/powerpoint/2010/main">
    <mc:Choice Requires="p14">
      <p:transition spd="slow" p14:dur="2000" advTm="12143"/>
    </mc:Choice>
    <mc:Fallback xmlns="">
      <p:transition spd="slow" advTm="1214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u="sng" dirty="0">
                <a:solidFill>
                  <a:srgbClr val="00B0F0"/>
                </a:solidFill>
                <a:latin typeface="Times New Roman" pitchFamily="18" charset="0"/>
                <a:cs typeface="Times New Roman" pitchFamily="18" charset="0"/>
              </a:rPr>
              <a:t>CONCLUSION </a:t>
            </a:r>
            <a:r>
              <a:rPr lang="en-GB" sz="2800" b="1" u="sng" dirty="0" err="1">
                <a:solidFill>
                  <a:srgbClr val="00B0F0"/>
                </a:solidFill>
                <a:latin typeface="Times New Roman" pitchFamily="18" charset="0"/>
                <a:cs typeface="Times New Roman" pitchFamily="18" charset="0"/>
              </a:rPr>
              <a:t>Cont</a:t>
            </a:r>
            <a:r>
              <a:rPr lang="en-GB" sz="2800" b="1" u="sng" dirty="0">
                <a:solidFill>
                  <a:srgbClr val="00B0F0"/>
                </a:solidFill>
                <a:latin typeface="Times New Roman" pitchFamily="18" charset="0"/>
                <a:cs typeface="Times New Roman" pitchFamily="18" charset="0"/>
              </a:rPr>
              <a:t>…</a:t>
            </a:r>
            <a:endParaRPr lang="en-US" sz="2800" u="sng" dirty="0"/>
          </a:p>
        </p:txBody>
      </p:sp>
      <p:sp>
        <p:nvSpPr>
          <p:cNvPr id="3" name="Content Placeholder 2"/>
          <p:cNvSpPr>
            <a:spLocks noGrp="1"/>
          </p:cNvSpPr>
          <p:nvPr>
            <p:ph idx="1"/>
          </p:nvPr>
        </p:nvSpPr>
        <p:spPr/>
        <p:txBody>
          <a:bodyPr>
            <a:normAutofit/>
          </a:bodyPr>
          <a:lstStyle/>
          <a:p>
            <a:pPr lvl="0"/>
            <a:r>
              <a:rPr lang="en-US" sz="2400" dirty="0">
                <a:latin typeface="Times New Roman" pitchFamily="18" charset="0"/>
                <a:cs typeface="Times New Roman" pitchFamily="18" charset="0"/>
              </a:rPr>
              <a:t>Comparing the hardness value of welded zone is higher than the base metal.</a:t>
            </a:r>
          </a:p>
          <a:p>
            <a:pPr lvl="0"/>
            <a:r>
              <a:rPr lang="en-US" sz="2400" dirty="0">
                <a:latin typeface="Times New Roman" pitchFamily="18" charset="0"/>
                <a:cs typeface="Times New Roman" pitchFamily="18" charset="0"/>
              </a:rPr>
              <a:t> Based on the microstructure the welded zone grains were highly mixed together and giving good results only at Speed =1400rpm, Force = 7KN, and   Feed Rate = 1.2mm/s.</a:t>
            </a:r>
          </a:p>
          <a:p>
            <a:pPr lvl="0"/>
            <a:r>
              <a:rPr lang="en-US" sz="2400" dirty="0">
                <a:latin typeface="Times New Roman" pitchFamily="18" charset="0"/>
                <a:cs typeface="Times New Roman" pitchFamily="18" charset="0"/>
              </a:rPr>
              <a:t>From the microstructure, when compared with base material, stir zone was having fine grain structure irrespective of the parameters.</a:t>
            </a:r>
          </a:p>
          <a:p>
            <a:endParaRPr lang="en-US" dirty="0"/>
          </a:p>
        </p:txBody>
      </p:sp>
      <p:sp>
        <p:nvSpPr>
          <p:cNvPr id="4" name="Slide Number Placeholder 3"/>
          <p:cNvSpPr>
            <a:spLocks noGrp="1"/>
          </p:cNvSpPr>
          <p:nvPr>
            <p:ph type="sldNum" sz="quarter" idx="12"/>
          </p:nvPr>
        </p:nvSpPr>
        <p:spPr/>
        <p:txBody>
          <a:bodyPr/>
          <a:lstStyle/>
          <a:p>
            <a:fld id="{18E23D50-A7E7-4FA2-92FB-B158C2C441B5}" type="slidenum">
              <a:rPr lang="en-US" smtClean="0"/>
              <a:t>22</a:t>
            </a:fld>
            <a:endParaRPr lang="en-US"/>
          </a:p>
        </p:txBody>
      </p:sp>
    </p:spTree>
    <p:extLst>
      <p:ext uri="{BB962C8B-B14F-4D97-AF65-F5344CB8AC3E}">
        <p14:creationId xmlns:p14="http://schemas.microsoft.com/office/powerpoint/2010/main" val="615077619"/>
      </p:ext>
    </p:extLst>
  </p:cSld>
  <p:clrMapOvr>
    <a:masterClrMapping/>
  </p:clrMapOvr>
  <mc:AlternateContent xmlns:mc="http://schemas.openxmlformats.org/markup-compatibility/2006" xmlns:p14="http://schemas.microsoft.com/office/powerpoint/2010/main">
    <mc:Choice Requires="p14">
      <p:transition spd="slow" p14:dur="2000" advTm="11937"/>
    </mc:Choice>
    <mc:Fallback xmlns="">
      <p:transition spd="slow" advTm="1193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a:solidFill>
                  <a:srgbClr val="0066FF"/>
                </a:solidFill>
                <a:latin typeface="Times New Roman" pitchFamily="18" charset="0"/>
              </a:rPr>
              <a:t>REFERENCES</a:t>
            </a:r>
            <a:endParaRPr lang="en-US" u="sng" dirty="0"/>
          </a:p>
        </p:txBody>
      </p:sp>
      <p:sp>
        <p:nvSpPr>
          <p:cNvPr id="3" name="Content Placeholder 2"/>
          <p:cNvSpPr>
            <a:spLocks noGrp="1"/>
          </p:cNvSpPr>
          <p:nvPr>
            <p:ph idx="1"/>
          </p:nvPr>
        </p:nvSpPr>
        <p:spPr>
          <a:xfrm>
            <a:off x="304800" y="1143000"/>
            <a:ext cx="8382000" cy="5410200"/>
          </a:xfrm>
        </p:spPr>
        <p:txBody>
          <a:bodyPr>
            <a:normAutofit fontScale="47500" lnSpcReduction="20000"/>
          </a:bodyPr>
          <a:lstStyle/>
          <a:p>
            <a:pPr lvl="0"/>
            <a:endParaRPr lang="en-US" sz="3600" dirty="0">
              <a:latin typeface="Times New Roman" pitchFamily="18" charset="0"/>
              <a:cs typeface="Times New Roman" pitchFamily="18" charset="0"/>
            </a:endParaRPr>
          </a:p>
          <a:p>
            <a:pPr lvl="0">
              <a:buFont typeface="Wingdings" pitchFamily="2" charset="2"/>
              <a:buChar char="Ø"/>
            </a:pPr>
            <a:r>
              <a:rPr lang="en-US" sz="3600" dirty="0" err="1">
                <a:latin typeface="Times New Roman" pitchFamily="18" charset="0"/>
                <a:cs typeface="Times New Roman" pitchFamily="18" charset="0"/>
              </a:rPr>
              <a:t>Bhanodaya</a:t>
            </a:r>
            <a:r>
              <a:rPr lang="en-US" sz="3600" dirty="0">
                <a:latin typeface="Times New Roman" pitchFamily="18" charset="0"/>
                <a:cs typeface="Times New Roman" pitchFamily="18" charset="0"/>
              </a:rPr>
              <a:t>. N, </a:t>
            </a:r>
            <a:r>
              <a:rPr lang="en-US" sz="3600" dirty="0" err="1">
                <a:latin typeface="Times New Roman" pitchFamily="18" charset="0"/>
                <a:cs typeface="Times New Roman" pitchFamily="18" charset="0"/>
              </a:rPr>
              <a:t>Kiran</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Babu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Prabhu</a:t>
            </a:r>
            <a:r>
              <a:rPr lang="en-US" sz="3600" dirty="0">
                <a:latin typeface="Times New Roman" pitchFamily="18" charset="0"/>
                <a:cs typeface="Times New Roman" pitchFamily="18" charset="0"/>
              </a:rPr>
              <a:t> Kumar. A and Joseph Davidson. M (2011) ‟ A Review of Friction stir Welding of AA 6061 </a:t>
            </a:r>
            <a:r>
              <a:rPr lang="en-US" sz="3600" dirty="0" err="1">
                <a:latin typeface="Times New Roman" pitchFamily="18" charset="0"/>
                <a:cs typeface="Times New Roman" pitchFamily="18" charset="0"/>
              </a:rPr>
              <a:t>Aluminium</a:t>
            </a:r>
            <a:r>
              <a:rPr lang="en-US" sz="3600" dirty="0">
                <a:latin typeface="Times New Roman" pitchFamily="18" charset="0"/>
                <a:cs typeface="Times New Roman" pitchFamily="18" charset="0"/>
              </a:rPr>
              <a:t> Alloy”, VOL-6.</a:t>
            </a:r>
          </a:p>
          <a:p>
            <a:pPr lvl="0">
              <a:buFont typeface="Wingdings" pitchFamily="2" charset="2"/>
              <a:buChar char="Ø"/>
            </a:pPr>
            <a:endParaRPr lang="en-US" sz="3600" dirty="0">
              <a:latin typeface="Times New Roman" pitchFamily="18" charset="0"/>
              <a:cs typeface="Times New Roman" pitchFamily="18" charset="0"/>
            </a:endParaRPr>
          </a:p>
          <a:p>
            <a:pPr lvl="0">
              <a:buFont typeface="Wingdings" pitchFamily="2" charset="2"/>
              <a:buChar char="Ø"/>
            </a:pPr>
            <a:r>
              <a:rPr lang="en-GB" sz="3600" dirty="0" err="1">
                <a:latin typeface="Times New Roman" pitchFamily="18" charset="0"/>
                <a:cs typeface="Times New Roman" pitchFamily="18" charset="0"/>
              </a:rPr>
              <a:t>Elangovan</a:t>
            </a:r>
            <a:r>
              <a:rPr lang="en-GB" sz="3600" dirty="0">
                <a:latin typeface="Times New Roman" pitchFamily="18" charset="0"/>
                <a:cs typeface="Times New Roman" pitchFamily="18" charset="0"/>
              </a:rPr>
              <a:t>. K, </a:t>
            </a:r>
            <a:r>
              <a:rPr lang="en-GB" sz="3600" dirty="0" err="1">
                <a:latin typeface="Times New Roman" pitchFamily="18" charset="0"/>
                <a:cs typeface="Times New Roman" pitchFamily="18" charset="0"/>
              </a:rPr>
              <a:t>Balasubramanian</a:t>
            </a:r>
            <a:r>
              <a:rPr lang="en-GB" sz="3600" dirty="0">
                <a:latin typeface="Times New Roman" pitchFamily="18" charset="0"/>
                <a:cs typeface="Times New Roman" pitchFamily="18" charset="0"/>
              </a:rPr>
              <a:t>. V, and S. </a:t>
            </a:r>
            <a:r>
              <a:rPr lang="en-GB" sz="3600" dirty="0" err="1">
                <a:latin typeface="Times New Roman" pitchFamily="18" charset="0"/>
                <a:cs typeface="Times New Roman" pitchFamily="18" charset="0"/>
              </a:rPr>
              <a:t>Babu</a:t>
            </a:r>
            <a:r>
              <a:rPr lang="en-GB" sz="3600" dirty="0">
                <a:latin typeface="Times New Roman" pitchFamily="18" charset="0"/>
                <a:cs typeface="Times New Roman" pitchFamily="18" charset="0"/>
              </a:rPr>
              <a:t> (2007) </a:t>
            </a:r>
            <a:r>
              <a:rPr lang="en-US" sz="3600" dirty="0">
                <a:latin typeface="Times New Roman" pitchFamily="18" charset="0"/>
                <a:cs typeface="Times New Roman" pitchFamily="18" charset="0"/>
              </a:rPr>
              <a:t>‟ Friction Stir Welded AA6061 </a:t>
            </a:r>
            <a:r>
              <a:rPr lang="en-US" sz="3600" dirty="0" err="1">
                <a:latin typeface="Times New Roman" pitchFamily="18" charset="0"/>
                <a:cs typeface="Times New Roman" pitchFamily="18" charset="0"/>
              </a:rPr>
              <a:t>Aluminium</a:t>
            </a:r>
            <a:r>
              <a:rPr lang="en-US" sz="3600" dirty="0">
                <a:latin typeface="Times New Roman" pitchFamily="18" charset="0"/>
                <a:cs typeface="Times New Roman" pitchFamily="18" charset="0"/>
              </a:rPr>
              <a:t> alloy ”, by a Mathematical Model, Volume 28. </a:t>
            </a:r>
          </a:p>
          <a:p>
            <a:pPr lvl="0">
              <a:buFont typeface="Wingdings" pitchFamily="2" charset="2"/>
              <a:buChar char="Ø"/>
            </a:pPr>
            <a:endParaRPr lang="en-US" sz="3600" dirty="0">
              <a:latin typeface="Times New Roman" pitchFamily="18" charset="0"/>
              <a:cs typeface="Times New Roman" pitchFamily="18" charset="0"/>
            </a:endParaRPr>
          </a:p>
          <a:p>
            <a:pPr lvl="0">
              <a:buFont typeface="Wingdings" pitchFamily="2" charset="2"/>
              <a:buChar char="Ø"/>
            </a:pPr>
            <a:r>
              <a:rPr lang="en-US" sz="3600" dirty="0" err="1">
                <a:latin typeface="Times New Roman" pitchFamily="18" charset="0"/>
                <a:cs typeface="Times New Roman" pitchFamily="18" charset="0"/>
              </a:rPr>
              <a:t>Elangovan</a:t>
            </a:r>
            <a:r>
              <a:rPr lang="en-US" sz="3600" dirty="0">
                <a:latin typeface="Times New Roman" pitchFamily="18" charset="0"/>
                <a:cs typeface="Times New Roman" pitchFamily="18" charset="0"/>
              </a:rPr>
              <a:t>, K, </a:t>
            </a:r>
            <a:r>
              <a:rPr lang="en-US" sz="3600" dirty="0" err="1">
                <a:latin typeface="Times New Roman" pitchFamily="18" charset="0"/>
                <a:cs typeface="Times New Roman" pitchFamily="18" charset="0"/>
              </a:rPr>
              <a:t>Balasubramanian.V</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Babu</a:t>
            </a:r>
            <a:r>
              <a:rPr lang="en-US" sz="3600" dirty="0">
                <a:latin typeface="Times New Roman" pitchFamily="18" charset="0"/>
                <a:cs typeface="Times New Roman" pitchFamily="18" charset="0"/>
              </a:rPr>
              <a:t>. S, and </a:t>
            </a:r>
            <a:r>
              <a:rPr lang="en-US" sz="3600" dirty="0" err="1">
                <a:latin typeface="Times New Roman" pitchFamily="18" charset="0"/>
                <a:cs typeface="Times New Roman" pitchFamily="18" charset="0"/>
              </a:rPr>
              <a:t>Balasubramanian</a:t>
            </a:r>
            <a:r>
              <a:rPr lang="en-US" sz="3600" dirty="0">
                <a:latin typeface="Times New Roman" pitchFamily="18" charset="0"/>
                <a:cs typeface="Times New Roman" pitchFamily="18" charset="0"/>
              </a:rPr>
              <a:t>. M (2008) ‟ Optimizing Friction Stir Welding Parameters to Maximize Tensile Strength of AA6061 </a:t>
            </a:r>
            <a:r>
              <a:rPr lang="en-US" sz="3600" dirty="0" err="1">
                <a:latin typeface="Times New Roman" pitchFamily="18" charset="0"/>
                <a:cs typeface="Times New Roman" pitchFamily="18" charset="0"/>
              </a:rPr>
              <a:t>Aluminium</a:t>
            </a:r>
            <a:r>
              <a:rPr lang="en-US" sz="3600" dirty="0">
                <a:latin typeface="Times New Roman" pitchFamily="18" charset="0"/>
                <a:cs typeface="Times New Roman" pitchFamily="18" charset="0"/>
              </a:rPr>
              <a:t> alloy joints”, Metals and Materials </a:t>
            </a:r>
            <a:r>
              <a:rPr lang="en-US" sz="3600" dirty="0" err="1">
                <a:latin typeface="Times New Roman" pitchFamily="18" charset="0"/>
                <a:cs typeface="Times New Roman" pitchFamily="18" charset="0"/>
              </a:rPr>
              <a:t>Internnational</a:t>
            </a:r>
            <a:r>
              <a:rPr lang="en-US" sz="3600" dirty="0">
                <a:latin typeface="Times New Roman" pitchFamily="18" charset="0"/>
                <a:cs typeface="Times New Roman" pitchFamily="18" charset="0"/>
              </a:rPr>
              <a:t>, volume 15.</a:t>
            </a:r>
          </a:p>
          <a:p>
            <a:pPr lvl="0">
              <a:buFont typeface="Wingdings" pitchFamily="2" charset="2"/>
              <a:buChar char="Ø"/>
            </a:pPr>
            <a:endParaRPr lang="en-US" sz="3600" dirty="0">
              <a:latin typeface="Times New Roman" pitchFamily="18" charset="0"/>
              <a:cs typeface="Times New Roman" pitchFamily="18" charset="0"/>
            </a:endParaRPr>
          </a:p>
          <a:p>
            <a:pPr lvl="0">
              <a:buFont typeface="Wingdings" pitchFamily="2" charset="2"/>
              <a:buChar char="Ø"/>
            </a:pPr>
            <a:r>
              <a:rPr lang="en-US" sz="3600" dirty="0">
                <a:latin typeface="Times New Roman" pitchFamily="18" charset="0"/>
                <a:cs typeface="Times New Roman" pitchFamily="18" charset="0"/>
              </a:rPr>
              <a:t>Hidetoshi Fuji, Ling Cui, </a:t>
            </a:r>
            <a:r>
              <a:rPr lang="en-US" sz="3600" dirty="0" err="1">
                <a:latin typeface="Times New Roman" pitchFamily="18" charset="0"/>
                <a:cs typeface="Times New Roman" pitchFamily="18" charset="0"/>
              </a:rPr>
              <a:t>Masakatsu</a:t>
            </a:r>
            <a:r>
              <a:rPr lang="en-US" sz="3600" dirty="0">
                <a:latin typeface="Times New Roman" pitchFamily="18" charset="0"/>
                <a:cs typeface="Times New Roman" pitchFamily="18" charset="0"/>
              </a:rPr>
              <a:t> Maeda and Kiyoshi </a:t>
            </a:r>
            <a:r>
              <a:rPr lang="en-US" sz="3600" dirty="0" err="1">
                <a:latin typeface="Times New Roman" pitchFamily="18" charset="0"/>
                <a:cs typeface="Times New Roman" pitchFamily="18" charset="0"/>
              </a:rPr>
              <a:t>Nogi</a:t>
            </a:r>
            <a:r>
              <a:rPr lang="en-US" sz="3600" dirty="0">
                <a:latin typeface="Times New Roman" pitchFamily="18" charset="0"/>
                <a:cs typeface="Times New Roman" pitchFamily="18" charset="0"/>
              </a:rPr>
              <a:t> (2005) ‟Effect of Tool Shape on Mechanical Properties and Microstructure of Friction Stir Welded Aluminum Alloys”, Harbin Institute Technology Publishers, pages 561-565.</a:t>
            </a:r>
          </a:p>
          <a:p>
            <a:pPr lvl="0">
              <a:buFont typeface="Wingdings" pitchFamily="2" charset="2"/>
              <a:buChar char="Ø"/>
            </a:pPr>
            <a:endParaRPr lang="en-US" sz="3600" dirty="0">
              <a:latin typeface="Times New Roman" pitchFamily="18" charset="0"/>
              <a:cs typeface="Times New Roman" pitchFamily="18" charset="0"/>
            </a:endParaRPr>
          </a:p>
          <a:p>
            <a:pPr lvl="0">
              <a:buFont typeface="Wingdings" pitchFamily="2" charset="2"/>
              <a:buChar char="Ø"/>
            </a:pPr>
            <a:r>
              <a:rPr lang="en-US" sz="3600" dirty="0" err="1">
                <a:latin typeface="Times New Roman" pitchFamily="18" charset="0"/>
                <a:cs typeface="Times New Roman" pitchFamily="18" charset="0"/>
              </a:rPr>
              <a:t>Karthikeyan</a:t>
            </a:r>
            <a:r>
              <a:rPr lang="en-US" sz="3600" dirty="0">
                <a:latin typeface="Times New Roman" pitchFamily="18" charset="0"/>
                <a:cs typeface="Times New Roman" pitchFamily="18" charset="0"/>
              </a:rPr>
              <a:t>. L, </a:t>
            </a:r>
            <a:r>
              <a:rPr lang="en-US" sz="3600" dirty="0" err="1">
                <a:latin typeface="Times New Roman" pitchFamily="18" charset="0"/>
                <a:cs typeface="Times New Roman" pitchFamily="18" charset="0"/>
              </a:rPr>
              <a:t>Puviyarasan</a:t>
            </a:r>
            <a:r>
              <a:rPr lang="en-US" sz="3600" dirty="0">
                <a:latin typeface="Times New Roman" pitchFamily="18" charset="0"/>
                <a:cs typeface="Times New Roman" pitchFamily="18" charset="0"/>
              </a:rPr>
              <a:t>. M, </a:t>
            </a:r>
            <a:r>
              <a:rPr lang="en-US" sz="3600" dirty="0" err="1">
                <a:latin typeface="Times New Roman" pitchFamily="18" charset="0"/>
                <a:cs typeface="Times New Roman" pitchFamily="18" charset="0"/>
              </a:rPr>
              <a:t>Sharath</a:t>
            </a:r>
            <a:r>
              <a:rPr lang="en-US" sz="3600" dirty="0">
                <a:latin typeface="Times New Roman" pitchFamily="18" charset="0"/>
                <a:cs typeface="Times New Roman" pitchFamily="18" charset="0"/>
              </a:rPr>
              <a:t> Kumar. S, and </a:t>
            </a:r>
            <a:r>
              <a:rPr lang="en-US" sz="3600" dirty="0" err="1">
                <a:latin typeface="Times New Roman" pitchFamily="18" charset="0"/>
                <a:cs typeface="Times New Roman" pitchFamily="18" charset="0"/>
              </a:rPr>
              <a:t>Balamugandan</a:t>
            </a:r>
            <a:r>
              <a:rPr lang="en-US" sz="3600" dirty="0">
                <a:latin typeface="Times New Roman" pitchFamily="18" charset="0"/>
                <a:cs typeface="Times New Roman" pitchFamily="18" charset="0"/>
              </a:rPr>
              <a:t>. V (2012) ‟Experimental studies of Friction Stir Welding of AA 2011 and AA 6063   </a:t>
            </a:r>
            <a:r>
              <a:rPr lang="en-US" sz="3600" dirty="0" err="1">
                <a:latin typeface="Times New Roman" pitchFamily="18" charset="0"/>
                <a:cs typeface="Times New Roman" pitchFamily="18" charset="0"/>
              </a:rPr>
              <a:t>Aluminium</a:t>
            </a:r>
            <a:r>
              <a:rPr lang="en-US" sz="3600" dirty="0">
                <a:latin typeface="Times New Roman" pitchFamily="18" charset="0"/>
                <a:cs typeface="Times New Roman" pitchFamily="18" charset="0"/>
              </a:rPr>
              <a:t> Alloys”, </a:t>
            </a:r>
            <a:r>
              <a:rPr lang="en-US" sz="3600" dirty="0" err="1">
                <a:latin typeface="Times New Roman" pitchFamily="18" charset="0"/>
                <a:cs typeface="Times New Roman" pitchFamily="18" charset="0"/>
              </a:rPr>
              <a:t>Vol</a:t>
            </a:r>
            <a:r>
              <a:rPr lang="en-US" sz="3600" dirty="0">
                <a:latin typeface="Times New Roman" pitchFamily="18" charset="0"/>
                <a:cs typeface="Times New Roman" pitchFamily="18" charset="0"/>
              </a:rPr>
              <a:t>-III.</a:t>
            </a:r>
          </a:p>
          <a:p>
            <a:pPr lvl="0">
              <a:buFont typeface="Wingdings" pitchFamily="2" charset="2"/>
              <a:buChar char="Ø"/>
            </a:pPr>
            <a:endParaRPr lang="en-US" sz="3600" dirty="0">
              <a:latin typeface="Times New Roman" pitchFamily="18" charset="0"/>
              <a:cs typeface="Times New Roman" pitchFamily="18" charset="0"/>
            </a:endParaRPr>
          </a:p>
          <a:p>
            <a:pPr lvl="0">
              <a:buFont typeface="Wingdings" pitchFamily="2" charset="2"/>
              <a:buChar char="Ø"/>
            </a:pPr>
            <a:r>
              <a:rPr lang="en-US" sz="3600" dirty="0" err="1">
                <a:latin typeface="Times New Roman" pitchFamily="18" charset="0"/>
                <a:cs typeface="Times New Roman" pitchFamily="18" charset="0"/>
              </a:rPr>
              <a:t>Koilraj</a:t>
            </a:r>
            <a:r>
              <a:rPr lang="en-US" sz="3600" dirty="0">
                <a:latin typeface="Times New Roman" pitchFamily="18" charset="0"/>
                <a:cs typeface="Times New Roman" pitchFamily="18" charset="0"/>
              </a:rPr>
              <a:t>. M, </a:t>
            </a:r>
            <a:r>
              <a:rPr lang="en-US" sz="3600" dirty="0" err="1">
                <a:latin typeface="Times New Roman" pitchFamily="18" charset="0"/>
                <a:cs typeface="Times New Roman" pitchFamily="18" charset="0"/>
              </a:rPr>
              <a:t>Sundareswaran</a:t>
            </a:r>
            <a:r>
              <a:rPr lang="en-US" sz="3600" dirty="0">
                <a:latin typeface="Times New Roman" pitchFamily="18" charset="0"/>
                <a:cs typeface="Times New Roman" pitchFamily="18" charset="0"/>
              </a:rPr>
              <a:t>. V, </a:t>
            </a:r>
            <a:r>
              <a:rPr lang="en-US" sz="3600" dirty="0" err="1">
                <a:latin typeface="Times New Roman" pitchFamily="18" charset="0"/>
                <a:cs typeface="Times New Roman" pitchFamily="18" charset="0"/>
              </a:rPr>
              <a:t>Vijayan</a:t>
            </a:r>
            <a:r>
              <a:rPr lang="en-US" sz="3600" dirty="0">
                <a:latin typeface="Times New Roman" pitchFamily="18" charset="0"/>
                <a:cs typeface="Times New Roman" pitchFamily="18" charset="0"/>
              </a:rPr>
              <a:t>. S, and </a:t>
            </a:r>
            <a:r>
              <a:rPr lang="en-US" sz="3600" dirty="0" err="1">
                <a:latin typeface="Times New Roman" pitchFamily="18" charset="0"/>
                <a:cs typeface="Times New Roman" pitchFamily="18" charset="0"/>
              </a:rPr>
              <a:t>Koteswara</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Rao.S.R</a:t>
            </a:r>
            <a:r>
              <a:rPr lang="en-US" sz="3600" dirty="0">
                <a:latin typeface="Times New Roman" pitchFamily="18" charset="0"/>
                <a:cs typeface="Times New Roman" pitchFamily="18" charset="0"/>
              </a:rPr>
              <a:t> (2012) ‟ Friction Stir Welding of dissimilar aluminum alloys AA2219 to AA5083-Optimization of process parameters using Taguchi Technique.</a:t>
            </a:r>
          </a:p>
          <a:p>
            <a:pPr lvl="0"/>
            <a:endParaRPr lang="en-US" sz="36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18E23D50-A7E7-4FA2-92FB-B158C2C441B5}" type="slidenum">
              <a:rPr lang="en-US" smtClean="0"/>
              <a:t>23</a:t>
            </a:fld>
            <a:endParaRPr lang="en-US"/>
          </a:p>
        </p:txBody>
      </p:sp>
    </p:spTree>
    <p:extLst>
      <p:ext uri="{BB962C8B-B14F-4D97-AF65-F5344CB8AC3E}">
        <p14:creationId xmlns:p14="http://schemas.microsoft.com/office/powerpoint/2010/main" val="1688127261"/>
      </p:ext>
    </p:extLst>
  </p:cSld>
  <p:clrMapOvr>
    <a:masterClrMapping/>
  </p:clrMapOvr>
  <mc:AlternateContent xmlns:mc="http://schemas.openxmlformats.org/markup-compatibility/2006" xmlns:p14="http://schemas.microsoft.com/office/powerpoint/2010/main">
    <mc:Choice Requires="p14">
      <p:transition spd="slow" p14:dur="2000" advTm="6409"/>
    </mc:Choice>
    <mc:Fallback xmlns="">
      <p:transition spd="slow" advTm="640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solidFill>
                  <a:srgbClr val="0070C0"/>
                </a:solidFill>
                <a:latin typeface="Times New Roman" pitchFamily="18" charset="0"/>
                <a:cs typeface="Times New Roman" pitchFamily="18" charset="0"/>
              </a:rPr>
              <a:t>ABSTRACT</a:t>
            </a:r>
            <a:r>
              <a:rPr lang="en-US" b="1" dirty="0">
                <a:solidFill>
                  <a:srgbClr val="0070C0"/>
                </a:solidFill>
                <a:latin typeface="Times New Roman" pitchFamily="18" charset="0"/>
                <a:cs typeface="Times New Roman" pitchFamily="18" charset="0"/>
              </a:rPr>
              <a:t> </a:t>
            </a:r>
            <a:br>
              <a:rPr lang="en-US" dirty="0">
                <a:solidFill>
                  <a:srgbClr val="0070C0"/>
                </a:solidFill>
                <a:latin typeface="Times New Roman" pitchFamily="18" charset="0"/>
                <a:cs typeface="Times New Roman" pitchFamily="18" charset="0"/>
              </a:rPr>
            </a:br>
            <a:r>
              <a:rPr lang="en-US" u="sng" dirty="0" err="1">
                <a:solidFill>
                  <a:srgbClr val="0070C0"/>
                </a:solidFill>
                <a:latin typeface="Times New Roman" pitchFamily="18" charset="0"/>
                <a:cs typeface="Times New Roman" pitchFamily="18" charset="0"/>
              </a:rPr>
              <a:t>Cont</a:t>
            </a:r>
            <a:r>
              <a:rPr lang="en-US" dirty="0">
                <a:solidFill>
                  <a:srgbClr val="0070C0"/>
                </a:solidFill>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p:txBody>
          <a:bodyPr>
            <a:normAutofit fontScale="92500" lnSpcReduction="10000"/>
          </a:bodyPr>
          <a:lstStyle/>
          <a:p>
            <a:r>
              <a:rPr lang="en-GB" dirty="0">
                <a:latin typeface="Times New Roman" pitchFamily="18" charset="0"/>
                <a:cs typeface="Times New Roman" pitchFamily="18" charset="0"/>
              </a:rPr>
              <a:t>The aim of this project work is to optimize maximum tensile strength of selected process parameter of MMC of </a:t>
            </a:r>
            <a:r>
              <a:rPr lang="en-US" b="1" u="sng" dirty="0">
                <a:latin typeface="Times New Roman" pitchFamily="18" charset="0"/>
                <a:cs typeface="Times New Roman" pitchFamily="18" charset="0"/>
              </a:rPr>
              <a:t>magnesium with CaCO3</a:t>
            </a:r>
            <a:r>
              <a:rPr lang="en-GB" dirty="0">
                <a:latin typeface="Times New Roman" pitchFamily="18" charset="0"/>
                <a:cs typeface="Times New Roman" pitchFamily="18" charset="0"/>
              </a:rPr>
              <a:t> material by using Taguchi L</a:t>
            </a:r>
            <a:r>
              <a:rPr lang="en-GB" baseline="-25000" dirty="0">
                <a:latin typeface="Times New Roman" pitchFamily="18" charset="0"/>
                <a:cs typeface="Times New Roman" pitchFamily="18" charset="0"/>
              </a:rPr>
              <a:t>8 </a:t>
            </a:r>
            <a:r>
              <a:rPr lang="en-GB" dirty="0">
                <a:latin typeface="Times New Roman" pitchFamily="18" charset="0"/>
                <a:cs typeface="Times New Roman" pitchFamily="18" charset="0"/>
              </a:rPr>
              <a:t>orthogonal design of experiments.   </a:t>
            </a:r>
          </a:p>
          <a:p>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The microstructure and hardness of the material is used to identify the comparison between the base metal and casting area. </a:t>
            </a:r>
          </a:p>
          <a:p>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The casting of similar material </a:t>
            </a:r>
            <a:r>
              <a:rPr lang="en-US" b="1" u="sng" dirty="0">
                <a:latin typeface="Times New Roman" pitchFamily="18" charset="0"/>
                <a:cs typeface="Times New Roman" pitchFamily="18" charset="0"/>
              </a:rPr>
              <a:t>magnesium with CaCO3</a:t>
            </a:r>
            <a:r>
              <a:rPr lang="en-GB" dirty="0">
                <a:latin typeface="Times New Roman" pitchFamily="18" charset="0"/>
                <a:cs typeface="Times New Roman" pitchFamily="18" charset="0"/>
              </a:rPr>
              <a:t> plates was carried out using  (mmc) technique. </a:t>
            </a:r>
          </a:p>
          <a:p>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Speed, Force, and Feed rate these parameters are taken into consideration.  </a:t>
            </a:r>
          </a:p>
          <a:p>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The optimum process parameters were determined with reference to tensile strength and hardness of the joint.   </a:t>
            </a:r>
            <a:endParaRPr lang="en-US" dirty="0">
              <a:latin typeface="Times New Roman" pitchFamily="18" charset="0"/>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fld id="{18E23D50-A7E7-4FA2-92FB-B158C2C441B5}" type="slidenum">
              <a:rPr lang="en-US" smtClean="0"/>
              <a:t>3</a:t>
            </a:fld>
            <a:endParaRPr lang="en-US"/>
          </a:p>
        </p:txBody>
      </p:sp>
    </p:spTree>
    <p:extLst>
      <p:ext uri="{BB962C8B-B14F-4D97-AF65-F5344CB8AC3E}">
        <p14:creationId xmlns:p14="http://schemas.microsoft.com/office/powerpoint/2010/main" val="4053843248"/>
      </p:ext>
    </p:extLst>
  </p:cSld>
  <p:clrMapOvr>
    <a:masterClrMapping/>
  </p:clrMapOvr>
  <mc:AlternateContent xmlns:mc="http://schemas.openxmlformats.org/markup-compatibility/2006" xmlns:p14="http://schemas.microsoft.com/office/powerpoint/2010/main">
    <mc:Choice Requires="p14">
      <p:transition spd="slow" p14:dur="2000" advTm="10762"/>
    </mc:Choice>
    <mc:Fallback xmlns="">
      <p:transition spd="slow" advTm="1076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6553200" y="6245225"/>
            <a:ext cx="197485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9pPr>
          </a:lstStyle>
          <a:p>
            <a:pPr algn="r" eaLnBrk="1" hangingPunct="1">
              <a:lnSpc>
                <a:spcPct val="98000"/>
              </a:lnSpc>
              <a:buClr>
                <a:srgbClr val="000000"/>
              </a:buClr>
              <a:buFont typeface="verdana" pitchFamily="34" charset="0"/>
              <a:buNone/>
            </a:pPr>
            <a:endParaRPr lang="en-GB" sz="1200" dirty="0">
              <a:solidFill>
                <a:srgbClr val="000000"/>
              </a:solidFill>
              <a:latin typeface="verdana" pitchFamily="34" charset="0"/>
            </a:endParaRPr>
          </a:p>
        </p:txBody>
      </p:sp>
      <p:sp>
        <p:nvSpPr>
          <p:cNvPr id="5123" name="Text Box 2"/>
          <p:cNvSpPr txBox="1">
            <a:spLocks noChangeArrowheads="1"/>
          </p:cNvSpPr>
          <p:nvPr/>
        </p:nvSpPr>
        <p:spPr bwMode="auto">
          <a:xfrm>
            <a:off x="1828800" y="381000"/>
            <a:ext cx="50927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b="1">
                <a:solidFill>
                  <a:schemeClr val="bg1"/>
                </a:solidFill>
                <a:latin typeface="Arial" charset="0"/>
              </a:defRPr>
            </a:lvl9pPr>
          </a:lstStyle>
          <a:p>
            <a:pPr eaLnBrk="1" hangingPunct="1">
              <a:lnSpc>
                <a:spcPct val="100000"/>
              </a:lnSpc>
              <a:buClr>
                <a:srgbClr val="000000"/>
              </a:buClr>
            </a:pPr>
            <a:r>
              <a:rPr lang="en-GB" sz="2800" u="sng" dirty="0">
                <a:solidFill>
                  <a:srgbClr val="0000FF"/>
                </a:solidFill>
                <a:latin typeface="Times New Roman" pitchFamily="18" charset="0"/>
              </a:rPr>
              <a:t>SCOPE OF THE  PROJECT</a:t>
            </a:r>
          </a:p>
        </p:txBody>
      </p:sp>
      <p:sp>
        <p:nvSpPr>
          <p:cNvPr id="5124" name="Text Box 3"/>
          <p:cNvSpPr txBox="1">
            <a:spLocks noChangeArrowheads="1"/>
          </p:cNvSpPr>
          <p:nvPr/>
        </p:nvSpPr>
        <p:spPr bwMode="auto">
          <a:xfrm>
            <a:off x="533400" y="1524000"/>
            <a:ext cx="80010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61963" indent="-461963" eaLnBrk="0" hangingPunc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1pPr>
            <a:lvl2pPr marL="742950" indent="-285750" eaLnBrk="0" hangingPunc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2pPr>
            <a:lvl3pPr marL="1143000" indent="-228600" eaLnBrk="0" hangingPunc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3pPr>
            <a:lvl4pPr marL="1600200" indent="-228600" eaLnBrk="0" hangingPunc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4pPr>
            <a:lvl5pPr marL="2057400" indent="-228600" eaLnBrk="0" hangingPunc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5pPr>
            <a:lvl6pPr marL="2514600" indent="-228600" algn="ctr" defTabSz="457200" eaLnBrk="0" fontAlgn="base" hangingPunct="0">
              <a:lnSpc>
                <a:spcPct val="93000"/>
              </a:lnSpc>
              <a:spcBef>
                <a:spcPct val="0"/>
              </a:spcBef>
              <a:spcAft>
                <a:spcPct val="0"/>
              </a:spcAft>
              <a:buClr>
                <a:srgbClr val="FFFFFF"/>
              </a:buClr>
              <a:buSzPct val="100000"/>
              <a:buFont typeface="Arial" charse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6pPr>
            <a:lvl7pPr marL="2971800" indent="-228600" algn="ctr" defTabSz="457200" eaLnBrk="0" fontAlgn="base" hangingPunct="0">
              <a:lnSpc>
                <a:spcPct val="93000"/>
              </a:lnSpc>
              <a:spcBef>
                <a:spcPct val="0"/>
              </a:spcBef>
              <a:spcAft>
                <a:spcPct val="0"/>
              </a:spcAft>
              <a:buClr>
                <a:srgbClr val="FFFFFF"/>
              </a:buClr>
              <a:buSzPct val="100000"/>
              <a:buFont typeface="Arial" charse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7pPr>
            <a:lvl8pPr marL="3429000" indent="-228600" algn="ctr" defTabSz="457200" eaLnBrk="0" fontAlgn="base" hangingPunct="0">
              <a:lnSpc>
                <a:spcPct val="93000"/>
              </a:lnSpc>
              <a:spcBef>
                <a:spcPct val="0"/>
              </a:spcBef>
              <a:spcAft>
                <a:spcPct val="0"/>
              </a:spcAft>
              <a:buClr>
                <a:srgbClr val="FFFFFF"/>
              </a:buClr>
              <a:buSzPct val="100000"/>
              <a:buFont typeface="Arial" charse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8pPr>
            <a:lvl9pPr marL="3886200" indent="-228600" algn="ctr" defTabSz="457200" eaLnBrk="0" fontAlgn="base" hangingPunct="0">
              <a:lnSpc>
                <a:spcPct val="93000"/>
              </a:lnSpc>
              <a:spcBef>
                <a:spcPct val="0"/>
              </a:spcBef>
              <a:spcAft>
                <a:spcPct val="0"/>
              </a:spcAft>
              <a:buClr>
                <a:srgbClr val="FFFFFF"/>
              </a:buClr>
              <a:buSzPct val="100000"/>
              <a:buFont typeface="Arial" charset="0"/>
              <a:tabLst>
                <a:tab pos="461963" algn="l"/>
                <a:tab pos="909638" algn="l"/>
                <a:tab pos="1358900" algn="l"/>
                <a:tab pos="1808163" algn="l"/>
                <a:tab pos="2257425" algn="l"/>
                <a:tab pos="2706688" algn="l"/>
                <a:tab pos="3155950" algn="l"/>
                <a:tab pos="3605213" algn="l"/>
                <a:tab pos="4054475" algn="l"/>
                <a:tab pos="4503738" algn="l"/>
                <a:tab pos="4953000" algn="l"/>
                <a:tab pos="5402263" algn="l"/>
                <a:tab pos="5851525" algn="l"/>
                <a:tab pos="6300788" algn="l"/>
                <a:tab pos="6750050" algn="l"/>
                <a:tab pos="7199313" algn="l"/>
                <a:tab pos="7648575" algn="l"/>
                <a:tab pos="8097838" algn="l"/>
                <a:tab pos="8547100" algn="l"/>
                <a:tab pos="8996363" algn="l"/>
                <a:tab pos="9445625" algn="l"/>
              </a:tabLst>
              <a:defRPr b="1">
                <a:solidFill>
                  <a:schemeClr val="bg1"/>
                </a:solidFill>
                <a:latin typeface="Arial" charset="0"/>
              </a:defRPr>
            </a:lvl9pPr>
          </a:lstStyle>
          <a:p>
            <a:pPr eaLnBrk="1" hangingPunct="1">
              <a:lnSpc>
                <a:spcPct val="150000"/>
              </a:lnSpc>
              <a:spcBef>
                <a:spcPts val="800"/>
              </a:spcBef>
              <a:buClr>
                <a:srgbClr val="CC0000"/>
              </a:buClr>
            </a:pPr>
            <a:endParaRPr lang="en-US" sz="2000" b="0" dirty="0">
              <a:solidFill>
                <a:srgbClr val="000000"/>
              </a:solidFill>
              <a:latin typeface="Times New Roman" pitchFamily="18" charset="0"/>
            </a:endParaRPr>
          </a:p>
          <a:p>
            <a:pPr eaLnBrk="1" hangingPunct="1">
              <a:lnSpc>
                <a:spcPct val="150000"/>
              </a:lnSpc>
              <a:spcBef>
                <a:spcPts val="800"/>
              </a:spcBef>
              <a:buClr>
                <a:srgbClr val="CC0000"/>
              </a:buClr>
            </a:pPr>
            <a:r>
              <a:rPr lang="en-US" sz="2000" b="0" dirty="0">
                <a:solidFill>
                  <a:srgbClr val="0070C0"/>
                </a:solidFill>
                <a:latin typeface="Times New Roman" pitchFamily="18" charset="0"/>
              </a:rPr>
              <a:t>SCOPE</a:t>
            </a:r>
            <a:r>
              <a:rPr lang="en-US" sz="2000" b="0" dirty="0">
                <a:solidFill>
                  <a:srgbClr val="000000"/>
                </a:solidFill>
                <a:latin typeface="Times New Roman" pitchFamily="18" charset="0"/>
              </a:rPr>
              <a:t>    </a:t>
            </a:r>
          </a:p>
          <a:p>
            <a:pPr eaLnBrk="1" hangingPunct="1">
              <a:lnSpc>
                <a:spcPct val="150000"/>
              </a:lnSpc>
              <a:spcBef>
                <a:spcPts val="800"/>
              </a:spcBef>
              <a:buClr>
                <a:srgbClr val="CC0000"/>
              </a:buClr>
              <a:buFont typeface="Arial" pitchFamily="34" charset="0"/>
              <a:buChar char="•"/>
            </a:pPr>
            <a:r>
              <a:rPr lang="en-US" sz="2000" b="0" dirty="0">
                <a:solidFill>
                  <a:srgbClr val="000000"/>
                </a:solidFill>
                <a:latin typeface="Times New Roman" pitchFamily="18" charset="0"/>
              </a:rPr>
              <a:t>	The welding of  magnesium with CaCO3 of  is extensively used in aerospace and automobile industries. The microstructure and mechanical study of welding this alloy enables us to evaluate the applicability to the different applications.</a:t>
            </a:r>
          </a:p>
          <a:p>
            <a:pPr eaLnBrk="1" hangingPunct="1">
              <a:lnSpc>
                <a:spcPct val="150000"/>
              </a:lnSpc>
              <a:spcBef>
                <a:spcPts val="800"/>
              </a:spcBef>
              <a:buClr>
                <a:srgbClr val="CC0000"/>
              </a:buClr>
              <a:buFont typeface="Arial" pitchFamily="34" charset="0"/>
              <a:buChar char="•"/>
            </a:pPr>
            <a:r>
              <a:rPr lang="en-US" sz="2000" b="0" dirty="0">
                <a:solidFill>
                  <a:srgbClr val="000000"/>
                </a:solidFill>
                <a:latin typeface="Times New Roman" pitchFamily="18" charset="0"/>
              </a:rPr>
              <a:t>	This specification covers the specific requirements for magnesium with CaCO3 bar, rod, shapes, tube and wire produced by extrusion. </a:t>
            </a:r>
          </a:p>
        </p:txBody>
      </p:sp>
      <p:sp>
        <p:nvSpPr>
          <p:cNvPr id="2" name="Slide Number Placeholder 1"/>
          <p:cNvSpPr>
            <a:spLocks noGrp="1"/>
          </p:cNvSpPr>
          <p:nvPr>
            <p:ph type="sldNum" sz="quarter" idx="12"/>
          </p:nvPr>
        </p:nvSpPr>
        <p:spPr/>
        <p:txBody>
          <a:bodyPr/>
          <a:lstStyle/>
          <a:p>
            <a:fld id="{18E23D50-A7E7-4FA2-92FB-B158C2C441B5}" type="slidenum">
              <a:rPr lang="en-US" smtClean="0"/>
              <a:t>4</a:t>
            </a:fld>
            <a:endParaRPr lang="en-US"/>
          </a:p>
        </p:txBody>
      </p:sp>
    </p:spTree>
    <p:extLst>
      <p:ext uri="{BB962C8B-B14F-4D97-AF65-F5344CB8AC3E}">
        <p14:creationId xmlns:p14="http://schemas.microsoft.com/office/powerpoint/2010/main" val="1169388362"/>
      </p:ext>
    </p:extLst>
  </p:cSld>
  <p:clrMapOvr>
    <a:masterClrMapping/>
  </p:clrMapOvr>
  <p:transition advTm="12109"/>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u="sng" dirty="0">
                <a:solidFill>
                  <a:srgbClr val="0000FF"/>
                </a:solidFill>
                <a:latin typeface="Times New Roman" pitchFamily="18" charset="0"/>
              </a:rPr>
              <a:t>OBJECTIVE OF THE  PROJECT</a:t>
            </a:r>
            <a:br>
              <a:rPr lang="en-GB" sz="2800" b="1" u="sng" dirty="0">
                <a:solidFill>
                  <a:srgbClr val="0000FF"/>
                </a:solidFill>
                <a:latin typeface="Times New Roman" pitchFamily="18" charset="0"/>
              </a:rPr>
            </a:br>
            <a:endParaRPr lang="en-US" sz="2800" b="1" u="sng" dirty="0"/>
          </a:p>
        </p:txBody>
      </p:sp>
      <p:sp>
        <p:nvSpPr>
          <p:cNvPr id="3" name="Slide Number Placeholder 2"/>
          <p:cNvSpPr>
            <a:spLocks noGrp="1"/>
          </p:cNvSpPr>
          <p:nvPr>
            <p:ph type="sldNum" sz="quarter" idx="12"/>
          </p:nvPr>
        </p:nvSpPr>
        <p:spPr/>
        <p:txBody>
          <a:bodyPr/>
          <a:lstStyle/>
          <a:p>
            <a:fld id="{18E23D50-A7E7-4FA2-92FB-B158C2C441B5}" type="slidenum">
              <a:rPr lang="en-US" smtClean="0"/>
              <a:t>5</a:t>
            </a:fld>
            <a:endParaRPr lang="en-US"/>
          </a:p>
        </p:txBody>
      </p:sp>
      <p:sp>
        <p:nvSpPr>
          <p:cNvPr id="4" name="Rectangle 3"/>
          <p:cNvSpPr/>
          <p:nvPr/>
        </p:nvSpPr>
        <p:spPr>
          <a:xfrm>
            <a:off x="561109" y="2209800"/>
            <a:ext cx="8153400" cy="5083443"/>
          </a:xfrm>
          <a:prstGeom prst="rect">
            <a:avLst/>
          </a:prstGeom>
        </p:spPr>
        <p:txBody>
          <a:bodyPr wrap="square">
            <a:spAutoFit/>
          </a:bodyPr>
          <a:lstStyle/>
          <a:p>
            <a:pPr>
              <a:lnSpc>
                <a:spcPct val="150000"/>
              </a:lnSpc>
              <a:spcBef>
                <a:spcPts val="800"/>
              </a:spcBef>
              <a:buClr>
                <a:srgbClr val="CC0000"/>
              </a:buClr>
            </a:pPr>
            <a:r>
              <a:rPr lang="en-US" sz="2000" b="0" dirty="0">
                <a:solidFill>
                  <a:srgbClr val="0070C0"/>
                </a:solidFill>
                <a:latin typeface="Times New Roman" pitchFamily="18" charset="0"/>
              </a:rPr>
              <a:t>OBJECTIVE</a:t>
            </a:r>
          </a:p>
          <a:p>
            <a:pPr marL="285750" indent="-285750">
              <a:lnSpc>
                <a:spcPct val="150000"/>
              </a:lnSpc>
              <a:spcBef>
                <a:spcPts val="800"/>
              </a:spcBef>
              <a:buClr>
                <a:srgbClr val="CC0000"/>
              </a:buClr>
              <a:buFont typeface="Arial" pitchFamily="34" charset="0"/>
              <a:buChar char="•"/>
            </a:pPr>
            <a:r>
              <a:rPr lang="en-US" sz="2000" b="0" dirty="0">
                <a:solidFill>
                  <a:srgbClr val="000000"/>
                </a:solidFill>
                <a:latin typeface="Times New Roman" pitchFamily="18" charset="0"/>
              </a:rPr>
              <a:t>	The objective of the project work is to evaluate the microstructure and to study the mechanical properties of the </a:t>
            </a:r>
            <a:r>
              <a:rPr lang="en-US" sz="2000" dirty="0">
                <a:solidFill>
                  <a:srgbClr val="000000"/>
                </a:solidFill>
                <a:latin typeface="Times New Roman" pitchFamily="18" charset="0"/>
              </a:rPr>
              <a:t>casting </a:t>
            </a:r>
            <a:r>
              <a:rPr lang="en-US" sz="2000" b="0" dirty="0">
                <a:solidFill>
                  <a:srgbClr val="000000"/>
                </a:solidFill>
                <a:latin typeface="Times New Roman" pitchFamily="18" charset="0"/>
              </a:rPr>
              <a:t> of </a:t>
            </a:r>
            <a:r>
              <a:rPr lang="en-US" sz="2000" dirty="0">
                <a:solidFill>
                  <a:srgbClr val="000000"/>
                </a:solidFill>
                <a:latin typeface="Times New Roman" pitchFamily="18" charset="0"/>
              </a:rPr>
              <a:t>magnesium with CaCO3.</a:t>
            </a:r>
            <a:endParaRPr lang="en-US" sz="2000" b="0" dirty="0">
              <a:solidFill>
                <a:srgbClr val="000000"/>
              </a:solidFill>
              <a:latin typeface="Times New Roman" pitchFamily="18" charset="0"/>
            </a:endParaRPr>
          </a:p>
          <a:p>
            <a:pPr marL="285750" indent="-285750">
              <a:lnSpc>
                <a:spcPct val="150000"/>
              </a:lnSpc>
              <a:spcBef>
                <a:spcPts val="800"/>
              </a:spcBef>
              <a:buClr>
                <a:srgbClr val="CC0000"/>
              </a:buClr>
              <a:buFont typeface="Arial" pitchFamily="34" charset="0"/>
              <a:buChar char="•"/>
            </a:pPr>
            <a:r>
              <a:rPr lang="en-US" sz="2000" b="0" dirty="0">
                <a:solidFill>
                  <a:srgbClr val="000000"/>
                </a:solidFill>
                <a:latin typeface="Times New Roman" pitchFamily="18" charset="0"/>
              </a:rPr>
              <a:t>	The main focus of the present work is to analyze the </a:t>
            </a:r>
            <a:r>
              <a:rPr lang="en-US" sz="2000" dirty="0">
                <a:solidFill>
                  <a:srgbClr val="000000"/>
                </a:solidFill>
                <a:latin typeface="Times New Roman" pitchFamily="18" charset="0"/>
              </a:rPr>
              <a:t>casting </a:t>
            </a:r>
            <a:r>
              <a:rPr lang="en-US" sz="2000" b="0" dirty="0">
                <a:solidFill>
                  <a:srgbClr val="000000"/>
                </a:solidFill>
                <a:latin typeface="Times New Roman" pitchFamily="18" charset="0"/>
              </a:rPr>
              <a:t>of </a:t>
            </a:r>
            <a:r>
              <a:rPr lang="en-US" sz="2000" dirty="0">
                <a:solidFill>
                  <a:srgbClr val="000000"/>
                </a:solidFill>
                <a:latin typeface="Times New Roman" pitchFamily="18" charset="0"/>
              </a:rPr>
              <a:t>magnesium with CaCO3 </a:t>
            </a:r>
            <a:r>
              <a:rPr lang="en-US" sz="2000" b="0" dirty="0">
                <a:solidFill>
                  <a:srgbClr val="000000"/>
                </a:solidFill>
                <a:latin typeface="Times New Roman" pitchFamily="18" charset="0"/>
              </a:rPr>
              <a:t>and to optimize the process parameters of the </a:t>
            </a:r>
            <a:r>
              <a:rPr lang="en-US" sz="2000" dirty="0">
                <a:solidFill>
                  <a:srgbClr val="000000"/>
                </a:solidFill>
                <a:latin typeface="Times New Roman" pitchFamily="18" charset="0"/>
              </a:rPr>
              <a:t>casting</a:t>
            </a:r>
            <a:r>
              <a:rPr lang="en-US" sz="2000" b="0" dirty="0">
                <a:solidFill>
                  <a:srgbClr val="000000"/>
                </a:solidFill>
                <a:latin typeface="Times New Roman" pitchFamily="18" charset="0"/>
              </a:rPr>
              <a:t> </a:t>
            </a:r>
            <a:r>
              <a:rPr lang="en-US" sz="2000" dirty="0">
                <a:solidFill>
                  <a:srgbClr val="000000"/>
                </a:solidFill>
                <a:latin typeface="Times New Roman" pitchFamily="18" charset="0"/>
              </a:rPr>
              <a:t>magnesium with CaCO3.</a:t>
            </a:r>
            <a:endParaRPr lang="en-US" sz="2000" b="0" dirty="0">
              <a:solidFill>
                <a:srgbClr val="000000"/>
              </a:solidFill>
              <a:latin typeface="Times New Roman" pitchFamily="18" charset="0"/>
            </a:endParaRPr>
          </a:p>
          <a:p>
            <a:pPr>
              <a:lnSpc>
                <a:spcPct val="150000"/>
              </a:lnSpc>
              <a:spcBef>
                <a:spcPts val="800"/>
              </a:spcBef>
              <a:buClr>
                <a:srgbClr val="CC0000"/>
              </a:buClr>
            </a:pPr>
            <a:endParaRPr lang="en-GB" b="0" dirty="0">
              <a:solidFill>
                <a:srgbClr val="000000"/>
              </a:solidFill>
              <a:latin typeface="Times New Roman" pitchFamily="18" charset="0"/>
            </a:endParaRPr>
          </a:p>
          <a:p>
            <a:pPr>
              <a:lnSpc>
                <a:spcPct val="150000"/>
              </a:lnSpc>
              <a:spcBef>
                <a:spcPts val="800"/>
              </a:spcBef>
              <a:buClr>
                <a:srgbClr val="CC0000"/>
              </a:buClr>
            </a:pPr>
            <a:endParaRPr lang="en-GB" dirty="0">
              <a:solidFill>
                <a:srgbClr val="000000"/>
              </a:solidFill>
              <a:latin typeface="Times New Roman" pitchFamily="18" charset="0"/>
            </a:endParaRPr>
          </a:p>
          <a:p>
            <a:pPr>
              <a:lnSpc>
                <a:spcPct val="150000"/>
              </a:lnSpc>
              <a:spcBef>
                <a:spcPts val="800"/>
              </a:spcBef>
              <a:buClr>
                <a:srgbClr val="CC0000"/>
              </a:buClr>
            </a:pPr>
            <a:endParaRPr lang="en-GB" b="0" dirty="0">
              <a:solidFill>
                <a:srgbClr val="000000"/>
              </a:solidFill>
              <a:latin typeface="Times New Roman" pitchFamily="18" charset="0"/>
            </a:endParaRPr>
          </a:p>
        </p:txBody>
      </p:sp>
    </p:spTree>
    <p:extLst>
      <p:ext uri="{BB962C8B-B14F-4D97-AF65-F5344CB8AC3E}">
        <p14:creationId xmlns:p14="http://schemas.microsoft.com/office/powerpoint/2010/main" val="3129504844"/>
      </p:ext>
    </p:extLst>
  </p:cSld>
  <p:clrMapOvr>
    <a:masterClrMapping/>
  </p:clrMapOvr>
  <mc:AlternateContent xmlns:mc="http://schemas.openxmlformats.org/markup-compatibility/2006" xmlns:p14="http://schemas.microsoft.com/office/powerpoint/2010/main">
    <mc:Choice Requires="p14">
      <p:transition spd="slow" p14:dur="2000" advTm="15673"/>
    </mc:Choice>
    <mc:Fallback xmlns="">
      <p:transition spd="slow" advTm="1567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574675" y="304800"/>
            <a:ext cx="7994650" cy="1209675"/>
          </a:xfrm>
        </p:spPr>
        <p:txBody>
          <a:bodyPr/>
          <a:lstStyle/>
          <a:p>
            <a:pPr algn="ctr">
              <a:lnSpc>
                <a:spcPct val="9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u="sng" dirty="0">
                <a:solidFill>
                  <a:srgbClr val="0066FF"/>
                </a:solidFill>
                <a:latin typeface="Times New Roman" pitchFamily="18" charset="0"/>
              </a:rPr>
              <a:t>LITERATURE SURVEY</a:t>
            </a:r>
          </a:p>
        </p:txBody>
      </p:sp>
      <p:sp>
        <p:nvSpPr>
          <p:cNvPr id="8195" name="Rectangle 2"/>
          <p:cNvSpPr>
            <a:spLocks noGrp="1" noChangeArrowheads="1"/>
          </p:cNvSpPr>
          <p:nvPr>
            <p:ph idx="1"/>
          </p:nvPr>
        </p:nvSpPr>
        <p:spPr>
          <a:xfrm>
            <a:off x="566738" y="1752600"/>
            <a:ext cx="7994650" cy="4421188"/>
          </a:xfrm>
        </p:spPr>
        <p:txBody>
          <a:bodyPr>
            <a:normAutofit/>
          </a:bodyPr>
          <a:lstStyle/>
          <a:p>
            <a:pPr>
              <a:lnSpc>
                <a:spcPct val="112000"/>
              </a:lnSpc>
              <a:buFont typeface="Wingdings" pitchFamily="2" charset="2"/>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endParaRPr lang="en-GB" sz="2000" dirty="0"/>
          </a:p>
          <a:p>
            <a:pPr>
              <a:lnSpc>
                <a:spcPct val="112000"/>
              </a:lnSpc>
              <a:buFont typeface="Wingdings" pitchFamily="2" charset="2"/>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endParaRPr lang="en-GB" sz="2000" dirty="0"/>
          </a:p>
          <a:p>
            <a:pPr>
              <a:lnSpc>
                <a:spcPct val="112000"/>
              </a:lnSpc>
              <a:buFont typeface="Wingdings" pitchFamily="2" charset="2"/>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endParaRPr lang="en-GB" sz="2000" dirty="0"/>
          </a:p>
          <a:p>
            <a:pPr>
              <a:lnSpc>
                <a:spcPct val="112000"/>
              </a:lnSpc>
              <a:buFont typeface="Wingdings" pitchFamily="2" charset="2"/>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endParaRPr lang="en-GB" sz="2000" dirty="0"/>
          </a:p>
          <a:p>
            <a:pPr>
              <a:lnSpc>
                <a:spcPct val="112000"/>
              </a:lnSpc>
              <a:buFont typeface="Wingdings" pitchFamily="2" charset="2"/>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endParaRPr lang="en-GB" sz="2000" dirty="0"/>
          </a:p>
        </p:txBody>
      </p:sp>
      <p:sp>
        <p:nvSpPr>
          <p:cNvPr id="2" name="Slide Number Placeholder 1"/>
          <p:cNvSpPr>
            <a:spLocks noGrp="1"/>
          </p:cNvSpPr>
          <p:nvPr>
            <p:ph type="sldNum" sz="quarter" idx="12"/>
          </p:nvPr>
        </p:nvSpPr>
        <p:spPr/>
        <p:txBody>
          <a:bodyPr/>
          <a:lstStyle/>
          <a:p>
            <a:fld id="{18E23D50-A7E7-4FA2-92FB-B158C2C441B5}" type="slidenum">
              <a:rPr lang="en-US" smtClean="0"/>
              <a:t>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376654897"/>
              </p:ext>
            </p:extLst>
          </p:nvPr>
        </p:nvGraphicFramePr>
        <p:xfrm>
          <a:off x="1531620" y="2583021"/>
          <a:ext cx="6080761" cy="2494090"/>
        </p:xfrm>
        <a:graphic>
          <a:graphicData uri="http://schemas.openxmlformats.org/drawingml/2006/table">
            <a:tbl>
              <a:tblPr firstRow="1" firstCol="1" bandRow="1">
                <a:tableStyleId>{5C22544A-7EE6-4342-B048-85BDC9FD1C3A}</a:tableStyleId>
              </a:tblPr>
              <a:tblGrid>
                <a:gridCol w="807308">
                  <a:extLst>
                    <a:ext uri="{9D8B030D-6E8A-4147-A177-3AD203B41FA5}">
                      <a16:colId xmlns:a16="http://schemas.microsoft.com/office/drawing/2014/main" val="20000"/>
                    </a:ext>
                  </a:extLst>
                </a:gridCol>
                <a:gridCol w="792951">
                  <a:extLst>
                    <a:ext uri="{9D8B030D-6E8A-4147-A177-3AD203B41FA5}">
                      <a16:colId xmlns:a16="http://schemas.microsoft.com/office/drawing/2014/main" val="20001"/>
                    </a:ext>
                  </a:extLst>
                </a:gridCol>
                <a:gridCol w="792951">
                  <a:extLst>
                    <a:ext uri="{9D8B030D-6E8A-4147-A177-3AD203B41FA5}">
                      <a16:colId xmlns:a16="http://schemas.microsoft.com/office/drawing/2014/main" val="20002"/>
                    </a:ext>
                  </a:extLst>
                </a:gridCol>
                <a:gridCol w="853692">
                  <a:extLst>
                    <a:ext uri="{9D8B030D-6E8A-4147-A177-3AD203B41FA5}">
                      <a16:colId xmlns:a16="http://schemas.microsoft.com/office/drawing/2014/main" val="20003"/>
                    </a:ext>
                  </a:extLst>
                </a:gridCol>
                <a:gridCol w="824978">
                  <a:extLst>
                    <a:ext uri="{9D8B030D-6E8A-4147-A177-3AD203B41FA5}">
                      <a16:colId xmlns:a16="http://schemas.microsoft.com/office/drawing/2014/main" val="20004"/>
                    </a:ext>
                  </a:extLst>
                </a:gridCol>
                <a:gridCol w="1136967">
                  <a:extLst>
                    <a:ext uri="{9D8B030D-6E8A-4147-A177-3AD203B41FA5}">
                      <a16:colId xmlns:a16="http://schemas.microsoft.com/office/drawing/2014/main" val="20005"/>
                    </a:ext>
                  </a:extLst>
                </a:gridCol>
                <a:gridCol w="871914">
                  <a:extLst>
                    <a:ext uri="{9D8B030D-6E8A-4147-A177-3AD203B41FA5}">
                      <a16:colId xmlns:a16="http://schemas.microsoft.com/office/drawing/2014/main" val="20006"/>
                    </a:ext>
                  </a:extLst>
                </a:gridCol>
              </a:tblGrid>
              <a:tr h="0">
                <a:tc>
                  <a:txBody>
                    <a:bodyPr/>
                    <a:lstStyle/>
                    <a:p>
                      <a:pPr marL="0" marR="0" algn="ctr">
                        <a:lnSpc>
                          <a:spcPct val="150000"/>
                        </a:lnSpc>
                        <a:spcBef>
                          <a:spcPts val="0"/>
                        </a:spcBef>
                        <a:spcAft>
                          <a:spcPts val="0"/>
                        </a:spcAft>
                      </a:pPr>
                      <a:r>
                        <a:rPr lang="en-US" sz="1400" dirty="0">
                          <a:effectLst/>
                        </a:rPr>
                        <a:t>Title</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a:effectLst/>
                        </a:rPr>
                        <a:t>Year</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a:effectLst/>
                          <a:latin typeface="+mn-lt"/>
                          <a:ea typeface="Calibri"/>
                          <a:cs typeface="Times New Roman"/>
                        </a:rPr>
                        <a:t>Parameters</a:t>
                      </a:r>
                    </a:p>
                  </a:txBody>
                  <a:tcPr marL="68580" marR="68580" marT="0" marB="0"/>
                </a:tc>
                <a:tc>
                  <a:txBody>
                    <a:bodyPr/>
                    <a:lstStyle/>
                    <a:p>
                      <a:pPr marL="0" marR="0" algn="ctr">
                        <a:lnSpc>
                          <a:spcPct val="150000"/>
                        </a:lnSpc>
                        <a:spcBef>
                          <a:spcPts val="0"/>
                        </a:spcBef>
                        <a:spcAft>
                          <a:spcPts val="0"/>
                        </a:spcAft>
                      </a:pPr>
                      <a:r>
                        <a:rPr lang="en-US" sz="1400">
                          <a:effectLst/>
                        </a:rPr>
                        <a:t>Work       Piece</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Tool</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Testing</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Conclusion</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ctr">
                        <a:lnSpc>
                          <a:spcPct val="150000"/>
                        </a:lnSpc>
                        <a:spcBef>
                          <a:spcPts val="0"/>
                        </a:spcBef>
                        <a:spcAft>
                          <a:spcPts val="0"/>
                        </a:spcAft>
                      </a:pPr>
                      <a:r>
                        <a:rPr lang="en-US" sz="1400" dirty="0">
                          <a:effectLst/>
                        </a:rPr>
                        <a:t>MMC of AA2219-AA5083</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19 August 2010</a:t>
                      </a:r>
                      <a:endParaRPr lang="en-US" sz="1100">
                        <a:effectLst/>
                      </a:endParaRPr>
                    </a:p>
                    <a:p>
                      <a:pPr marL="0" marR="0" algn="ctr">
                        <a:lnSpc>
                          <a:spcPct val="150000"/>
                        </a:lnSpc>
                        <a:spcBef>
                          <a:spcPts val="0"/>
                        </a:spcBef>
                        <a:spcAft>
                          <a:spcPts val="0"/>
                        </a:spcAft>
                      </a:pPr>
                      <a:r>
                        <a:rPr lang="en-US" sz="14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endParaRPr lang="en-US" sz="1400" dirty="0">
                        <a:effectLst/>
                        <a:latin typeface="Calibri"/>
                        <a:ea typeface="Calibri"/>
                        <a:cs typeface="Times New Roman"/>
                      </a:endParaRPr>
                    </a:p>
                    <a:p>
                      <a:pPr marL="0" marR="0" algn="ctr">
                        <a:lnSpc>
                          <a:spcPct val="150000"/>
                        </a:lnSpc>
                        <a:spcBef>
                          <a:spcPts val="0"/>
                        </a:spcBef>
                        <a:spcAft>
                          <a:spcPts val="0"/>
                        </a:spcAft>
                      </a:pPr>
                      <a:endParaRPr lang="en-US" sz="1100" dirty="0">
                        <a:effectLst/>
                        <a:latin typeface="Calibri"/>
                        <a:ea typeface="Calibri"/>
                        <a:cs typeface="Times New Roman"/>
                      </a:endParaRPr>
                    </a:p>
                    <a:p>
                      <a:pPr marL="0" marR="0" algn="ctr">
                        <a:lnSpc>
                          <a:spcPct val="150000"/>
                        </a:lnSpc>
                        <a:spcBef>
                          <a:spcPts val="0"/>
                        </a:spcBef>
                        <a:spcAft>
                          <a:spcPts val="0"/>
                        </a:spcAft>
                      </a:pPr>
                      <a:endParaRPr lang="en-US" sz="1100" dirty="0">
                        <a:effectLst/>
                        <a:latin typeface="Calibri"/>
                        <a:ea typeface="Calibri"/>
                        <a:cs typeface="Times New Roman"/>
                      </a:endParaRPr>
                    </a:p>
                    <a:p>
                      <a:pPr marL="0" marR="0" algn="ctr">
                        <a:lnSpc>
                          <a:spcPct val="150000"/>
                        </a:lnSpc>
                        <a:spcBef>
                          <a:spcPts val="0"/>
                        </a:spcBef>
                        <a:spcAft>
                          <a:spcPts val="0"/>
                        </a:spcAft>
                      </a:pPr>
                      <a:endParaRPr lang="en-US" sz="1100" dirty="0">
                        <a:effectLst/>
                        <a:latin typeface="Calibri"/>
                        <a:ea typeface="Calibri"/>
                        <a:cs typeface="Times New Roman"/>
                      </a:endParaRPr>
                    </a:p>
                    <a:p>
                      <a:pPr marL="0" marR="0" algn="ctr">
                        <a:lnSpc>
                          <a:spcPct val="150000"/>
                        </a:lnSpc>
                        <a:spcBef>
                          <a:spcPts val="0"/>
                        </a:spcBef>
                        <a:spcAft>
                          <a:spcPts val="0"/>
                        </a:spcAft>
                      </a:pPr>
                      <a:endParaRPr lang="en-US" sz="1100" dirty="0">
                        <a:effectLst/>
                        <a:latin typeface="Calibri"/>
                        <a:ea typeface="Calibri"/>
                        <a:cs typeface="Times New Roman"/>
                      </a:endParaRPr>
                    </a:p>
                    <a:p>
                      <a:pPr marL="0" marR="0" algn="ctr">
                        <a:lnSpc>
                          <a:spcPct val="150000"/>
                        </a:lnSpc>
                        <a:spcBef>
                          <a:spcPts val="0"/>
                        </a:spcBef>
                        <a:spcAft>
                          <a:spcPts val="0"/>
                        </a:spcAft>
                      </a:pPr>
                      <a:endParaRPr lang="en-US" sz="1100" dirty="0">
                        <a:effectLst/>
                        <a:latin typeface="Calibri"/>
                        <a:ea typeface="Calibri"/>
                        <a:cs typeface="Times New Roman"/>
                      </a:endParaRPr>
                    </a:p>
                    <a:p>
                      <a:pPr marL="0" marR="0" algn="ctr">
                        <a:lnSpc>
                          <a:spcPct val="150000"/>
                        </a:lnSpc>
                        <a:spcBef>
                          <a:spcPts val="0"/>
                        </a:spcBef>
                        <a:spcAft>
                          <a:spcPts val="0"/>
                        </a:spcAft>
                      </a:pPr>
                      <a:endParaRPr lang="en-US" sz="14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a:effectLst/>
                        </a:rPr>
                        <a:t>Length-150mm</a:t>
                      </a:r>
                      <a:endParaRPr lang="en-US" sz="1100">
                        <a:effectLst/>
                      </a:endParaRPr>
                    </a:p>
                    <a:p>
                      <a:pPr marL="0" marR="0" algn="ctr">
                        <a:lnSpc>
                          <a:spcPct val="150000"/>
                        </a:lnSpc>
                        <a:spcBef>
                          <a:spcPts val="0"/>
                        </a:spcBef>
                        <a:spcAft>
                          <a:spcPts val="0"/>
                        </a:spcAft>
                      </a:pPr>
                      <a:r>
                        <a:rPr lang="en-US" sz="1400">
                          <a:effectLst/>
                        </a:rPr>
                        <a:t>Width- 65mm</a:t>
                      </a:r>
                      <a:endParaRPr lang="en-US" sz="1100">
                        <a:effectLst/>
                      </a:endParaRPr>
                    </a:p>
                    <a:p>
                      <a:pPr marL="0" marR="0" algn="ctr">
                        <a:lnSpc>
                          <a:spcPct val="150000"/>
                        </a:lnSpc>
                        <a:spcBef>
                          <a:spcPts val="0"/>
                        </a:spcBef>
                        <a:spcAft>
                          <a:spcPts val="0"/>
                        </a:spcAft>
                      </a:pPr>
                      <a:r>
                        <a:rPr lang="en-US" sz="1400">
                          <a:effectLst/>
                        </a:rPr>
                        <a:t>Thickness- 10mm</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a:effectLst/>
                        </a:rPr>
                        <a:t>Straight Cylindrical Pin (SCP)</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a:effectLst/>
                        </a:rPr>
                        <a:t>Microstructure, Hardness, Tensile test</a:t>
                      </a:r>
                      <a:endParaRPr lang="en-US" sz="11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400" dirty="0">
                          <a:effectLst/>
                        </a:rPr>
                        <a:t>R.S= 700rpm</a:t>
                      </a:r>
                      <a:endParaRPr lang="en-US" sz="1100" dirty="0">
                        <a:effectLst/>
                      </a:endParaRPr>
                    </a:p>
                    <a:p>
                      <a:pPr marL="0" marR="0" algn="ctr">
                        <a:lnSpc>
                          <a:spcPct val="150000"/>
                        </a:lnSpc>
                        <a:spcBef>
                          <a:spcPts val="0"/>
                        </a:spcBef>
                        <a:spcAft>
                          <a:spcPts val="0"/>
                        </a:spcAft>
                      </a:pPr>
                      <a:r>
                        <a:rPr lang="en-US" sz="1400" dirty="0">
                          <a:effectLst/>
                        </a:rPr>
                        <a:t>Feed= 15mm/min</a:t>
                      </a:r>
                      <a:endParaRPr lang="en-US" sz="1100" dirty="0">
                        <a:effectLst/>
                      </a:endParaRPr>
                    </a:p>
                    <a:p>
                      <a:pPr marL="0" marR="0" algn="ctr">
                        <a:lnSpc>
                          <a:spcPct val="150000"/>
                        </a:lnSpc>
                        <a:spcBef>
                          <a:spcPts val="0"/>
                        </a:spcBef>
                        <a:spcAft>
                          <a:spcPts val="0"/>
                        </a:spcAft>
                      </a:pPr>
                      <a:r>
                        <a:rPr lang="en-US" sz="1400" dirty="0">
                          <a:effectLst/>
                        </a:rPr>
                        <a:t>D/d= 3</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4" name="Rectangle 1"/>
          <p:cNvSpPr>
            <a:spLocks noChangeArrowheads="1"/>
          </p:cNvSpPr>
          <p:nvPr/>
        </p:nvSpPr>
        <p:spPr bwMode="auto">
          <a:xfrm>
            <a:off x="609600" y="1320969"/>
            <a:ext cx="826405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M. </a:t>
            </a:r>
            <a:r>
              <a:rPr kumimoji="0" lang="en-US" sz="2000" b="0" i="0" u="none" strike="noStrike" cap="none" normalizeH="0" baseline="0" dirty="0" err="1">
                <a:ln>
                  <a:noFill/>
                </a:ln>
                <a:solidFill>
                  <a:srgbClr val="000000"/>
                </a:solidFill>
                <a:effectLst/>
                <a:latin typeface="Times New Roman" pitchFamily="18" charset="0"/>
                <a:ea typeface="Calibri" pitchFamily="34" charset="0"/>
                <a:cs typeface="Times New Roman" pitchFamily="18" charset="0"/>
              </a:rPr>
              <a:t>Koilraj</a:t>
            </a:r>
            <a:r>
              <a:rPr kumimoji="0" lang="en-US" sz="20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 V. </a:t>
            </a:r>
            <a:r>
              <a:rPr kumimoji="0" lang="en-US" sz="2000" b="0" i="0" u="none" strike="noStrike" cap="none" normalizeH="0" baseline="0" dirty="0" err="1">
                <a:ln>
                  <a:noFill/>
                </a:ln>
                <a:solidFill>
                  <a:srgbClr val="000000"/>
                </a:solidFill>
                <a:effectLst/>
                <a:latin typeface="Times New Roman" pitchFamily="18" charset="0"/>
                <a:ea typeface="Calibri" pitchFamily="34" charset="0"/>
                <a:cs typeface="Times New Roman" pitchFamily="18" charset="0"/>
              </a:rPr>
              <a:t>Sundareswaran</a:t>
            </a:r>
            <a:r>
              <a:rPr kumimoji="0" lang="en-US" sz="20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 S. </a:t>
            </a:r>
            <a:r>
              <a:rPr kumimoji="0" lang="en-US" sz="2000" b="0" i="0" u="none" strike="noStrike" cap="none" normalizeH="0" baseline="0" dirty="0" err="1">
                <a:ln>
                  <a:noFill/>
                </a:ln>
                <a:solidFill>
                  <a:srgbClr val="000000"/>
                </a:solidFill>
                <a:effectLst/>
                <a:latin typeface="Times New Roman" pitchFamily="18" charset="0"/>
                <a:ea typeface="Calibri" pitchFamily="34" charset="0"/>
                <a:cs typeface="Times New Roman" pitchFamily="18" charset="0"/>
              </a:rPr>
              <a:t>Vijayan</a:t>
            </a:r>
            <a:r>
              <a:rPr kumimoji="0" lang="en-US" sz="20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 and S.R. </a:t>
            </a:r>
            <a:r>
              <a:rPr kumimoji="0" lang="en-US" sz="2000" b="0" i="0" u="none" strike="noStrike" cap="none" normalizeH="0" baseline="0" dirty="0" err="1">
                <a:ln>
                  <a:noFill/>
                </a:ln>
                <a:solidFill>
                  <a:srgbClr val="000000"/>
                </a:solidFill>
                <a:effectLst/>
                <a:latin typeface="Times New Roman" pitchFamily="18" charset="0"/>
                <a:ea typeface="Calibri" pitchFamily="34" charset="0"/>
                <a:cs typeface="Times New Roman" pitchFamily="18" charset="0"/>
              </a:rPr>
              <a:t>Koteswara</a:t>
            </a:r>
            <a:r>
              <a:rPr kumimoji="0" lang="en-US" sz="20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a:ln>
                  <a:noFill/>
                </a:ln>
                <a:solidFill>
                  <a:srgbClr val="000000"/>
                </a:solidFill>
                <a:effectLst/>
                <a:latin typeface="Times New Roman" pitchFamily="18" charset="0"/>
                <a:ea typeface="Calibri" pitchFamily="34" charset="0"/>
                <a:cs typeface="Times New Roman" pitchFamily="18" charset="0"/>
              </a:rPr>
              <a:t>Rao</a:t>
            </a:r>
            <a:r>
              <a:rPr kumimoji="0" lang="en-US" sz="20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 have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investigated its </a:t>
            </a:r>
            <a:r>
              <a:rPr lang="en-US" sz="2000" dirty="0">
                <a:solidFill>
                  <a:srgbClr val="000000"/>
                </a:solidFill>
                <a:latin typeface="Times New Roman" pitchFamily="18" charset="0"/>
                <a:ea typeface="Calibri" pitchFamily="34" charset="0"/>
                <a:cs typeface="Times New Roman" pitchFamily="18" charset="0"/>
              </a:rPr>
              <a:t>CASTING</a:t>
            </a:r>
            <a:r>
              <a:rPr kumimoji="0" lang="en-US" sz="20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 of dissimilar aluminum alloys AA2219 to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rPr>
              <a:t>AA5083 –Optimization of process parameters using Taguchi technique.</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997708062"/>
      </p:ext>
    </p:extLst>
  </p:cSld>
  <p:clrMapOvr>
    <a:masterClrMapping/>
  </p:clrMapOvr>
  <p:transition advTm="15761"/>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8E23D50-A7E7-4FA2-92FB-B158C2C441B5}" type="slidenum">
              <a:rPr lang="en-US" smtClean="0"/>
              <a:t>7</a:t>
            </a:fld>
            <a:endParaRPr lang="en-US"/>
          </a:p>
        </p:txBody>
      </p:sp>
      <p:sp>
        <p:nvSpPr>
          <p:cNvPr id="11266" name="Rectangle 2"/>
          <p:cNvSpPr>
            <a:spLocks noGrp="1" noChangeArrowheads="1"/>
          </p:cNvSpPr>
          <p:nvPr>
            <p:ph type="title"/>
          </p:nvPr>
        </p:nvSpPr>
        <p:spPr/>
        <p:txBody>
          <a:bodyPr>
            <a:normAutofit/>
          </a:bodyPr>
          <a:lstStyle/>
          <a:p>
            <a:pPr algn="ctr"/>
            <a:r>
              <a:rPr lang="en-US" sz="2800" b="1" u="sng" dirty="0">
                <a:solidFill>
                  <a:srgbClr val="0066FF"/>
                </a:solidFill>
                <a:latin typeface="Times New Roman" pitchFamily="18" charset="0"/>
                <a:cs typeface="Times New Roman" pitchFamily="18" charset="0"/>
              </a:rPr>
              <a:t>WORK PIECE SELECTION</a:t>
            </a:r>
          </a:p>
        </p:txBody>
      </p:sp>
      <p:sp>
        <p:nvSpPr>
          <p:cNvPr id="99332" name="Rectangle 4"/>
          <p:cNvSpPr>
            <a:spLocks noGrp="1" noChangeArrowheads="1"/>
          </p:cNvSpPr>
          <p:nvPr>
            <p:ph sz="quarter" idx="13"/>
          </p:nvPr>
        </p:nvSpPr>
        <p:spPr>
          <a:xfrm>
            <a:off x="457200" y="1600200"/>
            <a:ext cx="7924800" cy="5029200"/>
          </a:xfrm>
        </p:spPr>
        <p:txBody>
          <a:bodyPr/>
          <a:lstStyle/>
          <a:p>
            <a:pPr marL="342900" indent="-342900" algn="ctr">
              <a:lnSpc>
                <a:spcPct val="100000"/>
              </a:lnSpc>
              <a:spcBef>
                <a:spcPct val="20000"/>
              </a:spcBef>
              <a:buClr>
                <a:srgbClr val="000000"/>
              </a:buClr>
              <a:buFont typeface="Wingdings" pitchFamily="2" charset="2"/>
              <a:buChar char="Ä"/>
              <a:defRPr/>
            </a:pPr>
            <a:r>
              <a:rPr lang="en-US" b="1" dirty="0">
                <a:solidFill>
                  <a:srgbClr val="0070C0"/>
                </a:solidFill>
                <a:effectLst>
                  <a:outerShdw blurRad="38100" dist="38100" dir="2700000" algn="tl">
                    <a:srgbClr val="C0C0C0"/>
                  </a:outerShdw>
                </a:effectLst>
              </a:rPr>
              <a:t> </a:t>
            </a:r>
            <a:r>
              <a:rPr lang="en-US" b="1" dirty="0">
                <a:solidFill>
                  <a:srgbClr val="0070C0"/>
                </a:solidFill>
                <a:effectLst>
                  <a:outerShdw blurRad="38100" dist="38100" dir="2700000" algn="tl">
                    <a:srgbClr val="C0C0C0"/>
                  </a:outerShdw>
                </a:effectLst>
                <a:latin typeface="Times New Roman" pitchFamily="18" charset="0"/>
                <a:cs typeface="Times New Roman" pitchFamily="18" charset="0"/>
              </a:rPr>
              <a:t>Work Piece</a:t>
            </a:r>
          </a:p>
          <a:p>
            <a:pPr algn="ctr">
              <a:buClr>
                <a:srgbClr val="000000"/>
              </a:buClr>
              <a:buFont typeface="Wingdings" pitchFamily="2" charset="2"/>
              <a:buChar char="Ø"/>
              <a:defRPr/>
            </a:pPr>
            <a:r>
              <a:rPr lang="en-US" sz="2000" dirty="0">
                <a:solidFill>
                  <a:srgbClr val="000000"/>
                </a:solidFill>
                <a:latin typeface="Times New Roman" pitchFamily="18" charset="0"/>
              </a:rPr>
              <a:t>Magnesium with CaCO3</a:t>
            </a:r>
            <a:r>
              <a:rPr lang="en-US" sz="2000" dirty="0">
                <a:effectLst>
                  <a:outerShdw blurRad="38100" dist="38100" dir="2700000" algn="tl">
                    <a:srgbClr val="C0C0C0"/>
                  </a:outerShdw>
                </a:effectLst>
                <a:latin typeface="Times New Roman" pitchFamily="18" charset="0"/>
                <a:cs typeface="Times New Roman" pitchFamily="18" charset="0"/>
              </a:rPr>
              <a:t>, (100X100mm)</a:t>
            </a:r>
          </a:p>
          <a:p>
            <a:pPr algn="ctr">
              <a:lnSpc>
                <a:spcPct val="100000"/>
              </a:lnSpc>
              <a:spcBef>
                <a:spcPct val="20000"/>
              </a:spcBef>
              <a:buClr>
                <a:srgbClr val="000000"/>
              </a:buClr>
              <a:buFont typeface="Wingdings" pitchFamily="2" charset="2"/>
              <a:buChar char="Ø"/>
              <a:defRPr/>
            </a:pPr>
            <a:r>
              <a:rPr lang="en-US" sz="2000" dirty="0">
                <a:latin typeface="Times New Roman" pitchFamily="18" charset="0"/>
                <a:cs typeface="Times New Roman" pitchFamily="18" charset="0"/>
              </a:rPr>
              <a:t>Thickness : 6.8mm</a:t>
            </a:r>
          </a:p>
          <a:p>
            <a:pPr algn="ctr">
              <a:lnSpc>
                <a:spcPct val="100000"/>
              </a:lnSpc>
              <a:spcBef>
                <a:spcPct val="20000"/>
              </a:spcBef>
              <a:buClr>
                <a:srgbClr val="000000"/>
              </a:buClr>
              <a:buFont typeface="Wingdings" pitchFamily="2" charset="2"/>
              <a:buChar char="Ø"/>
              <a:defRPr/>
            </a:pPr>
            <a:r>
              <a:rPr lang="en-US" sz="2000" dirty="0">
                <a:latin typeface="Times New Roman" pitchFamily="18" charset="0"/>
                <a:cs typeface="Times New Roman" pitchFamily="18" charset="0"/>
              </a:rPr>
              <a:t>Length &amp; Width : 100 mm</a:t>
            </a:r>
          </a:p>
          <a:p>
            <a:pPr marL="0" indent="0">
              <a:lnSpc>
                <a:spcPct val="100000"/>
              </a:lnSpc>
              <a:spcBef>
                <a:spcPct val="20000"/>
              </a:spcBef>
              <a:buClr>
                <a:srgbClr val="000000"/>
              </a:buClr>
              <a:buNone/>
              <a:defRPr/>
            </a:pPr>
            <a:endParaRPr lang="en-US" sz="3200" dirty="0"/>
          </a:p>
        </p:txBody>
      </p:sp>
      <p:pic>
        <p:nvPicPr>
          <p:cNvPr id="7" name="Picture 6" descr="F:\fsw files\fsw photo IIT\IMG_2226.JPG"/>
          <p:cNvPicPr/>
          <p:nvPr/>
        </p:nvPicPr>
        <p:blipFill>
          <a:blip r:embed="rId2" cstate="print">
            <a:extLst>
              <a:ext uri="{BEBA8EAE-BF5A-486C-A8C5-ECC9F3942E4B}">
                <a14:imgProps xmlns:a14="http://schemas.microsoft.com/office/drawing/2010/main">
                  <a14:imgLayer r:embed="rId3">
                    <a14:imgEffect>
                      <a14:saturation sat="300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2438400" y="3429000"/>
            <a:ext cx="4800600" cy="2895599"/>
          </a:xfrm>
          <a:prstGeom prst="rect">
            <a:avLst/>
          </a:prstGeom>
          <a:noFill/>
          <a:ln>
            <a:noFill/>
          </a:ln>
        </p:spPr>
      </p:pic>
    </p:spTree>
    <p:extLst>
      <p:ext uri="{BB962C8B-B14F-4D97-AF65-F5344CB8AC3E}">
        <p14:creationId xmlns:p14="http://schemas.microsoft.com/office/powerpoint/2010/main" val="2024153170"/>
      </p:ext>
    </p:extLst>
  </p:cSld>
  <p:clrMapOvr>
    <a:masterClrMapping/>
  </p:clrMapOvr>
  <mc:AlternateContent xmlns:mc="http://schemas.openxmlformats.org/markup-compatibility/2006" xmlns:p14="http://schemas.microsoft.com/office/powerpoint/2010/main">
    <mc:Choice Requires="p14">
      <p:transition spd="slow" p14:dur="2000" advTm="3293"/>
    </mc:Choice>
    <mc:Fallback xmlns="">
      <p:transition spd="slow" advTm="329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574675" y="304800"/>
            <a:ext cx="7994650" cy="1209675"/>
          </a:xfrm>
        </p:spPr>
        <p:txBody>
          <a:bodyPr/>
          <a:lstStyle/>
          <a:p>
            <a:pPr algn="ctr">
              <a:lnSpc>
                <a:spcPct val="9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u="sng" dirty="0">
                <a:solidFill>
                  <a:srgbClr val="0066FF"/>
                </a:solidFill>
                <a:latin typeface="Times New Roman" pitchFamily="18" charset="0"/>
                <a:cs typeface="Times New Roman" pitchFamily="18" charset="0"/>
              </a:rPr>
              <a:t>MACHINING PARAMETERS </a:t>
            </a:r>
            <a:br>
              <a:rPr lang="en-GB" sz="2800" b="1" u="sng" dirty="0">
                <a:solidFill>
                  <a:srgbClr val="0066FF"/>
                </a:solidFill>
                <a:latin typeface="Times New Roman" pitchFamily="18" charset="0"/>
                <a:cs typeface="Times New Roman" pitchFamily="18" charset="0"/>
              </a:rPr>
            </a:br>
            <a:r>
              <a:rPr lang="en-GB" sz="2800" b="1" u="sng" dirty="0">
                <a:solidFill>
                  <a:srgbClr val="0066FF"/>
                </a:solidFill>
                <a:latin typeface="Times New Roman" pitchFamily="18" charset="0"/>
                <a:cs typeface="Times New Roman" pitchFamily="18" charset="0"/>
              </a:rPr>
              <a:t>WITH THEIR LEVELS</a:t>
            </a:r>
          </a:p>
        </p:txBody>
      </p:sp>
      <p:sp>
        <p:nvSpPr>
          <p:cNvPr id="13315" name="Rectangle 2"/>
          <p:cNvSpPr>
            <a:spLocks noGrp="1" noChangeArrowheads="1"/>
          </p:cNvSpPr>
          <p:nvPr>
            <p:ph idx="1"/>
          </p:nvPr>
        </p:nvSpPr>
        <p:spPr>
          <a:xfrm>
            <a:off x="566738" y="1752600"/>
            <a:ext cx="8272462" cy="4876800"/>
          </a:xfrm>
        </p:spPr>
        <p:txBody>
          <a:bodyPr>
            <a:normAutofit/>
          </a:bodyPr>
          <a:lstStyle/>
          <a:p>
            <a:pPr>
              <a:lnSpc>
                <a:spcPct val="132000"/>
              </a:lnSpc>
              <a:buFont typeface="Wingdings" pitchFamily="2" charset="2"/>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dirty="0"/>
              <a:t> </a:t>
            </a:r>
            <a:r>
              <a:rPr lang="en-GB" sz="2000" dirty="0">
                <a:latin typeface="Times New Roman" pitchFamily="18" charset="0"/>
                <a:cs typeface="Times New Roman" pitchFamily="18" charset="0"/>
              </a:rPr>
              <a:t>Three input parameters with three two levels were selected.</a:t>
            </a:r>
          </a:p>
          <a:p>
            <a:pPr>
              <a:lnSpc>
                <a:spcPct val="132000"/>
              </a:lnSpc>
              <a:buFont typeface="Wingdings" pitchFamily="2" charset="2"/>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endParaRPr lang="en-GB" dirty="0"/>
          </a:p>
          <a:p>
            <a:pPr>
              <a:lnSpc>
                <a:spcPct val="132000"/>
              </a:lnSpc>
              <a:buFont typeface="Wingdings" pitchFamily="2" charset="2"/>
              <a:buNone/>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endParaRPr lang="en-GB" dirty="0"/>
          </a:p>
        </p:txBody>
      </p:sp>
      <p:sp>
        <p:nvSpPr>
          <p:cNvPr id="2" name="Slide Number Placeholder 1"/>
          <p:cNvSpPr>
            <a:spLocks noGrp="1"/>
          </p:cNvSpPr>
          <p:nvPr>
            <p:ph type="sldNum" sz="quarter" idx="12"/>
          </p:nvPr>
        </p:nvSpPr>
        <p:spPr/>
        <p:txBody>
          <a:bodyPr/>
          <a:lstStyle/>
          <a:p>
            <a:fld id="{18E23D50-A7E7-4FA2-92FB-B158C2C441B5}" type="slidenum">
              <a:rPr lang="en-US" smtClean="0"/>
              <a:t>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807345059"/>
              </p:ext>
            </p:extLst>
          </p:nvPr>
        </p:nvGraphicFramePr>
        <p:xfrm>
          <a:off x="914400" y="3048000"/>
          <a:ext cx="7010400" cy="29718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990600">
                <a:tc>
                  <a:txBody>
                    <a:bodyPr/>
                    <a:lstStyle/>
                    <a:p>
                      <a:pPr algn="ctr"/>
                      <a:r>
                        <a:rPr lang="en-US" sz="2000" dirty="0">
                          <a:latin typeface="Times New Roman" pitchFamily="18" charset="0"/>
                          <a:cs typeface="Times New Roman" pitchFamily="18" charset="0"/>
                        </a:rPr>
                        <a:t>Level</a:t>
                      </a:r>
                    </a:p>
                  </a:txBody>
                  <a:tcPr/>
                </a:tc>
                <a:tc>
                  <a:txBody>
                    <a:bodyPr/>
                    <a:lstStyle/>
                    <a:p>
                      <a:pPr algn="ctr"/>
                      <a:r>
                        <a:rPr lang="en-US" sz="2000" dirty="0">
                          <a:latin typeface="Times New Roman" pitchFamily="18" charset="0"/>
                          <a:cs typeface="Times New Roman" pitchFamily="18" charset="0"/>
                        </a:rPr>
                        <a:t>Speed(rpm)</a:t>
                      </a:r>
                    </a:p>
                  </a:txBody>
                  <a:tcPr/>
                </a:tc>
                <a:tc>
                  <a:txBody>
                    <a:bodyPr/>
                    <a:lstStyle/>
                    <a:p>
                      <a:pPr algn="ctr"/>
                      <a:r>
                        <a:rPr lang="en-US" sz="2000" dirty="0">
                          <a:latin typeface="Times New Roman" pitchFamily="18" charset="0"/>
                          <a:cs typeface="Times New Roman" pitchFamily="18" charset="0"/>
                        </a:rPr>
                        <a:t>Load (KN)</a:t>
                      </a:r>
                    </a:p>
                  </a:txBody>
                  <a:tcPr/>
                </a:tc>
                <a:tc>
                  <a:txBody>
                    <a:bodyPr/>
                    <a:lstStyle/>
                    <a:p>
                      <a:pPr algn="ctr"/>
                      <a:r>
                        <a:rPr lang="en-US" sz="2000" dirty="0">
                          <a:latin typeface="Times New Roman" pitchFamily="18" charset="0"/>
                          <a:cs typeface="Times New Roman" pitchFamily="18" charset="0"/>
                        </a:rPr>
                        <a:t>Feed Rate (mm/sec)</a:t>
                      </a:r>
                    </a:p>
                  </a:txBody>
                  <a:tcPr/>
                </a:tc>
                <a:extLst>
                  <a:ext uri="{0D108BD9-81ED-4DB2-BD59-A6C34878D82A}">
                    <a16:rowId xmlns:a16="http://schemas.microsoft.com/office/drawing/2014/main" val="10000"/>
                  </a:ext>
                </a:extLst>
              </a:tr>
              <a:tr h="990600">
                <a:tc>
                  <a:txBody>
                    <a:bodyPr/>
                    <a:lstStyle/>
                    <a:p>
                      <a:pPr algn="ctr"/>
                      <a:r>
                        <a:rPr lang="en-US" sz="2000" dirty="0">
                          <a:latin typeface="Times New Roman" pitchFamily="18" charset="0"/>
                          <a:cs typeface="Times New Roman" pitchFamily="18" charset="0"/>
                        </a:rPr>
                        <a:t>1</a:t>
                      </a:r>
                    </a:p>
                  </a:txBody>
                  <a:tcPr/>
                </a:tc>
                <a:tc>
                  <a:txBody>
                    <a:bodyPr/>
                    <a:lstStyle/>
                    <a:p>
                      <a:pPr algn="ctr"/>
                      <a:r>
                        <a:rPr lang="en-US" sz="2000" dirty="0">
                          <a:latin typeface="Times New Roman" pitchFamily="18" charset="0"/>
                          <a:cs typeface="Times New Roman" pitchFamily="18" charset="0"/>
                        </a:rPr>
                        <a:t>800</a:t>
                      </a:r>
                    </a:p>
                  </a:txBody>
                  <a:tcPr/>
                </a:tc>
                <a:tc>
                  <a:txBody>
                    <a:bodyPr/>
                    <a:lstStyle/>
                    <a:p>
                      <a:pPr algn="ctr"/>
                      <a:r>
                        <a:rPr lang="en-US" sz="2000" dirty="0">
                          <a:latin typeface="Times New Roman" pitchFamily="18" charset="0"/>
                          <a:cs typeface="Times New Roman" pitchFamily="18" charset="0"/>
                        </a:rPr>
                        <a:t>5</a:t>
                      </a:r>
                    </a:p>
                  </a:txBody>
                  <a:tcPr/>
                </a:tc>
                <a:tc>
                  <a:txBody>
                    <a:bodyPr/>
                    <a:lstStyle/>
                    <a:p>
                      <a:pPr algn="ctr"/>
                      <a:r>
                        <a:rPr lang="en-US" sz="2000" dirty="0">
                          <a:latin typeface="Times New Roman" pitchFamily="18" charset="0"/>
                          <a:cs typeface="Times New Roman" pitchFamily="18" charset="0"/>
                        </a:rPr>
                        <a:t>1.3</a:t>
                      </a:r>
                    </a:p>
                  </a:txBody>
                  <a:tcPr/>
                </a:tc>
                <a:extLst>
                  <a:ext uri="{0D108BD9-81ED-4DB2-BD59-A6C34878D82A}">
                    <a16:rowId xmlns:a16="http://schemas.microsoft.com/office/drawing/2014/main" val="10001"/>
                  </a:ext>
                </a:extLst>
              </a:tr>
              <a:tr h="990600">
                <a:tc>
                  <a:txBody>
                    <a:bodyPr/>
                    <a:lstStyle/>
                    <a:p>
                      <a:pPr algn="ctr"/>
                      <a:r>
                        <a:rPr lang="en-US" sz="2000" dirty="0">
                          <a:latin typeface="Times New Roman" pitchFamily="18" charset="0"/>
                          <a:cs typeface="Times New Roman" pitchFamily="18" charset="0"/>
                        </a:rPr>
                        <a:t>2</a:t>
                      </a:r>
                    </a:p>
                  </a:txBody>
                  <a:tcPr/>
                </a:tc>
                <a:tc>
                  <a:txBody>
                    <a:bodyPr/>
                    <a:lstStyle/>
                    <a:p>
                      <a:pPr algn="ctr"/>
                      <a:r>
                        <a:rPr lang="en-US" sz="2000" dirty="0">
                          <a:latin typeface="Times New Roman" pitchFamily="18" charset="0"/>
                          <a:cs typeface="Times New Roman" pitchFamily="18" charset="0"/>
                        </a:rPr>
                        <a:t>600</a:t>
                      </a:r>
                    </a:p>
                  </a:txBody>
                  <a:tcPr/>
                </a:tc>
                <a:tc>
                  <a:txBody>
                    <a:bodyPr/>
                    <a:lstStyle/>
                    <a:p>
                      <a:pPr algn="ctr"/>
                      <a:r>
                        <a:rPr lang="en-US" sz="2000" dirty="0">
                          <a:latin typeface="Times New Roman" pitchFamily="18" charset="0"/>
                          <a:cs typeface="Times New Roman" pitchFamily="18" charset="0"/>
                        </a:rPr>
                        <a:t>6</a:t>
                      </a:r>
                    </a:p>
                  </a:txBody>
                  <a:tcPr/>
                </a:tc>
                <a:tc>
                  <a:txBody>
                    <a:bodyPr/>
                    <a:lstStyle/>
                    <a:p>
                      <a:pPr algn="ctr"/>
                      <a:r>
                        <a:rPr lang="en-US" sz="2000" dirty="0">
                          <a:latin typeface="Times New Roman" pitchFamily="18" charset="0"/>
                          <a:cs typeface="Times New Roman" pitchFamily="18" charset="0"/>
                        </a:rPr>
                        <a:t>1.4</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9945693"/>
      </p:ext>
    </p:extLst>
  </p:cSld>
  <p:clrMapOvr>
    <a:masterClrMapping/>
  </p:clrMapOvr>
  <p:transition advTm="8945"/>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Times New Roman" pitchFamily="18" charset="0"/>
                <a:cs typeface="Times New Roman" pitchFamily="18" charset="0"/>
              </a:rPr>
              <a:t>TWO LEVELS THREE FACTORS EXPERIMENTAL LAYOUT – L</a:t>
            </a:r>
            <a:r>
              <a:rPr lang="en-US" sz="2800" b="1" u="sng" baseline="-25000" dirty="0">
                <a:latin typeface="Times New Roman" pitchFamily="18" charset="0"/>
                <a:cs typeface="Times New Roman" pitchFamily="18" charset="0"/>
              </a:rPr>
              <a:t>8</a:t>
            </a:r>
            <a:r>
              <a:rPr lang="en-US" sz="2800" b="1" u="sng" dirty="0">
                <a:latin typeface="Times New Roman" pitchFamily="18" charset="0"/>
                <a:cs typeface="Times New Roman" pitchFamily="18" charset="0"/>
              </a:rPr>
              <a:t> ORTHOGONAL ARRAY </a:t>
            </a:r>
            <a:endParaRPr lang="en-US" sz="2800"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612192"/>
              </p:ext>
            </p:extLst>
          </p:nvPr>
        </p:nvGraphicFramePr>
        <p:xfrm>
          <a:off x="628650" y="1825625"/>
          <a:ext cx="7886700" cy="457200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828000">
                <a:tc>
                  <a:txBody>
                    <a:bodyPr/>
                    <a:lstStyle/>
                    <a:p>
                      <a:pPr algn="ctr"/>
                      <a:r>
                        <a:rPr lang="en-US" sz="2000" dirty="0" err="1">
                          <a:latin typeface="Times New Roman" pitchFamily="18" charset="0"/>
                          <a:cs typeface="Times New Roman" pitchFamily="18" charset="0"/>
                        </a:rPr>
                        <a:t>Exp.No</a:t>
                      </a:r>
                      <a:endParaRPr lang="en-US" sz="2000" dirty="0">
                        <a:latin typeface="Times New Roman" pitchFamily="18" charset="0"/>
                        <a:cs typeface="Times New Roman" pitchFamily="18" charset="0"/>
                      </a:endParaRPr>
                    </a:p>
                  </a:txBody>
                  <a:tcPr marL="87630" marR="87630"/>
                </a:tc>
                <a:tc>
                  <a:txBody>
                    <a:bodyPr/>
                    <a:lstStyle/>
                    <a:p>
                      <a:pPr algn="ctr"/>
                      <a:r>
                        <a:rPr lang="en-US" sz="2000" dirty="0">
                          <a:latin typeface="Times New Roman" pitchFamily="18" charset="0"/>
                          <a:cs typeface="Times New Roman" pitchFamily="18" charset="0"/>
                        </a:rPr>
                        <a:t>A</a:t>
                      </a:r>
                    </a:p>
                    <a:p>
                      <a:pPr algn="ctr"/>
                      <a:r>
                        <a:rPr lang="en-US" sz="2000" dirty="0">
                          <a:latin typeface="Times New Roman" pitchFamily="18" charset="0"/>
                          <a:cs typeface="Times New Roman" pitchFamily="18" charset="0"/>
                        </a:rPr>
                        <a:t>Speed</a:t>
                      </a:r>
                    </a:p>
                  </a:txBody>
                  <a:tcPr marL="87630" marR="87630"/>
                </a:tc>
                <a:tc>
                  <a:txBody>
                    <a:bodyPr/>
                    <a:lstStyle/>
                    <a:p>
                      <a:pPr algn="ctr"/>
                      <a:r>
                        <a:rPr lang="en-US" sz="2000" dirty="0">
                          <a:latin typeface="Times New Roman" pitchFamily="18" charset="0"/>
                          <a:cs typeface="Times New Roman" pitchFamily="18" charset="0"/>
                        </a:rPr>
                        <a:t>B</a:t>
                      </a:r>
                    </a:p>
                    <a:p>
                      <a:pPr algn="ctr"/>
                      <a:r>
                        <a:rPr lang="en-US" sz="2000" dirty="0">
                          <a:latin typeface="Times New Roman" pitchFamily="18" charset="0"/>
                          <a:cs typeface="Times New Roman" pitchFamily="18" charset="0"/>
                        </a:rPr>
                        <a:t>Force</a:t>
                      </a:r>
                    </a:p>
                  </a:txBody>
                  <a:tcPr marL="87630" marR="87630"/>
                </a:tc>
                <a:tc>
                  <a:txBody>
                    <a:bodyPr/>
                    <a:lstStyle/>
                    <a:p>
                      <a:pPr algn="ctr"/>
                      <a:r>
                        <a:rPr lang="en-US" sz="2000" dirty="0">
                          <a:latin typeface="Times New Roman" pitchFamily="18" charset="0"/>
                          <a:cs typeface="Times New Roman" pitchFamily="18" charset="0"/>
                        </a:rPr>
                        <a:t>C</a:t>
                      </a:r>
                    </a:p>
                    <a:p>
                      <a:pPr algn="ctr"/>
                      <a:r>
                        <a:rPr lang="en-US" sz="2000" dirty="0">
                          <a:latin typeface="Times New Roman" pitchFamily="18" charset="0"/>
                          <a:cs typeface="Times New Roman" pitchFamily="18" charset="0"/>
                        </a:rPr>
                        <a:t>Feed Rate</a:t>
                      </a:r>
                    </a:p>
                  </a:txBody>
                  <a:tcPr marL="87630" marR="87630"/>
                </a:tc>
                <a:extLst>
                  <a:ext uri="{0D108BD9-81ED-4DB2-BD59-A6C34878D82A}">
                    <a16:rowId xmlns:a16="http://schemas.microsoft.com/office/drawing/2014/main" val="10000"/>
                  </a:ext>
                </a:extLst>
              </a:tr>
              <a:tr h="468000">
                <a:tc>
                  <a:txBody>
                    <a:bodyPr/>
                    <a:lstStyle/>
                    <a:p>
                      <a:pPr algn="ctr"/>
                      <a:r>
                        <a:rPr lang="en-US" sz="2000" dirty="0">
                          <a:latin typeface="Times New Roman" pitchFamily="18" charset="0"/>
                          <a:cs typeface="Times New Roman" pitchFamily="18" charset="0"/>
                        </a:rPr>
                        <a:t>1</a:t>
                      </a:r>
                    </a:p>
                  </a:txBody>
                  <a:tcPr marL="87630" marR="87630"/>
                </a:tc>
                <a:tc>
                  <a:txBody>
                    <a:bodyPr/>
                    <a:lstStyle/>
                    <a:p>
                      <a:pPr algn="ctr"/>
                      <a:r>
                        <a:rPr lang="en-US" sz="2000" dirty="0">
                          <a:latin typeface="Times New Roman" pitchFamily="18" charset="0"/>
                          <a:cs typeface="Times New Roman" pitchFamily="18" charset="0"/>
                        </a:rPr>
                        <a:t>1</a:t>
                      </a:r>
                    </a:p>
                  </a:txBody>
                  <a:tcPr marL="87630" marR="87630"/>
                </a:tc>
                <a:tc>
                  <a:txBody>
                    <a:bodyPr/>
                    <a:lstStyle/>
                    <a:p>
                      <a:pPr algn="ctr"/>
                      <a:r>
                        <a:rPr lang="en-US" sz="2000" dirty="0">
                          <a:latin typeface="Times New Roman" pitchFamily="18" charset="0"/>
                          <a:cs typeface="Times New Roman" pitchFamily="18" charset="0"/>
                        </a:rPr>
                        <a:t>1</a:t>
                      </a:r>
                    </a:p>
                  </a:txBody>
                  <a:tcPr marL="87630" marR="87630"/>
                </a:tc>
                <a:tc>
                  <a:txBody>
                    <a:bodyPr/>
                    <a:lstStyle/>
                    <a:p>
                      <a:pPr algn="ctr"/>
                      <a:r>
                        <a:rPr lang="en-US" sz="2000" dirty="0">
                          <a:latin typeface="Times New Roman" pitchFamily="18" charset="0"/>
                          <a:cs typeface="Times New Roman" pitchFamily="18" charset="0"/>
                        </a:rPr>
                        <a:t>1</a:t>
                      </a:r>
                    </a:p>
                  </a:txBody>
                  <a:tcPr marL="87630" marR="87630"/>
                </a:tc>
                <a:extLst>
                  <a:ext uri="{0D108BD9-81ED-4DB2-BD59-A6C34878D82A}">
                    <a16:rowId xmlns:a16="http://schemas.microsoft.com/office/drawing/2014/main" val="10001"/>
                  </a:ext>
                </a:extLst>
              </a:tr>
              <a:tr h="468000">
                <a:tc>
                  <a:txBody>
                    <a:bodyPr/>
                    <a:lstStyle/>
                    <a:p>
                      <a:pPr algn="ctr"/>
                      <a:r>
                        <a:rPr lang="en-US" sz="2000" dirty="0">
                          <a:latin typeface="Times New Roman" pitchFamily="18" charset="0"/>
                          <a:cs typeface="Times New Roman" pitchFamily="18" charset="0"/>
                        </a:rPr>
                        <a:t>2</a:t>
                      </a:r>
                    </a:p>
                  </a:txBody>
                  <a:tcPr marL="87630" marR="87630"/>
                </a:tc>
                <a:tc>
                  <a:txBody>
                    <a:bodyPr/>
                    <a:lstStyle/>
                    <a:p>
                      <a:pPr algn="ctr"/>
                      <a:r>
                        <a:rPr lang="en-US" sz="2000" dirty="0">
                          <a:latin typeface="Times New Roman" pitchFamily="18" charset="0"/>
                          <a:cs typeface="Times New Roman" pitchFamily="18" charset="0"/>
                        </a:rPr>
                        <a:t>1</a:t>
                      </a:r>
                    </a:p>
                  </a:txBody>
                  <a:tcPr marL="87630" marR="87630"/>
                </a:tc>
                <a:tc>
                  <a:txBody>
                    <a:bodyPr/>
                    <a:lstStyle/>
                    <a:p>
                      <a:pPr algn="ctr"/>
                      <a:r>
                        <a:rPr lang="en-US" sz="2000" dirty="0">
                          <a:latin typeface="Times New Roman" pitchFamily="18" charset="0"/>
                          <a:cs typeface="Times New Roman" pitchFamily="18" charset="0"/>
                        </a:rPr>
                        <a:t>1</a:t>
                      </a:r>
                    </a:p>
                  </a:txBody>
                  <a:tcPr marL="87630" marR="87630"/>
                </a:tc>
                <a:tc>
                  <a:txBody>
                    <a:bodyPr/>
                    <a:lstStyle/>
                    <a:p>
                      <a:pPr algn="ctr"/>
                      <a:r>
                        <a:rPr lang="en-US" sz="2000" dirty="0">
                          <a:latin typeface="Times New Roman" pitchFamily="18" charset="0"/>
                          <a:cs typeface="Times New Roman" pitchFamily="18" charset="0"/>
                        </a:rPr>
                        <a:t>2</a:t>
                      </a:r>
                    </a:p>
                  </a:txBody>
                  <a:tcPr marL="87630" marR="87630"/>
                </a:tc>
                <a:extLst>
                  <a:ext uri="{0D108BD9-81ED-4DB2-BD59-A6C34878D82A}">
                    <a16:rowId xmlns:a16="http://schemas.microsoft.com/office/drawing/2014/main" val="10002"/>
                  </a:ext>
                </a:extLst>
              </a:tr>
              <a:tr h="468000">
                <a:tc>
                  <a:txBody>
                    <a:bodyPr/>
                    <a:lstStyle/>
                    <a:p>
                      <a:pPr algn="ctr"/>
                      <a:r>
                        <a:rPr lang="en-US" sz="2000" dirty="0">
                          <a:latin typeface="Times New Roman" pitchFamily="18" charset="0"/>
                          <a:cs typeface="Times New Roman" pitchFamily="18" charset="0"/>
                        </a:rPr>
                        <a:t>3</a:t>
                      </a:r>
                    </a:p>
                  </a:txBody>
                  <a:tcPr marL="87630" marR="87630"/>
                </a:tc>
                <a:tc>
                  <a:txBody>
                    <a:bodyPr/>
                    <a:lstStyle/>
                    <a:p>
                      <a:pPr algn="ctr"/>
                      <a:r>
                        <a:rPr lang="en-US" sz="2000" dirty="0">
                          <a:latin typeface="Times New Roman" pitchFamily="18" charset="0"/>
                          <a:cs typeface="Times New Roman" pitchFamily="18" charset="0"/>
                        </a:rPr>
                        <a:t>2</a:t>
                      </a:r>
                    </a:p>
                  </a:txBody>
                  <a:tcPr marL="87630" marR="87630"/>
                </a:tc>
                <a:tc>
                  <a:txBody>
                    <a:bodyPr/>
                    <a:lstStyle/>
                    <a:p>
                      <a:pPr algn="ctr"/>
                      <a:r>
                        <a:rPr lang="en-US" sz="2000" dirty="0">
                          <a:latin typeface="Times New Roman" pitchFamily="18" charset="0"/>
                          <a:cs typeface="Times New Roman" pitchFamily="18" charset="0"/>
                        </a:rPr>
                        <a:t>2</a:t>
                      </a:r>
                    </a:p>
                  </a:txBody>
                  <a:tcPr marL="87630" marR="87630"/>
                </a:tc>
                <a:tc>
                  <a:txBody>
                    <a:bodyPr/>
                    <a:lstStyle/>
                    <a:p>
                      <a:pPr algn="ctr"/>
                      <a:r>
                        <a:rPr lang="en-US" sz="2000" dirty="0">
                          <a:latin typeface="Times New Roman" pitchFamily="18" charset="0"/>
                          <a:cs typeface="Times New Roman" pitchFamily="18" charset="0"/>
                        </a:rPr>
                        <a:t>1</a:t>
                      </a:r>
                    </a:p>
                  </a:txBody>
                  <a:tcPr marL="87630" marR="87630"/>
                </a:tc>
                <a:extLst>
                  <a:ext uri="{0D108BD9-81ED-4DB2-BD59-A6C34878D82A}">
                    <a16:rowId xmlns:a16="http://schemas.microsoft.com/office/drawing/2014/main" val="10003"/>
                  </a:ext>
                </a:extLst>
              </a:tr>
              <a:tr h="468000">
                <a:tc>
                  <a:txBody>
                    <a:bodyPr/>
                    <a:lstStyle/>
                    <a:p>
                      <a:pPr algn="ctr"/>
                      <a:r>
                        <a:rPr lang="en-US" sz="2000" dirty="0">
                          <a:latin typeface="Times New Roman" pitchFamily="18" charset="0"/>
                          <a:cs typeface="Times New Roman" pitchFamily="18" charset="0"/>
                        </a:rPr>
                        <a:t>4</a:t>
                      </a:r>
                    </a:p>
                  </a:txBody>
                  <a:tcPr marL="87630" marR="87630"/>
                </a:tc>
                <a:tc>
                  <a:txBody>
                    <a:bodyPr/>
                    <a:lstStyle/>
                    <a:p>
                      <a:pPr algn="ctr"/>
                      <a:r>
                        <a:rPr lang="en-US" sz="2000" dirty="0">
                          <a:latin typeface="Times New Roman" pitchFamily="18" charset="0"/>
                          <a:cs typeface="Times New Roman" pitchFamily="18" charset="0"/>
                        </a:rPr>
                        <a:t>2</a:t>
                      </a:r>
                    </a:p>
                  </a:txBody>
                  <a:tcPr marL="87630" marR="87630"/>
                </a:tc>
                <a:tc>
                  <a:txBody>
                    <a:bodyPr/>
                    <a:lstStyle/>
                    <a:p>
                      <a:pPr algn="ctr"/>
                      <a:r>
                        <a:rPr lang="en-US" sz="2000" dirty="0">
                          <a:latin typeface="Times New Roman" pitchFamily="18" charset="0"/>
                          <a:cs typeface="Times New Roman" pitchFamily="18" charset="0"/>
                        </a:rPr>
                        <a:t>2</a:t>
                      </a:r>
                    </a:p>
                  </a:txBody>
                  <a:tcPr marL="87630" marR="87630"/>
                </a:tc>
                <a:tc>
                  <a:txBody>
                    <a:bodyPr/>
                    <a:lstStyle/>
                    <a:p>
                      <a:pPr algn="ctr"/>
                      <a:r>
                        <a:rPr lang="en-US" sz="2000" dirty="0">
                          <a:latin typeface="Times New Roman" pitchFamily="18" charset="0"/>
                          <a:cs typeface="Times New Roman" pitchFamily="18" charset="0"/>
                        </a:rPr>
                        <a:t>2</a:t>
                      </a:r>
                    </a:p>
                  </a:txBody>
                  <a:tcPr marL="87630" marR="87630"/>
                </a:tc>
                <a:extLst>
                  <a:ext uri="{0D108BD9-81ED-4DB2-BD59-A6C34878D82A}">
                    <a16:rowId xmlns:a16="http://schemas.microsoft.com/office/drawing/2014/main" val="10004"/>
                  </a:ext>
                </a:extLst>
              </a:tr>
              <a:tr h="468000">
                <a:tc>
                  <a:txBody>
                    <a:bodyPr/>
                    <a:lstStyle/>
                    <a:p>
                      <a:pPr algn="ctr"/>
                      <a:r>
                        <a:rPr lang="en-US" sz="2000" dirty="0">
                          <a:latin typeface="Times New Roman" pitchFamily="18" charset="0"/>
                          <a:cs typeface="Times New Roman" pitchFamily="18" charset="0"/>
                        </a:rPr>
                        <a:t>5</a:t>
                      </a:r>
                    </a:p>
                  </a:txBody>
                  <a:tcPr marL="87630" marR="87630"/>
                </a:tc>
                <a:tc>
                  <a:txBody>
                    <a:bodyPr/>
                    <a:lstStyle/>
                    <a:p>
                      <a:pPr algn="ctr"/>
                      <a:r>
                        <a:rPr lang="en-US" sz="2000" dirty="0">
                          <a:latin typeface="Times New Roman" pitchFamily="18" charset="0"/>
                          <a:cs typeface="Times New Roman" pitchFamily="18" charset="0"/>
                        </a:rPr>
                        <a:t>1</a:t>
                      </a:r>
                    </a:p>
                  </a:txBody>
                  <a:tcPr marL="87630" marR="87630"/>
                </a:tc>
                <a:tc>
                  <a:txBody>
                    <a:bodyPr/>
                    <a:lstStyle/>
                    <a:p>
                      <a:pPr algn="ctr"/>
                      <a:r>
                        <a:rPr lang="en-US" sz="2000" dirty="0">
                          <a:latin typeface="Times New Roman" pitchFamily="18" charset="0"/>
                          <a:cs typeface="Times New Roman" pitchFamily="18" charset="0"/>
                        </a:rPr>
                        <a:t>2</a:t>
                      </a:r>
                    </a:p>
                  </a:txBody>
                  <a:tcPr marL="87630" marR="87630"/>
                </a:tc>
                <a:tc>
                  <a:txBody>
                    <a:bodyPr/>
                    <a:lstStyle/>
                    <a:p>
                      <a:pPr algn="ctr"/>
                      <a:r>
                        <a:rPr lang="en-US" sz="2000" dirty="0">
                          <a:latin typeface="Times New Roman" pitchFamily="18" charset="0"/>
                          <a:cs typeface="Times New Roman" pitchFamily="18" charset="0"/>
                        </a:rPr>
                        <a:t>1</a:t>
                      </a:r>
                    </a:p>
                  </a:txBody>
                  <a:tcPr marL="87630" marR="87630"/>
                </a:tc>
                <a:extLst>
                  <a:ext uri="{0D108BD9-81ED-4DB2-BD59-A6C34878D82A}">
                    <a16:rowId xmlns:a16="http://schemas.microsoft.com/office/drawing/2014/main" val="10005"/>
                  </a:ext>
                </a:extLst>
              </a:tr>
              <a:tr h="468000">
                <a:tc>
                  <a:txBody>
                    <a:bodyPr/>
                    <a:lstStyle/>
                    <a:p>
                      <a:pPr algn="ctr"/>
                      <a:r>
                        <a:rPr lang="en-US" sz="2000" dirty="0">
                          <a:latin typeface="Times New Roman" pitchFamily="18" charset="0"/>
                          <a:cs typeface="Times New Roman" pitchFamily="18" charset="0"/>
                        </a:rPr>
                        <a:t>6</a:t>
                      </a:r>
                    </a:p>
                  </a:txBody>
                  <a:tcPr marL="87630" marR="87630"/>
                </a:tc>
                <a:tc>
                  <a:txBody>
                    <a:bodyPr/>
                    <a:lstStyle/>
                    <a:p>
                      <a:pPr algn="ctr"/>
                      <a:r>
                        <a:rPr lang="en-US" sz="2000" dirty="0">
                          <a:latin typeface="Times New Roman" pitchFamily="18" charset="0"/>
                          <a:cs typeface="Times New Roman" pitchFamily="18" charset="0"/>
                        </a:rPr>
                        <a:t>1</a:t>
                      </a:r>
                    </a:p>
                  </a:txBody>
                  <a:tcPr marL="87630" marR="87630"/>
                </a:tc>
                <a:tc>
                  <a:txBody>
                    <a:bodyPr/>
                    <a:lstStyle/>
                    <a:p>
                      <a:pPr algn="ctr"/>
                      <a:r>
                        <a:rPr lang="en-US" sz="2000" dirty="0">
                          <a:latin typeface="Times New Roman" pitchFamily="18" charset="0"/>
                          <a:cs typeface="Times New Roman" pitchFamily="18" charset="0"/>
                        </a:rPr>
                        <a:t>2</a:t>
                      </a:r>
                    </a:p>
                  </a:txBody>
                  <a:tcPr marL="87630" marR="87630"/>
                </a:tc>
                <a:tc>
                  <a:txBody>
                    <a:bodyPr/>
                    <a:lstStyle/>
                    <a:p>
                      <a:pPr algn="ctr"/>
                      <a:r>
                        <a:rPr lang="en-US" sz="2000" dirty="0">
                          <a:latin typeface="Times New Roman" pitchFamily="18" charset="0"/>
                          <a:cs typeface="Times New Roman" pitchFamily="18" charset="0"/>
                        </a:rPr>
                        <a:t>2</a:t>
                      </a:r>
                    </a:p>
                  </a:txBody>
                  <a:tcPr marL="87630" marR="87630"/>
                </a:tc>
                <a:extLst>
                  <a:ext uri="{0D108BD9-81ED-4DB2-BD59-A6C34878D82A}">
                    <a16:rowId xmlns:a16="http://schemas.microsoft.com/office/drawing/2014/main" val="10006"/>
                  </a:ext>
                </a:extLst>
              </a:tr>
              <a:tr h="468000">
                <a:tc>
                  <a:txBody>
                    <a:bodyPr/>
                    <a:lstStyle/>
                    <a:p>
                      <a:pPr algn="ctr"/>
                      <a:r>
                        <a:rPr lang="en-US" sz="2000" dirty="0">
                          <a:latin typeface="Times New Roman" pitchFamily="18" charset="0"/>
                          <a:cs typeface="Times New Roman" pitchFamily="18" charset="0"/>
                        </a:rPr>
                        <a:t>7</a:t>
                      </a:r>
                    </a:p>
                  </a:txBody>
                  <a:tcPr marL="87630" marR="87630"/>
                </a:tc>
                <a:tc>
                  <a:txBody>
                    <a:bodyPr/>
                    <a:lstStyle/>
                    <a:p>
                      <a:pPr algn="ctr"/>
                      <a:r>
                        <a:rPr lang="en-US" sz="2000" dirty="0">
                          <a:latin typeface="Times New Roman" pitchFamily="18" charset="0"/>
                          <a:cs typeface="Times New Roman" pitchFamily="18" charset="0"/>
                        </a:rPr>
                        <a:t>2</a:t>
                      </a:r>
                    </a:p>
                  </a:txBody>
                  <a:tcPr marL="87630" marR="87630"/>
                </a:tc>
                <a:tc>
                  <a:txBody>
                    <a:bodyPr/>
                    <a:lstStyle/>
                    <a:p>
                      <a:pPr algn="ctr"/>
                      <a:r>
                        <a:rPr lang="en-US" sz="2000" dirty="0">
                          <a:latin typeface="Times New Roman" pitchFamily="18" charset="0"/>
                          <a:cs typeface="Times New Roman" pitchFamily="18" charset="0"/>
                        </a:rPr>
                        <a:t>1</a:t>
                      </a:r>
                    </a:p>
                  </a:txBody>
                  <a:tcPr marL="87630" marR="87630"/>
                </a:tc>
                <a:tc>
                  <a:txBody>
                    <a:bodyPr/>
                    <a:lstStyle/>
                    <a:p>
                      <a:pPr algn="ctr"/>
                      <a:r>
                        <a:rPr lang="en-US" sz="2000" dirty="0">
                          <a:latin typeface="Times New Roman" pitchFamily="18" charset="0"/>
                          <a:cs typeface="Times New Roman" pitchFamily="18" charset="0"/>
                        </a:rPr>
                        <a:t>1</a:t>
                      </a:r>
                    </a:p>
                  </a:txBody>
                  <a:tcPr marL="87630" marR="87630"/>
                </a:tc>
                <a:extLst>
                  <a:ext uri="{0D108BD9-81ED-4DB2-BD59-A6C34878D82A}">
                    <a16:rowId xmlns:a16="http://schemas.microsoft.com/office/drawing/2014/main" val="10007"/>
                  </a:ext>
                </a:extLst>
              </a:tr>
              <a:tr h="468000">
                <a:tc>
                  <a:txBody>
                    <a:bodyPr/>
                    <a:lstStyle/>
                    <a:p>
                      <a:pPr algn="ctr"/>
                      <a:r>
                        <a:rPr lang="en-US" sz="2000" dirty="0">
                          <a:latin typeface="Times New Roman" pitchFamily="18" charset="0"/>
                          <a:cs typeface="Times New Roman" pitchFamily="18" charset="0"/>
                        </a:rPr>
                        <a:t>8</a:t>
                      </a:r>
                    </a:p>
                  </a:txBody>
                  <a:tcPr marL="87630" marR="87630"/>
                </a:tc>
                <a:tc>
                  <a:txBody>
                    <a:bodyPr/>
                    <a:lstStyle/>
                    <a:p>
                      <a:pPr algn="ctr"/>
                      <a:r>
                        <a:rPr lang="en-US" sz="2000" dirty="0">
                          <a:latin typeface="Times New Roman" pitchFamily="18" charset="0"/>
                          <a:cs typeface="Times New Roman" pitchFamily="18" charset="0"/>
                        </a:rPr>
                        <a:t>2</a:t>
                      </a:r>
                    </a:p>
                  </a:txBody>
                  <a:tcPr marL="87630" marR="87630"/>
                </a:tc>
                <a:tc>
                  <a:txBody>
                    <a:bodyPr/>
                    <a:lstStyle/>
                    <a:p>
                      <a:pPr algn="ctr"/>
                      <a:r>
                        <a:rPr lang="en-US" sz="2000" dirty="0">
                          <a:latin typeface="Times New Roman" pitchFamily="18" charset="0"/>
                          <a:cs typeface="Times New Roman" pitchFamily="18" charset="0"/>
                        </a:rPr>
                        <a:t>1</a:t>
                      </a:r>
                    </a:p>
                  </a:txBody>
                  <a:tcPr marL="87630" marR="87630"/>
                </a:tc>
                <a:tc>
                  <a:txBody>
                    <a:bodyPr/>
                    <a:lstStyle/>
                    <a:p>
                      <a:pPr algn="ctr"/>
                      <a:r>
                        <a:rPr lang="en-US" sz="2000" dirty="0">
                          <a:latin typeface="Times New Roman" pitchFamily="18" charset="0"/>
                          <a:cs typeface="Times New Roman" pitchFamily="18" charset="0"/>
                        </a:rPr>
                        <a:t>2</a:t>
                      </a:r>
                    </a:p>
                  </a:txBody>
                  <a:tcPr marL="87630" marR="87630"/>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18E23D50-A7E7-4FA2-92FB-B158C2C441B5}" type="slidenum">
              <a:rPr lang="en-US" smtClean="0"/>
              <a:t>9</a:t>
            </a:fld>
            <a:endParaRPr lang="en-US"/>
          </a:p>
        </p:txBody>
      </p:sp>
    </p:spTree>
    <p:extLst>
      <p:ext uri="{BB962C8B-B14F-4D97-AF65-F5344CB8AC3E}">
        <p14:creationId xmlns:p14="http://schemas.microsoft.com/office/powerpoint/2010/main" val="3312924699"/>
      </p:ext>
    </p:extLst>
  </p:cSld>
  <p:clrMapOvr>
    <a:masterClrMapping/>
  </p:clrMapOvr>
  <mc:AlternateContent xmlns:mc="http://schemas.openxmlformats.org/markup-compatibility/2006" xmlns:p14="http://schemas.microsoft.com/office/powerpoint/2010/main">
    <mc:Choice Requires="p14">
      <p:transition spd="slow" p14:dur="2000" advTm="9627"/>
    </mc:Choice>
    <mc:Fallback xmlns="">
      <p:transition spd="slow" advTm="962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{7E78A8A0-E322-C64E-96BA-858261EBB652}tf10001060_mac</Template>
  <TotalTime>383</TotalTime>
  <Words>1694</Words>
  <Application>Microsoft Macintosh PowerPoint</Application>
  <PresentationFormat>On-screen Show (4:3)</PresentationFormat>
  <Paragraphs>385</Paragraphs>
  <Slides>23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Cambria Math</vt:lpstr>
      <vt:lpstr>Garamond</vt:lpstr>
      <vt:lpstr>Times New Roman</vt:lpstr>
      <vt:lpstr>verdana</vt:lpstr>
      <vt:lpstr>Wingdings</vt:lpstr>
      <vt:lpstr>Office Theme</vt:lpstr>
      <vt:lpstr>PowerPoint Presentation</vt:lpstr>
      <vt:lpstr>ABSTRACT </vt:lpstr>
      <vt:lpstr>ABSTRACT  Cont…</vt:lpstr>
      <vt:lpstr>PowerPoint Presentation</vt:lpstr>
      <vt:lpstr>OBJECTIVE OF THE  PROJECT </vt:lpstr>
      <vt:lpstr>LITERATURE SURVEY</vt:lpstr>
      <vt:lpstr>WORK PIECE SELECTION</vt:lpstr>
      <vt:lpstr>MACHINING PARAMETERS  WITH THEIR LEVELS</vt:lpstr>
      <vt:lpstr>TWO LEVELS THREE FACTORS EXPERIMENTAL LAYOUT – L8 ORTHOGONAL ARRAY </vt:lpstr>
      <vt:lpstr> </vt:lpstr>
      <vt:lpstr>TENSILE</vt:lpstr>
      <vt:lpstr>SIGNAL TO NOISE RATIO </vt:lpstr>
      <vt:lpstr>Main effects for SN ratio are plotted  </vt:lpstr>
      <vt:lpstr>ANALYSIS OF VARIANCE FOR SN RATIOS </vt:lpstr>
      <vt:lpstr>COMPARISON OF VARIOUS PARAMETERS FOR TENSILE VALUE OF SN RATIO:  </vt:lpstr>
      <vt:lpstr>DISCUSSION </vt:lpstr>
      <vt:lpstr>HARDNESS </vt:lpstr>
      <vt:lpstr>COMPARISON OF VARIOUS SAMPLES:</vt:lpstr>
      <vt:lpstr>MICROSTRUCTURE </vt:lpstr>
      <vt:lpstr>PowerPoint Presentation</vt:lpstr>
      <vt:lpstr>CONCLUSION</vt:lpstr>
      <vt:lpstr>CONCLUSION Cont…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murugan.a</dc:creator>
  <cp:lastModifiedBy>anandamaze158@outlook.com</cp:lastModifiedBy>
  <cp:revision>62</cp:revision>
  <dcterms:created xsi:type="dcterms:W3CDTF">2013-06-05T08:53:38Z</dcterms:created>
  <dcterms:modified xsi:type="dcterms:W3CDTF">2023-04-09T13:23:55Z</dcterms:modified>
</cp:coreProperties>
</file>