
<file path=[Content_Types].xml><?xml version="1.0" encoding="utf-8"?>
<Types xmlns="http://schemas.openxmlformats.org/package/2006/content-types">
  <Default Extension="tmp" ContentType="image/jpe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308" r:id="rId2"/>
    <p:sldId id="329" r:id="rId3"/>
    <p:sldId id="257" r:id="rId4"/>
    <p:sldId id="297" r:id="rId5"/>
    <p:sldId id="327" r:id="rId6"/>
    <p:sldId id="298" r:id="rId7"/>
    <p:sldId id="299" r:id="rId8"/>
    <p:sldId id="309" r:id="rId9"/>
    <p:sldId id="310" r:id="rId10"/>
    <p:sldId id="311" r:id="rId11"/>
    <p:sldId id="312" r:id="rId12"/>
    <p:sldId id="313" r:id="rId13"/>
    <p:sldId id="316" r:id="rId14"/>
    <p:sldId id="317" r:id="rId15"/>
    <p:sldId id="328" r:id="rId16"/>
    <p:sldId id="321" r:id="rId17"/>
    <p:sldId id="318" r:id="rId18"/>
    <p:sldId id="319" r:id="rId19"/>
    <p:sldId id="330" r:id="rId20"/>
  </p:sldIdLst>
  <p:sldSz cx="9144000" cy="5143500" type="screen16x9"/>
  <p:notesSz cx="6858000" cy="9144000"/>
  <p:embeddedFontLst>
    <p:embeddedFont>
      <p:font typeface="Arial Rounded MT Bold" panose="020F0704030504030204" pitchFamily="34" charset="0"/>
      <p:regular r:id="rId22"/>
    </p:embeddedFont>
    <p:embeddedFont>
      <p:font typeface="Roboto Condensed" panose="020B0604020202020204" charset="0"/>
      <p:regular r:id="rId23"/>
      <p:bold r:id="rId24"/>
      <p:italic r:id="rId25"/>
      <p:boldItalic r:id="rId26"/>
    </p:embeddedFont>
    <p:embeddedFont>
      <p:font typeface="Arvo" panose="020B0604020202020204" charset="0"/>
      <p:regular r:id="rId27"/>
      <p:bold r:id="rId28"/>
      <p:italic r:id="rId29"/>
      <p:boldItalic r:id="rId30"/>
    </p:embeddedFont>
    <p:embeddedFont>
      <p:font typeface="Cambria" panose="02040503050406030204" pitchFamily="18" charset="0"/>
      <p:regular r:id="rId31"/>
      <p:bold r:id="rId32"/>
      <p:italic r:id="rId33"/>
      <p:boldItalic r:id="rId34"/>
    </p:embeddedFont>
    <p:embeddedFont>
      <p:font typeface="Roboto Condensed 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varScale="1">
        <p:scale>
          <a:sx n="97" d="100"/>
          <a:sy n="97" d="100"/>
        </p:scale>
        <p:origin x="60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48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58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185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99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89244" y="1129244"/>
            <a:ext cx="7337168" cy="2961900"/>
          </a:xfrm>
          <a:prstGeom prst="rect">
            <a:avLst/>
          </a:prstGeom>
        </p:spPr>
        <p:txBody>
          <a:bodyPr spcFirstLastPara="1" wrap="square" lIns="91425" tIns="91425" rIns="91425" bIns="91425" anchor="ctr" anchorCtr="0">
            <a:noAutofit/>
          </a:bodyPr>
          <a:lstStyle/>
          <a:p>
            <a:pPr algn="ctr"/>
            <a:r>
              <a:rPr lang="en-US" sz="3200" dirty="0">
                <a:latin typeface="Times New Roman" panose="02020603050405020304" pitchFamily="18" charset="0"/>
                <a:cs typeface="Times New Roman" panose="02020603050405020304" pitchFamily="18" charset="0"/>
              </a:rPr>
              <a:t>WEARABLE GLOVE FOR TRANSLATE SIGN LANGUAGE INTO TEXT AND SPEECH</a:t>
            </a:r>
            <a:br>
              <a:rPr lang="en-US" sz="3200" dirty="0">
                <a:latin typeface="Times New Roman" panose="02020603050405020304" pitchFamily="18" charset="0"/>
                <a:cs typeface="Times New Roman" panose="02020603050405020304" pitchFamily="18" charset="0"/>
              </a:rPr>
            </a:b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lang="en-US"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D823-B8F6-4E18-95C6-56FCED37445E}"/>
              </a:ext>
            </a:extLst>
          </p:cNvPr>
          <p:cNvSpPr>
            <a:spLocks noGrp="1"/>
          </p:cNvSpPr>
          <p:nvPr>
            <p:ph type="title"/>
          </p:nvPr>
        </p:nvSpPr>
        <p:spPr/>
        <p:txBody>
          <a:bodyPr/>
          <a:lstStyle/>
          <a:p>
            <a:r>
              <a:rPr lang="en-US" dirty="0">
                <a:latin typeface="Times New Roman" pitchFamily="18" charset="0"/>
                <a:cs typeface="Times New Roman" pitchFamily="18" charset="0"/>
              </a:rPr>
              <a:t>ADVANTAGES</a:t>
            </a:r>
            <a:endParaRPr lang="en-IN"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514681C1-68A4-4DE1-B55D-2D9A3EECCA0B}"/>
              </a:ext>
            </a:extLst>
          </p:cNvPr>
          <p:cNvSpPr>
            <a:spLocks noGrp="1"/>
          </p:cNvSpPr>
          <p:nvPr>
            <p:ph type="body" idx="1"/>
          </p:nvPr>
        </p:nvSpPr>
        <p:spPr>
          <a:xfrm>
            <a:off x="588497" y="1413213"/>
            <a:ext cx="6913544" cy="2943860"/>
          </a:xfrm>
        </p:spPr>
        <p:txBody>
          <a:bodyPr/>
          <a:lstStyle/>
          <a:p>
            <a:pPr indent="-457200" algn="just">
              <a:lnSpc>
                <a:spcPct val="150000"/>
              </a:lnSpc>
              <a:buFont typeface="Arial" panose="020B0604020202020204" pitchFamily="34" charset="0"/>
              <a:buChar char="•"/>
            </a:pPr>
            <a:r>
              <a:rPr lang="en-US" sz="1800" dirty="0">
                <a:solidFill>
                  <a:schemeClr val="tx2">
                    <a:lumMod val="10000"/>
                  </a:schemeClr>
                </a:solidFill>
                <a:effectLst/>
                <a:latin typeface="Cambria" panose="02040503050406030204" pitchFamily="18" charset="0"/>
                <a:ea typeface="Cambria" panose="02040503050406030204" pitchFamily="18" charset="0"/>
                <a:cs typeface="Times New Roman" panose="02020603050405020304" pitchFamily="18" charset="0"/>
              </a:rPr>
              <a:t>A gesture based circuit is used for speechless patient &amp; physically challenged people.</a:t>
            </a:r>
          </a:p>
          <a:p>
            <a:pPr indent="-457200" algn="just">
              <a:lnSpc>
                <a:spcPct val="150000"/>
              </a:lnSpc>
              <a:buFont typeface="Arial" panose="020B0604020202020204" pitchFamily="34" charset="0"/>
              <a:buChar char="•"/>
            </a:pPr>
            <a:r>
              <a:rPr lang="en-US" sz="1800" dirty="0">
                <a:solidFill>
                  <a:schemeClr val="tx2">
                    <a:lumMod val="10000"/>
                  </a:schemeClr>
                </a:solidFill>
                <a:effectLst/>
                <a:latin typeface="Cambria" panose="02040503050406030204" pitchFamily="18" charset="0"/>
                <a:ea typeface="Cambria" panose="02040503050406030204" pitchFamily="18" charset="0"/>
                <a:cs typeface="Times New Roman" panose="02020603050405020304" pitchFamily="18" charset="0"/>
              </a:rPr>
              <a:t>Pre-determined gesture is used to express their thoughts and announced as voice.</a:t>
            </a:r>
          </a:p>
          <a:p>
            <a:pPr indent="-457200" algn="just">
              <a:lnSpc>
                <a:spcPct val="150000"/>
              </a:lnSpc>
              <a:buFont typeface="Arial" panose="020B0604020202020204" pitchFamily="34" charset="0"/>
              <a:buChar char="•"/>
            </a:pPr>
            <a:r>
              <a:rPr lang="en-US" sz="1800" dirty="0">
                <a:solidFill>
                  <a:schemeClr val="tx2">
                    <a:lumMod val="10000"/>
                  </a:schemeClr>
                </a:solidFill>
                <a:effectLst/>
                <a:latin typeface="Cambria" panose="02040503050406030204" pitchFamily="18" charset="0"/>
                <a:ea typeface="Cambria" panose="02040503050406030204" pitchFamily="18" charset="0"/>
                <a:cs typeface="Times New Roman" panose="02020603050405020304" pitchFamily="18" charset="0"/>
              </a:rPr>
              <a:t>It is requires fewer components so its cost is low</a:t>
            </a:r>
            <a:endParaRPr lang="en-IN" dirty="0">
              <a:latin typeface="Cambria" panose="02040503050406030204" pitchFamily="18" charset="0"/>
              <a:ea typeface="Cambria" panose="02040503050406030204" pitchFamily="18" charset="0"/>
              <a:cs typeface="Times New Roman" pitchFamily="18" charset="0"/>
            </a:endParaRPr>
          </a:p>
        </p:txBody>
      </p:sp>
      <p:sp>
        <p:nvSpPr>
          <p:cNvPr id="5" name="Slide Number Placeholder 4">
            <a:extLst>
              <a:ext uri="{FF2B5EF4-FFF2-40B4-BE49-F238E27FC236}">
                <a16:creationId xmlns:a16="http://schemas.microsoft.com/office/drawing/2014/main"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421498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6E9-5C80-4A03-A1CB-A7DB5B26FAD0}"/>
              </a:ext>
            </a:extLst>
          </p:cNvPr>
          <p:cNvSpPr>
            <a:spLocks noGrp="1"/>
          </p:cNvSpPr>
          <p:nvPr>
            <p:ph type="title"/>
          </p:nvPr>
        </p:nvSpPr>
        <p:spPr>
          <a:xfrm>
            <a:off x="611075" y="364791"/>
            <a:ext cx="5258400" cy="766200"/>
          </a:xfrm>
        </p:spPr>
        <p:txBody>
          <a:bodyPr/>
          <a:lstStyle/>
          <a:p>
            <a:r>
              <a:rPr lang="en-US" dirty="0">
                <a:latin typeface="Times New Roman" pitchFamily="18" charset="0"/>
                <a:cs typeface="Times New Roman" pitchFamily="18" charset="0"/>
              </a:rPr>
              <a:t>BLOCK DIAGRAM</a:t>
            </a: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Rectangle 2">
            <a:extLst>
              <a:ext uri="{FF2B5EF4-FFF2-40B4-BE49-F238E27FC236}">
                <a16:creationId xmlns:a16="http://schemas.microsoft.com/office/drawing/2014/main" id="{D3735866-ED5D-9FC8-7B2A-EFEB267D133B}"/>
              </a:ext>
            </a:extLst>
          </p:cNvPr>
          <p:cNvSpPr/>
          <p:nvPr/>
        </p:nvSpPr>
        <p:spPr>
          <a:xfrm>
            <a:off x="3317083" y="2290762"/>
            <a:ext cx="1476373" cy="1762125"/>
          </a:xfrm>
          <a:prstGeom prst="rect">
            <a:avLst/>
          </a:prstGeom>
          <a:solidFill>
            <a:schemeClr val="bg1">
              <a:lumMod val="95000"/>
            </a:schemeClr>
          </a:solidFill>
          <a:ln>
            <a:solidFill>
              <a:srgbClr val="26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63248"/>
                </a:solidFill>
              </a:rPr>
              <a:t>ARDUINO</a:t>
            </a:r>
          </a:p>
          <a:p>
            <a:pPr algn="ctr"/>
            <a:r>
              <a:rPr lang="en-US" b="1" dirty="0">
                <a:solidFill>
                  <a:srgbClr val="263248"/>
                </a:solidFill>
              </a:rPr>
              <a:t>UNO</a:t>
            </a:r>
            <a:endParaRPr lang="en-IN" b="1" dirty="0">
              <a:solidFill>
                <a:srgbClr val="263248"/>
              </a:solidFill>
            </a:endParaRPr>
          </a:p>
        </p:txBody>
      </p:sp>
      <p:sp>
        <p:nvSpPr>
          <p:cNvPr id="4" name="Rectangle 3">
            <a:extLst>
              <a:ext uri="{FF2B5EF4-FFF2-40B4-BE49-F238E27FC236}">
                <a16:creationId xmlns:a16="http://schemas.microsoft.com/office/drawing/2014/main" id="{56443222-D2F5-6AF1-518D-EBD0A5620E33}"/>
              </a:ext>
            </a:extLst>
          </p:cNvPr>
          <p:cNvSpPr/>
          <p:nvPr/>
        </p:nvSpPr>
        <p:spPr>
          <a:xfrm>
            <a:off x="3562351" y="1495426"/>
            <a:ext cx="985838" cy="476250"/>
          </a:xfrm>
          <a:prstGeom prst="rect">
            <a:avLst/>
          </a:prstGeom>
          <a:solidFill>
            <a:schemeClr val="bg1">
              <a:lumMod val="95000"/>
            </a:schemeClr>
          </a:solidFill>
          <a:ln>
            <a:solidFill>
              <a:srgbClr val="26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3248"/>
                </a:solidFill>
              </a:rPr>
              <a:t>POWER SUPPLY</a:t>
            </a:r>
            <a:endParaRPr lang="en-IN" dirty="0">
              <a:solidFill>
                <a:srgbClr val="263248"/>
              </a:solidFill>
            </a:endParaRPr>
          </a:p>
        </p:txBody>
      </p:sp>
      <p:sp>
        <p:nvSpPr>
          <p:cNvPr id="8" name="Rectangle 7">
            <a:extLst>
              <a:ext uri="{FF2B5EF4-FFF2-40B4-BE49-F238E27FC236}">
                <a16:creationId xmlns:a16="http://schemas.microsoft.com/office/drawing/2014/main" id="{C74470D9-F7C1-90B8-284A-2DF474355B5D}"/>
              </a:ext>
            </a:extLst>
          </p:cNvPr>
          <p:cNvSpPr/>
          <p:nvPr/>
        </p:nvSpPr>
        <p:spPr>
          <a:xfrm>
            <a:off x="1047750" y="2571750"/>
            <a:ext cx="1677593" cy="476250"/>
          </a:xfrm>
          <a:prstGeom prst="rect">
            <a:avLst/>
          </a:prstGeom>
          <a:solidFill>
            <a:schemeClr val="bg1">
              <a:lumMod val="95000"/>
            </a:schemeClr>
          </a:solidFill>
          <a:ln>
            <a:solidFill>
              <a:srgbClr val="26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3248"/>
                </a:solidFill>
              </a:rPr>
              <a:t>MEMS SENSOR 1</a:t>
            </a:r>
            <a:endParaRPr lang="en-IN" dirty="0">
              <a:solidFill>
                <a:srgbClr val="263248"/>
              </a:solidFill>
            </a:endParaRPr>
          </a:p>
        </p:txBody>
      </p:sp>
      <p:sp>
        <p:nvSpPr>
          <p:cNvPr id="9" name="Rectangle 8">
            <a:extLst>
              <a:ext uri="{FF2B5EF4-FFF2-40B4-BE49-F238E27FC236}">
                <a16:creationId xmlns:a16="http://schemas.microsoft.com/office/drawing/2014/main" id="{3243A022-78C2-5FAF-1272-963DB98D4E54}"/>
              </a:ext>
            </a:extLst>
          </p:cNvPr>
          <p:cNvSpPr/>
          <p:nvPr/>
        </p:nvSpPr>
        <p:spPr>
          <a:xfrm>
            <a:off x="5385196" y="2324100"/>
            <a:ext cx="1228725" cy="495300"/>
          </a:xfrm>
          <a:prstGeom prst="rect">
            <a:avLst/>
          </a:prstGeom>
          <a:solidFill>
            <a:schemeClr val="bg1">
              <a:lumMod val="95000"/>
            </a:schemeClr>
          </a:solidFill>
          <a:ln>
            <a:solidFill>
              <a:srgbClr val="26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3248"/>
                </a:solidFill>
              </a:rPr>
              <a:t>LCD DISPLAY</a:t>
            </a:r>
            <a:endParaRPr lang="en-IN" dirty="0">
              <a:solidFill>
                <a:srgbClr val="263248"/>
              </a:solidFill>
            </a:endParaRPr>
          </a:p>
        </p:txBody>
      </p:sp>
      <p:sp>
        <p:nvSpPr>
          <p:cNvPr id="11" name="Rectangle 10">
            <a:extLst>
              <a:ext uri="{FF2B5EF4-FFF2-40B4-BE49-F238E27FC236}">
                <a16:creationId xmlns:a16="http://schemas.microsoft.com/office/drawing/2014/main" id="{4A65CCF5-452C-CF31-D73C-705A4C07B061}"/>
              </a:ext>
            </a:extLst>
          </p:cNvPr>
          <p:cNvSpPr/>
          <p:nvPr/>
        </p:nvSpPr>
        <p:spPr>
          <a:xfrm>
            <a:off x="1047749" y="3343275"/>
            <a:ext cx="1677593" cy="476250"/>
          </a:xfrm>
          <a:prstGeom prst="rect">
            <a:avLst/>
          </a:prstGeom>
          <a:solidFill>
            <a:schemeClr val="bg1">
              <a:lumMod val="95000"/>
            </a:schemeClr>
          </a:solidFill>
          <a:ln>
            <a:solidFill>
              <a:srgbClr val="26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3248"/>
                </a:solidFill>
              </a:rPr>
              <a:t>MEMS SENSOR 2</a:t>
            </a:r>
            <a:endParaRPr lang="en-IN" dirty="0">
              <a:solidFill>
                <a:srgbClr val="263248"/>
              </a:solidFill>
            </a:endParaRPr>
          </a:p>
        </p:txBody>
      </p:sp>
      <p:sp>
        <p:nvSpPr>
          <p:cNvPr id="12" name="Rectangle 11">
            <a:extLst>
              <a:ext uri="{FF2B5EF4-FFF2-40B4-BE49-F238E27FC236}">
                <a16:creationId xmlns:a16="http://schemas.microsoft.com/office/drawing/2014/main" id="{1C61A0E6-B750-D69B-8B8B-F273CE694BA9}"/>
              </a:ext>
            </a:extLst>
          </p:cNvPr>
          <p:cNvSpPr/>
          <p:nvPr/>
        </p:nvSpPr>
        <p:spPr>
          <a:xfrm>
            <a:off x="5377746" y="2971800"/>
            <a:ext cx="1228725" cy="495300"/>
          </a:xfrm>
          <a:prstGeom prst="rect">
            <a:avLst/>
          </a:prstGeom>
          <a:solidFill>
            <a:schemeClr val="bg1">
              <a:lumMod val="95000"/>
            </a:schemeClr>
          </a:solidFill>
          <a:ln>
            <a:solidFill>
              <a:srgbClr val="26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3248"/>
                </a:solidFill>
              </a:rPr>
              <a:t>VOICE MODULE</a:t>
            </a:r>
            <a:endParaRPr lang="en-IN" dirty="0">
              <a:solidFill>
                <a:srgbClr val="263248"/>
              </a:solidFill>
            </a:endParaRPr>
          </a:p>
        </p:txBody>
      </p:sp>
      <p:sp>
        <p:nvSpPr>
          <p:cNvPr id="13" name="Rectangle 12">
            <a:extLst>
              <a:ext uri="{FF2B5EF4-FFF2-40B4-BE49-F238E27FC236}">
                <a16:creationId xmlns:a16="http://schemas.microsoft.com/office/drawing/2014/main" id="{AA608DEC-51D7-EA85-7B30-009DCC4F8535}"/>
              </a:ext>
            </a:extLst>
          </p:cNvPr>
          <p:cNvSpPr/>
          <p:nvPr/>
        </p:nvSpPr>
        <p:spPr>
          <a:xfrm>
            <a:off x="5406321" y="3805237"/>
            <a:ext cx="1228725" cy="495300"/>
          </a:xfrm>
          <a:prstGeom prst="rect">
            <a:avLst/>
          </a:prstGeom>
          <a:solidFill>
            <a:schemeClr val="bg1">
              <a:lumMod val="95000"/>
            </a:schemeClr>
          </a:solidFill>
          <a:ln>
            <a:solidFill>
              <a:srgbClr val="26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3248"/>
                </a:solidFill>
              </a:rPr>
              <a:t>SPEAKER</a:t>
            </a:r>
            <a:endParaRPr lang="en-IN" dirty="0">
              <a:solidFill>
                <a:srgbClr val="263248"/>
              </a:solidFill>
            </a:endParaRPr>
          </a:p>
        </p:txBody>
      </p:sp>
      <p:sp>
        <p:nvSpPr>
          <p:cNvPr id="14" name="Arrow: Right 13">
            <a:extLst>
              <a:ext uri="{FF2B5EF4-FFF2-40B4-BE49-F238E27FC236}">
                <a16:creationId xmlns:a16="http://schemas.microsoft.com/office/drawing/2014/main" id="{0A54809B-809D-49F2-3CA5-5D3BB6778AA8}"/>
              </a:ext>
            </a:extLst>
          </p:cNvPr>
          <p:cNvSpPr/>
          <p:nvPr/>
        </p:nvSpPr>
        <p:spPr>
          <a:xfrm>
            <a:off x="2721771" y="2676525"/>
            <a:ext cx="560783" cy="266700"/>
          </a:xfrm>
          <a:prstGeom prst="rightArrow">
            <a:avLst/>
          </a:prstGeom>
          <a:solidFill>
            <a:schemeClr val="bg1">
              <a:lumMod val="95000"/>
            </a:schemeClr>
          </a:solidFill>
          <a:ln>
            <a:solidFill>
              <a:srgbClr val="26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352868DF-961E-5758-401C-D94549985C0A}"/>
              </a:ext>
            </a:extLst>
          </p:cNvPr>
          <p:cNvSpPr/>
          <p:nvPr/>
        </p:nvSpPr>
        <p:spPr>
          <a:xfrm>
            <a:off x="2723268" y="3448050"/>
            <a:ext cx="560783" cy="266700"/>
          </a:xfrm>
          <a:prstGeom prst="rightArrow">
            <a:avLst/>
          </a:prstGeom>
          <a:solidFill>
            <a:schemeClr val="bg1">
              <a:lumMod val="95000"/>
            </a:schemeClr>
          </a:solidFill>
          <a:ln>
            <a:solidFill>
              <a:srgbClr val="26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71FE8C54-3E3A-CAD2-25B5-DFA0E4E15BB8}"/>
              </a:ext>
            </a:extLst>
          </p:cNvPr>
          <p:cNvSpPr/>
          <p:nvPr/>
        </p:nvSpPr>
        <p:spPr>
          <a:xfrm>
            <a:off x="4793456" y="2438400"/>
            <a:ext cx="560783" cy="266700"/>
          </a:xfrm>
          <a:prstGeom prst="rightArrow">
            <a:avLst/>
          </a:prstGeom>
          <a:solidFill>
            <a:schemeClr val="bg1">
              <a:lumMod val="95000"/>
            </a:schemeClr>
          </a:solidFill>
          <a:ln>
            <a:solidFill>
              <a:srgbClr val="26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0DE1A0A0-8E25-CC03-F3AF-B5560D2CE140}"/>
              </a:ext>
            </a:extLst>
          </p:cNvPr>
          <p:cNvSpPr/>
          <p:nvPr/>
        </p:nvSpPr>
        <p:spPr>
          <a:xfrm>
            <a:off x="4793456" y="3086100"/>
            <a:ext cx="560783" cy="266700"/>
          </a:xfrm>
          <a:prstGeom prst="rightArrow">
            <a:avLst/>
          </a:prstGeom>
          <a:solidFill>
            <a:schemeClr val="bg1">
              <a:lumMod val="95000"/>
            </a:schemeClr>
          </a:solidFill>
          <a:ln>
            <a:solidFill>
              <a:srgbClr val="26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4350C756-8BE0-7EEB-A6BB-E121BE0190B5}"/>
              </a:ext>
            </a:extLst>
          </p:cNvPr>
          <p:cNvSpPr/>
          <p:nvPr/>
        </p:nvSpPr>
        <p:spPr>
          <a:xfrm>
            <a:off x="5869475" y="3467100"/>
            <a:ext cx="274150" cy="338137"/>
          </a:xfrm>
          <a:prstGeom prst="downArrow">
            <a:avLst/>
          </a:prstGeom>
          <a:solidFill>
            <a:schemeClr val="bg1">
              <a:lumMod val="95000"/>
            </a:schemeClr>
          </a:solidFill>
          <a:ln>
            <a:solidFill>
              <a:srgbClr val="26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8B5946EB-DEE8-45B0-4CC5-40FF33F377BA}"/>
              </a:ext>
            </a:extLst>
          </p:cNvPr>
          <p:cNvSpPr/>
          <p:nvPr/>
        </p:nvSpPr>
        <p:spPr>
          <a:xfrm>
            <a:off x="3908669" y="1978925"/>
            <a:ext cx="274150" cy="311837"/>
          </a:xfrm>
          <a:prstGeom prst="downArrow">
            <a:avLst/>
          </a:prstGeom>
          <a:solidFill>
            <a:schemeClr val="bg1">
              <a:lumMod val="95000"/>
            </a:schemeClr>
          </a:solidFill>
          <a:ln>
            <a:solidFill>
              <a:srgbClr val="26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066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366712" y="1266778"/>
            <a:ext cx="8410575" cy="3529624"/>
          </a:xfrm>
        </p:spPr>
        <p:txBody>
          <a:bodyPr/>
          <a:lstStyle/>
          <a:p>
            <a:pPr marL="0" indent="0">
              <a:spcBef>
                <a:spcPts val="1400"/>
              </a:spcBef>
              <a:buSzPts val="2400"/>
              <a:buNone/>
            </a:pPr>
            <a:r>
              <a:rPr lang="en-US" sz="1800" b="1" dirty="0">
                <a:latin typeface="Cambria" panose="02040503050406030204" pitchFamily="18" charset="0"/>
                <a:ea typeface="Cambria" panose="02040503050406030204" pitchFamily="18" charset="0"/>
                <a:cs typeface="Times New Roman" pitchFamily="18" charset="0"/>
              </a:rPr>
              <a:t>OUTPUT 1:</a:t>
            </a:r>
          </a:p>
          <a:p>
            <a:pPr marL="0" indent="0" algn="just">
              <a:lnSpc>
                <a:spcPct val="150000"/>
              </a:lnSpc>
              <a:spcBef>
                <a:spcPts val="1400"/>
              </a:spcBef>
              <a:buSzPts val="2400"/>
              <a:buNone/>
            </a:pPr>
            <a:r>
              <a:rPr lang="en-US" sz="1800" dirty="0">
                <a:latin typeface="Cambria" panose="02040503050406030204" pitchFamily="18" charset="0"/>
                <a:ea typeface="Cambria" panose="02040503050406030204" pitchFamily="18" charset="0"/>
                <a:cs typeface="Times New Roman" pitchFamily="18" charset="0"/>
              </a:rPr>
              <a:t>	The Mems sensor to measure the angle of hand movement then transfer the data’s to Arduino Microcontroller.</a:t>
            </a:r>
          </a:p>
          <a:p>
            <a:pPr marL="0" indent="0" algn="just">
              <a:lnSpc>
                <a:spcPct val="150000"/>
              </a:lnSpc>
              <a:spcBef>
                <a:spcPts val="1400"/>
              </a:spcBef>
              <a:buSzPts val="2400"/>
              <a:buNone/>
            </a:pPr>
            <a:r>
              <a:rPr lang="en-US" sz="1800" b="1" dirty="0">
                <a:latin typeface="Cambria" panose="02040503050406030204" pitchFamily="18" charset="0"/>
                <a:ea typeface="Cambria" panose="02040503050406030204" pitchFamily="18" charset="0"/>
                <a:cs typeface="Times New Roman" pitchFamily="18" charset="0"/>
              </a:rPr>
              <a:t>OUTPUT 2:</a:t>
            </a:r>
          </a:p>
          <a:p>
            <a:pPr marL="0" indent="0" algn="just">
              <a:lnSpc>
                <a:spcPct val="150000"/>
              </a:lnSpc>
              <a:spcBef>
                <a:spcPts val="1400"/>
              </a:spcBef>
              <a:buSzPts val="2400"/>
              <a:buNone/>
            </a:pPr>
            <a:r>
              <a:rPr lang="en-US" sz="1800" dirty="0">
                <a:latin typeface="Cambria" panose="02040503050406030204" pitchFamily="18" charset="0"/>
                <a:ea typeface="Cambria" panose="02040503050406030204" pitchFamily="18" charset="0"/>
                <a:cs typeface="Times New Roman" pitchFamily="18" charset="0"/>
              </a:rPr>
              <a:t>	The pre-determined gesture is stored in microcontroller to process what types of gesture is generating and expressed thought is announce as voice and text .</a:t>
            </a:r>
          </a:p>
          <a:p>
            <a:pPr marL="0" indent="0" algn="just">
              <a:lnSpc>
                <a:spcPct val="150000"/>
              </a:lnSpc>
              <a:spcBef>
                <a:spcPts val="1400"/>
              </a:spcBef>
              <a:buSzPts val="2400"/>
              <a:buNone/>
            </a:pPr>
            <a:endParaRPr lang="en-US" sz="1800" dirty="0">
              <a:latin typeface="Cambria" panose="02040503050406030204" pitchFamily="18" charset="0"/>
              <a:ea typeface="Cambria" panose="02040503050406030204" pitchFamily="18" charset="0"/>
              <a:cs typeface="Times New Roman" pitchFamily="18" charset="0"/>
            </a:endParaRP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99459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7B24-CA3E-4802-AC8A-56E9AFBC81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REQUIREMENTS</a:t>
            </a:r>
            <a:endParaRPr lang="en-IN" dirty="0"/>
          </a:p>
        </p:txBody>
      </p:sp>
      <p:sp>
        <p:nvSpPr>
          <p:cNvPr id="3" name="Text Placeholder 2">
            <a:extLst>
              <a:ext uri="{FF2B5EF4-FFF2-40B4-BE49-F238E27FC236}">
                <a16:creationId xmlns:a16="http://schemas.microsoft.com/office/drawing/2014/main" id="{03D36A18-20C8-45A2-BD8A-4F218818DA0A}"/>
              </a:ext>
            </a:extLst>
          </p:cNvPr>
          <p:cNvSpPr>
            <a:spLocks noGrp="1"/>
          </p:cNvSpPr>
          <p:nvPr>
            <p:ph type="body" idx="1"/>
          </p:nvPr>
        </p:nvSpPr>
        <p:spPr>
          <a:xfrm>
            <a:off x="814276" y="1476230"/>
            <a:ext cx="4586400" cy="3088218"/>
          </a:xfrm>
        </p:spPr>
        <p:txBody>
          <a:bodyPr/>
          <a:lstStyle/>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Arduino UNO</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Mems sensor</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LCD Display</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APR Voice module</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Speaker</a:t>
            </a:r>
          </a:p>
          <a:p>
            <a:pPr marL="285750" indent="-285750"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Power supply</a:t>
            </a:r>
            <a:endParaRPr lang="en-IN" sz="1800"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4" name="Picture 5">
            <a:extLst>
              <a:ext uri="{FF2B5EF4-FFF2-40B4-BE49-F238E27FC236}">
                <a16:creationId xmlns:a16="http://schemas.microsoft.com/office/drawing/2014/main" id="{7CFD1B77-9930-0EE8-9056-191E3F03743A}"/>
              </a:ext>
            </a:extLst>
          </p:cNvPr>
          <p:cNvPicPr>
            <a:picLocks noChangeAspect="1"/>
          </p:cNvPicPr>
          <p:nvPr/>
        </p:nvPicPr>
        <p:blipFill>
          <a:blip r:embed="rId2"/>
          <a:stretch>
            <a:fillRect/>
          </a:stretch>
        </p:blipFill>
        <p:spPr>
          <a:xfrm>
            <a:off x="3307020" y="1373070"/>
            <a:ext cx="2921028" cy="1003286"/>
          </a:xfrm>
          <a:prstGeom prst="rect">
            <a:avLst/>
          </a:prstGeom>
        </p:spPr>
      </p:pic>
      <p:pic>
        <p:nvPicPr>
          <p:cNvPr id="6" name="Picture 6">
            <a:extLst>
              <a:ext uri="{FF2B5EF4-FFF2-40B4-BE49-F238E27FC236}">
                <a16:creationId xmlns:a16="http://schemas.microsoft.com/office/drawing/2014/main" id="{9E122AF0-F196-00FB-A895-CBDF32847E71}"/>
              </a:ext>
            </a:extLst>
          </p:cNvPr>
          <p:cNvPicPr>
            <a:picLocks noChangeAspect="1"/>
          </p:cNvPicPr>
          <p:nvPr/>
        </p:nvPicPr>
        <p:blipFill>
          <a:blip r:embed="rId3"/>
          <a:stretch>
            <a:fillRect/>
          </a:stretch>
        </p:blipFill>
        <p:spPr>
          <a:xfrm>
            <a:off x="3198270" y="2376356"/>
            <a:ext cx="2520925" cy="1986095"/>
          </a:xfrm>
          <a:prstGeom prst="rect">
            <a:avLst/>
          </a:prstGeom>
        </p:spPr>
      </p:pic>
      <p:pic>
        <p:nvPicPr>
          <p:cNvPr id="7" name="Picture 7">
            <a:extLst>
              <a:ext uri="{FF2B5EF4-FFF2-40B4-BE49-F238E27FC236}">
                <a16:creationId xmlns:a16="http://schemas.microsoft.com/office/drawing/2014/main" id="{2F09A7FD-56E3-1A8D-3258-A6B4D48B6E60}"/>
              </a:ext>
            </a:extLst>
          </p:cNvPr>
          <p:cNvPicPr>
            <a:picLocks noChangeAspect="1"/>
          </p:cNvPicPr>
          <p:nvPr/>
        </p:nvPicPr>
        <p:blipFill>
          <a:blip r:embed="rId4"/>
          <a:stretch>
            <a:fillRect/>
          </a:stretch>
        </p:blipFill>
        <p:spPr>
          <a:xfrm>
            <a:off x="6879282" y="177678"/>
            <a:ext cx="2403462" cy="2505211"/>
          </a:xfrm>
          <a:prstGeom prst="rect">
            <a:avLst/>
          </a:prstGeom>
        </p:spPr>
      </p:pic>
      <p:pic>
        <p:nvPicPr>
          <p:cNvPr id="9" name="Picture 9">
            <a:extLst>
              <a:ext uri="{FF2B5EF4-FFF2-40B4-BE49-F238E27FC236}">
                <a16:creationId xmlns:a16="http://schemas.microsoft.com/office/drawing/2014/main" id="{D1A6F753-06B0-12FD-867B-90127C34D051}"/>
              </a:ext>
            </a:extLst>
          </p:cNvPr>
          <p:cNvPicPr>
            <a:picLocks noChangeAspect="1"/>
          </p:cNvPicPr>
          <p:nvPr/>
        </p:nvPicPr>
        <p:blipFill>
          <a:blip r:embed="rId5"/>
          <a:stretch>
            <a:fillRect/>
          </a:stretch>
        </p:blipFill>
        <p:spPr>
          <a:xfrm rot="1064294">
            <a:off x="5910184" y="2406251"/>
            <a:ext cx="2403463" cy="1628788"/>
          </a:xfrm>
          <a:prstGeom prst="rect">
            <a:avLst/>
          </a:prstGeom>
        </p:spPr>
      </p:pic>
      <p:pic>
        <p:nvPicPr>
          <p:cNvPr id="10" name="Picture 10">
            <a:extLst>
              <a:ext uri="{FF2B5EF4-FFF2-40B4-BE49-F238E27FC236}">
                <a16:creationId xmlns:a16="http://schemas.microsoft.com/office/drawing/2014/main" id="{71F1AF0A-80F8-7B89-D94F-686F28B3D910}"/>
              </a:ext>
            </a:extLst>
          </p:cNvPr>
          <p:cNvPicPr>
            <a:picLocks noChangeAspect="1"/>
          </p:cNvPicPr>
          <p:nvPr/>
        </p:nvPicPr>
        <p:blipFill>
          <a:blip r:embed="rId6"/>
          <a:stretch>
            <a:fillRect/>
          </a:stretch>
        </p:blipFill>
        <p:spPr>
          <a:xfrm>
            <a:off x="4957801" y="3975652"/>
            <a:ext cx="2290710" cy="1118521"/>
          </a:xfrm>
          <a:prstGeom prst="rect">
            <a:avLst/>
          </a:prstGeom>
        </p:spPr>
      </p:pic>
    </p:spTree>
    <p:extLst>
      <p:ext uri="{BB962C8B-B14F-4D97-AF65-F5344CB8AC3E}">
        <p14:creationId xmlns:p14="http://schemas.microsoft.com/office/powerpoint/2010/main" val="305966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FF4B-38FD-47CD-8769-05353407D2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REQUIREMENTS</a:t>
            </a:r>
            <a:endParaRPr lang="en-IN" dirty="0"/>
          </a:p>
        </p:txBody>
      </p:sp>
      <p:sp>
        <p:nvSpPr>
          <p:cNvPr id="3" name="Text Placeholder 2">
            <a:extLst>
              <a:ext uri="{FF2B5EF4-FFF2-40B4-BE49-F238E27FC236}">
                <a16:creationId xmlns:a16="http://schemas.microsoft.com/office/drawing/2014/main" id="{D9B49EA2-2F1D-4BF1-9DBE-14846DC41B29}"/>
              </a:ext>
            </a:extLst>
          </p:cNvPr>
          <p:cNvSpPr>
            <a:spLocks noGrp="1"/>
          </p:cNvSpPr>
          <p:nvPr>
            <p:ph type="body" idx="1"/>
          </p:nvPr>
        </p:nvSpPr>
        <p:spPr>
          <a:xfrm>
            <a:off x="814275" y="1537988"/>
            <a:ext cx="6603956" cy="2724300"/>
          </a:xfrm>
        </p:spPr>
        <p:txBody>
          <a:bodyPr/>
          <a:lstStyle/>
          <a:p>
            <a:pPr algn="just">
              <a:lnSpc>
                <a:spcPct val="150000"/>
              </a:lnSpc>
              <a:buFont typeface="Arial" panose="020B0604020202020204" pitchFamily="34" charset="0"/>
              <a:buChar char="•"/>
            </a:pPr>
            <a:r>
              <a:rPr lang="en-US" sz="1800" dirty="0">
                <a:solidFill>
                  <a:schemeClr val="tx1"/>
                </a:solidFill>
                <a:latin typeface="Cambria" panose="02040503050406030204" pitchFamily="18" charset="0"/>
                <a:ea typeface="Cambria" panose="02040503050406030204" pitchFamily="18" charset="0"/>
              </a:rPr>
              <a:t>Arduino IDE</a:t>
            </a:r>
          </a:p>
          <a:p>
            <a:pPr algn="just">
              <a:lnSpc>
                <a:spcPct val="150000"/>
              </a:lnSpc>
              <a:buFont typeface="Arial" panose="020B0604020202020204" pitchFamily="34" charset="0"/>
              <a:buChar char="•"/>
            </a:pPr>
            <a:r>
              <a:rPr lang="en-US" sz="1800" dirty="0">
                <a:solidFill>
                  <a:schemeClr val="tx1"/>
                </a:solidFill>
                <a:latin typeface="Cambria" panose="02040503050406030204" pitchFamily="18" charset="0"/>
                <a:ea typeface="Cambria" panose="02040503050406030204" pitchFamily="18" charset="0"/>
              </a:rPr>
              <a:t>Embedded C</a:t>
            </a:r>
            <a:endParaRPr lang="en-IN" sz="1800" dirty="0">
              <a:solidFill>
                <a:schemeClr val="tx1"/>
              </a:solidFill>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a16="http://schemas.microsoft.com/office/drawing/2014/main"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54252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F195-B79B-3BEB-869C-933129E6DF5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EXPECTED OUTCOME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ABF084E-1A53-E73A-A05A-84DB00FCFF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6">
            <a:extLst>
              <a:ext uri="{FF2B5EF4-FFF2-40B4-BE49-F238E27FC236}">
                <a16:creationId xmlns:a16="http://schemas.microsoft.com/office/drawing/2014/main" id="{333847CF-5E2D-98BB-5BC1-D91A536BF170}"/>
              </a:ext>
            </a:extLst>
          </p:cNvPr>
          <p:cNvPicPr>
            <a:picLocks noChangeAspect="1"/>
          </p:cNvPicPr>
          <p:nvPr/>
        </p:nvPicPr>
        <p:blipFill rotWithShape="1">
          <a:blip r:embed="rId2"/>
          <a:srcRect t="713" r="3142"/>
          <a:stretch/>
        </p:blipFill>
        <p:spPr>
          <a:xfrm>
            <a:off x="5802320" y="1096287"/>
            <a:ext cx="2318752" cy="3217137"/>
          </a:xfrm>
          <a:prstGeom prst="rect">
            <a:avLst/>
          </a:prstGeom>
        </p:spPr>
      </p:pic>
      <p:pic>
        <p:nvPicPr>
          <p:cNvPr id="7" name="Picture 7">
            <a:extLst>
              <a:ext uri="{FF2B5EF4-FFF2-40B4-BE49-F238E27FC236}">
                <a16:creationId xmlns:a16="http://schemas.microsoft.com/office/drawing/2014/main" id="{ADC782BC-3D8F-1884-0B02-A66E455C65FC}"/>
              </a:ext>
            </a:extLst>
          </p:cNvPr>
          <p:cNvPicPr>
            <a:picLocks noChangeAspect="1"/>
          </p:cNvPicPr>
          <p:nvPr/>
        </p:nvPicPr>
        <p:blipFill>
          <a:blip r:embed="rId3"/>
          <a:stretch>
            <a:fillRect/>
          </a:stretch>
        </p:blipFill>
        <p:spPr>
          <a:xfrm>
            <a:off x="227734" y="1345584"/>
            <a:ext cx="5146588" cy="3606516"/>
          </a:xfrm>
          <a:prstGeom prst="rect">
            <a:avLst/>
          </a:prstGeom>
        </p:spPr>
      </p:pic>
      <p:pic>
        <p:nvPicPr>
          <p:cNvPr id="3" name="Picture 3">
            <a:extLst>
              <a:ext uri="{FF2B5EF4-FFF2-40B4-BE49-F238E27FC236}">
                <a16:creationId xmlns:a16="http://schemas.microsoft.com/office/drawing/2014/main" id="{7B77498F-3BE8-1AD0-0030-7F6B0A01E074}"/>
              </a:ext>
            </a:extLst>
          </p:cNvPr>
          <p:cNvPicPr>
            <a:picLocks noChangeAspect="1"/>
          </p:cNvPicPr>
          <p:nvPr/>
        </p:nvPicPr>
        <p:blipFill>
          <a:blip r:embed="rId4"/>
          <a:stretch>
            <a:fillRect/>
          </a:stretch>
        </p:blipFill>
        <p:spPr>
          <a:xfrm rot="16200000">
            <a:off x="7149141" y="2193392"/>
            <a:ext cx="2966790" cy="1022928"/>
          </a:xfrm>
          <a:prstGeom prst="rect">
            <a:avLst/>
          </a:prstGeom>
        </p:spPr>
      </p:pic>
      <p:pic>
        <p:nvPicPr>
          <p:cNvPr id="4" name="Picture 7">
            <a:extLst>
              <a:ext uri="{FF2B5EF4-FFF2-40B4-BE49-F238E27FC236}">
                <a16:creationId xmlns:a16="http://schemas.microsoft.com/office/drawing/2014/main" id="{953A6AFC-6C6F-DC18-C26E-CBA1EAD3DC4E}"/>
              </a:ext>
            </a:extLst>
          </p:cNvPr>
          <p:cNvPicPr>
            <a:picLocks noChangeAspect="1"/>
          </p:cNvPicPr>
          <p:nvPr/>
        </p:nvPicPr>
        <p:blipFill rotWithShape="1">
          <a:blip r:embed="rId5"/>
          <a:srcRect l="48587" t="-5356" r="-1803" b="-5157"/>
          <a:stretch/>
        </p:blipFill>
        <p:spPr>
          <a:xfrm>
            <a:off x="5556876" y="3803976"/>
            <a:ext cx="1183661" cy="1339524"/>
          </a:xfrm>
          <a:prstGeom prst="rect">
            <a:avLst/>
          </a:prstGeom>
        </p:spPr>
      </p:pic>
      <p:cxnSp>
        <p:nvCxnSpPr>
          <p:cNvPr id="9" name="Straight Arrow Connector 8">
            <a:extLst>
              <a:ext uri="{FF2B5EF4-FFF2-40B4-BE49-F238E27FC236}">
                <a16:creationId xmlns:a16="http://schemas.microsoft.com/office/drawing/2014/main" id="{43A31D25-D289-6139-051F-DBBB9A9ECE68}"/>
              </a:ext>
            </a:extLst>
          </p:cNvPr>
          <p:cNvCxnSpPr>
            <a:cxnSpLocks/>
          </p:cNvCxnSpPr>
          <p:nvPr/>
        </p:nvCxnSpPr>
        <p:spPr>
          <a:xfrm flipV="1">
            <a:off x="6487542" y="3695549"/>
            <a:ext cx="749952" cy="617875"/>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445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20C4-9B75-4D45-96CD-64E552866F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98DC350-72BB-4644-8DA5-AD2C7074F91A}"/>
              </a:ext>
            </a:extLst>
          </p:cNvPr>
          <p:cNvSpPr>
            <a:spLocks noGrp="1"/>
          </p:cNvSpPr>
          <p:nvPr>
            <p:ph type="body" idx="1"/>
          </p:nvPr>
        </p:nvSpPr>
        <p:spPr>
          <a:xfrm>
            <a:off x="532052" y="1617010"/>
            <a:ext cx="7531235" cy="2724300"/>
          </a:xfrm>
        </p:spPr>
        <p:txBody>
          <a:bodyPr/>
          <a:lstStyle/>
          <a:p>
            <a:pPr marL="101600" indent="0" algn="just">
              <a:lnSpc>
                <a:spcPct val="150000"/>
              </a:lnSpc>
              <a:buNone/>
            </a:pPr>
            <a:r>
              <a:rPr lang="en-US" sz="1800" dirty="0">
                <a:solidFill>
                  <a:schemeClr val="tx1">
                    <a:lumMod val="50000"/>
                  </a:schemeClr>
                </a:solidFill>
                <a:latin typeface="Times New Roman" pitchFamily="18" charset="0"/>
                <a:cs typeface="Times New Roman" pitchFamily="18" charset="0"/>
              </a:rPr>
              <a:t>	Future system improvements will increase efficiency. then to record a video for data collection and utilize image processing techniques to quickly identify the sign </a:t>
            </a:r>
            <a:r>
              <a:rPr lang="en-IN" sz="1800" dirty="0">
                <a:solidFill>
                  <a:schemeClr val="tx1">
                    <a:lumMod val="50000"/>
                  </a:schemeClr>
                </a:solidFill>
                <a:latin typeface="Times New Roman" pitchFamily="18" charset="0"/>
                <a:cs typeface="Times New Roman" pitchFamily="18" charset="0"/>
              </a:rPr>
              <a:t>language. The Arduino can be interfaced to a Android through a Bluetooth module for displaying the output, which would be easy to view and also it reduces the weight of </a:t>
            </a:r>
            <a:r>
              <a:rPr lang="en-IN" sz="1800">
                <a:solidFill>
                  <a:schemeClr val="tx1">
                    <a:lumMod val="50000"/>
                  </a:schemeClr>
                </a:solidFill>
                <a:latin typeface="Times New Roman" pitchFamily="18" charset="0"/>
                <a:cs typeface="Times New Roman" pitchFamily="18" charset="0"/>
              </a:rPr>
              <a:t>the glove.</a:t>
            </a:r>
            <a:endParaRPr lang="en-IN" sz="1800" dirty="0">
              <a:solidFill>
                <a:schemeClr val="tx1">
                  <a:lumMod val="50000"/>
                </a:schemeClr>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046613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B76E-7E65-4EED-9054-41DE8B794F92}"/>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59C5E6-0113-4B09-AF2B-4CE8E7F41C7F}"/>
              </a:ext>
            </a:extLst>
          </p:cNvPr>
          <p:cNvSpPr>
            <a:spLocks noGrp="1"/>
          </p:cNvSpPr>
          <p:nvPr>
            <p:ph type="body" idx="1"/>
          </p:nvPr>
        </p:nvSpPr>
        <p:spPr>
          <a:xfrm>
            <a:off x="142737" y="1158775"/>
            <a:ext cx="8858526" cy="3738737"/>
          </a:xfrm>
        </p:spPr>
        <p:txBody>
          <a:bodyPr/>
          <a:lstStyle/>
          <a:p>
            <a:pPr marL="0" indent="0" algn="just">
              <a:lnSpc>
                <a:spcPct val="150000"/>
              </a:lnSpc>
              <a:spcBef>
                <a:spcPts val="1400"/>
              </a:spcBef>
              <a:buSzPts val="2400"/>
              <a:buNone/>
            </a:pPr>
            <a:r>
              <a:rPr lang="en-US" sz="1800" dirty="0">
                <a:latin typeface="Cambria" panose="02040503050406030204" pitchFamily="18" charset="0"/>
                <a:ea typeface="Cambria" panose="02040503050406030204" pitchFamily="18" charset="0"/>
                <a:cs typeface="Times New Roman" pitchFamily="18" charset="0"/>
              </a:rPr>
              <a:t>	This technique  allows  deaf, dumb,  and  blind persons  to  communicate  with  one  another. Dumb  people  speak in  their own language,  which is difficult for blind and conventional people to understand. The sign language is also translated into a written format to help deaf people. This text appears on a screen. Deaf people must be recovered. We'll using it to observe the hand motions for the deaf and blind. Hand movements are converted to text and then to voice by the system. If a person cannot hear the sound made due to those difficulties, a provision has been implemented into the text system so that the person still read and understand what the other person is trying to say.</a:t>
            </a:r>
            <a:endParaRPr lang="en-IN" sz="1800" dirty="0">
              <a:latin typeface="Cambria" panose="02040503050406030204" pitchFamily="18" charset="0"/>
              <a:ea typeface="Cambria" panose="02040503050406030204" pitchFamily="18" charset="0"/>
              <a:cs typeface="Times New Roman" pitchFamily="18" charset="0"/>
            </a:endParaRPr>
          </a:p>
        </p:txBody>
      </p:sp>
      <p:sp>
        <p:nvSpPr>
          <p:cNvPr id="5" name="Slide Number Placeholder 4">
            <a:extLst>
              <a:ext uri="{FF2B5EF4-FFF2-40B4-BE49-F238E27FC236}">
                <a16:creationId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17</a:t>
            </a:fld>
            <a:endParaRPr lang="en"/>
          </a:p>
        </p:txBody>
      </p:sp>
    </p:spTree>
    <p:extLst>
      <p:ext uri="{BB962C8B-B14F-4D97-AF65-F5344CB8AC3E}">
        <p14:creationId xmlns:p14="http://schemas.microsoft.com/office/powerpoint/2010/main" val="1565825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id="{15ADD2A5-1116-4E5D-AB14-4B8F174D1A68}"/>
              </a:ext>
            </a:extLst>
          </p:cNvPr>
          <p:cNvSpPr>
            <a:spLocks noGrp="1"/>
          </p:cNvSpPr>
          <p:nvPr>
            <p:ph type="body" idx="1"/>
          </p:nvPr>
        </p:nvSpPr>
        <p:spPr>
          <a:xfrm>
            <a:off x="110214" y="1111390"/>
            <a:ext cx="8919486" cy="3635022"/>
          </a:xfrm>
        </p:spPr>
        <p:txBody>
          <a:bodyPr/>
          <a:lstStyle/>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itchFamily="18" charset="0"/>
              </a:rPr>
              <a:t>Ali, S. </a:t>
            </a:r>
            <a:r>
              <a:rPr lang="en-IN" sz="1600" dirty="0" err="1">
                <a:latin typeface="Times New Roman" panose="02020603050405020304" pitchFamily="18" charset="0"/>
                <a:cs typeface="Times New Roman" pitchFamily="18" charset="0"/>
              </a:rPr>
              <a:t>Munawwar</a:t>
            </a:r>
            <a:r>
              <a:rPr lang="en-IN" sz="1600" dirty="0">
                <a:latin typeface="Times New Roman" panose="02020603050405020304" pitchFamily="18" charset="0"/>
                <a:cs typeface="Times New Roman" pitchFamily="18" charset="0"/>
              </a:rPr>
              <a:t>, B. Nadeem, “</a:t>
            </a:r>
            <a:r>
              <a:rPr lang="en-IN" sz="1600" dirty="0" err="1">
                <a:latin typeface="Times New Roman" panose="02020603050405020304" pitchFamily="18" charset="0"/>
                <a:cs typeface="Times New Roman" pitchFamily="18" charset="0"/>
              </a:rPr>
              <a:t>Electroni</a:t>
            </a:r>
            <a:r>
              <a:rPr lang="en-IN" sz="1600" dirty="0">
                <a:latin typeface="Times New Roman" panose="02020603050405020304" pitchFamily="18" charset="0"/>
                <a:cs typeface="Times New Roman" pitchFamily="18" charset="0"/>
              </a:rPr>
              <a:t> Speaking Glove for Speechless Patients”, August 2010, Bachelor of Electronic Engineering FYP Report, FEST, HIIT, Hamdard University, Karachi, Pakistan</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itchFamily="18" charset="0"/>
              </a:rPr>
              <a:t>N. P. Bhatti, A. </a:t>
            </a:r>
            <a:r>
              <a:rPr lang="en-IN" sz="1600" dirty="0" err="1">
                <a:latin typeface="Times New Roman" panose="02020603050405020304" pitchFamily="18" charset="0"/>
                <a:cs typeface="Times New Roman" pitchFamily="18" charset="0"/>
              </a:rPr>
              <a:t>Baqai</a:t>
            </a:r>
            <a:r>
              <a:rPr lang="en-IN" sz="1600" dirty="0">
                <a:latin typeface="Times New Roman" panose="02020603050405020304" pitchFamily="18" charset="0"/>
                <a:cs typeface="Times New Roman" pitchFamily="18" charset="0"/>
              </a:rPr>
              <a:t>, B. S. </a:t>
            </a:r>
            <a:r>
              <a:rPr lang="en-IN" sz="1600" dirty="0" err="1">
                <a:latin typeface="Times New Roman" panose="02020603050405020304" pitchFamily="18" charset="0"/>
                <a:cs typeface="Times New Roman" pitchFamily="18" charset="0"/>
              </a:rPr>
              <a:t>Chowdhry</a:t>
            </a:r>
            <a:r>
              <a:rPr lang="en-IN" sz="1600" dirty="0">
                <a:latin typeface="Times New Roman" panose="02020603050405020304" pitchFamily="18" charset="0"/>
                <a:cs typeface="Times New Roman" pitchFamily="18" charset="0"/>
              </a:rPr>
              <a:t>, M. A. </a:t>
            </a:r>
            <a:r>
              <a:rPr lang="en-IN" sz="1600" dirty="0" err="1">
                <a:latin typeface="Times New Roman" panose="02020603050405020304" pitchFamily="18" charset="0"/>
                <a:cs typeface="Times New Roman" pitchFamily="18" charset="0"/>
              </a:rPr>
              <a:t>Unar</a:t>
            </a:r>
            <a:r>
              <a:rPr lang="en-IN" sz="1600" dirty="0">
                <a:latin typeface="Times New Roman" panose="02020603050405020304" pitchFamily="18" charset="0"/>
                <a:cs typeface="Times New Roman" pitchFamily="18" charset="0"/>
              </a:rPr>
              <a:t>, “Electronic Hand Glove for Speech Impaired and Paralyzed Patients”, EIR Magazine, May 2009, pp. 59-63, </a:t>
            </a:r>
            <a:r>
              <a:rPr lang="en-IN" sz="1600" dirty="0" err="1">
                <a:latin typeface="Times New Roman" panose="02020603050405020304" pitchFamily="18" charset="0"/>
                <a:cs typeface="Times New Roman" pitchFamily="18" charset="0"/>
              </a:rPr>
              <a:t>Karachi,Pakistan</a:t>
            </a:r>
            <a:endParaRPr lang="en-IN" sz="1600" dirty="0">
              <a:latin typeface="Times New Roman" panose="02020603050405020304" pitchFamily="18" charset="0"/>
              <a:cs typeface="Times New Roman"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itchFamily="18" charset="0"/>
              </a:rPr>
              <a:t>B. B. Edin, L. Ascari, L. </a:t>
            </a:r>
            <a:r>
              <a:rPr lang="en-IN" sz="1600" dirty="0" err="1">
                <a:latin typeface="Times New Roman" panose="02020603050405020304" pitchFamily="18" charset="0"/>
                <a:cs typeface="Times New Roman" pitchFamily="18" charset="0"/>
              </a:rPr>
              <a:t>Beccai</a:t>
            </a:r>
            <a:r>
              <a:rPr lang="en-IN" sz="1600" dirty="0">
                <a:latin typeface="Times New Roman" panose="02020603050405020304" pitchFamily="18" charset="0"/>
                <a:cs typeface="Times New Roman" pitchFamily="18" charset="0"/>
              </a:rPr>
              <a:t>, S. Roccella, J. J. </a:t>
            </a:r>
            <a:r>
              <a:rPr lang="en-IN" sz="1600" dirty="0" err="1">
                <a:latin typeface="Times New Roman" panose="02020603050405020304" pitchFamily="18" charset="0"/>
                <a:cs typeface="Times New Roman" pitchFamily="18" charset="0"/>
              </a:rPr>
              <a:t>Cabibihan,M</a:t>
            </a:r>
            <a:r>
              <a:rPr lang="en-IN" sz="1600" dirty="0">
                <a:latin typeface="Times New Roman" panose="02020603050405020304" pitchFamily="18" charset="0"/>
                <a:cs typeface="Times New Roman" pitchFamily="18" charset="0"/>
              </a:rPr>
              <a:t>. C. </a:t>
            </a:r>
            <a:r>
              <a:rPr lang="en-IN" sz="1600" dirty="0" err="1">
                <a:latin typeface="Times New Roman" panose="02020603050405020304" pitchFamily="18" charset="0"/>
                <a:cs typeface="Times New Roman" pitchFamily="18" charset="0"/>
              </a:rPr>
              <a:t>Carrozza</a:t>
            </a:r>
            <a:r>
              <a:rPr lang="en-IN" sz="1600" dirty="0">
                <a:latin typeface="Times New Roman" panose="02020603050405020304" pitchFamily="18" charset="0"/>
                <a:cs typeface="Times New Roman" pitchFamily="18" charset="0"/>
              </a:rPr>
              <a:t>, “Bio-Inspired </a:t>
            </a:r>
            <a:r>
              <a:rPr lang="en-IN" sz="1600" dirty="0" err="1">
                <a:latin typeface="Times New Roman" panose="02020603050405020304" pitchFamily="18" charset="0"/>
                <a:cs typeface="Times New Roman" pitchFamily="18" charset="0"/>
              </a:rPr>
              <a:t>Sensorization</a:t>
            </a:r>
            <a:r>
              <a:rPr lang="en-IN" sz="1600" dirty="0">
                <a:latin typeface="Times New Roman" panose="02020603050405020304" pitchFamily="18" charset="0"/>
                <a:cs typeface="Times New Roman" pitchFamily="18" charset="0"/>
              </a:rPr>
              <a:t> of a Biomechatronic Robot Hand for the </a:t>
            </a:r>
            <a:r>
              <a:rPr lang="en-IN" sz="1600" dirty="0" err="1">
                <a:latin typeface="Times New Roman" panose="02020603050405020304" pitchFamily="18" charset="0"/>
                <a:cs typeface="Times New Roman" pitchFamily="18" charset="0"/>
              </a:rPr>
              <a:t>Graspand</a:t>
            </a:r>
            <a:r>
              <a:rPr lang="en-IN" sz="1600" dirty="0">
                <a:latin typeface="Times New Roman" panose="02020603050405020304" pitchFamily="18" charset="0"/>
                <a:cs typeface="Times New Roman" pitchFamily="18" charset="0"/>
              </a:rPr>
              <a:t>-Lift Task”, Brain Research Bulletin, Volume 75, Issue 6, 15 April 2008, pp. 785-795 [</a:t>
            </a:r>
            <a:r>
              <a:rPr lang="en-IN" sz="1600" dirty="0" err="1">
                <a:latin typeface="Times New Roman" panose="02020603050405020304" pitchFamily="18" charset="0"/>
                <a:cs typeface="Times New Roman" pitchFamily="18" charset="0"/>
              </a:rPr>
              <a:t>CrossRef</a:t>
            </a:r>
            <a:r>
              <a:rPr lang="en-IN" sz="1600" dirty="0">
                <a:latin typeface="Times New Roman" panose="02020603050405020304" pitchFamily="18" charset="0"/>
                <a:cs typeface="Times New Roman" pitchFamily="18" charset="0"/>
              </a:rPr>
              <a:t>]</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itchFamily="18" charset="0"/>
              </a:rPr>
              <a:t>M. Wald, “Captioning for Deaf and Hard of Hearing People by Editing Automatic Speech Recognition in Real Time”, Proceedings of 10th International Conference on Computers Helping People with Special Needs ICCHP 2006, LNCS 4061, pp. 683-690</a:t>
            </a: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81371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ADD2A5-1116-4E5D-AB14-4B8F174D1A68}"/>
              </a:ext>
            </a:extLst>
          </p:cNvPr>
          <p:cNvSpPr>
            <a:spLocks noGrp="1"/>
          </p:cNvSpPr>
          <p:nvPr>
            <p:ph type="body" idx="1"/>
          </p:nvPr>
        </p:nvSpPr>
        <p:spPr>
          <a:xfrm>
            <a:off x="80717" y="2114281"/>
            <a:ext cx="8919486" cy="1553152"/>
          </a:xfrm>
        </p:spPr>
        <p:txBody>
          <a:bodyPr/>
          <a:lstStyle/>
          <a:p>
            <a:pPr marL="285750" indent="-285750" algn="ctr">
              <a:lnSpc>
                <a:spcPct val="150000"/>
              </a:lnSpc>
              <a:buFont typeface="Arial" panose="020B0604020202020204" pitchFamily="34" charset="0"/>
              <a:buChar char="•"/>
            </a:pPr>
            <a:r>
              <a:rPr lang="en-IN" sz="6600" dirty="0" smtClean="0">
                <a:latin typeface="Arial Rounded MT Bold" panose="020F0704030504030204" pitchFamily="34" charset="0"/>
                <a:cs typeface="Times New Roman" pitchFamily="18" charset="0"/>
              </a:rPr>
              <a:t>THANK YOU</a:t>
            </a:r>
            <a:endParaRPr lang="en-IN" sz="6600" dirty="0">
              <a:latin typeface="Arial Rounded MT Bold" panose="020F0704030504030204" pitchFamily="34" charset="0"/>
              <a:cs typeface="Times New Roman" pitchFamily="18" charset="0"/>
            </a:endParaRP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r>
              <a:rPr lang="en" dirty="0" smtClean="0"/>
              <a:t>20</a:t>
            </a:r>
            <a:endParaRPr lang="en" dirty="0"/>
          </a:p>
        </p:txBody>
      </p:sp>
    </p:spTree>
    <p:extLst>
      <p:ext uri="{BB962C8B-B14F-4D97-AF65-F5344CB8AC3E}">
        <p14:creationId xmlns:p14="http://schemas.microsoft.com/office/powerpoint/2010/main" val="365559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FFDC-4575-EA71-967E-ED02BED6E4B0}"/>
              </a:ext>
            </a:extLst>
          </p:cNvPr>
          <p:cNvSpPr>
            <a:spLocks noGrp="1"/>
          </p:cNvSpPr>
          <p:nvPr>
            <p:ph type="title"/>
          </p:nvPr>
        </p:nvSpPr>
        <p:spPr/>
        <p:txBody>
          <a:bodyPr/>
          <a:lstStyle/>
          <a:p>
            <a:r>
              <a:rPr lang="en-IN" dirty="0">
                <a:latin typeface="Times New Roman" pitchFamily="18" charset="0"/>
                <a:cs typeface="Times New Roman" pitchFamily="18" charset="0"/>
              </a:rPr>
              <a:t>FINAL YEAR PROJECT </a:t>
            </a:r>
            <a:endParaRPr lang="en-US"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498F413F-139E-7606-1B74-1F4967697C98}"/>
              </a:ext>
            </a:extLst>
          </p:cNvPr>
          <p:cNvSpPr>
            <a:spLocks noGrp="1"/>
          </p:cNvSpPr>
          <p:nvPr>
            <p:ph type="body" idx="1"/>
          </p:nvPr>
        </p:nvSpPr>
        <p:spPr>
          <a:xfrm>
            <a:off x="940297" y="2868399"/>
            <a:ext cx="3378300" cy="2600304"/>
          </a:xfrm>
        </p:spPr>
        <p:txBody>
          <a:bodyPr/>
          <a:lstStyle/>
          <a:p>
            <a:r>
              <a:rPr lang="en-IN" b="1" dirty="0"/>
              <a:t>Group</a:t>
            </a:r>
            <a:r>
              <a:rPr lang="en-IN" dirty="0"/>
              <a:t> No: </a:t>
            </a:r>
            <a:r>
              <a:rPr lang="en-IN" dirty="0" smtClean="0"/>
              <a:t>34</a:t>
            </a:r>
            <a:endParaRPr lang="en-IN" dirty="0"/>
          </a:p>
          <a:p>
            <a:r>
              <a:rPr lang="en-IN" b="1" dirty="0"/>
              <a:t>Dept</a:t>
            </a:r>
            <a:r>
              <a:rPr lang="en-IN" dirty="0"/>
              <a:t>: Mechanical </a:t>
            </a:r>
          </a:p>
          <a:p>
            <a:r>
              <a:rPr lang="en-IN" b="1" dirty="0" smtClean="0"/>
              <a:t>Project </a:t>
            </a:r>
            <a:r>
              <a:rPr lang="en-IN" b="1" dirty="0"/>
              <a:t>Head</a:t>
            </a:r>
          </a:p>
          <a:p>
            <a:pPr lvl="1"/>
            <a:r>
              <a:rPr lang="en-IN" dirty="0" smtClean="0"/>
              <a:t>M</a:t>
            </a:r>
            <a:r>
              <a:rPr lang="en-IN" dirty="0" smtClean="0"/>
              <a:t>r. </a:t>
            </a:r>
            <a:r>
              <a:rPr lang="en-IN" dirty="0" err="1" smtClean="0"/>
              <a:t>J.Gunasekaran</a:t>
            </a:r>
            <a:endParaRPr lang="en-US" dirty="0"/>
          </a:p>
        </p:txBody>
      </p:sp>
      <p:sp>
        <p:nvSpPr>
          <p:cNvPr id="4" name="Text Placeholder 3">
            <a:extLst>
              <a:ext uri="{FF2B5EF4-FFF2-40B4-BE49-F238E27FC236}">
                <a16:creationId xmlns:a16="http://schemas.microsoft.com/office/drawing/2014/main" id="{ECDF09BE-96C0-F5DF-6DB3-5D4D450CF441}"/>
              </a:ext>
            </a:extLst>
          </p:cNvPr>
          <p:cNvSpPr>
            <a:spLocks noGrp="1"/>
          </p:cNvSpPr>
          <p:nvPr>
            <p:ph type="body" idx="2"/>
          </p:nvPr>
        </p:nvSpPr>
        <p:spPr>
          <a:xfrm>
            <a:off x="4160600" y="2850413"/>
            <a:ext cx="4043103" cy="2724300"/>
          </a:xfrm>
        </p:spPr>
        <p:txBody>
          <a:bodyPr/>
          <a:lstStyle/>
          <a:p>
            <a:r>
              <a:rPr lang="en-IN" b="1" dirty="0"/>
              <a:t>Project Members</a:t>
            </a:r>
          </a:p>
          <a:p>
            <a:pPr lvl="1"/>
            <a:r>
              <a:rPr lang="en-IN" dirty="0"/>
              <a:t>R.Naresh Kumar</a:t>
            </a:r>
          </a:p>
          <a:p>
            <a:pPr lvl="1"/>
            <a:r>
              <a:rPr lang="en-IN" dirty="0"/>
              <a:t>Prasanna Balasubramanian </a:t>
            </a:r>
          </a:p>
          <a:p>
            <a:pPr lvl="1"/>
            <a:r>
              <a:rPr lang="en-IN" dirty="0"/>
              <a:t>Rohit.K</a:t>
            </a:r>
            <a:endParaRPr lang="en-US" dirty="0"/>
          </a:p>
        </p:txBody>
      </p:sp>
      <p:sp>
        <p:nvSpPr>
          <p:cNvPr id="5" name="Slide Number Placeholder 4">
            <a:extLst>
              <a:ext uri="{FF2B5EF4-FFF2-40B4-BE49-F238E27FC236}">
                <a16:creationId xmlns:a16="http://schemas.microsoft.com/office/drawing/2014/main" id="{4E7FF9F8-8711-2FEA-B33B-397C5DA67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7" name="TextBox 6">
            <a:extLst>
              <a:ext uri="{FF2B5EF4-FFF2-40B4-BE49-F238E27FC236}">
                <a16:creationId xmlns:a16="http://schemas.microsoft.com/office/drawing/2014/main" id="{2786FCA5-6807-79AF-E40A-5C0412A0F159}"/>
              </a:ext>
            </a:extLst>
          </p:cNvPr>
          <p:cNvSpPr txBox="1"/>
          <p:nvPr/>
        </p:nvSpPr>
        <p:spPr>
          <a:xfrm>
            <a:off x="814275" y="1465985"/>
            <a:ext cx="4345513" cy="1077218"/>
          </a:xfrm>
          <a:prstGeom prst="rect">
            <a:avLst/>
          </a:prstGeom>
          <a:noFill/>
        </p:spPr>
        <p:txBody>
          <a:bodyPr wrap="square" rtlCol="0">
            <a:spAutoFit/>
          </a:bodyPr>
          <a:lstStyle/>
          <a:p>
            <a:pPr algn="l"/>
            <a:r>
              <a:rPr lang="en-IN" sz="2400" dirty="0">
                <a:solidFill>
                  <a:schemeClr val="dk1"/>
                </a:solidFill>
                <a:latin typeface="Roboto Condensed Light"/>
                <a:ea typeface="Roboto Condensed Light"/>
                <a:sym typeface="Roboto Condensed Light"/>
              </a:rPr>
              <a:t>Panimalar Engineering College </a:t>
            </a:r>
          </a:p>
          <a:p>
            <a:pPr algn="l"/>
            <a:r>
              <a:rPr lang="en-IN" sz="2000" dirty="0">
                <a:solidFill>
                  <a:schemeClr val="dk1"/>
                </a:solidFill>
                <a:latin typeface="Roboto Condensed Light"/>
                <a:ea typeface="Roboto Condensed Light"/>
                <a:sym typeface="Roboto Condensed Light"/>
              </a:rPr>
              <a:t>Dept: Mechanical Engineering</a:t>
            </a:r>
          </a:p>
          <a:p>
            <a:pPr algn="l"/>
            <a:r>
              <a:rPr lang="en-IN" sz="2000" dirty="0">
                <a:solidFill>
                  <a:schemeClr val="dk1"/>
                </a:solidFill>
                <a:latin typeface="Roboto Condensed Light"/>
                <a:ea typeface="Roboto Condensed Light"/>
                <a:sym typeface="Roboto Condensed Light"/>
              </a:rPr>
              <a:t>Year: 4th</a:t>
            </a:r>
            <a:endParaRPr lang="en-US" sz="2000" dirty="0">
              <a:solidFill>
                <a:schemeClr val="dk1"/>
              </a:solidFill>
              <a:latin typeface="Roboto Condensed Light"/>
              <a:ea typeface="Roboto Condensed Light"/>
              <a:sym typeface="Roboto Condensed Light"/>
            </a:endParaRPr>
          </a:p>
        </p:txBody>
      </p:sp>
      <p:pic>
        <p:nvPicPr>
          <p:cNvPr id="10" name="Picture 10">
            <a:extLst>
              <a:ext uri="{FF2B5EF4-FFF2-40B4-BE49-F238E27FC236}">
                <a16:creationId xmlns:a16="http://schemas.microsoft.com/office/drawing/2014/main" id="{B24121AA-DB7D-A63D-4996-350030DF7EF2}"/>
              </a:ext>
            </a:extLst>
          </p:cNvPr>
          <p:cNvPicPr>
            <a:picLocks noChangeAspect="1"/>
          </p:cNvPicPr>
          <p:nvPr/>
        </p:nvPicPr>
        <p:blipFill rotWithShape="1">
          <a:blip r:embed="rId2"/>
          <a:srcRect t="52751"/>
          <a:stretch/>
        </p:blipFill>
        <p:spPr>
          <a:xfrm>
            <a:off x="40940" y="1379945"/>
            <a:ext cx="5892182" cy="1382444"/>
          </a:xfrm>
          <a:prstGeom prst="rect">
            <a:avLst/>
          </a:prstGeom>
        </p:spPr>
      </p:pic>
      <p:pic>
        <p:nvPicPr>
          <p:cNvPr id="11" name="Picture 11">
            <a:extLst>
              <a:ext uri="{FF2B5EF4-FFF2-40B4-BE49-F238E27FC236}">
                <a16:creationId xmlns:a16="http://schemas.microsoft.com/office/drawing/2014/main" id="{E352613A-27CB-4EDC-9349-D8C34B195347}"/>
              </a:ext>
            </a:extLst>
          </p:cNvPr>
          <p:cNvPicPr>
            <a:picLocks noChangeAspect="1"/>
          </p:cNvPicPr>
          <p:nvPr/>
        </p:nvPicPr>
        <p:blipFill>
          <a:blip r:embed="rId3"/>
          <a:stretch>
            <a:fillRect/>
          </a:stretch>
        </p:blipFill>
        <p:spPr>
          <a:xfrm>
            <a:off x="5933122" y="1422965"/>
            <a:ext cx="1948697" cy="1296404"/>
          </a:xfrm>
          <a:prstGeom prst="rect">
            <a:avLst/>
          </a:prstGeom>
        </p:spPr>
      </p:pic>
    </p:spTree>
    <p:extLst>
      <p:ext uri="{BB962C8B-B14F-4D97-AF65-F5344CB8AC3E}">
        <p14:creationId xmlns:p14="http://schemas.microsoft.com/office/powerpoint/2010/main" val="1316093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AIM OF PROJECT</a:t>
            </a:r>
            <a:endParaRPr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187057" y="1318806"/>
            <a:ext cx="7925757" cy="1755900"/>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a:solidFill>
                  <a:srgbClr val="222222"/>
                </a:solidFill>
                <a:effectLst/>
                <a:latin typeface="Cambria" panose="02040503050406030204" pitchFamily="18" charset="0"/>
                <a:ea typeface="Cambria" panose="02040503050406030204" pitchFamily="18" charset="0"/>
                <a:cs typeface="Times New Roman" panose="02020603050405020304" pitchFamily="18" charset="0"/>
              </a:rPr>
              <a:t>Our main aim is to design a  glove that translates sign language into text and speech.</a:t>
            </a:r>
            <a:endParaRPr lang="en-US" sz="1800" dirty="0">
              <a:solidFill>
                <a:schemeClr val="tx2">
                  <a:lumMod val="10000"/>
                </a:schemeClr>
              </a:solidFill>
              <a:latin typeface="Cambria" panose="02040503050406030204" pitchFamily="18" charset="0"/>
              <a:ea typeface="Cambria" panose="020405030504060302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2" name="Picture 2">
            <a:extLst>
              <a:ext uri="{FF2B5EF4-FFF2-40B4-BE49-F238E27FC236}">
                <a16:creationId xmlns:a16="http://schemas.microsoft.com/office/drawing/2014/main" id="{75CAB32F-79B2-5B5D-B2A4-5851BA8CCA54}"/>
              </a:ext>
            </a:extLst>
          </p:cNvPr>
          <p:cNvPicPr>
            <a:picLocks noChangeAspect="1"/>
          </p:cNvPicPr>
          <p:nvPr/>
        </p:nvPicPr>
        <p:blipFill>
          <a:blip r:embed="rId3"/>
          <a:stretch>
            <a:fillRect/>
          </a:stretch>
        </p:blipFill>
        <p:spPr>
          <a:xfrm>
            <a:off x="2016814" y="2085080"/>
            <a:ext cx="6096000" cy="25514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ABSTRACT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484194" y="1535198"/>
            <a:ext cx="8309404" cy="3215727"/>
          </a:xfrm>
          <a:prstGeom prst="rect">
            <a:avLst/>
          </a:prstGeom>
        </p:spPr>
        <p:txBody>
          <a:bodyPr spcFirstLastPara="1" wrap="square" lIns="91425" tIns="91425" rIns="91425" bIns="91425" anchor="t" anchorCtr="0">
            <a:noAutofit/>
          </a:bodyPr>
          <a:lstStyle/>
          <a:p>
            <a:pPr marL="0" indent="0" algn="just">
              <a:lnSpc>
                <a:spcPct val="150000"/>
              </a:lnSpc>
              <a:spcBef>
                <a:spcPts val="0"/>
              </a:spcBef>
              <a:buSzPts val="2400"/>
              <a:buNone/>
            </a:pPr>
            <a:r>
              <a:rPr lang="en-US" sz="1800" dirty="0">
                <a:solidFill>
                  <a:schemeClr val="tx1"/>
                </a:solidFill>
                <a:latin typeface="Cambria" panose="02040503050406030204" pitchFamily="18" charset="0"/>
                <a:ea typeface="Cambria" panose="02040503050406030204" pitchFamily="18" charset="0"/>
                <a:cs typeface="Times New Roman" pitchFamily="18" charset="0"/>
              </a:rPr>
              <a:t>	Dumb and deaf persons make up a large portion of India's population. As a result, the system is developing a glove-based device for converting ASL to speech. The basic system is divided into 2 parts recognition of sign language and conversion to text, followed by voice. The sign language glove is made up of a pair of basic hand gloves with mems sensors that detect how much the hand moved. The sensors that increase resistance based on the degree of bend on the sensor are known as mems sensors. </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ABSTRACT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278619" y="1606487"/>
            <a:ext cx="8586762" cy="3030013"/>
          </a:xfrm>
          <a:prstGeom prst="rect">
            <a:avLst/>
          </a:prstGeom>
        </p:spPr>
        <p:txBody>
          <a:bodyPr spcFirstLastPara="1" wrap="square" lIns="91425" tIns="91425" rIns="91425" bIns="91425" anchor="t" anchorCtr="0">
            <a:noAutofit/>
          </a:bodyPr>
          <a:lstStyle/>
          <a:p>
            <a:pPr marL="0" indent="0" algn="just">
              <a:lnSpc>
                <a:spcPct val="150000"/>
              </a:lnSpc>
              <a:spcBef>
                <a:spcPts val="0"/>
              </a:spcBef>
              <a:buSzPts val="2400"/>
              <a:buNone/>
            </a:pPr>
            <a:r>
              <a:rPr lang="en-US" sz="1800" dirty="0">
                <a:solidFill>
                  <a:schemeClr val="tx1"/>
                </a:solidFill>
                <a:latin typeface="Cambria" panose="02040503050406030204" pitchFamily="18" charset="0"/>
                <a:ea typeface="Cambria" panose="02040503050406030204" pitchFamily="18" charset="0"/>
                <a:cs typeface="Times New Roman" pitchFamily="18" charset="0"/>
              </a:rPr>
              <a:t>	Data from the sensors is sent to the Arduino control unit, where the analogue signals are digitally transformed and compared to the recorded value for sign detection, and then displayed as text on the display. Also,  Persons who are deaf or hard of hearing communicate with society using sign languages that are difficult to interpret by non-deaf or hard of hearing people. As a result, communication between deaf-mutes and non-mutes has always been a challenge. Everywhere in the world, there are difficult tasks.</a:t>
            </a:r>
            <a:endParaRPr lang="en-US" sz="1800" dirty="0">
              <a:solidFill>
                <a:schemeClr val="tx1"/>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036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INTRODUCTION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12356" y="1105180"/>
            <a:ext cx="9079849" cy="3531320"/>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sz="1800" dirty="0">
                <a:solidFill>
                  <a:schemeClr val="accent2"/>
                </a:solidFill>
                <a:latin typeface="Cambria" panose="02040503050406030204" pitchFamily="18" charset="0"/>
                <a:ea typeface="Cambria" panose="02040503050406030204" pitchFamily="18" charset="0"/>
                <a:cs typeface="Times New Roman" pitchFamily="18" charset="0"/>
              </a:rPr>
              <a:t>	 India constitutes around 2.4 million of Deaf and Dumb population. These people lack the amenities which a normal person should own. This decreasing ratio of Literate and Employed Deaf and Dumb point population is a result of the physical disability of hearing for deaf people and disability of speaking for dumb people so it yields to lack of communication between normal person and Deaf and Dumb Person. It actually becomes the same problem of two persons which knows two different language, no one of them knows any common language so its becomes a problem to talk with each other and so they requires a translator physically which may not be always convenient to arrange and this same kind of problem occurs in between the Normal Person and the Deaf person.</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69555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EXISTING SYSTEM</a:t>
            </a:r>
            <a:endParaRPr lang="en-US"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93" name="Google Shape;193;p12"/>
          <p:cNvSpPr txBox="1">
            <a:spLocks noGrp="1"/>
          </p:cNvSpPr>
          <p:nvPr>
            <p:ph type="body" idx="1"/>
          </p:nvPr>
        </p:nvSpPr>
        <p:spPr>
          <a:xfrm>
            <a:off x="293683" y="1158775"/>
            <a:ext cx="8236274" cy="3000016"/>
          </a:xfrm>
          <a:prstGeom prst="rect">
            <a:avLst/>
          </a:prstGeom>
        </p:spPr>
        <p:txBody>
          <a:bodyPr spcFirstLastPara="1" wrap="square" lIns="91425" tIns="91425" rIns="91425" bIns="91425" anchor="t" anchorCtr="0">
            <a:noAutofit/>
          </a:bodyPr>
          <a:lstStyle/>
          <a:p>
            <a:pPr marL="0" indent="0" algn="just">
              <a:lnSpc>
                <a:spcPct val="150000"/>
              </a:lnSpc>
              <a:spcBef>
                <a:spcPts val="1400"/>
              </a:spcBef>
              <a:buSzPts val="2400"/>
              <a:buNone/>
            </a:pPr>
            <a:r>
              <a:rPr lang="en-US" sz="1800" dirty="0">
                <a:latin typeface="Cambria" panose="02040503050406030204" pitchFamily="18" charset="0"/>
                <a:ea typeface="Cambria" panose="02040503050406030204" pitchFamily="18" charset="0"/>
                <a:cs typeface="Times New Roman" panose="02020603050405020304" pitchFamily="18" charset="0"/>
              </a:rPr>
              <a:t>	In existing system, there is no circuit is used to announce their thoughts of physically challenged peoples. In existing method is sign language, it couldn't understand all people for communication. There after a circuit is used to design predetermined postures are captured and matching the captured image with deaf &amp; dump peoples sign </a:t>
            </a:r>
            <a:r>
              <a:rPr lang="en-IN" sz="1800" dirty="0">
                <a:latin typeface="Cambria" panose="02040503050406030204" pitchFamily="18" charset="0"/>
                <a:ea typeface="Cambria" panose="02040503050406030204" pitchFamily="18" charset="0"/>
                <a:cs typeface="Times New Roman" panose="02020603050405020304" pitchFamily="18" charset="0"/>
              </a:rPr>
              <a:t>language using a Flux sensor.</a:t>
            </a:r>
            <a:endParaRPr lang="en-US" sz="1800" dirty="0">
              <a:latin typeface="Cambria" panose="02040503050406030204" pitchFamily="18" charset="0"/>
              <a:ea typeface="Cambria" panose="020405030504060302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1E424C98-634F-BB90-085B-19B611A9CA0D}"/>
              </a:ext>
            </a:extLst>
          </p:cNvPr>
          <p:cNvPicPr>
            <a:picLocks noChangeAspect="1"/>
          </p:cNvPicPr>
          <p:nvPr/>
        </p:nvPicPr>
        <p:blipFill>
          <a:blip r:embed="rId3"/>
          <a:stretch>
            <a:fillRect/>
          </a:stretch>
        </p:blipFill>
        <p:spPr>
          <a:xfrm>
            <a:off x="1585366" y="3636500"/>
            <a:ext cx="4762500" cy="1114425"/>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F47A-C7FB-4FD5-A4CC-EE9F0EB532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9AA40C3-B66B-4297-B378-4A26BC42B11A}"/>
              </a:ext>
            </a:extLst>
          </p:cNvPr>
          <p:cNvSpPr>
            <a:spLocks noGrp="1"/>
          </p:cNvSpPr>
          <p:nvPr>
            <p:ph type="body" idx="1"/>
          </p:nvPr>
        </p:nvSpPr>
        <p:spPr>
          <a:xfrm>
            <a:off x="440268" y="1537988"/>
            <a:ext cx="7905242" cy="2892344"/>
          </a:xfrm>
        </p:spPr>
        <p:txBody>
          <a:bodyPr/>
          <a:lstStyle/>
          <a:p>
            <a:pPr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itchFamily="18" charset="0"/>
              </a:rPr>
              <a:t>Processing time is high.</a:t>
            </a:r>
          </a:p>
          <a:p>
            <a:pPr algn="just">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cs typeface="Times New Roman" pitchFamily="18" charset="0"/>
              </a:rPr>
              <a:t>The Flux Sensor Breaks easily and it’s life time is less.</a:t>
            </a:r>
            <a:endParaRPr lang="en-US" sz="1800" dirty="0">
              <a:latin typeface="Cambria" panose="02040503050406030204" pitchFamily="18" charset="0"/>
              <a:ea typeface="Cambria" panose="02040503050406030204" pitchFamily="18" charset="0"/>
              <a:cs typeface="Times New Roman" pitchFamily="18" charset="0"/>
            </a:endParaRPr>
          </a:p>
          <a:p>
            <a:pPr algn="just">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itchFamily="18" charset="0"/>
              </a:rPr>
              <a:t>Accuracy level depend upon Human error.</a:t>
            </a:r>
          </a:p>
          <a:p>
            <a:pPr algn="just">
              <a:lnSpc>
                <a:spcPct val="150000"/>
              </a:lnSpc>
              <a:buFont typeface="Arial" panose="020B0604020202020204" pitchFamily="34" charset="0"/>
              <a:buChar char="•"/>
            </a:pPr>
            <a:endParaRPr lang="en-IN" sz="1800" dirty="0">
              <a:latin typeface="Cambria" panose="02040503050406030204" pitchFamily="18" charset="0"/>
              <a:ea typeface="Cambria" panose="02040503050406030204" pitchFamily="18" charset="0"/>
              <a:cs typeface="Times New Roman" pitchFamily="18" charset="0"/>
            </a:endParaRPr>
          </a:p>
        </p:txBody>
      </p:sp>
      <p:sp>
        <p:nvSpPr>
          <p:cNvPr id="5" name="Slide Number Placeholder 4">
            <a:extLst>
              <a:ext uri="{FF2B5EF4-FFF2-40B4-BE49-F238E27FC236}">
                <a16:creationId xmlns:a16="http://schemas.microsoft.com/office/drawing/2014/main"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43129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C270-A84B-4183-864C-F73859C8E7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3DCE1F-DCDB-44D0-894F-1E1EDF67E158}"/>
              </a:ext>
            </a:extLst>
          </p:cNvPr>
          <p:cNvSpPr>
            <a:spLocks noGrp="1"/>
          </p:cNvSpPr>
          <p:nvPr>
            <p:ph type="body" idx="1"/>
          </p:nvPr>
        </p:nvSpPr>
        <p:spPr>
          <a:xfrm>
            <a:off x="363621" y="790223"/>
            <a:ext cx="8046391" cy="3894666"/>
          </a:xfrm>
        </p:spPr>
        <p:txBody>
          <a:bodyPr/>
          <a:lstStyle/>
          <a:p>
            <a:pPr marL="101600" indent="0" algn="just">
              <a:lnSpc>
                <a:spcPct val="150000"/>
              </a:lnSpc>
              <a:buNone/>
            </a:pPr>
            <a:endParaRPr lang="en-US" dirty="0">
              <a:latin typeface="Times New Roman" pitchFamily="18" charset="0"/>
              <a:cs typeface="Times New Roman" pitchFamily="18" charset="0"/>
            </a:endParaRPr>
          </a:p>
          <a:p>
            <a:pPr marL="285750" indent="-285750" algn="just">
              <a:lnSpc>
                <a:spcPct val="150000"/>
              </a:lnSpc>
              <a:spcBef>
                <a:spcPts val="1400"/>
              </a:spcBef>
              <a:buSzPts val="2400"/>
            </a:pPr>
            <a:endParaRPr lang="en-US" sz="18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7" name="TextBox 6">
            <a:extLst>
              <a:ext uri="{FF2B5EF4-FFF2-40B4-BE49-F238E27FC236}">
                <a16:creationId xmlns:a16="http://schemas.microsoft.com/office/drawing/2014/main" id="{379277A7-02E3-A11B-8FF5-45B3E7D53475}"/>
              </a:ext>
            </a:extLst>
          </p:cNvPr>
          <p:cNvSpPr txBox="1"/>
          <p:nvPr/>
        </p:nvSpPr>
        <p:spPr>
          <a:xfrm>
            <a:off x="620307" y="1262825"/>
            <a:ext cx="7903385" cy="2949462"/>
          </a:xfrm>
          <a:prstGeom prst="rect">
            <a:avLst/>
          </a:prstGeom>
          <a:noFill/>
        </p:spPr>
        <p:txBody>
          <a:bodyPr wrap="square">
            <a:spAutoFit/>
          </a:bodyPr>
          <a:lstStyle/>
          <a:p>
            <a:pPr algn="just">
              <a:lnSpc>
                <a:spcPct val="150000"/>
              </a:lnSpc>
            </a:pPr>
            <a:r>
              <a:rPr lang="en-IN" sz="1800" dirty="0">
                <a:latin typeface="Cambria" panose="02040503050406030204" pitchFamily="18" charset="0"/>
                <a:ea typeface="Cambria" panose="02040503050406030204" pitchFamily="18" charset="0"/>
              </a:rPr>
              <a:t>	In proposed system we have using Mems sensor to converts sign language to voice as well as displays text in LCD display of controller . A gesture based circuit is designed to express the need of speechless patient &amp; physically challenged people. The pre-determined gesture is stored in microcontroller to process what types of gesture is generating and expressed thought is announce as voice.</a:t>
            </a:r>
          </a:p>
          <a:p>
            <a:pPr algn="just">
              <a:lnSpc>
                <a:spcPct val="150000"/>
              </a:lnSpc>
            </a:pPr>
            <a:endParaRPr lang="en-IN" sz="1800" dirty="0">
              <a:latin typeface="Cambria" panose="02040503050406030204" pitchFamily="18" charset="0"/>
              <a:ea typeface="Cambria" panose="02040503050406030204" pitchFamily="18" charset="0"/>
            </a:endParaRPr>
          </a:p>
        </p:txBody>
      </p:sp>
      <p:pic>
        <p:nvPicPr>
          <p:cNvPr id="4" name="Picture 5">
            <a:extLst>
              <a:ext uri="{FF2B5EF4-FFF2-40B4-BE49-F238E27FC236}">
                <a16:creationId xmlns:a16="http://schemas.microsoft.com/office/drawing/2014/main" id="{52638F92-014B-B88A-F752-A252C9CCF290}"/>
              </a:ext>
            </a:extLst>
          </p:cNvPr>
          <p:cNvPicPr>
            <a:picLocks noChangeAspect="1"/>
          </p:cNvPicPr>
          <p:nvPr/>
        </p:nvPicPr>
        <p:blipFill rotWithShape="1">
          <a:blip r:embed="rId3"/>
          <a:srcRect/>
          <a:stretch/>
        </p:blipFill>
        <p:spPr>
          <a:xfrm>
            <a:off x="3933827" y="3389517"/>
            <a:ext cx="2138848" cy="1693020"/>
          </a:xfrm>
          <a:prstGeom prst="rect">
            <a:avLst/>
          </a:prstGeom>
        </p:spPr>
      </p:pic>
    </p:spTree>
    <p:extLst>
      <p:ext uri="{BB962C8B-B14F-4D97-AF65-F5344CB8AC3E}">
        <p14:creationId xmlns:p14="http://schemas.microsoft.com/office/powerpoint/2010/main" val="2081813674"/>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TotalTime>
  <Words>368</Words>
  <Application>Microsoft Office PowerPoint</Application>
  <PresentationFormat>On-screen Show (16:9)</PresentationFormat>
  <Paragraphs>86</Paragraphs>
  <Slides>19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Times New Roman</vt:lpstr>
      <vt:lpstr>Arial Rounded MT Bold</vt:lpstr>
      <vt:lpstr>Arial</vt:lpstr>
      <vt:lpstr>Roboto Condensed</vt:lpstr>
      <vt:lpstr>Arvo</vt:lpstr>
      <vt:lpstr>Cambria</vt:lpstr>
      <vt:lpstr>Roboto Condensed Light</vt:lpstr>
      <vt:lpstr>Salerio template</vt:lpstr>
      <vt:lpstr>WEARABLE GLOVE FOR TRANSLATE SIGN LANGUAGE INTO TEXT AND SPEECH  </vt:lpstr>
      <vt:lpstr>FINAL YEAR PROJECT </vt:lpstr>
      <vt:lpstr>AIM OF PROJECT</vt:lpstr>
      <vt:lpstr>ABSTRACT</vt:lpstr>
      <vt:lpstr>ABSTRACT</vt:lpstr>
      <vt:lpstr>INTRODUCTION </vt:lpstr>
      <vt:lpstr>EXISTING SYSTEM</vt:lpstr>
      <vt:lpstr>DISADVANTAGES</vt:lpstr>
      <vt:lpstr>PROPOSED SYSTEM</vt:lpstr>
      <vt:lpstr>ADVANTAGES</vt:lpstr>
      <vt:lpstr>BLOCK DIAGRAM</vt:lpstr>
      <vt:lpstr>MODULES</vt:lpstr>
      <vt:lpstr>HARDWARE REQUIREMENTS</vt:lpstr>
      <vt:lpstr>SOFTWARE REQUIREMENTS</vt:lpstr>
      <vt:lpstr>EXPECTED OUTCOME </vt:lpstr>
      <vt:lpstr>FUTURE WORK</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User</cp:lastModifiedBy>
  <cp:revision>97</cp:revision>
  <dcterms:modified xsi:type="dcterms:W3CDTF">2023-04-09T16:44:39Z</dcterms:modified>
</cp:coreProperties>
</file>