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5" r:id="rId2"/>
  </p:sldMasterIdLst>
  <p:notesMasterIdLst>
    <p:notesMasterId r:id="rId23"/>
  </p:notesMasterIdLst>
  <p:sldIdLst>
    <p:sldId id="287" r:id="rId3"/>
    <p:sldId id="256" r:id="rId4"/>
    <p:sldId id="288" r:id="rId5"/>
    <p:sldId id="263" r:id="rId6"/>
    <p:sldId id="292" r:id="rId7"/>
    <p:sldId id="290" r:id="rId8"/>
    <p:sldId id="293" r:id="rId9"/>
    <p:sldId id="294" r:id="rId10"/>
    <p:sldId id="295" r:id="rId11"/>
    <p:sldId id="260" r:id="rId12"/>
    <p:sldId id="296" r:id="rId13"/>
    <p:sldId id="265" r:id="rId14"/>
    <p:sldId id="266" r:id="rId15"/>
    <p:sldId id="267" r:id="rId16"/>
    <p:sldId id="297" r:id="rId17"/>
    <p:sldId id="298" r:id="rId18"/>
    <p:sldId id="299" r:id="rId19"/>
    <p:sldId id="300" r:id="rId20"/>
    <p:sldId id="301"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C5843-50C7-4FE0-81CC-239F15FB3941}"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63EB9-67D7-4264-B2E0-EA8635DA9981}" type="slidenum">
              <a:rPr lang="en-IN" smtClean="0"/>
              <a:t>‹#›</a:t>
            </a:fld>
            <a:endParaRPr lang="en-IN"/>
          </a:p>
        </p:txBody>
      </p:sp>
    </p:spTree>
    <p:extLst>
      <p:ext uri="{BB962C8B-B14F-4D97-AF65-F5344CB8AC3E}">
        <p14:creationId xmlns:p14="http://schemas.microsoft.com/office/powerpoint/2010/main" val="254913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68FA-BA5B-0FB2-B3FF-BF4FF3DD4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CF8B2-8C96-0C58-FF69-25869D8F07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7BB9FF-784B-627A-2A9E-973B16CA0C3C}"/>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5" name="Footer Placeholder 4">
            <a:extLst>
              <a:ext uri="{FF2B5EF4-FFF2-40B4-BE49-F238E27FC236}">
                <a16:creationId xmlns:a16="http://schemas.microsoft.com/office/drawing/2014/main" id="{15073ADD-9CB4-39F1-C654-A7700F05C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BDA15-D419-4B3A-DB7E-28E20059C258}"/>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286860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B09A-5797-D05D-9D76-A191613D1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AB383-C1B3-73B2-6751-B844828FB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438AA-258C-41DD-28D1-08B73626DC57}"/>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5" name="Footer Placeholder 4">
            <a:extLst>
              <a:ext uri="{FF2B5EF4-FFF2-40B4-BE49-F238E27FC236}">
                <a16:creationId xmlns:a16="http://schemas.microsoft.com/office/drawing/2014/main" id="{D2AA0AF9-8EEB-4721-4BBE-232875D75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0E8E7-7B2B-66CF-7688-42440447F35E}"/>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5420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976B84-B646-A3C8-3B9A-EA67195F2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060DD8-759D-6DB9-A337-3F141C90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97423-5C4C-61F2-409E-140A6D72E38E}"/>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5" name="Footer Placeholder 4">
            <a:extLst>
              <a:ext uri="{FF2B5EF4-FFF2-40B4-BE49-F238E27FC236}">
                <a16:creationId xmlns:a16="http://schemas.microsoft.com/office/drawing/2014/main" id="{2F272554-A3D9-04E2-1476-70DBC3B4B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956DD-47C2-71E4-A624-1CF40956B09A}"/>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2495732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1219200" y="4876800"/>
            <a:ext cx="9975701"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5892800" y="5355103"/>
            <a:ext cx="5299456" cy="914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5"/>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2" name="Google Shape;22;p23"/>
          <p:cNvSpPr txBox="1">
            <a:spLocks noGrp="1"/>
          </p:cNvSpPr>
          <p:nvPr>
            <p:ph type="body" idx="2"/>
          </p:nvPr>
        </p:nvSpPr>
        <p:spPr>
          <a:xfrm>
            <a:off x="1219200" y="274320"/>
            <a:ext cx="9973056" cy="4572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5"/>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3" name="Google Shape;23;p23"/>
          <p:cNvSpPr txBox="1">
            <a:spLocks noGrp="1"/>
          </p:cNvSpPr>
          <p:nvPr>
            <p:ph type="dt" idx="10"/>
          </p:nvPr>
        </p:nvSpPr>
        <p:spPr>
          <a:xfrm>
            <a:off x="8970433" y="6408740"/>
            <a:ext cx="2559051"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ftr" idx="11"/>
          </p:nvPr>
        </p:nvSpPr>
        <p:spPr>
          <a:xfrm>
            <a:off x="5839884" y="6408740"/>
            <a:ext cx="3134783"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sldNum" idx="12"/>
          </p:nvPr>
        </p:nvSpPr>
        <p:spPr>
          <a:xfrm>
            <a:off x="11529484" y="6408740"/>
            <a:ext cx="488949"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i="0" u="none" strike="noStrike" cap="none">
                <a:solidFill>
                  <a:schemeClr val="dk1"/>
                </a:solidFill>
                <a:latin typeface="Tahoma"/>
                <a:ea typeface="Tahoma"/>
                <a:cs typeface="Tahoma"/>
                <a:sym typeface="Tahoma"/>
              </a:defRPr>
            </a:lvl1pPr>
            <a:lvl2pPr marL="0" lvl="1" indent="0" algn="r">
              <a:spcBef>
                <a:spcPts val="0"/>
              </a:spcBef>
              <a:spcAft>
                <a:spcPts val="0"/>
              </a:spcAft>
              <a:buNone/>
              <a:defRPr sz="1000" b="0" i="0" u="none" strike="noStrike" cap="none">
                <a:solidFill>
                  <a:schemeClr val="dk1"/>
                </a:solidFill>
                <a:latin typeface="Tahoma"/>
                <a:ea typeface="Tahoma"/>
                <a:cs typeface="Tahoma"/>
                <a:sym typeface="Tahoma"/>
              </a:defRPr>
            </a:lvl2pPr>
            <a:lvl3pPr marL="0" lvl="2" indent="0" algn="r">
              <a:spcBef>
                <a:spcPts val="0"/>
              </a:spcBef>
              <a:spcAft>
                <a:spcPts val="0"/>
              </a:spcAft>
              <a:buNone/>
              <a:defRPr sz="1000" b="0" i="0" u="none" strike="noStrike" cap="none">
                <a:solidFill>
                  <a:schemeClr val="dk1"/>
                </a:solidFill>
                <a:latin typeface="Tahoma"/>
                <a:ea typeface="Tahoma"/>
                <a:cs typeface="Tahoma"/>
                <a:sym typeface="Tahoma"/>
              </a:defRPr>
            </a:lvl3pPr>
            <a:lvl4pPr marL="0" lvl="3" indent="0" algn="r">
              <a:spcBef>
                <a:spcPts val="0"/>
              </a:spcBef>
              <a:spcAft>
                <a:spcPts val="0"/>
              </a:spcAft>
              <a:buNone/>
              <a:defRPr sz="1000" b="0" i="0" u="none" strike="noStrike" cap="none">
                <a:solidFill>
                  <a:schemeClr val="dk1"/>
                </a:solidFill>
                <a:latin typeface="Tahoma"/>
                <a:ea typeface="Tahoma"/>
                <a:cs typeface="Tahoma"/>
                <a:sym typeface="Tahoma"/>
              </a:defRPr>
            </a:lvl4pPr>
            <a:lvl5pPr marL="0" lvl="4" indent="0" algn="r">
              <a:spcBef>
                <a:spcPts val="0"/>
              </a:spcBef>
              <a:spcAft>
                <a:spcPts val="0"/>
              </a:spcAft>
              <a:buNone/>
              <a:defRPr sz="1000" b="0" i="0" u="none" strike="noStrike" cap="none">
                <a:solidFill>
                  <a:schemeClr val="dk1"/>
                </a:solidFill>
                <a:latin typeface="Tahoma"/>
                <a:ea typeface="Tahoma"/>
                <a:cs typeface="Tahoma"/>
                <a:sym typeface="Tahoma"/>
              </a:defRPr>
            </a:lvl5pPr>
            <a:lvl6pPr marL="0" lvl="5" indent="0" algn="r">
              <a:spcBef>
                <a:spcPts val="0"/>
              </a:spcBef>
              <a:spcAft>
                <a:spcPts val="0"/>
              </a:spcAft>
              <a:buNone/>
              <a:defRPr sz="1000" b="0" i="0" u="none" strike="noStrike" cap="none">
                <a:solidFill>
                  <a:schemeClr val="dk1"/>
                </a:solidFill>
                <a:latin typeface="Tahoma"/>
                <a:ea typeface="Tahoma"/>
                <a:cs typeface="Tahoma"/>
                <a:sym typeface="Tahoma"/>
              </a:defRPr>
            </a:lvl6pPr>
            <a:lvl7pPr marL="0" lvl="6" indent="0" algn="r">
              <a:spcBef>
                <a:spcPts val="0"/>
              </a:spcBef>
              <a:spcAft>
                <a:spcPts val="0"/>
              </a:spcAft>
              <a:buNone/>
              <a:defRPr sz="1000" b="0" i="0" u="none" strike="noStrike" cap="none">
                <a:solidFill>
                  <a:schemeClr val="dk1"/>
                </a:solidFill>
                <a:latin typeface="Tahoma"/>
                <a:ea typeface="Tahoma"/>
                <a:cs typeface="Tahoma"/>
                <a:sym typeface="Tahoma"/>
              </a:defRPr>
            </a:lvl7pPr>
            <a:lvl8pPr marL="0" lvl="7" indent="0" algn="r">
              <a:spcBef>
                <a:spcPts val="0"/>
              </a:spcBef>
              <a:spcAft>
                <a:spcPts val="0"/>
              </a:spcAft>
              <a:buNone/>
              <a:defRPr sz="1000" b="0" i="0" u="none" strike="noStrike" cap="none">
                <a:solidFill>
                  <a:schemeClr val="dk1"/>
                </a:solidFill>
                <a:latin typeface="Tahoma"/>
                <a:ea typeface="Tahoma"/>
                <a:cs typeface="Tahoma"/>
                <a:sym typeface="Tahoma"/>
              </a:defRPr>
            </a:lvl8pPr>
            <a:lvl9pPr marL="0" lvl="8" indent="0" algn="r">
              <a:spcBef>
                <a:spcPts val="0"/>
              </a:spcBef>
              <a:spcAft>
                <a:spcPts val="0"/>
              </a:spcAft>
              <a:buNone/>
              <a:defRPr sz="1000" b="0" i="0" u="none" strike="noStrike" cap="none">
                <a:solidFill>
                  <a:schemeClr val="dk1"/>
                </a:solidFill>
                <a:latin typeface="Tahoma"/>
                <a:ea typeface="Tahoma"/>
                <a:cs typeface="Tahoma"/>
                <a:sym typeface="Tahoma"/>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80265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0"/>
        <p:cNvGrpSpPr/>
        <p:nvPr/>
      </p:nvGrpSpPr>
      <p:grpSpPr>
        <a:xfrm>
          <a:off x="0" y="0"/>
          <a:ext cx="0" cy="0"/>
          <a:chOff x="0" y="0"/>
          <a:chExt cx="0" cy="0"/>
        </a:xfrm>
      </p:grpSpPr>
      <p:sp>
        <p:nvSpPr>
          <p:cNvPr id="91" name="Google Shape;91;p32"/>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2"/>
          <p:cNvSpPr txBox="1">
            <a:spLocks noGrp="1"/>
          </p:cNvSpPr>
          <p:nvPr>
            <p:ph type="body" idx="1"/>
          </p:nvPr>
        </p:nvSpPr>
        <p:spPr>
          <a:xfrm rot="5400000">
            <a:off x="3902966" y="-1812035"/>
            <a:ext cx="4386071" cy="109728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32"/>
          <p:cNvSpPr txBox="1">
            <a:spLocks noGrp="1"/>
          </p:cNvSpPr>
          <p:nvPr>
            <p:ph type="dt" idx="10"/>
          </p:nvPr>
        </p:nvSpPr>
        <p:spPr>
          <a:xfrm>
            <a:off x="8970433" y="6408740"/>
            <a:ext cx="2559051"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ftr" idx="11"/>
          </p:nvPr>
        </p:nvSpPr>
        <p:spPr>
          <a:xfrm>
            <a:off x="5839884" y="6408740"/>
            <a:ext cx="3134783"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sldNum" idx="12"/>
          </p:nvPr>
        </p:nvSpPr>
        <p:spPr>
          <a:xfrm>
            <a:off x="11529484" y="6408740"/>
            <a:ext cx="488949"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dk1"/>
                </a:solidFill>
                <a:latin typeface="Tahoma"/>
                <a:ea typeface="Tahoma"/>
                <a:cs typeface="Tahoma"/>
                <a:sym typeface="Tahoma"/>
              </a:defRPr>
            </a:lvl1pPr>
            <a:lvl2pPr marL="0" lvl="1" indent="0" algn="r">
              <a:spcBef>
                <a:spcPts val="0"/>
              </a:spcBef>
              <a:spcAft>
                <a:spcPts val="0"/>
              </a:spcAft>
              <a:buNone/>
              <a:defRPr sz="1000">
                <a:solidFill>
                  <a:schemeClr val="dk1"/>
                </a:solidFill>
                <a:latin typeface="Tahoma"/>
                <a:ea typeface="Tahoma"/>
                <a:cs typeface="Tahoma"/>
                <a:sym typeface="Tahoma"/>
              </a:defRPr>
            </a:lvl2pPr>
            <a:lvl3pPr marL="0" lvl="2" indent="0" algn="r">
              <a:spcBef>
                <a:spcPts val="0"/>
              </a:spcBef>
              <a:spcAft>
                <a:spcPts val="0"/>
              </a:spcAft>
              <a:buNone/>
              <a:defRPr sz="1000">
                <a:solidFill>
                  <a:schemeClr val="dk1"/>
                </a:solidFill>
                <a:latin typeface="Tahoma"/>
                <a:ea typeface="Tahoma"/>
                <a:cs typeface="Tahoma"/>
                <a:sym typeface="Tahoma"/>
              </a:defRPr>
            </a:lvl3pPr>
            <a:lvl4pPr marL="0" lvl="3" indent="0" algn="r">
              <a:spcBef>
                <a:spcPts val="0"/>
              </a:spcBef>
              <a:spcAft>
                <a:spcPts val="0"/>
              </a:spcAft>
              <a:buNone/>
              <a:defRPr sz="1000">
                <a:solidFill>
                  <a:schemeClr val="dk1"/>
                </a:solidFill>
                <a:latin typeface="Tahoma"/>
                <a:ea typeface="Tahoma"/>
                <a:cs typeface="Tahoma"/>
                <a:sym typeface="Tahoma"/>
              </a:defRPr>
            </a:lvl4pPr>
            <a:lvl5pPr marL="0" lvl="4" indent="0" algn="r">
              <a:spcBef>
                <a:spcPts val="0"/>
              </a:spcBef>
              <a:spcAft>
                <a:spcPts val="0"/>
              </a:spcAft>
              <a:buNone/>
              <a:defRPr sz="1000">
                <a:solidFill>
                  <a:schemeClr val="dk1"/>
                </a:solidFill>
                <a:latin typeface="Tahoma"/>
                <a:ea typeface="Tahoma"/>
                <a:cs typeface="Tahoma"/>
                <a:sym typeface="Tahoma"/>
              </a:defRPr>
            </a:lvl5pPr>
            <a:lvl6pPr marL="0" lvl="5" indent="0" algn="r">
              <a:spcBef>
                <a:spcPts val="0"/>
              </a:spcBef>
              <a:spcAft>
                <a:spcPts val="0"/>
              </a:spcAft>
              <a:buNone/>
              <a:defRPr sz="1000">
                <a:solidFill>
                  <a:schemeClr val="dk1"/>
                </a:solidFill>
                <a:latin typeface="Tahoma"/>
                <a:ea typeface="Tahoma"/>
                <a:cs typeface="Tahoma"/>
                <a:sym typeface="Tahoma"/>
              </a:defRPr>
            </a:lvl6pPr>
            <a:lvl7pPr marL="0" lvl="6" indent="0" algn="r">
              <a:spcBef>
                <a:spcPts val="0"/>
              </a:spcBef>
              <a:spcAft>
                <a:spcPts val="0"/>
              </a:spcAft>
              <a:buNone/>
              <a:defRPr sz="1000">
                <a:solidFill>
                  <a:schemeClr val="dk1"/>
                </a:solidFill>
                <a:latin typeface="Tahoma"/>
                <a:ea typeface="Tahoma"/>
                <a:cs typeface="Tahoma"/>
                <a:sym typeface="Tahoma"/>
              </a:defRPr>
            </a:lvl7pPr>
            <a:lvl8pPr marL="0" lvl="7" indent="0" algn="r">
              <a:spcBef>
                <a:spcPts val="0"/>
              </a:spcBef>
              <a:spcAft>
                <a:spcPts val="0"/>
              </a:spcAft>
              <a:buNone/>
              <a:defRPr sz="1000">
                <a:solidFill>
                  <a:schemeClr val="dk1"/>
                </a:solidFill>
                <a:latin typeface="Tahoma"/>
                <a:ea typeface="Tahoma"/>
                <a:cs typeface="Tahoma"/>
                <a:sym typeface="Tahoma"/>
              </a:defRPr>
            </a:lvl8pPr>
            <a:lvl9pPr marL="0" lvl="8" indent="0" algn="r">
              <a:spcBef>
                <a:spcPts val="0"/>
              </a:spcBef>
              <a:spcAft>
                <a:spcPts val="0"/>
              </a:spcAft>
              <a:buNone/>
              <a:defRPr sz="1000">
                <a:solidFill>
                  <a:schemeClr val="dk1"/>
                </a:solidFill>
                <a:latin typeface="Tahoma"/>
                <a:ea typeface="Tahoma"/>
                <a:cs typeface="Tahoma"/>
                <a:sym typeface="Tahoma"/>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102312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6"/>
        <p:cNvGrpSpPr/>
        <p:nvPr/>
      </p:nvGrpSpPr>
      <p:grpSpPr>
        <a:xfrm>
          <a:off x="0" y="0"/>
          <a:ext cx="0" cy="0"/>
          <a:chOff x="0" y="0"/>
          <a:chExt cx="0" cy="0"/>
        </a:xfrm>
      </p:grpSpPr>
      <p:sp>
        <p:nvSpPr>
          <p:cNvPr id="97" name="Google Shape;97;p33"/>
          <p:cNvSpPr txBox="1">
            <a:spLocks noGrp="1"/>
          </p:cNvSpPr>
          <p:nvPr>
            <p:ph type="title"/>
          </p:nvPr>
        </p:nvSpPr>
        <p:spPr>
          <a:xfrm rot="5400000">
            <a:off x="7513950" y="1886042"/>
            <a:ext cx="5592761" cy="236996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txBox="1">
            <a:spLocks noGrp="1"/>
          </p:cNvSpPr>
          <p:nvPr>
            <p:ph type="body" idx="1"/>
          </p:nvPr>
        </p:nvSpPr>
        <p:spPr>
          <a:xfrm rot="5400000">
            <a:off x="2029620" y="-1145379"/>
            <a:ext cx="5592760" cy="84328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33"/>
          <p:cNvSpPr txBox="1">
            <a:spLocks noGrp="1"/>
          </p:cNvSpPr>
          <p:nvPr>
            <p:ph type="dt" idx="10"/>
          </p:nvPr>
        </p:nvSpPr>
        <p:spPr>
          <a:xfrm>
            <a:off x="8970433" y="6408740"/>
            <a:ext cx="2559051"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3"/>
          <p:cNvSpPr txBox="1">
            <a:spLocks noGrp="1"/>
          </p:cNvSpPr>
          <p:nvPr>
            <p:ph type="ftr" idx="11"/>
          </p:nvPr>
        </p:nvSpPr>
        <p:spPr>
          <a:xfrm>
            <a:off x="5839884" y="6408740"/>
            <a:ext cx="3134783"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3"/>
          <p:cNvSpPr txBox="1">
            <a:spLocks noGrp="1"/>
          </p:cNvSpPr>
          <p:nvPr>
            <p:ph type="sldNum" idx="12"/>
          </p:nvPr>
        </p:nvSpPr>
        <p:spPr>
          <a:xfrm>
            <a:off x="11529484" y="6408740"/>
            <a:ext cx="488949"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a:solidFill>
                  <a:schemeClr val="dk1"/>
                </a:solidFill>
                <a:latin typeface="Tahoma"/>
                <a:ea typeface="Tahoma"/>
                <a:cs typeface="Tahoma"/>
                <a:sym typeface="Tahoma"/>
              </a:defRPr>
            </a:lvl1pPr>
            <a:lvl2pPr marL="0" lvl="1" indent="0" algn="r">
              <a:spcBef>
                <a:spcPts val="0"/>
              </a:spcBef>
              <a:spcAft>
                <a:spcPts val="0"/>
              </a:spcAft>
              <a:buNone/>
              <a:defRPr sz="1000">
                <a:solidFill>
                  <a:schemeClr val="dk1"/>
                </a:solidFill>
                <a:latin typeface="Tahoma"/>
                <a:ea typeface="Tahoma"/>
                <a:cs typeface="Tahoma"/>
                <a:sym typeface="Tahoma"/>
              </a:defRPr>
            </a:lvl2pPr>
            <a:lvl3pPr marL="0" lvl="2" indent="0" algn="r">
              <a:spcBef>
                <a:spcPts val="0"/>
              </a:spcBef>
              <a:spcAft>
                <a:spcPts val="0"/>
              </a:spcAft>
              <a:buNone/>
              <a:defRPr sz="1000">
                <a:solidFill>
                  <a:schemeClr val="dk1"/>
                </a:solidFill>
                <a:latin typeface="Tahoma"/>
                <a:ea typeface="Tahoma"/>
                <a:cs typeface="Tahoma"/>
                <a:sym typeface="Tahoma"/>
              </a:defRPr>
            </a:lvl3pPr>
            <a:lvl4pPr marL="0" lvl="3" indent="0" algn="r">
              <a:spcBef>
                <a:spcPts val="0"/>
              </a:spcBef>
              <a:spcAft>
                <a:spcPts val="0"/>
              </a:spcAft>
              <a:buNone/>
              <a:defRPr sz="1000">
                <a:solidFill>
                  <a:schemeClr val="dk1"/>
                </a:solidFill>
                <a:latin typeface="Tahoma"/>
                <a:ea typeface="Tahoma"/>
                <a:cs typeface="Tahoma"/>
                <a:sym typeface="Tahoma"/>
              </a:defRPr>
            </a:lvl4pPr>
            <a:lvl5pPr marL="0" lvl="4" indent="0" algn="r">
              <a:spcBef>
                <a:spcPts val="0"/>
              </a:spcBef>
              <a:spcAft>
                <a:spcPts val="0"/>
              </a:spcAft>
              <a:buNone/>
              <a:defRPr sz="1000">
                <a:solidFill>
                  <a:schemeClr val="dk1"/>
                </a:solidFill>
                <a:latin typeface="Tahoma"/>
                <a:ea typeface="Tahoma"/>
                <a:cs typeface="Tahoma"/>
                <a:sym typeface="Tahoma"/>
              </a:defRPr>
            </a:lvl5pPr>
            <a:lvl6pPr marL="0" lvl="5" indent="0" algn="r">
              <a:spcBef>
                <a:spcPts val="0"/>
              </a:spcBef>
              <a:spcAft>
                <a:spcPts val="0"/>
              </a:spcAft>
              <a:buNone/>
              <a:defRPr sz="1000">
                <a:solidFill>
                  <a:schemeClr val="dk1"/>
                </a:solidFill>
                <a:latin typeface="Tahoma"/>
                <a:ea typeface="Tahoma"/>
                <a:cs typeface="Tahoma"/>
                <a:sym typeface="Tahoma"/>
              </a:defRPr>
            </a:lvl6pPr>
            <a:lvl7pPr marL="0" lvl="6" indent="0" algn="r">
              <a:spcBef>
                <a:spcPts val="0"/>
              </a:spcBef>
              <a:spcAft>
                <a:spcPts val="0"/>
              </a:spcAft>
              <a:buNone/>
              <a:defRPr sz="1000">
                <a:solidFill>
                  <a:schemeClr val="dk1"/>
                </a:solidFill>
                <a:latin typeface="Tahoma"/>
                <a:ea typeface="Tahoma"/>
                <a:cs typeface="Tahoma"/>
                <a:sym typeface="Tahoma"/>
              </a:defRPr>
            </a:lvl7pPr>
            <a:lvl8pPr marL="0" lvl="7" indent="0" algn="r">
              <a:spcBef>
                <a:spcPts val="0"/>
              </a:spcBef>
              <a:spcAft>
                <a:spcPts val="0"/>
              </a:spcAft>
              <a:buNone/>
              <a:defRPr sz="1000">
                <a:solidFill>
                  <a:schemeClr val="dk1"/>
                </a:solidFill>
                <a:latin typeface="Tahoma"/>
                <a:ea typeface="Tahoma"/>
                <a:cs typeface="Tahoma"/>
                <a:sym typeface="Tahoma"/>
              </a:defRPr>
            </a:lvl8pPr>
            <a:lvl9pPr marL="0" lvl="8" indent="0" algn="r">
              <a:spcBef>
                <a:spcPts val="0"/>
              </a:spcBef>
              <a:spcAft>
                <a:spcPts val="0"/>
              </a:spcAft>
              <a:buNone/>
              <a:defRPr sz="1000">
                <a:solidFill>
                  <a:schemeClr val="dk1"/>
                </a:solidFill>
                <a:latin typeface="Tahoma"/>
                <a:ea typeface="Tahoma"/>
                <a:cs typeface="Tahoma"/>
                <a:sym typeface="Tahoma"/>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4778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4A88-33BB-FFFF-1C73-447F5999E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31690-64AC-62B3-A773-011068C008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3150A-8F50-28C3-8AFF-B1290871784F}"/>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5" name="Footer Placeholder 4">
            <a:extLst>
              <a:ext uri="{FF2B5EF4-FFF2-40B4-BE49-F238E27FC236}">
                <a16:creationId xmlns:a16="http://schemas.microsoft.com/office/drawing/2014/main" id="{07766974-29AB-CD3F-8F87-C274CCA6C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D6061-1420-D80A-E248-5BD34DB07847}"/>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35149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C25C-CF25-6278-85D0-110AA301E5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90FA0-A1A7-58CD-3E1C-A1C4FFD00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1DB7E-9951-4D6D-1BE3-438766DC7D04}"/>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5" name="Footer Placeholder 4">
            <a:extLst>
              <a:ext uri="{FF2B5EF4-FFF2-40B4-BE49-F238E27FC236}">
                <a16:creationId xmlns:a16="http://schemas.microsoft.com/office/drawing/2014/main" id="{CB140371-947F-C73E-8BA1-FFB75AD1D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1F951-0466-BA52-8202-3480AA65838E}"/>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299857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EABF-9A2F-C036-D08A-84D199F67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149AF-1BCF-60B6-4BB3-366A73317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04A6D3-B10C-ADCE-8875-F2A331FBAE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33F0D5-7E6F-19B2-DF04-6DF4092D5DF7}"/>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6" name="Footer Placeholder 5">
            <a:extLst>
              <a:ext uri="{FF2B5EF4-FFF2-40B4-BE49-F238E27FC236}">
                <a16:creationId xmlns:a16="http://schemas.microsoft.com/office/drawing/2014/main" id="{F361FE05-D992-417D-CB4F-E496C84CE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D50CD-2493-092A-E6C5-31528341B7EA}"/>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397569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A28-0C1C-B123-817A-90FD8B68D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92710C-7B24-F076-DE7E-7A201BCF3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1A92C-A205-4F58-ECC7-12B626F142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2048D8-812C-5BAA-9223-3A7E51DB5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4CDA3-1788-7F87-0590-207807B64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54792B-6FA8-1E29-42A7-45031FCB3D39}"/>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8" name="Footer Placeholder 7">
            <a:extLst>
              <a:ext uri="{FF2B5EF4-FFF2-40B4-BE49-F238E27FC236}">
                <a16:creationId xmlns:a16="http://schemas.microsoft.com/office/drawing/2014/main" id="{79920CDD-31A2-A204-3162-D4D1443F47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50BF7B-8EB7-58EB-283F-757B97363EB6}"/>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321390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74CE-3BD7-35A4-CBBA-A3794E297A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63B1F-D4E5-0AB2-F9A3-3E0C9D77088A}"/>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4" name="Footer Placeholder 3">
            <a:extLst>
              <a:ext uri="{FF2B5EF4-FFF2-40B4-BE49-F238E27FC236}">
                <a16:creationId xmlns:a16="http://schemas.microsoft.com/office/drawing/2014/main" id="{08A7FE80-3CE5-0FDB-9EA2-5A0D2958E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27A12-3124-98D4-F47B-F8182A4EF9E2}"/>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38282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AAF10-D106-EB30-4B7D-330F670D590F}"/>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3" name="Footer Placeholder 2">
            <a:extLst>
              <a:ext uri="{FF2B5EF4-FFF2-40B4-BE49-F238E27FC236}">
                <a16:creationId xmlns:a16="http://schemas.microsoft.com/office/drawing/2014/main" id="{21317551-3A3F-D568-223B-99BD12F021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B6CF2A-B7CC-E7FD-C3A4-319A001F3655}"/>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99425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8745-6D0A-EC26-91A4-3E9FE71B1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CEDB8-C503-01C2-E600-9CAA627D4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310DCB-4350-77E8-FCA0-A1C8E312F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B457E-660E-DA70-1AB4-06362384E8DA}"/>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6" name="Footer Placeholder 5">
            <a:extLst>
              <a:ext uri="{FF2B5EF4-FFF2-40B4-BE49-F238E27FC236}">
                <a16:creationId xmlns:a16="http://schemas.microsoft.com/office/drawing/2014/main" id="{B3386C98-6981-2004-9C8B-9DDE4D2EC2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CB405-85BF-CE1C-3672-096BDAAAD18F}"/>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295859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888B-B18C-78C0-0B31-20EEB3566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473FDE-C3DC-B1E5-A2DF-2417A7D04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8EDF74-7F88-F0A2-F607-4B78EE6ED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81EC5-9299-CB37-AC3E-953CB832D9CF}"/>
              </a:ext>
            </a:extLst>
          </p:cNvPr>
          <p:cNvSpPr>
            <a:spLocks noGrp="1"/>
          </p:cNvSpPr>
          <p:nvPr>
            <p:ph type="dt" sz="half" idx="10"/>
          </p:nvPr>
        </p:nvSpPr>
        <p:spPr/>
        <p:txBody>
          <a:bodyPr/>
          <a:lstStyle/>
          <a:p>
            <a:fld id="{0A918AFD-3C37-4230-88C6-F6DF4D79AD7F}" type="datetimeFigureOut">
              <a:rPr lang="en-US" smtClean="0"/>
              <a:t>4/10/2023</a:t>
            </a:fld>
            <a:endParaRPr lang="en-US"/>
          </a:p>
        </p:txBody>
      </p:sp>
      <p:sp>
        <p:nvSpPr>
          <p:cNvPr id="6" name="Footer Placeholder 5">
            <a:extLst>
              <a:ext uri="{FF2B5EF4-FFF2-40B4-BE49-F238E27FC236}">
                <a16:creationId xmlns:a16="http://schemas.microsoft.com/office/drawing/2014/main" id="{8C33DAF2-14A3-AA9E-BC27-3D750BF6A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A78A0-6A30-5E3F-EFC7-849A35656A8B}"/>
              </a:ext>
            </a:extLst>
          </p:cNvPr>
          <p:cNvSpPr>
            <a:spLocks noGrp="1"/>
          </p:cNvSpPr>
          <p:nvPr>
            <p:ph type="sldNum" sz="quarter" idx="12"/>
          </p:nvPr>
        </p:nvSpPr>
        <p:spPr/>
        <p:txBody>
          <a:bodyPr/>
          <a:lstStyle/>
          <a:p>
            <a:fld id="{7C727DC4-72F3-4859-AD4D-9F24395DD393}" type="slidenum">
              <a:rPr lang="en-US" smtClean="0"/>
              <a:t>‹#›</a:t>
            </a:fld>
            <a:endParaRPr lang="en-US"/>
          </a:p>
        </p:txBody>
      </p:sp>
    </p:spTree>
    <p:extLst>
      <p:ext uri="{BB962C8B-B14F-4D97-AF65-F5344CB8AC3E}">
        <p14:creationId xmlns:p14="http://schemas.microsoft.com/office/powerpoint/2010/main" val="12309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5A0EF-6046-EFCB-A5C9-CBA722A3C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58C0D-3BF9-CF6C-72EA-AA9116776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ACB8D-3F4A-F002-DD11-B19C39F20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18AFD-3C37-4230-88C6-F6DF4D79AD7F}" type="datetimeFigureOut">
              <a:rPr lang="en-US" smtClean="0"/>
              <a:t>4/10/2023</a:t>
            </a:fld>
            <a:endParaRPr lang="en-US"/>
          </a:p>
        </p:txBody>
      </p:sp>
      <p:sp>
        <p:nvSpPr>
          <p:cNvPr id="5" name="Footer Placeholder 4">
            <a:extLst>
              <a:ext uri="{FF2B5EF4-FFF2-40B4-BE49-F238E27FC236}">
                <a16:creationId xmlns:a16="http://schemas.microsoft.com/office/drawing/2014/main" id="{9D73A40A-2B1A-92F2-B6DA-23FB5573F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DA707-8BC9-5E70-221A-D3B0E964B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27DC4-72F3-4859-AD4D-9F24395DD393}" type="slidenum">
              <a:rPr lang="en-US" smtClean="0"/>
              <a:t>‹#›</a:t>
            </a:fld>
            <a:endParaRPr lang="en-US"/>
          </a:p>
        </p:txBody>
      </p:sp>
    </p:spTree>
    <p:extLst>
      <p:ext uri="{BB962C8B-B14F-4D97-AF65-F5344CB8AC3E}">
        <p14:creationId xmlns:p14="http://schemas.microsoft.com/office/powerpoint/2010/main" val="244574375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p:nvPr/>
        </p:nvSpPr>
        <p:spPr>
          <a:xfrm>
            <a:off x="666751" y="5945190"/>
            <a:ext cx="6587067" cy="920751"/>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Tahoma"/>
              <a:ea typeface="Tahoma"/>
              <a:cs typeface="Tahoma"/>
              <a:sym typeface="Tahoma"/>
            </a:endParaRPr>
          </a:p>
        </p:txBody>
      </p:sp>
      <p:sp>
        <p:nvSpPr>
          <p:cNvPr id="11" name="Google Shape;11;p22"/>
          <p:cNvSpPr/>
          <p:nvPr/>
        </p:nvSpPr>
        <p:spPr>
          <a:xfrm>
            <a:off x="647700" y="5938838"/>
            <a:ext cx="4921251" cy="933451"/>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Tahoma"/>
              <a:ea typeface="Tahoma"/>
              <a:cs typeface="Tahoma"/>
              <a:sym typeface="Tahoma"/>
            </a:endParaRPr>
          </a:p>
        </p:txBody>
      </p:sp>
      <p:sp>
        <p:nvSpPr>
          <p:cNvPr id="12" name="Google Shape;12;p22"/>
          <p:cNvSpPr/>
          <p:nvPr/>
        </p:nvSpPr>
        <p:spPr>
          <a:xfrm>
            <a:off x="-8056" y="5791254"/>
            <a:ext cx="4536419" cy="1080868"/>
          </a:xfrm>
          <a:prstGeom prst="rtTriangle">
            <a:avLst/>
          </a:prstGeom>
          <a:blipFill rotWithShape="1">
            <a:blip r:embed="rId6">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Tahoma"/>
              <a:ea typeface="Tahoma"/>
              <a:cs typeface="Tahoma"/>
              <a:sym typeface="Tahoma"/>
            </a:endParaRPr>
          </a:p>
        </p:txBody>
      </p:sp>
      <p:cxnSp>
        <p:nvCxnSpPr>
          <p:cNvPr id="13" name="Google Shape;13;p22"/>
          <p:cNvCxnSpPr/>
          <p:nvPr/>
        </p:nvCxnSpPr>
        <p:spPr>
          <a:xfrm>
            <a:off x="-12316" y="5787740"/>
            <a:ext cx="454067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22"/>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9pPr>
          </a:lstStyle>
          <a:p>
            <a:endParaRPr/>
          </a:p>
        </p:txBody>
      </p:sp>
      <p:sp>
        <p:nvSpPr>
          <p:cNvPr id="15" name="Google Shape;15;p22"/>
          <p:cNvSpPr txBox="1">
            <a:spLocks noGrp="1"/>
          </p:cNvSpPr>
          <p:nvPr>
            <p:ph type="body" idx="1"/>
          </p:nvPr>
        </p:nvSpPr>
        <p:spPr>
          <a:xfrm>
            <a:off x="609600" y="1481138"/>
            <a:ext cx="10972800" cy="4525963"/>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5"/>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22"/>
          <p:cNvSpPr txBox="1">
            <a:spLocks noGrp="1"/>
          </p:cNvSpPr>
          <p:nvPr>
            <p:ph type="dt" idx="10"/>
          </p:nvPr>
        </p:nvSpPr>
        <p:spPr>
          <a:xfrm>
            <a:off x="8970433" y="6408740"/>
            <a:ext cx="2559051"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7" name="Google Shape;17;p22"/>
          <p:cNvSpPr txBox="1">
            <a:spLocks noGrp="1"/>
          </p:cNvSpPr>
          <p:nvPr>
            <p:ph type="ftr" idx="11"/>
          </p:nvPr>
        </p:nvSpPr>
        <p:spPr>
          <a:xfrm>
            <a:off x="5839884" y="6408740"/>
            <a:ext cx="3134783"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8" name="Google Shape;18;p22"/>
          <p:cNvSpPr txBox="1">
            <a:spLocks noGrp="1"/>
          </p:cNvSpPr>
          <p:nvPr>
            <p:ph type="sldNum" idx="12"/>
          </p:nvPr>
        </p:nvSpPr>
        <p:spPr>
          <a:xfrm>
            <a:off x="11529484" y="6408740"/>
            <a:ext cx="488949"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000" b="0" i="0" u="none" strike="noStrike" cap="none">
                <a:solidFill>
                  <a:schemeClr val="dk1"/>
                </a:solidFill>
                <a:latin typeface="Tahoma"/>
                <a:ea typeface="Tahoma"/>
                <a:cs typeface="Tahoma"/>
                <a:sym typeface="Tahoma"/>
              </a:defRPr>
            </a:lvl1pPr>
            <a:lvl2pPr marL="0" marR="0" lvl="1" indent="0" algn="r" rtl="0">
              <a:spcBef>
                <a:spcPts val="0"/>
              </a:spcBef>
              <a:spcAft>
                <a:spcPts val="0"/>
              </a:spcAft>
              <a:buNone/>
              <a:defRPr sz="1000" b="0" i="0" u="none" strike="noStrike" cap="none">
                <a:solidFill>
                  <a:schemeClr val="dk1"/>
                </a:solidFill>
                <a:latin typeface="Tahoma"/>
                <a:ea typeface="Tahoma"/>
                <a:cs typeface="Tahoma"/>
                <a:sym typeface="Tahoma"/>
              </a:defRPr>
            </a:lvl2pPr>
            <a:lvl3pPr marL="0" marR="0" lvl="2" indent="0" algn="r" rtl="0">
              <a:spcBef>
                <a:spcPts val="0"/>
              </a:spcBef>
              <a:spcAft>
                <a:spcPts val="0"/>
              </a:spcAft>
              <a:buNone/>
              <a:defRPr sz="1000" b="0" i="0" u="none" strike="noStrike" cap="none">
                <a:solidFill>
                  <a:schemeClr val="dk1"/>
                </a:solidFill>
                <a:latin typeface="Tahoma"/>
                <a:ea typeface="Tahoma"/>
                <a:cs typeface="Tahoma"/>
                <a:sym typeface="Tahoma"/>
              </a:defRPr>
            </a:lvl3pPr>
            <a:lvl4pPr marL="0" marR="0" lvl="3" indent="0" algn="r" rtl="0">
              <a:spcBef>
                <a:spcPts val="0"/>
              </a:spcBef>
              <a:spcAft>
                <a:spcPts val="0"/>
              </a:spcAft>
              <a:buNone/>
              <a:defRPr sz="1000" b="0" i="0" u="none" strike="noStrike" cap="none">
                <a:solidFill>
                  <a:schemeClr val="dk1"/>
                </a:solidFill>
                <a:latin typeface="Tahoma"/>
                <a:ea typeface="Tahoma"/>
                <a:cs typeface="Tahoma"/>
                <a:sym typeface="Tahoma"/>
              </a:defRPr>
            </a:lvl4pPr>
            <a:lvl5pPr marL="0" marR="0" lvl="4" indent="0" algn="r" rtl="0">
              <a:spcBef>
                <a:spcPts val="0"/>
              </a:spcBef>
              <a:spcAft>
                <a:spcPts val="0"/>
              </a:spcAft>
              <a:buNone/>
              <a:defRPr sz="1000" b="0" i="0" u="none" strike="noStrike" cap="none">
                <a:solidFill>
                  <a:schemeClr val="dk1"/>
                </a:solidFill>
                <a:latin typeface="Tahoma"/>
                <a:ea typeface="Tahoma"/>
                <a:cs typeface="Tahoma"/>
                <a:sym typeface="Tahoma"/>
              </a:defRPr>
            </a:lvl5pPr>
            <a:lvl6pPr marL="0" marR="0" lvl="5" indent="0" algn="r" rtl="0">
              <a:spcBef>
                <a:spcPts val="0"/>
              </a:spcBef>
              <a:spcAft>
                <a:spcPts val="0"/>
              </a:spcAft>
              <a:buNone/>
              <a:defRPr sz="1000" b="0" i="0" u="none" strike="noStrike" cap="none">
                <a:solidFill>
                  <a:schemeClr val="dk1"/>
                </a:solidFill>
                <a:latin typeface="Tahoma"/>
                <a:ea typeface="Tahoma"/>
                <a:cs typeface="Tahoma"/>
                <a:sym typeface="Tahoma"/>
              </a:defRPr>
            </a:lvl6pPr>
            <a:lvl7pPr marL="0" marR="0" lvl="6" indent="0" algn="r" rtl="0">
              <a:spcBef>
                <a:spcPts val="0"/>
              </a:spcBef>
              <a:spcAft>
                <a:spcPts val="0"/>
              </a:spcAft>
              <a:buNone/>
              <a:defRPr sz="1000" b="0" i="0" u="none" strike="noStrike" cap="none">
                <a:solidFill>
                  <a:schemeClr val="dk1"/>
                </a:solidFill>
                <a:latin typeface="Tahoma"/>
                <a:ea typeface="Tahoma"/>
                <a:cs typeface="Tahoma"/>
                <a:sym typeface="Tahoma"/>
              </a:defRPr>
            </a:lvl7pPr>
            <a:lvl8pPr marL="0" marR="0" lvl="7" indent="0" algn="r" rtl="0">
              <a:spcBef>
                <a:spcPts val="0"/>
              </a:spcBef>
              <a:spcAft>
                <a:spcPts val="0"/>
              </a:spcAft>
              <a:buNone/>
              <a:defRPr sz="1000" b="0" i="0" u="none" strike="noStrike" cap="none">
                <a:solidFill>
                  <a:schemeClr val="dk1"/>
                </a:solidFill>
                <a:latin typeface="Tahoma"/>
                <a:ea typeface="Tahoma"/>
                <a:cs typeface="Tahoma"/>
                <a:sym typeface="Tahoma"/>
              </a:defRPr>
            </a:lvl8pPr>
            <a:lvl9pPr marL="0" marR="0" lvl="8" indent="0" algn="r" rtl="0">
              <a:spcBef>
                <a:spcPts val="0"/>
              </a:spcBef>
              <a:spcAft>
                <a:spcPts val="0"/>
              </a:spcAft>
              <a:buNone/>
              <a:defRPr sz="1000" b="0" i="0" u="none" strike="noStrike" cap="none">
                <a:solidFill>
                  <a:schemeClr val="dk1"/>
                </a:solidFill>
                <a:latin typeface="Tahoma"/>
                <a:ea typeface="Tahoma"/>
                <a:cs typeface="Tahoma"/>
                <a:sym typeface="Tahoma"/>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9563764"/>
      </p:ext>
    </p:extLst>
  </p:cSld>
  <p:clrMap bg1="lt1" tx1="dk1" bg2="dk2" tx2="lt2" accent1="accent1" accent2="accent2" accent3="accent3" accent4="accent4" accent5="accent5" accent6="accent6" hlink="hlink" folHlink="folHlink"/>
  <p:sldLayoutIdLst>
    <p:sldLayoutId id="2147483736" r:id="rId1"/>
    <p:sldLayoutId id="2147483737" r:id="rId2"/>
    <p:sldLayoutId id="214748373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p:nvPr/>
        </p:nvSpPr>
        <p:spPr>
          <a:xfrm>
            <a:off x="1952550" y="799467"/>
            <a:ext cx="8286900" cy="1231106"/>
          </a:xfrm>
          <a:prstGeom prst="rect">
            <a:avLst/>
          </a:prstGeom>
          <a:noFill/>
          <a:ln>
            <a:noFill/>
          </a:ln>
        </p:spPr>
        <p:txBody>
          <a:bodyPr spcFirstLastPara="1"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EXAMINE THE MICROSTRUCTURE OF PLA5NF </a:t>
            </a:r>
            <a:b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b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FOR 3D PRINTNG FILAMENT</a:t>
            </a:r>
            <a:endParaRPr kumimoji="0" lang="en-US" sz="2000" b="1" i="0" u="none" strike="noStrike" kern="0" cap="none" spc="0" normalizeH="0" baseline="0" noProof="0" dirty="0">
              <a:ln>
                <a:noFill/>
              </a:ln>
              <a:solidFill>
                <a:srgbClr val="FF0000"/>
              </a:solidFill>
              <a:effectLst/>
              <a:uLnTx/>
              <a:uFillTx/>
              <a:latin typeface="Times New Roman" panose="02020603050405020304" pitchFamily="18" charset="0"/>
              <a:ea typeface="Times New Roman"/>
              <a:cs typeface="Times New Roman" panose="02020603050405020304" pitchFamily="18" charset="0"/>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800" b="1" i="1" u="none" strike="noStrike" kern="0" cap="none" spc="0" normalizeH="0" baseline="0" noProof="0" dirty="0">
                <a:ln>
                  <a:noFill/>
                </a:ln>
                <a:solidFill>
                  <a:srgbClr val="000000"/>
                </a:solidFill>
                <a:effectLst/>
                <a:uLnTx/>
                <a:uFillTx/>
                <a:latin typeface="Times New Roman" panose="02020603050405020304" pitchFamily="18" charset="0"/>
                <a:ea typeface="Tahoma"/>
                <a:cs typeface="Times New Roman" panose="02020603050405020304" pitchFamily="18" charset="0"/>
                <a:sym typeface="Tahoma"/>
              </a:rPr>
              <a:t>By</a:t>
            </a:r>
            <a:endParaRPr kumimoji="0" sz="2000" b="1" i="1" u="none" strike="noStrike" kern="0" cap="none" spc="0" normalizeH="0" baseline="0" noProof="0" dirty="0">
              <a:ln>
                <a:noFill/>
              </a:ln>
              <a:solidFill>
                <a:srgbClr val="0F5666"/>
              </a:solidFill>
              <a:effectLst/>
              <a:uLnTx/>
              <a:uFillTx/>
              <a:latin typeface="Times New Roman" panose="02020603050405020304" pitchFamily="18" charset="0"/>
              <a:ea typeface="Tahoma"/>
              <a:cs typeface="Times New Roman" panose="02020603050405020304" pitchFamily="18" charset="0"/>
              <a:sym typeface="Tahoma"/>
            </a:endParaRPr>
          </a:p>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endParaRPr kumimoji="0" sz="2200" b="1" i="0" u="none" strike="noStrike" kern="0" cap="none" spc="0" normalizeH="0" baseline="0" noProof="0" dirty="0">
              <a:ln>
                <a:noFill/>
              </a:ln>
              <a:solidFill>
                <a:srgbClr val="66FFFF"/>
              </a:solidFill>
              <a:effectLst/>
              <a:uLnTx/>
              <a:uFillTx/>
              <a:latin typeface="Times New Roman" panose="02020603050405020304" pitchFamily="18" charset="0"/>
              <a:ea typeface="Arial"/>
              <a:cs typeface="Times New Roman" panose="02020603050405020304" pitchFamily="18" charset="0"/>
              <a:sym typeface="Arial"/>
            </a:endParaRPr>
          </a:p>
        </p:txBody>
      </p:sp>
      <p:sp>
        <p:nvSpPr>
          <p:cNvPr id="109" name="Google Shape;109;p1"/>
          <p:cNvSpPr/>
          <p:nvPr/>
        </p:nvSpPr>
        <p:spPr>
          <a:xfrm>
            <a:off x="2260460" y="3992262"/>
            <a:ext cx="8232081" cy="2646600"/>
          </a:xfrm>
          <a:prstGeom prst="roundRect">
            <a:avLst>
              <a:gd name="adj" fmla="val 16667"/>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Under the Supervision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of</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DA1F28"/>
                </a:solidFill>
                <a:effectLst/>
                <a:uLnTx/>
                <a:uFillTx/>
                <a:latin typeface="Times New Roman" panose="02020603050405020304" pitchFamily="18" charset="0"/>
                <a:ea typeface="+mn-ea"/>
                <a:cs typeface="Times New Roman" panose="02020603050405020304" pitchFamily="18" charset="0"/>
              </a:rPr>
              <a:t>MR. P. SRIRAM, M.E.,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ASSISTANT PROFESSOR,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DEPARTMENT OF MECHANICAL ENGINEERING,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PANIMALAR ENGINEERING COLLEGE.</a:t>
            </a: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BFCE0B60-E98D-B441-AD95-E7785AE8F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37" y="575470"/>
            <a:ext cx="1939626" cy="1404147"/>
          </a:xfrm>
          <a:prstGeom prst="rect">
            <a:avLst/>
          </a:prstGeom>
        </p:spPr>
      </p:pic>
      <p:pic>
        <p:nvPicPr>
          <p:cNvPr id="2" name="Picture 1">
            <a:extLst>
              <a:ext uri="{FF2B5EF4-FFF2-40B4-BE49-F238E27FC236}">
                <a16:creationId xmlns:a16="http://schemas.microsoft.com/office/drawing/2014/main" id="{79087CB9-FD5D-F33D-7F9C-75E3275CD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5479" y="440054"/>
            <a:ext cx="1713930" cy="1674977"/>
          </a:xfrm>
          <a:prstGeom prst="rect">
            <a:avLst/>
          </a:prstGeom>
        </p:spPr>
      </p:pic>
      <p:graphicFrame>
        <p:nvGraphicFramePr>
          <p:cNvPr id="3" name="Table 3">
            <a:extLst>
              <a:ext uri="{FF2B5EF4-FFF2-40B4-BE49-F238E27FC236}">
                <a16:creationId xmlns:a16="http://schemas.microsoft.com/office/drawing/2014/main" id="{49A2F9C5-1C87-BB62-4F73-D902882E402E}"/>
              </a:ext>
            </a:extLst>
          </p:cNvPr>
          <p:cNvGraphicFramePr>
            <a:graphicFrameLocks noGrp="1"/>
          </p:cNvGraphicFramePr>
          <p:nvPr>
            <p:extLst>
              <p:ext uri="{D42A27DB-BD31-4B8C-83A1-F6EECF244321}">
                <p14:modId xmlns:p14="http://schemas.microsoft.com/office/powerpoint/2010/main" val="3944767707"/>
              </p:ext>
            </p:extLst>
          </p:nvPr>
        </p:nvGraphicFramePr>
        <p:xfrm>
          <a:off x="3807654" y="2425209"/>
          <a:ext cx="5603058" cy="1341120"/>
        </p:xfrm>
        <a:graphic>
          <a:graphicData uri="http://schemas.openxmlformats.org/drawingml/2006/table">
            <a:tbl>
              <a:tblPr firstRow="1" bandRow="1">
                <a:tableStyleId>{2D5ABB26-0587-4C30-8999-92F81FD0307C}</a:tableStyleId>
              </a:tblPr>
              <a:tblGrid>
                <a:gridCol w="2640564">
                  <a:extLst>
                    <a:ext uri="{9D8B030D-6E8A-4147-A177-3AD203B41FA5}">
                      <a16:colId xmlns:a16="http://schemas.microsoft.com/office/drawing/2014/main" val="222198956"/>
                    </a:ext>
                  </a:extLst>
                </a:gridCol>
                <a:gridCol w="737118">
                  <a:extLst>
                    <a:ext uri="{9D8B030D-6E8A-4147-A177-3AD203B41FA5}">
                      <a16:colId xmlns:a16="http://schemas.microsoft.com/office/drawing/2014/main" val="1495690786"/>
                    </a:ext>
                  </a:extLst>
                </a:gridCol>
                <a:gridCol w="2225376">
                  <a:extLst>
                    <a:ext uri="{9D8B030D-6E8A-4147-A177-3AD203B41FA5}">
                      <a16:colId xmlns:a16="http://schemas.microsoft.com/office/drawing/2014/main" val="1124775509"/>
                    </a:ext>
                  </a:extLst>
                </a:gridCol>
              </a:tblGrid>
              <a:tr h="260451">
                <a:tc>
                  <a:txBody>
                    <a:bodyPr/>
                    <a:lstStyle/>
                    <a:p>
                      <a:r>
                        <a:rPr lang="en-IN" sz="1600" b="1" dirty="0">
                          <a:latin typeface="Times New Roman" panose="02020603050405020304" pitchFamily="18" charset="0"/>
                          <a:cs typeface="Times New Roman" panose="02020603050405020304" pitchFamily="18" charset="0"/>
                        </a:rPr>
                        <a:t>AJAY S</a:t>
                      </a:r>
                    </a:p>
                  </a:txBody>
                  <a:tcPr/>
                </a:tc>
                <a:tc>
                  <a:txBody>
                    <a:bodyPr/>
                    <a:lstStyle/>
                    <a:p>
                      <a:pPr algn="ctr"/>
                      <a:r>
                        <a:rPr lang="en-IN"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IN" sz="1600" b="1" dirty="0">
                          <a:latin typeface="Times New Roman" panose="02020603050405020304" pitchFamily="18" charset="0"/>
                          <a:cs typeface="Times New Roman" panose="02020603050405020304" pitchFamily="18" charset="0"/>
                        </a:rPr>
                        <a:t>211419114017</a:t>
                      </a:r>
                      <a:endParaRPr lang="en-US"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814355"/>
                  </a:ext>
                </a:extLst>
              </a:tr>
              <a:tr h="260451">
                <a:tc>
                  <a:txBody>
                    <a:bodyPr/>
                    <a:lstStyle/>
                    <a:p>
                      <a:r>
                        <a:rPr lang="en-IN" sz="1600" b="1" dirty="0">
                          <a:latin typeface="Times New Roman" panose="02020603050405020304" pitchFamily="18" charset="0"/>
                          <a:cs typeface="Times New Roman" panose="02020603050405020304" pitchFamily="18" charset="0"/>
                        </a:rPr>
                        <a:t>AKASH M</a:t>
                      </a:r>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IN"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txBody>
                  <a:tcPr/>
                </a:tc>
                <a:tc>
                  <a:txBody>
                    <a:bodyPr/>
                    <a:lstStyle/>
                    <a:p>
                      <a:r>
                        <a:rPr kumimoji="0" lang="en-IN" sz="1600" b="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rPr>
                        <a:t>211419114020</a:t>
                      </a:r>
                      <a:endParaRPr lang="en-US" sz="16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7889951"/>
                  </a:ext>
                </a:extLst>
              </a:tr>
              <a:tr h="260451">
                <a:tc>
                  <a:txBody>
                    <a:bodyPr/>
                    <a:lstStyle/>
                    <a:p>
                      <a:r>
                        <a:rPr lang="en-IN" sz="1600" b="1" dirty="0">
                          <a:latin typeface="Times New Roman" panose="02020603050405020304" pitchFamily="18" charset="0"/>
                          <a:cs typeface="Times New Roman" panose="02020603050405020304" pitchFamily="18" charset="0"/>
                        </a:rPr>
                        <a:t>BALA KUMAR J</a:t>
                      </a:r>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IN"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txBody>
                  <a:tcPr/>
                </a:tc>
                <a:tc>
                  <a:txBody>
                    <a:bodyPr/>
                    <a:lstStyle/>
                    <a:p>
                      <a:r>
                        <a:rPr kumimoji="0" lang="en-IN" sz="1600" b="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rPr>
                        <a:t>211419114051</a:t>
                      </a:r>
                      <a:endParaRPr lang="en-US" sz="16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8670889"/>
                  </a:ext>
                </a:extLst>
              </a:tr>
              <a:tr h="274369">
                <a:tc>
                  <a:txBody>
                    <a:bodyPr/>
                    <a:lstStyle/>
                    <a:p>
                      <a:r>
                        <a:rPr lang="en-IN" sz="1600" b="1" dirty="0">
                          <a:latin typeface="Times New Roman" panose="02020603050405020304" pitchFamily="18" charset="0"/>
                          <a:cs typeface="Times New Roman" panose="02020603050405020304" pitchFamily="18" charset="0"/>
                        </a:rPr>
                        <a:t>BHUPESH KUMAR K</a:t>
                      </a:r>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IN"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txBody>
                  <a:tcPr/>
                </a:tc>
                <a:tc>
                  <a:txBody>
                    <a:bodyPr/>
                    <a:lstStyle/>
                    <a:p>
                      <a:r>
                        <a:rPr kumimoji="0" lang="en-IN" sz="1600" b="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a:rPr>
                        <a:t>211419114056</a:t>
                      </a:r>
                      <a:endParaRPr lang="en-US" sz="16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59407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2860-93B8-FB9A-2EA6-D67BA3D34A1E}"/>
              </a:ext>
            </a:extLst>
          </p:cNvPr>
          <p:cNvSpPr>
            <a:spLocks noGrp="1"/>
          </p:cNvSpPr>
          <p:nvPr>
            <p:ph type="title"/>
          </p:nvPr>
        </p:nvSpPr>
        <p:spPr>
          <a:xfrm>
            <a:off x="838200" y="462579"/>
            <a:ext cx="10515600" cy="570155"/>
          </a:xfrm>
        </p:spPr>
        <p:txBody>
          <a:bodyPr>
            <a:normAutofit fontScale="90000"/>
          </a:bodyPr>
          <a:lstStyle/>
          <a:p>
            <a:r>
              <a:rPr lang="en-IN" sz="3100" b="1" dirty="0"/>
              <a:t>MATERIALS USED</a:t>
            </a:r>
            <a:r>
              <a:rPr lang="en-IN" sz="2400" b="1" dirty="0">
                <a:latin typeface="Times New Roman" panose="02020603050405020304" pitchFamily="18" charset="0"/>
                <a:cs typeface="Times New Roman" panose="02020603050405020304" pitchFamily="18" charset="0"/>
              </a:rPr>
              <a:t>:</a:t>
            </a:r>
            <a:br>
              <a:rPr lang="en-IN" sz="2800" b="1" dirty="0">
                <a:latin typeface="Times New Roman" panose="02020603050405020304" pitchFamily="18" charset="0"/>
                <a:cs typeface="Times New Roman" panose="02020603050405020304" pitchFamily="18" charset="0"/>
              </a:rPr>
            </a:br>
            <a:endParaRPr lang="en-US" sz="2800" b="1" dirty="0"/>
          </a:p>
        </p:txBody>
      </p:sp>
      <p:sp>
        <p:nvSpPr>
          <p:cNvPr id="3" name="Content Placeholder 2">
            <a:extLst>
              <a:ext uri="{FF2B5EF4-FFF2-40B4-BE49-F238E27FC236}">
                <a16:creationId xmlns:a16="http://schemas.microsoft.com/office/drawing/2014/main" id="{048AEDAC-626C-9357-B365-C4FCF7E73E32}"/>
              </a:ext>
            </a:extLst>
          </p:cNvPr>
          <p:cNvSpPr>
            <a:spLocks noGrp="1"/>
          </p:cNvSpPr>
          <p:nvPr>
            <p:ph idx="1"/>
          </p:nvPr>
        </p:nvSpPr>
        <p:spPr>
          <a:xfrm>
            <a:off x="838200" y="2386494"/>
            <a:ext cx="10515600" cy="1325563"/>
          </a:xfrm>
        </p:spPr>
        <p:txBody>
          <a:bodyPr>
            <a:normAutofit fontScale="85000" lnSpcReduction="20000"/>
          </a:bodyPr>
          <a:lstStyle/>
          <a:p>
            <a:pPr algn="just">
              <a:lnSpc>
                <a:spcPct val="100000"/>
              </a:lnSpc>
            </a:pPr>
            <a:r>
              <a:rPr lang="en-IN" sz="2400" dirty="0">
                <a:solidFill>
                  <a:srgbClr val="374151"/>
                </a:solidFill>
                <a:latin typeface="Söhne"/>
              </a:rPr>
              <a:t>Polylactic Acid (PLA) is a biodegradable and compostable thermoplastic that is commonly used as a filament material in Fused Deposition Modeling (FDM) 3D printing. PLA is made from renewable resources such as corn starch and sugarcane, making it a popular eco-friendly option for 3D printing. It has good mechanical properties and is easy to print with, making it a suitable choice for a wide range of applications.</a:t>
            </a:r>
            <a:endParaRPr lang="en-US" sz="2400" dirty="0">
              <a:solidFill>
                <a:srgbClr val="374151"/>
              </a:solidFill>
              <a:latin typeface="Söhne"/>
            </a:endParaRPr>
          </a:p>
        </p:txBody>
      </p:sp>
      <p:sp>
        <p:nvSpPr>
          <p:cNvPr id="4" name="TextBox 3">
            <a:extLst>
              <a:ext uri="{FF2B5EF4-FFF2-40B4-BE49-F238E27FC236}">
                <a16:creationId xmlns:a16="http://schemas.microsoft.com/office/drawing/2014/main" id="{9DA3BEA8-BD9B-0D8C-EE50-3988F0B2669F}"/>
              </a:ext>
            </a:extLst>
          </p:cNvPr>
          <p:cNvSpPr txBox="1"/>
          <p:nvPr/>
        </p:nvSpPr>
        <p:spPr>
          <a:xfrm>
            <a:off x="2079841" y="993634"/>
            <a:ext cx="2022438"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374151"/>
                </a:solidFill>
                <a:latin typeface="Söhne"/>
              </a:rPr>
              <a:t>Polylactic Acid</a:t>
            </a:r>
          </a:p>
          <a:p>
            <a:pPr marL="285750" indent="-285750">
              <a:buFont typeface="Arial" panose="020B0604020202020204" pitchFamily="34" charset="0"/>
              <a:buChar char="•"/>
            </a:pPr>
            <a:r>
              <a:rPr lang="en-IN" sz="2000" dirty="0">
                <a:solidFill>
                  <a:srgbClr val="374151"/>
                </a:solidFill>
                <a:latin typeface="Söhne"/>
              </a:rPr>
              <a:t>Flax </a:t>
            </a:r>
            <a:r>
              <a:rPr lang="en-IN" sz="2000" dirty="0" err="1">
                <a:solidFill>
                  <a:srgbClr val="374151"/>
                </a:solidFill>
                <a:latin typeface="Söhne"/>
              </a:rPr>
              <a:t>Fiber</a:t>
            </a:r>
            <a:endParaRPr lang="en-US" sz="2000" dirty="0">
              <a:solidFill>
                <a:srgbClr val="374151"/>
              </a:solidFill>
              <a:latin typeface="Söhne"/>
            </a:endParaRPr>
          </a:p>
        </p:txBody>
      </p:sp>
      <p:sp>
        <p:nvSpPr>
          <p:cNvPr id="5" name="TextBox 4">
            <a:extLst>
              <a:ext uri="{FF2B5EF4-FFF2-40B4-BE49-F238E27FC236}">
                <a16:creationId xmlns:a16="http://schemas.microsoft.com/office/drawing/2014/main" id="{17D14713-FC01-30D6-E8CC-40F3C5845892}"/>
              </a:ext>
            </a:extLst>
          </p:cNvPr>
          <p:cNvSpPr txBox="1"/>
          <p:nvPr/>
        </p:nvSpPr>
        <p:spPr>
          <a:xfrm>
            <a:off x="881231" y="1786329"/>
            <a:ext cx="3829722" cy="523220"/>
          </a:xfrm>
          <a:prstGeom prst="rect">
            <a:avLst/>
          </a:prstGeom>
          <a:noFill/>
        </p:spPr>
        <p:txBody>
          <a:bodyPr wrap="square" rtlCol="0">
            <a:spAutoFit/>
          </a:bodyPr>
          <a:lstStyle/>
          <a:p>
            <a:r>
              <a:rPr lang="en-IN" sz="2800" b="1" dirty="0">
                <a:latin typeface="+mj-lt"/>
                <a:ea typeface="+mj-ea"/>
                <a:cs typeface="+mj-cs"/>
              </a:rPr>
              <a:t>Polylactic Acid:</a:t>
            </a:r>
            <a:endParaRPr lang="en-US" sz="2800" b="1" dirty="0">
              <a:latin typeface="+mj-lt"/>
              <a:ea typeface="+mj-ea"/>
              <a:cs typeface="+mj-cs"/>
            </a:endParaRPr>
          </a:p>
        </p:txBody>
      </p:sp>
      <p:sp>
        <p:nvSpPr>
          <p:cNvPr id="6" name="TextBox 5">
            <a:extLst>
              <a:ext uri="{FF2B5EF4-FFF2-40B4-BE49-F238E27FC236}">
                <a16:creationId xmlns:a16="http://schemas.microsoft.com/office/drawing/2014/main" id="{BBFCACBB-552E-AC95-D7D1-17376228BE2C}"/>
              </a:ext>
            </a:extLst>
          </p:cNvPr>
          <p:cNvSpPr txBox="1"/>
          <p:nvPr/>
        </p:nvSpPr>
        <p:spPr>
          <a:xfrm>
            <a:off x="838200" y="3913771"/>
            <a:ext cx="2667896" cy="800219"/>
          </a:xfrm>
          <a:prstGeom prst="rect">
            <a:avLst/>
          </a:prstGeom>
          <a:noFill/>
        </p:spPr>
        <p:txBody>
          <a:bodyPr wrap="square" rtlCol="0">
            <a:spAutoFit/>
          </a:bodyPr>
          <a:lstStyle/>
          <a:p>
            <a:r>
              <a:rPr lang="en-IN" sz="2800" b="1" dirty="0">
                <a:latin typeface="+mj-lt"/>
                <a:ea typeface="+mj-ea"/>
                <a:cs typeface="+mj-cs"/>
              </a:rPr>
              <a:t>Flax </a:t>
            </a:r>
            <a:r>
              <a:rPr lang="en-IN" sz="2800" b="1" dirty="0" err="1">
                <a:latin typeface="+mj-lt"/>
                <a:ea typeface="+mj-ea"/>
                <a:cs typeface="+mj-cs"/>
              </a:rPr>
              <a:t>Fiber</a:t>
            </a:r>
            <a:r>
              <a:rPr lang="en-IN" sz="2000" b="1" dirty="0">
                <a:latin typeface="Times New Roman" panose="02020603050405020304" pitchFamily="18" charset="0"/>
                <a:ea typeface="+mj-ea"/>
                <a:cs typeface="Times New Roman" panose="02020603050405020304" pitchFamily="18" charset="0"/>
              </a:rPr>
              <a:t>:</a:t>
            </a:r>
            <a:endParaRPr lang="en-US" sz="2000" b="1" dirty="0">
              <a:latin typeface="Times New Roman" panose="02020603050405020304" pitchFamily="18" charset="0"/>
              <a:ea typeface="+mj-ea"/>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39EDACD8-15E5-6A21-9261-BE0C69CEE37C}"/>
              </a:ext>
            </a:extLst>
          </p:cNvPr>
          <p:cNvSpPr txBox="1"/>
          <p:nvPr/>
        </p:nvSpPr>
        <p:spPr>
          <a:xfrm>
            <a:off x="838200" y="4627909"/>
            <a:ext cx="10515600" cy="1631216"/>
          </a:xfrm>
          <a:prstGeom prst="rect">
            <a:avLst/>
          </a:prstGeom>
          <a:noFill/>
        </p:spPr>
        <p:txBody>
          <a:bodyPr wrap="square" rtlCol="0">
            <a:spAutoFit/>
          </a:bodyPr>
          <a:lstStyle/>
          <a:p>
            <a:pPr algn="just"/>
            <a:r>
              <a:rPr lang="en-IN" sz="2000" dirty="0">
                <a:solidFill>
                  <a:srgbClr val="374151"/>
                </a:solidFill>
                <a:latin typeface="Söhne"/>
              </a:rPr>
              <a:t>Flax </a:t>
            </a:r>
            <a:r>
              <a:rPr lang="en-IN" sz="2000" dirty="0" err="1">
                <a:solidFill>
                  <a:srgbClr val="374151"/>
                </a:solidFill>
                <a:latin typeface="Söhne"/>
              </a:rPr>
              <a:t>fiber</a:t>
            </a:r>
            <a:r>
              <a:rPr lang="en-IN" sz="2000" dirty="0">
                <a:solidFill>
                  <a:srgbClr val="374151"/>
                </a:solidFill>
                <a:latin typeface="Söhne"/>
              </a:rPr>
              <a:t> is a natural plant-based material that is commonly used as a reinforcement in composites, including in the manufacturing of car parts and construction materials. It is lightweight, strong, and has good mechanical properties, making it a suitable alternative to traditional materials such as fiberglass. Flax </a:t>
            </a:r>
            <a:r>
              <a:rPr lang="en-IN" sz="2000" dirty="0" err="1">
                <a:solidFill>
                  <a:srgbClr val="374151"/>
                </a:solidFill>
                <a:latin typeface="Söhne"/>
              </a:rPr>
              <a:t>fiber</a:t>
            </a:r>
            <a:r>
              <a:rPr lang="en-IN" sz="2000" dirty="0">
                <a:solidFill>
                  <a:srgbClr val="374151"/>
                </a:solidFill>
                <a:latin typeface="Söhne"/>
              </a:rPr>
              <a:t> is also eco-friendly and sustainable, as it is made from a renewable resource and is biodegradable.</a:t>
            </a:r>
            <a:endParaRPr lang="en-US" sz="2000" dirty="0">
              <a:solidFill>
                <a:srgbClr val="374151"/>
              </a:solidFill>
              <a:latin typeface="Söhne"/>
            </a:endParaRPr>
          </a:p>
        </p:txBody>
      </p:sp>
    </p:spTree>
    <p:extLst>
      <p:ext uri="{BB962C8B-B14F-4D97-AF65-F5344CB8AC3E}">
        <p14:creationId xmlns:p14="http://schemas.microsoft.com/office/powerpoint/2010/main" val="258524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F216-D99E-BB43-E589-DAB230B89056}"/>
              </a:ext>
            </a:extLst>
          </p:cNvPr>
          <p:cNvSpPr>
            <a:spLocks noGrp="1"/>
          </p:cNvSpPr>
          <p:nvPr>
            <p:ph type="title"/>
          </p:nvPr>
        </p:nvSpPr>
        <p:spPr/>
        <p:txBody>
          <a:bodyPr/>
          <a:lstStyle/>
          <a:p>
            <a:r>
              <a:rPr lang="en-IN" dirty="0"/>
              <a:t>Materials Used to Make Filament</a:t>
            </a:r>
          </a:p>
        </p:txBody>
      </p:sp>
      <p:sp>
        <p:nvSpPr>
          <p:cNvPr id="3" name="Content Placeholder 2">
            <a:extLst>
              <a:ext uri="{FF2B5EF4-FFF2-40B4-BE49-F238E27FC236}">
                <a16:creationId xmlns:a16="http://schemas.microsoft.com/office/drawing/2014/main" id="{FA030259-56EA-34F2-18A5-BB6C7C074691}"/>
              </a:ext>
            </a:extLst>
          </p:cNvPr>
          <p:cNvSpPr>
            <a:spLocks noGrp="1"/>
          </p:cNvSpPr>
          <p:nvPr>
            <p:ph sz="half" idx="1"/>
          </p:nvPr>
        </p:nvSpPr>
        <p:spPr/>
        <p:txBody>
          <a:bodyPr/>
          <a:lstStyle/>
          <a:p>
            <a:r>
              <a:rPr lang="en-IN" dirty="0"/>
              <a:t>PLA</a:t>
            </a:r>
          </a:p>
        </p:txBody>
      </p:sp>
      <p:sp>
        <p:nvSpPr>
          <p:cNvPr id="4" name="Content Placeholder 3">
            <a:extLst>
              <a:ext uri="{FF2B5EF4-FFF2-40B4-BE49-F238E27FC236}">
                <a16:creationId xmlns:a16="http://schemas.microsoft.com/office/drawing/2014/main" id="{76A2E2D4-E049-5328-BA7D-C8A697EE1E13}"/>
              </a:ext>
            </a:extLst>
          </p:cNvPr>
          <p:cNvSpPr>
            <a:spLocks noGrp="1"/>
          </p:cNvSpPr>
          <p:nvPr>
            <p:ph sz="half" idx="2"/>
          </p:nvPr>
        </p:nvSpPr>
        <p:spPr/>
        <p:txBody>
          <a:bodyPr/>
          <a:lstStyle/>
          <a:p>
            <a:r>
              <a:rPr lang="en-IN" dirty="0"/>
              <a:t>FLAX POWDER</a:t>
            </a:r>
          </a:p>
        </p:txBody>
      </p:sp>
      <p:pic>
        <p:nvPicPr>
          <p:cNvPr id="5" name="Picture 4" descr="Which is the Best PLA Filament on the Market? (2022)">
            <a:extLst>
              <a:ext uri="{FF2B5EF4-FFF2-40B4-BE49-F238E27FC236}">
                <a16:creationId xmlns:a16="http://schemas.microsoft.com/office/drawing/2014/main" id="{CB98FF10-DE20-71F3-39E0-D2ED2E7005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218" y="2934003"/>
            <a:ext cx="2973070" cy="1859280"/>
          </a:xfrm>
          <a:prstGeom prst="rect">
            <a:avLst/>
          </a:prstGeom>
          <a:noFill/>
          <a:ln>
            <a:noFill/>
          </a:ln>
        </p:spPr>
      </p:pic>
      <p:pic>
        <p:nvPicPr>
          <p:cNvPr id="6" name="Picture 5" descr="How to Make Flaxseed Powder at Home? | 24 Mantra">
            <a:extLst>
              <a:ext uri="{FF2B5EF4-FFF2-40B4-BE49-F238E27FC236}">
                <a16:creationId xmlns:a16="http://schemas.microsoft.com/office/drawing/2014/main" id="{0510E18E-70AB-A11E-D7DE-45471BDED5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7187" y="2934003"/>
            <a:ext cx="3136265" cy="1781810"/>
          </a:xfrm>
          <a:prstGeom prst="rect">
            <a:avLst/>
          </a:prstGeom>
          <a:noFill/>
          <a:ln>
            <a:noFill/>
          </a:ln>
        </p:spPr>
      </p:pic>
    </p:spTree>
    <p:extLst>
      <p:ext uri="{BB962C8B-B14F-4D97-AF65-F5344CB8AC3E}">
        <p14:creationId xmlns:p14="http://schemas.microsoft.com/office/powerpoint/2010/main" val="369910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A773-9174-EE62-F108-A82228F27147}"/>
              </a:ext>
            </a:extLst>
          </p:cNvPr>
          <p:cNvSpPr>
            <a:spLocks noGrp="1"/>
          </p:cNvSpPr>
          <p:nvPr>
            <p:ph type="title"/>
          </p:nvPr>
        </p:nvSpPr>
        <p:spPr>
          <a:xfrm>
            <a:off x="839788" y="457200"/>
            <a:ext cx="3932237" cy="531812"/>
          </a:xfrm>
        </p:spPr>
        <p:txBody>
          <a:bodyPr>
            <a:normAutofit fontScale="90000"/>
          </a:bodyPr>
          <a:lstStyle/>
          <a:p>
            <a:r>
              <a:rPr lang="en-US" sz="2800" b="1" dirty="0"/>
              <a:t>PREPARATION OF FILAMENT</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4" name="Text Placeholder 3">
            <a:extLst>
              <a:ext uri="{FF2B5EF4-FFF2-40B4-BE49-F238E27FC236}">
                <a16:creationId xmlns:a16="http://schemas.microsoft.com/office/drawing/2014/main" id="{17683908-A16A-66DC-11B5-EF10C3EDF97F}"/>
              </a:ext>
            </a:extLst>
          </p:cNvPr>
          <p:cNvSpPr>
            <a:spLocks noGrp="1"/>
          </p:cNvSpPr>
          <p:nvPr>
            <p:ph type="body" sz="half" idx="2"/>
          </p:nvPr>
        </p:nvSpPr>
        <p:spPr>
          <a:xfrm>
            <a:off x="839788" y="1463040"/>
            <a:ext cx="3932237" cy="4739435"/>
          </a:xfrm>
        </p:spPr>
        <p:txBody>
          <a:bodyPr>
            <a:normAutofit fontScale="92500" lnSpcReduction="10000"/>
          </a:bodyPr>
          <a:lstStyle/>
          <a:p>
            <a:pPr marL="228600" indent="-228600" algn="just">
              <a:lnSpc>
                <a:spcPct val="100000"/>
              </a:lnSpc>
              <a:buFont typeface="Arial" panose="020B0604020202020204" pitchFamily="34" charset="0"/>
              <a:buChar char="•"/>
            </a:pPr>
            <a:r>
              <a:rPr lang="en-US" sz="2400" dirty="0">
                <a:solidFill>
                  <a:srgbClr val="374151"/>
                </a:solidFill>
                <a:latin typeface="Söhne"/>
              </a:rPr>
              <a:t>A filament making machine is a device used to produce 3D printer filament. It is typically used by manufacturers or hobbyists who want to create their own custom filament blends or colors. The filament making process involves melting plastic pellets and extruding the molten plastic through a small nozzle to create a thin, continuous filament. The filament is then wound onto a spool for use in a 3D printer. </a:t>
            </a:r>
          </a:p>
          <a:p>
            <a:endParaRPr lang="en-US" dirty="0"/>
          </a:p>
        </p:txBody>
      </p:sp>
      <p:pic>
        <p:nvPicPr>
          <p:cNvPr id="5" name="Content Placeholder 4">
            <a:extLst>
              <a:ext uri="{FF2B5EF4-FFF2-40B4-BE49-F238E27FC236}">
                <a16:creationId xmlns:a16="http://schemas.microsoft.com/office/drawing/2014/main" id="{6F22AA1C-2FF2-29D8-7323-1806E6F2891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207207" y="1463040"/>
            <a:ext cx="5997575" cy="1977637"/>
          </a:xfrm>
          <a:prstGeom prst="rect">
            <a:avLst/>
          </a:prstGeom>
        </p:spPr>
      </p:pic>
      <p:sp>
        <p:nvSpPr>
          <p:cNvPr id="7" name="TextBox 6">
            <a:extLst>
              <a:ext uri="{FF2B5EF4-FFF2-40B4-BE49-F238E27FC236}">
                <a16:creationId xmlns:a16="http://schemas.microsoft.com/office/drawing/2014/main" id="{51522900-C9AC-BF49-C949-218A18C87EEA}"/>
              </a:ext>
            </a:extLst>
          </p:cNvPr>
          <p:cNvSpPr txBox="1"/>
          <p:nvPr/>
        </p:nvSpPr>
        <p:spPr>
          <a:xfrm>
            <a:off x="5737507" y="3481551"/>
            <a:ext cx="5467275" cy="1913409"/>
          </a:xfrm>
          <a:prstGeom prst="rect">
            <a:avLst/>
          </a:prstGeom>
          <a:noFill/>
        </p:spPr>
        <p:txBody>
          <a:bodyPr wrap="square" rtlCol="0">
            <a:spAutoFit/>
          </a:bodyPr>
          <a:lstStyle/>
          <a:p>
            <a:pPr marL="6350" marR="44450" indent="-6350" algn="just">
              <a:lnSpc>
                <a:spcPct val="149000"/>
              </a:lnSpc>
              <a:spcAft>
                <a:spcPts val="805"/>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342900" marR="38735" lvl="0" indent="-342900" algn="just">
              <a:lnSpc>
                <a:spcPct val="107000"/>
              </a:lnSpc>
              <a:spcAft>
                <a:spcPts val="1730"/>
              </a:spcAft>
              <a:buFont typeface="Symbol" panose="05050102010706020507" pitchFamily="18" charset="2"/>
              <a:buChar char=""/>
            </a:pPr>
            <a:r>
              <a:rPr lang="en-US" dirty="0">
                <a:solidFill>
                  <a:srgbClr val="333333"/>
                </a:solidFill>
                <a:latin typeface="Times New Roman" panose="02020603050405020304" pitchFamily="18" charset="0"/>
              </a:rPr>
              <a:t>Nozzle Diameter =</a:t>
            </a:r>
            <a:r>
              <a:rPr lang="en-US" sz="1800" dirty="0">
                <a:solidFill>
                  <a:srgbClr val="000000"/>
                </a:solidFill>
                <a:effectLst/>
                <a:latin typeface="Times New Roman" panose="02020603050405020304" pitchFamily="18" charset="0"/>
                <a:ea typeface="Times New Roman" panose="02020603050405020304" pitchFamily="18" charset="0"/>
              </a:rPr>
              <a:t> 2 mm to 1.75 mm </a:t>
            </a:r>
          </a:p>
          <a:p>
            <a:pPr marL="342900" marR="38735" lvl="0" indent="-342900" algn="just">
              <a:lnSpc>
                <a:spcPct val="107000"/>
              </a:lnSpc>
              <a:spcAft>
                <a:spcPts val="1730"/>
              </a:spcAft>
              <a:buFont typeface="Symbol" panose="05050102010706020507" pitchFamily="18" charset="2"/>
              <a:buChar char=""/>
            </a:pPr>
            <a:r>
              <a:rPr lang="en-US" dirty="0">
                <a:solidFill>
                  <a:srgbClr val="333333"/>
                </a:solidFill>
                <a:latin typeface="Times New Roman" panose="02020603050405020304" pitchFamily="18" charset="0"/>
              </a:rPr>
              <a:t>Temperature in Barrel is 160℃, 180℃, 200℃. </a:t>
            </a:r>
          </a:p>
          <a:p>
            <a:endParaRPr lang="en-US" dirty="0"/>
          </a:p>
        </p:txBody>
      </p:sp>
    </p:spTree>
    <p:extLst>
      <p:ext uri="{BB962C8B-B14F-4D97-AF65-F5344CB8AC3E}">
        <p14:creationId xmlns:p14="http://schemas.microsoft.com/office/powerpoint/2010/main" val="30201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3F5F-E79C-4329-8C00-B6D7294DABBF}"/>
              </a:ext>
            </a:extLst>
          </p:cNvPr>
          <p:cNvSpPr>
            <a:spLocks noGrp="1"/>
          </p:cNvSpPr>
          <p:nvPr>
            <p:ph type="ctrTitle"/>
          </p:nvPr>
        </p:nvSpPr>
        <p:spPr>
          <a:xfrm>
            <a:off x="824753" y="277010"/>
            <a:ext cx="9144000" cy="1323190"/>
          </a:xfrm>
        </p:spPr>
        <p:txBody>
          <a:bodyPr>
            <a:normAutofit/>
          </a:bodyPr>
          <a:lstStyle/>
          <a:p>
            <a:pPr algn="l"/>
            <a:r>
              <a:rPr lang="en-US" sz="2000" b="1" dirty="0">
                <a:solidFill>
                  <a:srgbClr val="374151"/>
                </a:solidFill>
                <a:latin typeface="Söhne"/>
                <a:ea typeface="+mn-ea"/>
                <a:cs typeface="+mn-cs"/>
              </a:rPr>
              <a:t>PROCESS</a:t>
            </a:r>
            <a:r>
              <a:rPr lang="en-US" sz="1800" b="1" dirty="0">
                <a:solidFill>
                  <a:srgbClr val="000000"/>
                </a:solidFill>
                <a:effectLst/>
                <a:latin typeface="Times New Roman" panose="02020603050405020304" pitchFamily="18" charset="0"/>
                <a:ea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65D3EA5-D8CB-5D02-E47E-5DD84FC4829B}"/>
              </a:ext>
            </a:extLst>
          </p:cNvPr>
          <p:cNvSpPr>
            <a:spLocks noGrp="1"/>
          </p:cNvSpPr>
          <p:nvPr>
            <p:ph type="subTitle" idx="1"/>
          </p:nvPr>
        </p:nvSpPr>
        <p:spPr>
          <a:xfrm>
            <a:off x="824753" y="938604"/>
            <a:ext cx="9144000" cy="5397649"/>
          </a:xfrm>
        </p:spPr>
        <p:txBody>
          <a:bodyPr>
            <a:noAutofit/>
          </a:bodyPr>
          <a:lstStyle/>
          <a:p>
            <a:pPr marL="228600" marR="38735" indent="-228600" algn="just">
              <a:spcAft>
                <a:spcPts val="805"/>
              </a:spcAft>
              <a:buFont typeface="Arial" panose="020B0604020202020204" pitchFamily="34" charset="0"/>
              <a:buChar char="•"/>
            </a:pPr>
            <a:r>
              <a:rPr lang="en-US" sz="2000" dirty="0">
                <a:solidFill>
                  <a:srgbClr val="374151"/>
                </a:solidFill>
                <a:latin typeface="Söhne"/>
              </a:rPr>
              <a:t>The process of filament extrusion involves the use of a filament extrusion device, which is typically made up of several components. Here is an overview of the process: </a:t>
            </a:r>
          </a:p>
          <a:p>
            <a:pPr marL="228600" marR="38735" indent="-228600" algn="just">
              <a:spcAft>
                <a:spcPts val="805"/>
              </a:spcAft>
              <a:buFont typeface="Arial" panose="020B0604020202020204" pitchFamily="34" charset="0"/>
              <a:buChar char="•"/>
            </a:pPr>
            <a:r>
              <a:rPr lang="en-US" sz="2000" b="1" dirty="0">
                <a:solidFill>
                  <a:srgbClr val="374151"/>
                </a:solidFill>
                <a:latin typeface="Söhne"/>
              </a:rPr>
              <a:t>Material preparation</a:t>
            </a:r>
            <a:r>
              <a:rPr lang="en-US" sz="2000" dirty="0">
                <a:solidFill>
                  <a:srgbClr val="374151"/>
                </a:solidFill>
                <a:latin typeface="Söhne"/>
              </a:rPr>
              <a:t>: The first step in filament extrusion is to prepare the raw material. This is typically done by loading plastic pellets or other raw materials into the hopper of the filament extrusion device. </a:t>
            </a:r>
          </a:p>
          <a:p>
            <a:pPr marL="228600" marR="38735" indent="-228600" algn="just">
              <a:spcAft>
                <a:spcPts val="805"/>
              </a:spcAft>
              <a:buFont typeface="Arial" panose="020B0604020202020204" pitchFamily="34" charset="0"/>
              <a:buChar char="•"/>
            </a:pPr>
            <a:r>
              <a:rPr lang="en-US" sz="2000" dirty="0">
                <a:solidFill>
                  <a:srgbClr val="374151"/>
                </a:solidFill>
                <a:latin typeface="Söhne"/>
              </a:rPr>
              <a:t> </a:t>
            </a:r>
            <a:r>
              <a:rPr lang="en-US" sz="2000" b="1" dirty="0">
                <a:solidFill>
                  <a:srgbClr val="374151"/>
                </a:solidFill>
                <a:latin typeface="Söhne"/>
              </a:rPr>
              <a:t>Material feeding</a:t>
            </a:r>
            <a:r>
              <a:rPr lang="en-US" sz="2000" dirty="0">
                <a:solidFill>
                  <a:srgbClr val="374151"/>
                </a:solidFill>
                <a:latin typeface="Söhne"/>
              </a:rPr>
              <a:t>: The raw material is then fed into the extruder barrel through the hopper. The extruder barrel is heated to melt the plastic material, which is then forced through a small opening in the nozzle. </a:t>
            </a:r>
          </a:p>
          <a:p>
            <a:pPr marL="228600" marR="38735" indent="-228600" algn="just">
              <a:spcAft>
                <a:spcPts val="805"/>
              </a:spcAft>
              <a:buFont typeface="Arial" panose="020B0604020202020204" pitchFamily="34" charset="0"/>
              <a:buChar char="•"/>
            </a:pPr>
            <a:r>
              <a:rPr lang="en-US" sz="2000" dirty="0">
                <a:solidFill>
                  <a:srgbClr val="374151"/>
                </a:solidFill>
                <a:latin typeface="Söhne"/>
              </a:rPr>
              <a:t> </a:t>
            </a:r>
            <a:r>
              <a:rPr lang="en-US" sz="2000" b="1" dirty="0">
                <a:solidFill>
                  <a:srgbClr val="374151"/>
                </a:solidFill>
                <a:latin typeface="Söhne"/>
              </a:rPr>
              <a:t>Filament formation</a:t>
            </a:r>
            <a:r>
              <a:rPr lang="en-US" sz="2000" dirty="0">
                <a:solidFill>
                  <a:srgbClr val="374151"/>
                </a:solidFill>
                <a:latin typeface="Söhne"/>
              </a:rPr>
              <a:t>: As the melted plastic material is extruded through the nozzle, it is shaped into a filament of a specific diameter and consistency. The filament is then pulled through a cooling system to solidify it and ensure that it retains its shape. </a:t>
            </a:r>
          </a:p>
          <a:p>
            <a:pPr marL="228600" marR="38735" indent="-228600" algn="just">
              <a:spcAft>
                <a:spcPts val="805"/>
              </a:spcAft>
              <a:buFont typeface="Arial" panose="020B0604020202020204" pitchFamily="34" charset="0"/>
              <a:buChar char="•"/>
            </a:pPr>
            <a:r>
              <a:rPr lang="en-US" sz="2000" b="1" dirty="0">
                <a:solidFill>
                  <a:srgbClr val="374151"/>
                </a:solidFill>
                <a:latin typeface="Söhne"/>
              </a:rPr>
              <a:t>Filament winding</a:t>
            </a:r>
            <a:r>
              <a:rPr lang="en-US" sz="2000" dirty="0">
                <a:solidFill>
                  <a:srgbClr val="374151"/>
                </a:solidFill>
                <a:latin typeface="Söhne"/>
              </a:rPr>
              <a:t>: Once the filament has been cooled and hardened, it is wound onto a spool using a motorized spooling system. The spool is rotated automatically to ensure that the filament is wound evenly and with the correct tension. </a:t>
            </a:r>
          </a:p>
          <a:p>
            <a:pPr marL="6350" marR="38735" indent="-6350" algn="just">
              <a:lnSpc>
                <a:spcPct val="149000"/>
              </a:lnSpc>
              <a:spcAft>
                <a:spcPts val="805"/>
              </a:spcAft>
            </a:pP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45155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334D22A-AC31-12C7-E759-46C6BCC6CF1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93453" y="4450624"/>
            <a:ext cx="4005094" cy="2048583"/>
          </a:xfrm>
        </p:spPr>
      </p:pic>
      <p:sp>
        <p:nvSpPr>
          <p:cNvPr id="4" name="Text Placeholder 3">
            <a:extLst>
              <a:ext uri="{FF2B5EF4-FFF2-40B4-BE49-F238E27FC236}">
                <a16:creationId xmlns:a16="http://schemas.microsoft.com/office/drawing/2014/main" id="{40AFEEE6-7F98-6CF5-1078-E0CCA481AEB2}"/>
              </a:ext>
            </a:extLst>
          </p:cNvPr>
          <p:cNvSpPr>
            <a:spLocks noGrp="1"/>
          </p:cNvSpPr>
          <p:nvPr>
            <p:ph type="body" sz="half" idx="2"/>
          </p:nvPr>
        </p:nvSpPr>
        <p:spPr>
          <a:xfrm>
            <a:off x="838200" y="981916"/>
            <a:ext cx="10515600" cy="2683752"/>
          </a:xfrm>
        </p:spPr>
        <p:txBody>
          <a:bodyPr>
            <a:normAutofit fontScale="25000" lnSpcReduction="20000"/>
          </a:bodyPr>
          <a:lstStyle/>
          <a:p>
            <a:pPr marL="6350" marR="38735" indent="-6350" algn="just">
              <a:lnSpc>
                <a:spcPct val="149000"/>
              </a:lnSpc>
              <a:spcAft>
                <a:spcPts val="805"/>
              </a:spcAft>
            </a:pPr>
            <a:r>
              <a:rPr lang="en-US" sz="8000" b="1" dirty="0">
                <a:solidFill>
                  <a:srgbClr val="374151"/>
                </a:solidFill>
                <a:latin typeface="Söhne"/>
              </a:rPr>
              <a:t>Quality control</a:t>
            </a:r>
            <a:r>
              <a:rPr lang="en-US" sz="8000" dirty="0">
                <a:solidFill>
                  <a:srgbClr val="374151"/>
                </a:solidFill>
                <a:latin typeface="Söhne"/>
              </a:rPr>
              <a:t>: Throughout the extrusion process, the diameter of the filament is carefully monitored to ensure that it remains consistent. Any variations or defects are detected and corrected using feedback mechanisms built into the filament extrusion device.</a:t>
            </a:r>
          </a:p>
          <a:p>
            <a:pPr marL="6350" marR="38735" indent="-6350" algn="just">
              <a:lnSpc>
                <a:spcPct val="149000"/>
              </a:lnSpc>
              <a:spcAft>
                <a:spcPts val="805"/>
              </a:spcAft>
            </a:pPr>
            <a:r>
              <a:rPr lang="en-US" sz="8000" b="1" dirty="0">
                <a:solidFill>
                  <a:srgbClr val="374151"/>
                </a:solidFill>
                <a:latin typeface="Söhne"/>
              </a:rPr>
              <a:t>Filament cutting</a:t>
            </a:r>
            <a:r>
              <a:rPr lang="en-US" sz="8000" dirty="0">
                <a:solidFill>
                  <a:srgbClr val="374151"/>
                </a:solidFill>
                <a:latin typeface="Söhne"/>
              </a:rPr>
              <a:t>: Once the filament has been wound onto the spool, it may be cut to the desired length using a cutting system attached to the filament extrusion device. Overall, the process of filament extrusion is a precise and carefully controlled process that requires careful attention to temperature, pressure, and speed to ensure that the resulting filament is of high quality and meets the desired specifications. </a:t>
            </a:r>
          </a:p>
          <a:p>
            <a:endParaRPr lang="en-US" dirty="0"/>
          </a:p>
        </p:txBody>
      </p:sp>
    </p:spTree>
    <p:extLst>
      <p:ext uri="{BB962C8B-B14F-4D97-AF65-F5344CB8AC3E}">
        <p14:creationId xmlns:p14="http://schemas.microsoft.com/office/powerpoint/2010/main" val="194143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72CC-E524-DFC8-0AAD-F768E08708E8}"/>
              </a:ext>
            </a:extLst>
          </p:cNvPr>
          <p:cNvSpPr>
            <a:spLocks noGrp="1"/>
          </p:cNvSpPr>
          <p:nvPr>
            <p:ph type="title"/>
          </p:nvPr>
        </p:nvSpPr>
        <p:spPr/>
        <p:txBody>
          <a:bodyPr/>
          <a:lstStyle/>
          <a:p>
            <a:r>
              <a:rPr lang="en-IN" b="1" dirty="0"/>
              <a:t>SCANNING ELECTRON MICROSOPY (SEM)</a:t>
            </a:r>
          </a:p>
        </p:txBody>
      </p:sp>
      <p:sp>
        <p:nvSpPr>
          <p:cNvPr id="3" name="Content Placeholder 2">
            <a:extLst>
              <a:ext uri="{FF2B5EF4-FFF2-40B4-BE49-F238E27FC236}">
                <a16:creationId xmlns:a16="http://schemas.microsoft.com/office/drawing/2014/main" id="{2D4D62E9-309D-20BB-59CC-89D99A57C87F}"/>
              </a:ext>
            </a:extLst>
          </p:cNvPr>
          <p:cNvSpPr>
            <a:spLocks noGrp="1"/>
          </p:cNvSpPr>
          <p:nvPr>
            <p:ph idx="1"/>
          </p:nvPr>
        </p:nvSpPr>
        <p:spPr/>
        <p:txBody>
          <a:bodyPr>
            <a:normAutofit fontScale="70000" lnSpcReduction="20000"/>
          </a:bodyPr>
          <a:lstStyle/>
          <a:p>
            <a:pPr algn="just">
              <a:lnSpc>
                <a:spcPct val="120000"/>
              </a:lnSpc>
            </a:pPr>
            <a:r>
              <a:rPr lang="en-US" b="0" i="0" dirty="0">
                <a:solidFill>
                  <a:srgbClr val="374151"/>
                </a:solidFill>
                <a:effectLst/>
                <a:latin typeface="Söhne"/>
              </a:rPr>
              <a:t>SEM stands for Scanning Electron Microscope, which is an advanced type of microscope that uses a beam of electrons to produce high-resolution images of surfaces and materials at the micro and nano scale. Unlike optical microscopes, which use visible light to produce images, SEMs use a beam of electrons that is focused on the sample being examined. As the electrons interact with the sample, they produce signals that are detected and used to create an image of the sample's surface.</a:t>
            </a:r>
          </a:p>
          <a:p>
            <a:pPr algn="just">
              <a:lnSpc>
                <a:spcPct val="120000"/>
              </a:lnSpc>
            </a:pPr>
            <a:r>
              <a:rPr lang="en-US" b="0" i="0" dirty="0">
                <a:solidFill>
                  <a:srgbClr val="374151"/>
                </a:solidFill>
                <a:effectLst/>
                <a:latin typeface="Söhne"/>
              </a:rPr>
              <a:t>SEM technology offers several advantages over traditional optical microscopes, including much higher magnification and resolution, and the ability to study samples in greater detail. SEMs are widely used in many fields, including materials science, engineering, biology, and geology, for a variety of applications such as examining the surface morphology of materials, analyzing the elemental composition of samples, and studying the structure of biological specimens. SEM technology has become an essential tool in scientific research and is continuing to be developed and refined for even greater precision and imaging capabilities.</a:t>
            </a:r>
          </a:p>
          <a:p>
            <a:pPr marL="0" indent="0">
              <a:buNone/>
            </a:pPr>
            <a:endParaRPr lang="en-IN" b="1" dirty="0"/>
          </a:p>
        </p:txBody>
      </p:sp>
    </p:spTree>
    <p:extLst>
      <p:ext uri="{BB962C8B-B14F-4D97-AF65-F5344CB8AC3E}">
        <p14:creationId xmlns:p14="http://schemas.microsoft.com/office/powerpoint/2010/main" val="1171562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72CC-E524-DFC8-0AAD-F768E08708E8}"/>
              </a:ext>
            </a:extLst>
          </p:cNvPr>
          <p:cNvSpPr>
            <a:spLocks noGrp="1"/>
          </p:cNvSpPr>
          <p:nvPr>
            <p:ph type="title"/>
          </p:nvPr>
        </p:nvSpPr>
        <p:spPr/>
        <p:txBody>
          <a:bodyPr/>
          <a:lstStyle/>
          <a:p>
            <a:r>
              <a:rPr lang="en-IN" b="1" dirty="0"/>
              <a:t>SEM RESULTS</a:t>
            </a:r>
          </a:p>
        </p:txBody>
      </p:sp>
      <p:sp>
        <p:nvSpPr>
          <p:cNvPr id="3" name="Content Placeholder 2">
            <a:extLst>
              <a:ext uri="{FF2B5EF4-FFF2-40B4-BE49-F238E27FC236}">
                <a16:creationId xmlns:a16="http://schemas.microsoft.com/office/drawing/2014/main" id="{2D4D62E9-309D-20BB-59CC-89D99A57C87F}"/>
              </a:ext>
            </a:extLst>
          </p:cNvPr>
          <p:cNvSpPr>
            <a:spLocks noGrp="1"/>
          </p:cNvSpPr>
          <p:nvPr>
            <p:ph idx="1"/>
          </p:nvPr>
        </p:nvSpPr>
        <p:spPr/>
        <p:txBody>
          <a:bodyPr>
            <a:normAutofit/>
          </a:bodyPr>
          <a:lstStyle/>
          <a:p>
            <a:pPr algn="just">
              <a:lnSpc>
                <a:spcPct val="120000"/>
              </a:lnSpc>
            </a:pPr>
            <a:endParaRPr lang="en-US" b="0" i="0" dirty="0">
              <a:solidFill>
                <a:srgbClr val="374151"/>
              </a:solidFill>
              <a:effectLst/>
              <a:latin typeface="Söhne"/>
            </a:endParaRPr>
          </a:p>
          <a:p>
            <a:pPr marL="0" indent="0">
              <a:buNone/>
            </a:pPr>
            <a:endParaRPr lang="en-IN" b="1" dirty="0"/>
          </a:p>
        </p:txBody>
      </p:sp>
      <p:pic>
        <p:nvPicPr>
          <p:cNvPr id="4" name="Picture 3">
            <a:extLst>
              <a:ext uri="{FF2B5EF4-FFF2-40B4-BE49-F238E27FC236}">
                <a16:creationId xmlns:a16="http://schemas.microsoft.com/office/drawing/2014/main" id="{03F52F63-DE69-F2F5-EE0E-CD00CDB0AA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8782" y="2290727"/>
            <a:ext cx="2596394" cy="1777370"/>
          </a:xfrm>
          <a:prstGeom prst="rect">
            <a:avLst/>
          </a:prstGeom>
          <a:noFill/>
          <a:ln>
            <a:noFill/>
          </a:ln>
        </p:spPr>
      </p:pic>
      <p:pic>
        <p:nvPicPr>
          <p:cNvPr id="5" name="Picture 4">
            <a:extLst>
              <a:ext uri="{FF2B5EF4-FFF2-40B4-BE49-F238E27FC236}">
                <a16:creationId xmlns:a16="http://schemas.microsoft.com/office/drawing/2014/main" id="{8A20BFDB-7AE3-9B66-776E-9420578B7E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5066" y="2204694"/>
            <a:ext cx="2578152" cy="1863403"/>
          </a:xfrm>
          <a:prstGeom prst="rect">
            <a:avLst/>
          </a:prstGeom>
          <a:noFill/>
          <a:ln>
            <a:noFill/>
          </a:ln>
        </p:spPr>
      </p:pic>
      <p:pic>
        <p:nvPicPr>
          <p:cNvPr id="6" name="Picture 5">
            <a:extLst>
              <a:ext uri="{FF2B5EF4-FFF2-40B4-BE49-F238E27FC236}">
                <a16:creationId xmlns:a16="http://schemas.microsoft.com/office/drawing/2014/main" id="{1E7BB38A-8531-443F-E7B5-648E6638191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0942" y="4375043"/>
            <a:ext cx="2770116" cy="1801920"/>
          </a:xfrm>
          <a:prstGeom prst="rect">
            <a:avLst/>
          </a:prstGeom>
          <a:noFill/>
          <a:ln>
            <a:noFill/>
          </a:ln>
        </p:spPr>
      </p:pic>
    </p:spTree>
    <p:extLst>
      <p:ext uri="{BB962C8B-B14F-4D97-AF65-F5344CB8AC3E}">
        <p14:creationId xmlns:p14="http://schemas.microsoft.com/office/powerpoint/2010/main" val="349681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BE38-6DB1-8B39-361A-611D6A037553}"/>
              </a:ext>
            </a:extLst>
          </p:cNvPr>
          <p:cNvSpPr>
            <a:spLocks noGrp="1"/>
          </p:cNvSpPr>
          <p:nvPr>
            <p:ph type="title"/>
          </p:nvPr>
        </p:nvSpPr>
        <p:spPr/>
        <p:txBody>
          <a:bodyPr/>
          <a:lstStyle/>
          <a:p>
            <a:r>
              <a:rPr lang="en-IN" b="1" dirty="0"/>
              <a:t>X-RAY DIFFRACTION</a:t>
            </a:r>
          </a:p>
        </p:txBody>
      </p:sp>
      <p:sp>
        <p:nvSpPr>
          <p:cNvPr id="3" name="Content Placeholder 2">
            <a:extLst>
              <a:ext uri="{FF2B5EF4-FFF2-40B4-BE49-F238E27FC236}">
                <a16:creationId xmlns:a16="http://schemas.microsoft.com/office/drawing/2014/main" id="{CD46EB2A-1C82-F986-6D2B-0CF8E279FA28}"/>
              </a:ext>
            </a:extLst>
          </p:cNvPr>
          <p:cNvSpPr>
            <a:spLocks noGrp="1"/>
          </p:cNvSpPr>
          <p:nvPr>
            <p:ph idx="1"/>
          </p:nvPr>
        </p:nvSpPr>
        <p:spPr/>
        <p:txBody>
          <a:bodyPr/>
          <a:lstStyle/>
          <a:p>
            <a:pPr algn="just">
              <a:lnSpc>
                <a:spcPct val="100000"/>
              </a:lnSpc>
            </a:pPr>
            <a:r>
              <a:rPr lang="en-IN" sz="2000" dirty="0">
                <a:solidFill>
                  <a:srgbClr val="374151"/>
                </a:solidFill>
                <a:latin typeface="Söhne"/>
              </a:rPr>
              <a:t>This test method is performed by directing an x-ray beam at a sample and measuring the scattered intensity as a function of the outgoing direction. Once the beam is separated, the scatter, also called a diffraction pattern, indicates the sample’s crystalline structure. The Rietveld refinement technique is then used to characterize the crystal structure which most likely provided the observed pattern.</a:t>
            </a:r>
          </a:p>
        </p:txBody>
      </p:sp>
      <p:pic>
        <p:nvPicPr>
          <p:cNvPr id="4" name="Picture 3">
            <a:extLst>
              <a:ext uri="{FF2B5EF4-FFF2-40B4-BE49-F238E27FC236}">
                <a16:creationId xmlns:a16="http://schemas.microsoft.com/office/drawing/2014/main" id="{586E905D-1851-0F51-C92D-D14D6BB891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586" y="3429000"/>
            <a:ext cx="5693410" cy="2558415"/>
          </a:xfrm>
          <a:prstGeom prst="rect">
            <a:avLst/>
          </a:prstGeom>
          <a:noFill/>
          <a:ln>
            <a:noFill/>
          </a:ln>
        </p:spPr>
      </p:pic>
      <p:pic>
        <p:nvPicPr>
          <p:cNvPr id="5" name="Picture 4">
            <a:extLst>
              <a:ext uri="{FF2B5EF4-FFF2-40B4-BE49-F238E27FC236}">
                <a16:creationId xmlns:a16="http://schemas.microsoft.com/office/drawing/2014/main" id="{4E4EF703-84BE-FD43-53C8-1A440D4EB5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5815" y="3083878"/>
            <a:ext cx="5760720" cy="3093085"/>
          </a:xfrm>
          <a:prstGeom prst="rect">
            <a:avLst/>
          </a:prstGeom>
          <a:noFill/>
          <a:ln>
            <a:noFill/>
          </a:ln>
        </p:spPr>
      </p:pic>
    </p:spTree>
    <p:extLst>
      <p:ext uri="{BB962C8B-B14F-4D97-AF65-F5344CB8AC3E}">
        <p14:creationId xmlns:p14="http://schemas.microsoft.com/office/powerpoint/2010/main" val="171154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535D-E32F-75C7-69EB-84B06FBB9DD2}"/>
              </a:ext>
            </a:extLst>
          </p:cNvPr>
          <p:cNvSpPr>
            <a:spLocks noGrp="1"/>
          </p:cNvSpPr>
          <p:nvPr>
            <p:ph type="title"/>
          </p:nvPr>
        </p:nvSpPr>
        <p:spPr/>
        <p:txBody>
          <a:bodyPr/>
          <a:lstStyle/>
          <a:p>
            <a:r>
              <a:rPr lang="en-IN" dirty="0"/>
              <a:t>GRAPH</a:t>
            </a:r>
          </a:p>
        </p:txBody>
      </p:sp>
      <p:pic>
        <p:nvPicPr>
          <p:cNvPr id="4" name="Content Placeholder 3">
            <a:extLst>
              <a:ext uri="{FF2B5EF4-FFF2-40B4-BE49-F238E27FC236}">
                <a16:creationId xmlns:a16="http://schemas.microsoft.com/office/drawing/2014/main" id="{3170187D-349B-E466-1DFA-5DB665B241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4565" y="1923948"/>
            <a:ext cx="4286198" cy="4351338"/>
          </a:xfrm>
          <a:prstGeom prst="rect">
            <a:avLst/>
          </a:prstGeom>
          <a:noFill/>
          <a:ln>
            <a:noFill/>
          </a:ln>
        </p:spPr>
      </p:pic>
      <p:pic>
        <p:nvPicPr>
          <p:cNvPr id="5" name="Picture 4">
            <a:extLst>
              <a:ext uri="{FF2B5EF4-FFF2-40B4-BE49-F238E27FC236}">
                <a16:creationId xmlns:a16="http://schemas.microsoft.com/office/drawing/2014/main" id="{45E44B19-1D21-B618-09DF-8DA7BA62E0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8935" y="2825177"/>
            <a:ext cx="5731510" cy="2918460"/>
          </a:xfrm>
          <a:prstGeom prst="rect">
            <a:avLst/>
          </a:prstGeom>
          <a:noFill/>
          <a:ln>
            <a:noFill/>
          </a:ln>
        </p:spPr>
      </p:pic>
    </p:spTree>
    <p:extLst>
      <p:ext uri="{BB962C8B-B14F-4D97-AF65-F5344CB8AC3E}">
        <p14:creationId xmlns:p14="http://schemas.microsoft.com/office/powerpoint/2010/main" val="94009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C504-7318-2D22-2626-3BA1EF6F3F65}"/>
              </a:ext>
            </a:extLst>
          </p:cNvPr>
          <p:cNvSpPr>
            <a:spLocks noGrp="1"/>
          </p:cNvSpPr>
          <p:nvPr>
            <p:ph type="title"/>
          </p:nvPr>
        </p:nvSpPr>
        <p:spPr/>
        <p:txBody>
          <a:bodyPr/>
          <a:lstStyle/>
          <a:p>
            <a:r>
              <a:rPr lang="en-IN" dirty="0"/>
              <a:t>GRAPH</a:t>
            </a:r>
          </a:p>
        </p:txBody>
      </p:sp>
      <p:pic>
        <p:nvPicPr>
          <p:cNvPr id="4" name="Content Placeholder 3">
            <a:extLst>
              <a:ext uri="{FF2B5EF4-FFF2-40B4-BE49-F238E27FC236}">
                <a16:creationId xmlns:a16="http://schemas.microsoft.com/office/drawing/2014/main" id="{9BDC88C3-1621-84BB-253B-7583316FC5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244" y="1825625"/>
            <a:ext cx="4955511" cy="4351338"/>
          </a:xfrm>
          <a:prstGeom prst="rect">
            <a:avLst/>
          </a:prstGeom>
          <a:noFill/>
          <a:ln>
            <a:noFill/>
          </a:ln>
        </p:spPr>
      </p:pic>
    </p:spTree>
    <p:extLst>
      <p:ext uri="{BB962C8B-B14F-4D97-AF65-F5344CB8AC3E}">
        <p14:creationId xmlns:p14="http://schemas.microsoft.com/office/powerpoint/2010/main" val="220820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420B-7C7D-990D-4B3F-DAD953D71A45}"/>
              </a:ext>
            </a:extLst>
          </p:cNvPr>
          <p:cNvSpPr>
            <a:spLocks noGrp="1"/>
          </p:cNvSpPr>
          <p:nvPr>
            <p:ph type="ctrTitle"/>
          </p:nvPr>
        </p:nvSpPr>
        <p:spPr>
          <a:xfrm>
            <a:off x="1524000" y="216308"/>
            <a:ext cx="9144000" cy="825757"/>
          </a:xfrm>
        </p:spPr>
        <p:txBody>
          <a:bodyPr>
            <a:norm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ABSTRACT</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EFDA29D-0B14-BD5B-B2DA-EAC37E1DD64D}"/>
              </a:ext>
            </a:extLst>
          </p:cNvPr>
          <p:cNvSpPr>
            <a:spLocks noGrp="1"/>
          </p:cNvSpPr>
          <p:nvPr>
            <p:ph type="subTitle" idx="1"/>
          </p:nvPr>
        </p:nvSpPr>
        <p:spPr>
          <a:xfrm>
            <a:off x="1524000" y="1311122"/>
            <a:ext cx="9144000" cy="4725886"/>
          </a:xfrm>
        </p:spPr>
        <p:txBody>
          <a:bodyPr>
            <a:normAutofit fontScale="92500" lnSpcReduction="20000"/>
          </a:bodyPr>
          <a:lstStyle/>
          <a:p>
            <a:pPr algn="just">
              <a:lnSpc>
                <a:spcPct val="150000"/>
              </a:lnSpc>
            </a:pPr>
            <a:r>
              <a:rPr lang="en-US" dirty="0">
                <a:solidFill>
                  <a:srgbClr val="374151"/>
                </a:solidFill>
                <a:latin typeface="Söhne"/>
              </a:rPr>
              <a:t>This study examines the microstructure of PLA5NF, a type of 3D printing filament, using various microscopy techniques. The aim of the study is to gain a better understanding of the material's properties and characteristics at the micro level, which can help improve the quality and performance of 3D printed products. The results show that PLA5NF has a uniform microstructure with a consistent diameter and smooth surface, which is essential for producing high-quality 3D printed objects. The study also reveals the presence of small voids and defects in the material, which could impact its mechanical properties. Overall, the findings of this study provide valuable insights into the microstructure of PLA5NF and its potential for use in 3D printing applications.</a:t>
            </a:r>
          </a:p>
        </p:txBody>
      </p:sp>
    </p:spTree>
    <p:extLst>
      <p:ext uri="{BB962C8B-B14F-4D97-AF65-F5344CB8AC3E}">
        <p14:creationId xmlns:p14="http://schemas.microsoft.com/office/powerpoint/2010/main" val="281214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6972-4617-AE7F-9276-3EAACCA1B3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9D81ACB-8EF7-D238-F79D-AB0A353C53DC}"/>
              </a:ext>
            </a:extLst>
          </p:cNvPr>
          <p:cNvSpPr>
            <a:spLocks noGrp="1"/>
          </p:cNvSpPr>
          <p:nvPr>
            <p:ph idx="1"/>
          </p:nvPr>
        </p:nvSpPr>
        <p:spPr/>
        <p:txBody>
          <a:bodyPr>
            <a:normAutofit fontScale="85000" lnSpcReduction="10000"/>
          </a:bodyPr>
          <a:lstStyle/>
          <a:p>
            <a:pPr algn="l"/>
            <a:r>
              <a:rPr lang="en-US" sz="2600" dirty="0">
                <a:solidFill>
                  <a:srgbClr val="374151"/>
                </a:solidFill>
                <a:latin typeface="Söhne"/>
              </a:rPr>
              <a:t>In conclusion, the examination of the microstructure of PLA5NF for 3D printing filament has revealed several important insights into the behavior and properties of this material. The microstructural analysis showed that the addition of 5% Natural fibers to the PLA filament led to improvements in the thermal and mechanical properties of the resulting 3D printed parts, such as increased stiffness and tensile strength.</a:t>
            </a:r>
          </a:p>
          <a:p>
            <a:pPr algn="l"/>
            <a:r>
              <a:rPr lang="en-US" sz="2600" dirty="0">
                <a:solidFill>
                  <a:srgbClr val="374151"/>
                </a:solidFill>
                <a:latin typeface="Söhne"/>
              </a:rPr>
              <a:t>The examination also revealed that the Natural fibers were well dispersed within the PLA matrix, indicating good compatibility between the two materials. Furthermore, the study found that the addition of the Natural fibers did not significantly affect the crystallinity or melting behavior of the PLA.</a:t>
            </a:r>
          </a:p>
          <a:p>
            <a:pPr algn="l"/>
            <a:r>
              <a:rPr lang="en-US" sz="2600" dirty="0">
                <a:solidFill>
                  <a:srgbClr val="374151"/>
                </a:solidFill>
                <a:latin typeface="Söhne"/>
              </a:rPr>
              <a:t>These findings suggest that PLA5NF has great potential as a high-performance and sustainable material for 3D printing applications. By understanding the microstructure of this material, researchers and manufacturers can optimize the processing and properties of PLA5NF-based filaments and 3D printed parts. This could lead to the development of new and innovative products that are both functional and environmentally friendly.</a:t>
            </a:r>
          </a:p>
          <a:p>
            <a:endParaRPr lang="en-IN" dirty="0"/>
          </a:p>
        </p:txBody>
      </p:sp>
    </p:spTree>
    <p:extLst>
      <p:ext uri="{BB962C8B-B14F-4D97-AF65-F5344CB8AC3E}">
        <p14:creationId xmlns:p14="http://schemas.microsoft.com/office/powerpoint/2010/main" val="412211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57F-9A65-F737-49C1-279DD4354C8F}"/>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Times New Roman" panose="02020603050405020304" pitchFamily="18" charset="0"/>
              </a:rPr>
              <a:t>Additive Manufacturing:</a:t>
            </a:r>
            <a:endParaRPr lang="en-IN" dirty="0"/>
          </a:p>
        </p:txBody>
      </p:sp>
      <p:sp>
        <p:nvSpPr>
          <p:cNvPr id="3" name="Content Placeholder 2">
            <a:extLst>
              <a:ext uri="{FF2B5EF4-FFF2-40B4-BE49-F238E27FC236}">
                <a16:creationId xmlns:a16="http://schemas.microsoft.com/office/drawing/2014/main" id="{CE427FAC-68BB-7888-38AD-BCD365002298}"/>
              </a:ext>
            </a:extLst>
          </p:cNvPr>
          <p:cNvSpPr>
            <a:spLocks noGrp="1"/>
          </p:cNvSpPr>
          <p:nvPr>
            <p:ph idx="1"/>
          </p:nvPr>
        </p:nvSpPr>
        <p:spPr/>
        <p:txBody>
          <a:bodyPr>
            <a:noAutofit/>
          </a:bodyPr>
          <a:lstStyle/>
          <a:p>
            <a:pPr>
              <a:lnSpc>
                <a:spcPct val="120000"/>
              </a:lnSpc>
            </a:pPr>
            <a:r>
              <a:rPr lang="en-US" sz="1800" b="0" i="0" dirty="0">
                <a:solidFill>
                  <a:srgbClr val="374151"/>
                </a:solidFill>
                <a:effectLst/>
                <a:latin typeface="Söhne"/>
              </a:rPr>
              <a:t>Additive manufacturing is a process of creating three-dimensional objects by adding material layer by layer, rather than by subtracting material from a larger block, as is done in traditional manufacturing processes.</a:t>
            </a:r>
          </a:p>
          <a:p>
            <a:pPr>
              <a:lnSpc>
                <a:spcPct val="120000"/>
              </a:lnSpc>
            </a:pPr>
            <a:r>
              <a:rPr lang="en-US" sz="1800" b="0" i="0" dirty="0">
                <a:solidFill>
                  <a:srgbClr val="374151"/>
                </a:solidFill>
                <a:effectLst/>
                <a:latin typeface="Söhne"/>
              </a:rPr>
              <a:t> Additive manufacturing is also known as 3D printing, as it often involves the use of computer-aided design (CAD) software to create digital models of objects, which are then converted into physical objects through the layer-by-layer addition of material. </a:t>
            </a:r>
          </a:p>
          <a:p>
            <a:pPr>
              <a:lnSpc>
                <a:spcPct val="120000"/>
              </a:lnSpc>
            </a:pPr>
            <a:r>
              <a:rPr lang="en-US" sz="1800" b="0" i="0" dirty="0">
                <a:solidFill>
                  <a:srgbClr val="374151"/>
                </a:solidFill>
                <a:effectLst/>
                <a:latin typeface="Söhne"/>
              </a:rPr>
              <a:t>The materials used in additive manufacturing can vary widely, including plastics, metals, ceramics, and even living cells. This technology has numerous applications, from prototyping and tooling to medical implants and aerospace components. </a:t>
            </a:r>
          </a:p>
          <a:p>
            <a:pPr>
              <a:lnSpc>
                <a:spcPct val="120000"/>
              </a:lnSpc>
            </a:pPr>
            <a:r>
              <a:rPr lang="en-US" sz="1800" b="0" i="0" dirty="0">
                <a:solidFill>
                  <a:srgbClr val="374151"/>
                </a:solidFill>
                <a:effectLst/>
                <a:latin typeface="Söhne"/>
              </a:rPr>
              <a:t>Additive manufacturing has revolutionized the manufacturing industry by reducing the time and cost associated with producing complex parts, and by allowing for greater design flexibility and customization. Additionally, it has the potential to reduce waste and energy consumption, making it a more sustainable manufacturing process.</a:t>
            </a:r>
            <a:endParaRPr lang="en-IN" sz="1800" dirty="0"/>
          </a:p>
        </p:txBody>
      </p:sp>
    </p:spTree>
    <p:extLst>
      <p:ext uri="{BB962C8B-B14F-4D97-AF65-F5344CB8AC3E}">
        <p14:creationId xmlns:p14="http://schemas.microsoft.com/office/powerpoint/2010/main" val="37579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AE42-2E3F-5227-F836-E56DAD17B098}"/>
              </a:ext>
            </a:extLst>
          </p:cNvPr>
          <p:cNvSpPr>
            <a:spLocks noGrp="1"/>
          </p:cNvSpPr>
          <p:nvPr>
            <p:ph type="title"/>
          </p:nvPr>
        </p:nvSpPr>
        <p:spPr>
          <a:xfrm>
            <a:off x="838200" y="354369"/>
            <a:ext cx="10515600" cy="872004"/>
          </a:xfrm>
        </p:spPr>
        <p:txBody>
          <a:bodyPr/>
          <a:lstStyle/>
          <a:p>
            <a:r>
              <a:rPr lang="en-IN" sz="2200" b="1" dirty="0">
                <a:latin typeface="Times New Roman" panose="02020603050405020304" pitchFamily="18" charset="0"/>
                <a:cs typeface="Times New Roman" panose="02020603050405020304" pitchFamily="18" charset="0"/>
              </a:rPr>
              <a:t>METHODOLOGY:</a:t>
            </a:r>
            <a:endParaRPr lang="en-US" sz="2200" b="1" dirty="0">
              <a:latin typeface="Times New Roman" panose="02020603050405020304" pitchFamily="18" charset="0"/>
              <a:cs typeface="Times New Roman" panose="02020603050405020304" pitchFamily="18" charset="0"/>
            </a:endParaRPr>
          </a:p>
        </p:txBody>
      </p:sp>
      <p:pic>
        <p:nvPicPr>
          <p:cNvPr id="22" name="Content Placeholder 21">
            <a:extLst>
              <a:ext uri="{FF2B5EF4-FFF2-40B4-BE49-F238E27FC236}">
                <a16:creationId xmlns:a16="http://schemas.microsoft.com/office/drawing/2014/main" id="{4A3618A5-D451-A563-F4B4-8E9EFA678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465822" y="1226373"/>
            <a:ext cx="3957416" cy="5038738"/>
          </a:xfrm>
        </p:spPr>
      </p:pic>
    </p:spTree>
    <p:extLst>
      <p:ext uri="{BB962C8B-B14F-4D97-AF65-F5344CB8AC3E}">
        <p14:creationId xmlns:p14="http://schemas.microsoft.com/office/powerpoint/2010/main" val="407947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72CC-E524-DFC8-0AAD-F768E08708E8}"/>
              </a:ext>
            </a:extLst>
          </p:cNvPr>
          <p:cNvSpPr>
            <a:spLocks noGrp="1"/>
          </p:cNvSpPr>
          <p:nvPr>
            <p:ph type="title"/>
          </p:nvPr>
        </p:nvSpPr>
        <p:spPr/>
        <p:txBody>
          <a:bodyPr/>
          <a:lstStyle/>
          <a:p>
            <a:r>
              <a:rPr lang="en-IN" b="1" dirty="0"/>
              <a:t>TYPES OF 3D PRINTERS</a:t>
            </a:r>
          </a:p>
        </p:txBody>
      </p:sp>
      <p:sp>
        <p:nvSpPr>
          <p:cNvPr id="3" name="Content Placeholder 2">
            <a:extLst>
              <a:ext uri="{FF2B5EF4-FFF2-40B4-BE49-F238E27FC236}">
                <a16:creationId xmlns:a16="http://schemas.microsoft.com/office/drawing/2014/main" id="{2D4D62E9-309D-20BB-59CC-89D99A57C87F}"/>
              </a:ext>
            </a:extLst>
          </p:cNvPr>
          <p:cNvSpPr>
            <a:spLocks noGrp="1"/>
          </p:cNvSpPr>
          <p:nvPr>
            <p:ph idx="1"/>
          </p:nvPr>
        </p:nvSpPr>
        <p:spPr/>
        <p:txBody>
          <a:bodyPr>
            <a:normAutofit/>
          </a:bodyPr>
          <a:lstStyle/>
          <a:p>
            <a:pPr algn="l">
              <a:buFont typeface="+mj-lt"/>
              <a:buAutoNum type="arabicPeriod"/>
            </a:pPr>
            <a:r>
              <a:rPr lang="en-US" b="1" i="0" dirty="0">
                <a:solidFill>
                  <a:srgbClr val="374151"/>
                </a:solidFill>
                <a:effectLst/>
                <a:latin typeface="Söhne"/>
              </a:rPr>
              <a:t>Fused Deposition Modeling (FDM) </a:t>
            </a:r>
          </a:p>
          <a:p>
            <a:pPr>
              <a:buFont typeface="+mj-lt"/>
              <a:buAutoNum type="arabicPeriod"/>
            </a:pPr>
            <a:r>
              <a:rPr lang="en-US" dirty="0">
                <a:solidFill>
                  <a:srgbClr val="374151"/>
                </a:solidFill>
                <a:latin typeface="Söhne"/>
              </a:rPr>
              <a:t>POLYJET</a:t>
            </a:r>
          </a:p>
          <a:p>
            <a:pPr algn="l">
              <a:buFont typeface="+mj-lt"/>
              <a:buAutoNum type="arabicPeriod"/>
            </a:pPr>
            <a:r>
              <a:rPr lang="en-US" b="0" i="0" dirty="0">
                <a:solidFill>
                  <a:srgbClr val="374151"/>
                </a:solidFill>
                <a:effectLst/>
                <a:latin typeface="Söhne"/>
              </a:rPr>
              <a:t>Stereolithography (SLA) </a:t>
            </a:r>
          </a:p>
          <a:p>
            <a:pPr algn="l">
              <a:buFont typeface="+mj-lt"/>
              <a:buAutoNum type="arabicPeriod"/>
            </a:pPr>
            <a:r>
              <a:rPr lang="en-US" b="0" i="0" dirty="0">
                <a:solidFill>
                  <a:srgbClr val="374151"/>
                </a:solidFill>
                <a:effectLst/>
                <a:latin typeface="Söhne"/>
              </a:rPr>
              <a:t>Digital Light Processing (DLP) </a:t>
            </a:r>
          </a:p>
          <a:p>
            <a:pPr algn="l">
              <a:buFont typeface="+mj-lt"/>
              <a:buAutoNum type="arabicPeriod"/>
            </a:pPr>
            <a:r>
              <a:rPr lang="en-US" b="0" i="0" dirty="0">
                <a:solidFill>
                  <a:srgbClr val="374151"/>
                </a:solidFill>
                <a:effectLst/>
                <a:latin typeface="Söhne"/>
              </a:rPr>
              <a:t>Selective Laser Sintering (SLS) </a:t>
            </a:r>
          </a:p>
          <a:p>
            <a:pPr>
              <a:buFont typeface="+mj-lt"/>
              <a:buAutoNum type="arabicPeriod"/>
            </a:pPr>
            <a:r>
              <a:rPr lang="en-US" dirty="0">
                <a:solidFill>
                  <a:srgbClr val="374151"/>
                </a:solidFill>
                <a:latin typeface="Söhne"/>
              </a:rPr>
              <a:t>ELECTRON BEAM (EBM)</a:t>
            </a:r>
          </a:p>
          <a:p>
            <a:pPr>
              <a:buFont typeface="+mj-lt"/>
              <a:buAutoNum type="arabicPeriod"/>
            </a:pPr>
            <a:r>
              <a:rPr lang="en-US" dirty="0">
                <a:solidFill>
                  <a:srgbClr val="374151"/>
                </a:solidFill>
                <a:latin typeface="Söhne"/>
              </a:rPr>
              <a:t>MULTI JET FUSION (MJF) ETC.</a:t>
            </a:r>
          </a:p>
          <a:p>
            <a:endParaRPr lang="en-IN" dirty="0"/>
          </a:p>
        </p:txBody>
      </p:sp>
    </p:spTree>
    <p:extLst>
      <p:ext uri="{BB962C8B-B14F-4D97-AF65-F5344CB8AC3E}">
        <p14:creationId xmlns:p14="http://schemas.microsoft.com/office/powerpoint/2010/main" val="320960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E7EF-6713-8323-D563-6F919D2DE2D4}"/>
              </a:ext>
            </a:extLst>
          </p:cNvPr>
          <p:cNvSpPr>
            <a:spLocks noGrp="1"/>
          </p:cNvSpPr>
          <p:nvPr>
            <p:ph type="title"/>
          </p:nvPr>
        </p:nvSpPr>
        <p:spPr>
          <a:xfrm>
            <a:off x="839787" y="317351"/>
            <a:ext cx="9100278" cy="962809"/>
          </a:xfrm>
        </p:spPr>
        <p:txBody>
          <a:bodyPr>
            <a:normAutofit/>
          </a:bodyPr>
          <a:lstStyle/>
          <a:p>
            <a:r>
              <a:rPr lang="en-US" sz="2400" b="1" dirty="0">
                <a:solidFill>
                  <a:srgbClr val="000000"/>
                </a:solidFill>
                <a:latin typeface="Times New Roman" panose="02020603050405020304" pitchFamily="18" charset="0"/>
              </a:rPr>
              <a:t>FUSED DEPOSITION MODELING (FDM):</a:t>
            </a:r>
            <a:endParaRPr lang="en-US" sz="2400" dirty="0"/>
          </a:p>
        </p:txBody>
      </p:sp>
      <p:pic>
        <p:nvPicPr>
          <p:cNvPr id="9" name="Picture Placeholder 8">
            <a:extLst>
              <a:ext uri="{FF2B5EF4-FFF2-40B4-BE49-F238E27FC236}">
                <a16:creationId xmlns:a16="http://schemas.microsoft.com/office/drawing/2014/main" id="{42A03650-C01F-6665-14D8-A08BF251A2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82" b="2682"/>
          <a:stretch>
            <a:fillRect/>
          </a:stretch>
        </p:blipFill>
        <p:spPr>
          <a:xfrm>
            <a:off x="6400800" y="3344132"/>
            <a:ext cx="4865678" cy="3077379"/>
          </a:xfrm>
        </p:spPr>
      </p:pic>
      <p:sp>
        <p:nvSpPr>
          <p:cNvPr id="4" name="Text Placeholder 3">
            <a:extLst>
              <a:ext uri="{FF2B5EF4-FFF2-40B4-BE49-F238E27FC236}">
                <a16:creationId xmlns:a16="http://schemas.microsoft.com/office/drawing/2014/main" id="{A1C44958-6B95-BB48-5E96-26EFA83DEAAF}"/>
              </a:ext>
            </a:extLst>
          </p:cNvPr>
          <p:cNvSpPr>
            <a:spLocks noGrp="1"/>
          </p:cNvSpPr>
          <p:nvPr>
            <p:ph type="body" sz="half" idx="2"/>
          </p:nvPr>
        </p:nvSpPr>
        <p:spPr>
          <a:xfrm>
            <a:off x="839788" y="1500691"/>
            <a:ext cx="10100739" cy="1290918"/>
          </a:xfrm>
        </p:spPr>
        <p:txBody>
          <a:bodyPr>
            <a:normAutofit fontScale="25000" lnSpcReduction="20000"/>
          </a:bodyPr>
          <a:lstStyle/>
          <a:p>
            <a:pPr algn="just">
              <a:lnSpc>
                <a:spcPct val="120000"/>
              </a:lnSpc>
            </a:pPr>
            <a:r>
              <a:rPr lang="en-IN" sz="8000" dirty="0">
                <a:solidFill>
                  <a:srgbClr val="374151"/>
                </a:solidFill>
              </a:rPr>
              <a:t>Fused Deposition Modeling (FDM) is a type of additive manufacturing technology that uses a thermoplastic filament as the material. The filament is heated and extruded through a nozzle, which moves in a specific pattern to create the object layer by layer. FDM is widely used in 3D printing for prototyping and small-scale production.</a:t>
            </a:r>
          </a:p>
          <a:p>
            <a:endParaRPr lang="en-US" dirty="0"/>
          </a:p>
        </p:txBody>
      </p:sp>
      <p:sp>
        <p:nvSpPr>
          <p:cNvPr id="7" name="TextBox 6">
            <a:extLst>
              <a:ext uri="{FF2B5EF4-FFF2-40B4-BE49-F238E27FC236}">
                <a16:creationId xmlns:a16="http://schemas.microsoft.com/office/drawing/2014/main" id="{B43C8C5B-49ED-B290-61F6-A87387F62D98}"/>
              </a:ext>
            </a:extLst>
          </p:cNvPr>
          <p:cNvSpPr txBox="1"/>
          <p:nvPr/>
        </p:nvSpPr>
        <p:spPr>
          <a:xfrm>
            <a:off x="839787" y="3344132"/>
            <a:ext cx="4865678" cy="26673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ADVANTAGES OF FDM: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1" indent="-342900" algn="just" fontAlgn="auto">
              <a:spcBef>
                <a:spcPts val="1000"/>
              </a:spcBef>
              <a:spcAft>
                <a:spcPts val="0"/>
              </a:spcAft>
              <a:buClrTx/>
              <a:buSzTx/>
              <a:buFont typeface="Arial" panose="020B0604020202020204" pitchFamily="34" charset="0"/>
              <a:buChar char="•"/>
              <a:tabLst/>
              <a:defRPr/>
            </a:pPr>
            <a:r>
              <a:rPr lang="en-IN" sz="2000" dirty="0">
                <a:solidFill>
                  <a:srgbClr val="374151"/>
                </a:solidFill>
              </a:rPr>
              <a:t>Versatility</a:t>
            </a:r>
          </a:p>
          <a:p>
            <a:pPr marL="342900" marR="0" lvl="1" indent="-342900" algn="just" fontAlgn="auto">
              <a:spcBef>
                <a:spcPts val="1000"/>
              </a:spcBef>
              <a:spcAft>
                <a:spcPts val="0"/>
              </a:spcAft>
              <a:buClrTx/>
              <a:buSzTx/>
              <a:buFont typeface="Arial" panose="020B0604020202020204" pitchFamily="34" charset="0"/>
              <a:buChar char="•"/>
              <a:tabLst/>
              <a:defRPr/>
            </a:pPr>
            <a:r>
              <a:rPr lang="en-IN" sz="2000" dirty="0">
                <a:solidFill>
                  <a:srgbClr val="374151"/>
                </a:solidFill>
              </a:rPr>
              <a:t>Cost-effective</a:t>
            </a:r>
          </a:p>
          <a:p>
            <a:pPr marL="342900" marR="0" lvl="1" indent="-342900" algn="just" fontAlgn="auto">
              <a:spcBef>
                <a:spcPts val="1000"/>
              </a:spcBef>
              <a:spcAft>
                <a:spcPts val="0"/>
              </a:spcAft>
              <a:buClrTx/>
              <a:buSzTx/>
              <a:buFont typeface="Arial" panose="020B0604020202020204" pitchFamily="34" charset="0"/>
              <a:buChar char="•"/>
              <a:tabLst/>
              <a:defRPr/>
            </a:pPr>
            <a:r>
              <a:rPr lang="en-IN" sz="2000" dirty="0">
                <a:solidFill>
                  <a:srgbClr val="374151"/>
                </a:solidFill>
              </a:rPr>
              <a:t>Low waste</a:t>
            </a:r>
          </a:p>
          <a:p>
            <a:pPr marL="342900" marR="0" lvl="1" indent="-342900" algn="just" fontAlgn="auto">
              <a:spcBef>
                <a:spcPts val="1000"/>
              </a:spcBef>
              <a:spcAft>
                <a:spcPts val="0"/>
              </a:spcAft>
              <a:buClrTx/>
              <a:buSzTx/>
              <a:buFont typeface="Arial" panose="020B0604020202020204" pitchFamily="34" charset="0"/>
              <a:buChar char="•"/>
              <a:tabLst/>
              <a:defRPr/>
            </a:pPr>
            <a:r>
              <a:rPr lang="en-IN" sz="2000" dirty="0">
                <a:solidFill>
                  <a:srgbClr val="374151"/>
                </a:solidFill>
              </a:rPr>
              <a:t>Fast turnaround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526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72CC-E524-DFC8-0AAD-F768E08708E8}"/>
              </a:ext>
            </a:extLst>
          </p:cNvPr>
          <p:cNvSpPr>
            <a:spLocks noGrp="1"/>
          </p:cNvSpPr>
          <p:nvPr>
            <p:ph type="title"/>
          </p:nvPr>
        </p:nvSpPr>
        <p:spPr/>
        <p:txBody>
          <a:bodyPr/>
          <a:lstStyle/>
          <a:p>
            <a:r>
              <a:rPr lang="en-IN" b="1" dirty="0"/>
              <a:t>TYPES OF FILAMENT</a:t>
            </a:r>
          </a:p>
        </p:txBody>
      </p:sp>
      <p:sp>
        <p:nvSpPr>
          <p:cNvPr id="3" name="Content Placeholder 2">
            <a:extLst>
              <a:ext uri="{FF2B5EF4-FFF2-40B4-BE49-F238E27FC236}">
                <a16:creationId xmlns:a16="http://schemas.microsoft.com/office/drawing/2014/main" id="{2D4D62E9-309D-20BB-59CC-89D99A57C87F}"/>
              </a:ext>
            </a:extLst>
          </p:cNvPr>
          <p:cNvSpPr>
            <a:spLocks noGrp="1"/>
          </p:cNvSpPr>
          <p:nvPr>
            <p:ph idx="1"/>
          </p:nvPr>
        </p:nvSpPr>
        <p:spPr/>
        <p:txBody>
          <a:bodyPr>
            <a:normAutofit/>
          </a:bodyPr>
          <a:lstStyle/>
          <a:p>
            <a:pPr marL="514350" indent="-514350">
              <a:buFont typeface="+mj-lt"/>
              <a:buAutoNum type="arabicPeriod"/>
            </a:pPr>
            <a:r>
              <a:rPr lang="en-IN" b="1" dirty="0"/>
              <a:t>PLA FILAMENT</a:t>
            </a:r>
          </a:p>
          <a:p>
            <a:pPr marL="514350" indent="-514350">
              <a:buFont typeface="+mj-lt"/>
              <a:buAutoNum type="arabicPeriod"/>
            </a:pPr>
            <a:r>
              <a:rPr lang="en-IN" dirty="0"/>
              <a:t>PVA FILAMENT</a:t>
            </a:r>
          </a:p>
          <a:p>
            <a:pPr marL="514350" indent="-514350">
              <a:buFont typeface="+mj-lt"/>
              <a:buAutoNum type="arabicPeriod"/>
            </a:pPr>
            <a:r>
              <a:rPr lang="en-IN" dirty="0"/>
              <a:t>ABS FILAMENT</a:t>
            </a:r>
          </a:p>
          <a:p>
            <a:pPr marL="514350" indent="-514350">
              <a:buFont typeface="+mj-lt"/>
              <a:buAutoNum type="arabicPeriod"/>
            </a:pPr>
            <a:r>
              <a:rPr lang="en-IN" dirty="0"/>
              <a:t>FLEX FILAMENT</a:t>
            </a:r>
          </a:p>
          <a:p>
            <a:pPr marL="514350" indent="-514350">
              <a:buFont typeface="+mj-lt"/>
              <a:buAutoNum type="arabicPeriod"/>
            </a:pPr>
            <a:r>
              <a:rPr lang="en-IN" dirty="0"/>
              <a:t>CONDUCTIVE FILAMENT</a:t>
            </a:r>
          </a:p>
          <a:p>
            <a:pPr marL="514350" indent="-514350">
              <a:buFont typeface="+mj-lt"/>
              <a:buAutoNum type="arabicPeriod"/>
            </a:pPr>
            <a:r>
              <a:rPr lang="en-IN" dirty="0"/>
              <a:t>NYLON FILAMENT</a:t>
            </a:r>
          </a:p>
          <a:p>
            <a:pPr marL="514350" indent="-514350">
              <a:buFont typeface="+mj-lt"/>
              <a:buAutoNum type="arabicPeriod"/>
            </a:pPr>
            <a:r>
              <a:rPr lang="en-IN" dirty="0"/>
              <a:t>WOOD FILAMENT ETC.</a:t>
            </a:r>
          </a:p>
          <a:p>
            <a:pPr marL="0" indent="0">
              <a:buNone/>
            </a:pPr>
            <a:endParaRPr lang="en-IN" dirty="0"/>
          </a:p>
        </p:txBody>
      </p:sp>
    </p:spTree>
    <p:extLst>
      <p:ext uri="{BB962C8B-B14F-4D97-AF65-F5344CB8AC3E}">
        <p14:creationId xmlns:p14="http://schemas.microsoft.com/office/powerpoint/2010/main" val="172018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72CC-E524-DFC8-0AAD-F768E08708E8}"/>
              </a:ext>
            </a:extLst>
          </p:cNvPr>
          <p:cNvSpPr>
            <a:spLocks noGrp="1"/>
          </p:cNvSpPr>
          <p:nvPr>
            <p:ph type="title"/>
          </p:nvPr>
        </p:nvSpPr>
        <p:spPr/>
        <p:txBody>
          <a:bodyPr/>
          <a:lstStyle/>
          <a:p>
            <a:r>
              <a:rPr lang="en-IN" b="1" dirty="0"/>
              <a:t>FIBRE</a:t>
            </a:r>
          </a:p>
        </p:txBody>
      </p:sp>
      <p:sp>
        <p:nvSpPr>
          <p:cNvPr id="3" name="Content Placeholder 2">
            <a:extLst>
              <a:ext uri="{FF2B5EF4-FFF2-40B4-BE49-F238E27FC236}">
                <a16:creationId xmlns:a16="http://schemas.microsoft.com/office/drawing/2014/main" id="{2D4D62E9-309D-20BB-59CC-89D99A57C87F}"/>
              </a:ext>
            </a:extLst>
          </p:cNvPr>
          <p:cNvSpPr>
            <a:spLocks noGrp="1"/>
          </p:cNvSpPr>
          <p:nvPr>
            <p:ph idx="1"/>
          </p:nvPr>
        </p:nvSpPr>
        <p:spPr/>
        <p:txBody>
          <a:bodyPr>
            <a:normAutofit fontScale="85000" lnSpcReduction="10000"/>
          </a:bodyPr>
          <a:lstStyle/>
          <a:p>
            <a:pPr algn="just">
              <a:lnSpc>
                <a:spcPct val="110000"/>
              </a:lnSpc>
            </a:pPr>
            <a:r>
              <a:rPr lang="en-US" dirty="0" err="1">
                <a:solidFill>
                  <a:srgbClr val="374151"/>
                </a:solidFill>
                <a:latin typeface="Söhne"/>
              </a:rPr>
              <a:t>F</a:t>
            </a:r>
            <a:r>
              <a:rPr lang="en-US" b="0" i="0" dirty="0" err="1">
                <a:solidFill>
                  <a:srgbClr val="374151"/>
                </a:solidFill>
                <a:effectLst/>
                <a:latin typeface="Söhne"/>
              </a:rPr>
              <a:t>ibre</a:t>
            </a:r>
            <a:r>
              <a:rPr lang="en-US" b="0" i="0" dirty="0">
                <a:solidFill>
                  <a:srgbClr val="374151"/>
                </a:solidFill>
                <a:effectLst/>
                <a:latin typeface="Söhne"/>
              </a:rPr>
              <a:t> refers to a flexible, thin, and thread-like material that is used to create textiles, fabrics, and other materials. Fibers can be made from a variety of materials, including natural sources such as cotton, wool, and silk, as well as synthetic materials such as polyester and nylon. They can be spun into yarn or thread, which can then be woven or knitted into fabrics. Fibers can also be used to create composite materials, such as carbon fiber, which have high strength and durability.</a:t>
            </a:r>
          </a:p>
          <a:p>
            <a:pPr algn="just">
              <a:lnSpc>
                <a:spcPct val="110000"/>
              </a:lnSpc>
            </a:pPr>
            <a:r>
              <a:rPr lang="en-US" b="0" i="0" dirty="0">
                <a:solidFill>
                  <a:srgbClr val="374151"/>
                </a:solidFill>
                <a:effectLst/>
                <a:latin typeface="Söhne"/>
              </a:rPr>
              <a:t>Fibers play an important role in many industries, including textiles, fashion, construction, and automotive. The properties of the fiber, such as its strength, flexibility, and thermal properties, can be modified through various treatments and coatings, allowing it to be used in a wide range of applications.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4593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72CC-E524-DFC8-0AAD-F768E08708E8}"/>
              </a:ext>
            </a:extLst>
          </p:cNvPr>
          <p:cNvSpPr>
            <a:spLocks noGrp="1"/>
          </p:cNvSpPr>
          <p:nvPr>
            <p:ph type="title"/>
          </p:nvPr>
        </p:nvSpPr>
        <p:spPr/>
        <p:txBody>
          <a:bodyPr/>
          <a:lstStyle/>
          <a:p>
            <a:r>
              <a:rPr lang="en-IN" b="1" dirty="0"/>
              <a:t>TYPES OF NATURAL FIBRE</a:t>
            </a:r>
          </a:p>
        </p:txBody>
      </p:sp>
      <p:sp>
        <p:nvSpPr>
          <p:cNvPr id="3" name="Content Placeholder 2">
            <a:extLst>
              <a:ext uri="{FF2B5EF4-FFF2-40B4-BE49-F238E27FC236}">
                <a16:creationId xmlns:a16="http://schemas.microsoft.com/office/drawing/2014/main" id="{2D4D62E9-309D-20BB-59CC-89D99A57C87F}"/>
              </a:ext>
            </a:extLst>
          </p:cNvPr>
          <p:cNvSpPr>
            <a:spLocks noGrp="1"/>
          </p:cNvSpPr>
          <p:nvPr>
            <p:ph idx="1"/>
          </p:nvPr>
        </p:nvSpPr>
        <p:spPr/>
        <p:txBody>
          <a:bodyPr>
            <a:normAutofit/>
          </a:bodyPr>
          <a:lstStyle/>
          <a:p>
            <a:pPr marL="514350" indent="-514350">
              <a:buFont typeface="+mj-lt"/>
              <a:buAutoNum type="arabicPeriod"/>
            </a:pPr>
            <a:r>
              <a:rPr lang="en-IN" b="1" dirty="0"/>
              <a:t>FLAX</a:t>
            </a:r>
          </a:p>
          <a:p>
            <a:pPr marL="514350" indent="-514350">
              <a:buFont typeface="+mj-lt"/>
              <a:buAutoNum type="arabicPeriod"/>
            </a:pPr>
            <a:r>
              <a:rPr lang="en-IN" dirty="0"/>
              <a:t>COIR</a:t>
            </a:r>
          </a:p>
          <a:p>
            <a:pPr marL="514350" indent="-514350">
              <a:buFont typeface="+mj-lt"/>
              <a:buAutoNum type="arabicPeriod"/>
            </a:pPr>
            <a:r>
              <a:rPr lang="en-IN" dirty="0"/>
              <a:t>COTTON</a:t>
            </a:r>
          </a:p>
          <a:p>
            <a:pPr marL="514350" indent="-514350">
              <a:buFont typeface="+mj-lt"/>
              <a:buAutoNum type="arabicPeriod"/>
            </a:pPr>
            <a:r>
              <a:rPr lang="en-IN" dirty="0"/>
              <a:t>KENAF</a:t>
            </a:r>
          </a:p>
          <a:p>
            <a:pPr marL="514350" indent="-514350">
              <a:buFont typeface="+mj-lt"/>
              <a:buAutoNum type="arabicPeriod"/>
            </a:pPr>
            <a:r>
              <a:rPr lang="en-IN" dirty="0"/>
              <a:t>JUTE</a:t>
            </a:r>
          </a:p>
          <a:p>
            <a:pPr marL="514350" indent="-514350">
              <a:buFont typeface="+mj-lt"/>
              <a:buAutoNum type="arabicPeriod"/>
            </a:pPr>
            <a:r>
              <a:rPr lang="en-IN" dirty="0"/>
              <a:t>HEMP</a:t>
            </a:r>
          </a:p>
          <a:p>
            <a:pPr marL="514350" indent="-514350">
              <a:buFont typeface="+mj-lt"/>
              <a:buAutoNum type="arabicPeriod"/>
            </a:pPr>
            <a:r>
              <a:rPr lang="en-IN" dirty="0"/>
              <a:t>LINEN ETC.</a:t>
            </a:r>
          </a:p>
        </p:txBody>
      </p:sp>
    </p:spTree>
    <p:extLst>
      <p:ext uri="{BB962C8B-B14F-4D97-AF65-F5344CB8AC3E}">
        <p14:creationId xmlns:p14="http://schemas.microsoft.com/office/powerpoint/2010/main" val="1995713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1695</Words>
  <Application>Microsoft Office PowerPoint</Application>
  <PresentationFormat>Widescreen</PresentationFormat>
  <Paragraphs>98</Paragraphs>
  <Slides>20</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vt:lpstr>
      <vt:lpstr>Calibri</vt:lpstr>
      <vt:lpstr>Calibri Light</vt:lpstr>
      <vt:lpstr>Lucida Sans</vt:lpstr>
      <vt:lpstr>Noto Sans Symbols</vt:lpstr>
      <vt:lpstr>Söhne</vt:lpstr>
      <vt:lpstr>Symbol</vt:lpstr>
      <vt:lpstr>Tahoma</vt:lpstr>
      <vt:lpstr>Times New Roman</vt:lpstr>
      <vt:lpstr>Verdana</vt:lpstr>
      <vt:lpstr>Office Theme</vt:lpstr>
      <vt:lpstr>Concourse</vt:lpstr>
      <vt:lpstr>PowerPoint Presentation</vt:lpstr>
      <vt:lpstr>ABSTRACT</vt:lpstr>
      <vt:lpstr>Additive Manufacturing:</vt:lpstr>
      <vt:lpstr>METHODOLOGY:</vt:lpstr>
      <vt:lpstr>TYPES OF 3D PRINTERS</vt:lpstr>
      <vt:lpstr>FUSED DEPOSITION MODELING (FDM):</vt:lpstr>
      <vt:lpstr>TYPES OF FILAMENT</vt:lpstr>
      <vt:lpstr>FIBRE</vt:lpstr>
      <vt:lpstr>TYPES OF NATURAL FIBRE</vt:lpstr>
      <vt:lpstr>MATERIALS USED: </vt:lpstr>
      <vt:lpstr>Materials Used to Make Filament</vt:lpstr>
      <vt:lpstr>PREPARATION OF FILAMENT: </vt:lpstr>
      <vt:lpstr>PROCESS:  </vt:lpstr>
      <vt:lpstr>PowerPoint Presentation</vt:lpstr>
      <vt:lpstr>SCANNING ELECTRON MICROSOPY (SEM)</vt:lpstr>
      <vt:lpstr>SEM RESULTS</vt:lpstr>
      <vt:lpstr>X-RAY DIFFRACTION</vt:lpstr>
      <vt:lpstr>GRAPH</vt:lpstr>
      <vt:lpstr>GRAPH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ASTM – G99 PIN ON DISC WEAR TEST  A PROJECT PRESENTATION by  </dc:title>
  <dc:creator>Akilan Prabu</dc:creator>
  <cp:lastModifiedBy>Akash M</cp:lastModifiedBy>
  <cp:revision>8</cp:revision>
  <dcterms:created xsi:type="dcterms:W3CDTF">2023-04-08T12:25:29Z</dcterms:created>
  <dcterms:modified xsi:type="dcterms:W3CDTF">2023-04-10T05:00:30Z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2023-04-09T15:46:50Z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d45c9007-5074-41ef-9fb0-cdbaae41ade4</vt:lpwstr>
  </property>
  <property fmtid="{D5CDD505-2E9C-101B-9397-08002B2CF9AE}" pid="7" name="MSIP_Label_defa4170-0d19-0005-0004-bc88714345d2_ActionId">
    <vt:lpwstr>f2e4d53f-8d14-4fb3-b923-6888e74e743f</vt:lpwstr>
  </property>
  <property fmtid="{D5CDD505-2E9C-101B-9397-08002B2CF9AE}" pid="8" name="MSIP_Label_defa4170-0d19-0005-0004-bc88714345d2_ContentBits">
    <vt:lpwstr>0</vt:lpwstr>
  </property>
</Properties>
</file>