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57" r:id="rId4"/>
    <p:sldId id="280" r:id="rId5"/>
    <p:sldId id="281" r:id="rId6"/>
    <p:sldId id="283" r:id="rId7"/>
    <p:sldId id="284" r:id="rId8"/>
    <p:sldId id="286" r:id="rId9"/>
    <p:sldId id="287" r:id="rId10"/>
    <p:sldId id="285" r:id="rId11"/>
    <p:sldId id="289" r:id="rId12"/>
    <p:sldId id="292" r:id="rId13"/>
    <p:sldId id="279" r:id="rId14"/>
    <p:sldId id="27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pPr/>
              <a:t>31-08-2023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214G1A3227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J.Jagadabhiram</a:t>
            </a: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Sharwan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214G1A3227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55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REAL TIME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Patient Journey Analysis:</a:t>
            </a:r>
            <a:r>
              <a:rPr lang="en-US" dirty="0"/>
              <a:t> Examining electronic health records and medical device data to visualize patient treatment paths, uncover treatment variations, and enhance care coordination.</a:t>
            </a:r>
          </a:p>
          <a:p>
            <a:r>
              <a:rPr lang="en-US" b="1" dirty="0"/>
              <a:t>Loan Application Processing:</a:t>
            </a:r>
            <a:r>
              <a:rPr lang="en-US" dirty="0"/>
              <a:t> Analyzing the loan approval process to identify areas of inefficiency and reduce the time taken for loan processing.</a:t>
            </a:r>
          </a:p>
          <a:p>
            <a:r>
              <a:rPr lang="en-US" b="1" dirty="0"/>
              <a:t>Returns and Refunds Process:</a:t>
            </a:r>
            <a:r>
              <a:rPr lang="en-US" dirty="0"/>
              <a:t> Identifying the reasons for returns, processing times, and customer interactions to optimize the returns process and reduce return rates.</a:t>
            </a:r>
          </a:p>
          <a:p>
            <a:r>
              <a:rPr lang="en-US" b="1" dirty="0"/>
              <a:t>Public transportation: </a:t>
            </a:r>
            <a:r>
              <a:rPr lang="en-US" dirty="0"/>
              <a:t>It generate a vast amount of data from various sources, such as ticketing systems, GPS tracking devices on vehicles, passenger counting sensors, and more.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b="1" dirty="0"/>
              <a:t>Examples:</a:t>
            </a:r>
          </a:p>
          <a:p>
            <a:pPr>
              <a:buNone/>
            </a:pPr>
            <a:endParaRPr lang="en-US" sz="4000" b="1" dirty="0"/>
          </a:p>
        </p:txBody>
      </p:sp>
      <p:pic>
        <p:nvPicPr>
          <p:cNvPr id="4" name="Picture 3" descr="WhatsApp Image 2023-08-30 at 9.40.1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49" y="1750424"/>
            <a:ext cx="4273731" cy="2207622"/>
          </a:xfrm>
          <a:prstGeom prst="rect">
            <a:avLst/>
          </a:prstGeom>
        </p:spPr>
      </p:pic>
      <p:pic>
        <p:nvPicPr>
          <p:cNvPr id="5" name="Picture 4" descr="a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10" y="3944982"/>
            <a:ext cx="4245430" cy="2259874"/>
          </a:xfrm>
          <a:prstGeom prst="rect">
            <a:avLst/>
          </a:prstGeom>
        </p:spPr>
      </p:pic>
      <p:pic>
        <p:nvPicPr>
          <p:cNvPr id="6" name="Content Placeholder 3" descr="a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40" y="1750423"/>
            <a:ext cx="3392170" cy="4415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04EFE-939E-9817-7C5C-8B34DDA8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LEARNING</a:t>
            </a:r>
            <a:r>
              <a:rPr lang="en-US" dirty="0"/>
              <a:t> </a:t>
            </a:r>
            <a:r>
              <a:rPr lang="en-US" i="1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120D3D-69D9-9A31-96E2-330ED4C2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It improve problem </a:t>
            </a:r>
            <a:r>
              <a:rPr lang="en-US" dirty="0" err="1" smtClean="0"/>
              <a:t>soving</a:t>
            </a:r>
            <a:r>
              <a:rPr lang="en-US" dirty="0" smtClean="0"/>
              <a:t> skills of students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It is </a:t>
            </a:r>
            <a:r>
              <a:rPr lang="en-US" dirty="0" smtClean="0"/>
              <a:t>a technique used to analyze and visualize processes based on event data recorded in information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Summer Internship - I</a:t>
            </a:r>
          </a:p>
          <a:p>
            <a:pPr marL="457200" indent="-457200"/>
            <a:r>
              <a:rPr lang="en-US" dirty="0"/>
              <a:t>Under that include document, presentation and Certificate(Pdf).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94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5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320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Course Objective</a:t>
            </a:r>
            <a:endParaRPr lang="en-IN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endParaRPr lang="en-US" sz="2400" dirty="0"/>
          </a:p>
          <a:p>
            <a:pPr marL="457200" indent="-457200">
              <a:lnSpc>
                <a:spcPct val="150000"/>
              </a:lnSpc>
            </a:pPr>
            <a:r>
              <a:rPr lang="en-US" sz="2400" dirty="0"/>
              <a:t>The primary objective of the course is to ensure that students gain a solid understanding of the fundamental concepts, principles, and methodologies of process mining.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sz="2400" b="1" dirty="0"/>
          </a:p>
          <a:p>
            <a:pPr marL="457200" indent="-457200">
              <a:lnSpc>
                <a:spcPct val="150000"/>
              </a:lnSpc>
            </a:pPr>
            <a:r>
              <a:rPr lang="en-US" sz="2400" dirty="0"/>
              <a:t>The second main objective is to enable students to apply their acquired knowledge to real-world scenarios and datasets.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WhatsApp Image 2023-08-29 at 7.24.1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04" y="4198776"/>
            <a:ext cx="5008089" cy="20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11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i="1" dirty="0"/>
              <a:t> About </a:t>
            </a:r>
            <a:r>
              <a:rPr lang="en-US" sz="4800" i="1" dirty="0" err="1"/>
              <a:t>celonis</a:t>
            </a:r>
            <a:r>
              <a:rPr lang="en-US" sz="4800" i="1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Celonis</a:t>
            </a:r>
            <a:r>
              <a:rPr lang="en-US" dirty="0"/>
              <a:t>  is a leading software company that specializes in process mining and process excellence solutions.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was founded in 2011 by Bastian </a:t>
            </a:r>
            <a:r>
              <a:rPr lang="en-US" dirty="0" err="1"/>
              <a:t>Nominacher</a:t>
            </a:r>
            <a:r>
              <a:rPr lang="en-US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Martin </a:t>
            </a:r>
            <a:r>
              <a:rPr lang="en-US" dirty="0" err="1"/>
              <a:t>Klenk</a:t>
            </a:r>
            <a:r>
              <a:rPr lang="en-US" dirty="0"/>
              <a:t>, and Alexander Rinke in Germany.</a:t>
            </a:r>
          </a:p>
          <a:p>
            <a:endParaRPr lang="en-US" dirty="0"/>
          </a:p>
        </p:txBody>
      </p:sp>
      <p:pic>
        <p:nvPicPr>
          <p:cNvPr id="6" name="Picture 5" descr="p9.png"/>
          <p:cNvPicPr>
            <a:picLocks noChangeAspect="1"/>
          </p:cNvPicPr>
          <p:nvPr/>
        </p:nvPicPr>
        <p:blipFill>
          <a:blip r:embed="rId2"/>
          <a:srcRect l="9420" t="13676" r="9058" b="19658"/>
          <a:stretch>
            <a:fillRect/>
          </a:stretch>
        </p:blipFill>
        <p:spPr>
          <a:xfrm>
            <a:off x="619553" y="1791478"/>
            <a:ext cx="2939143" cy="100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161F459-173D-E6B7-C569-475DEE71FE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4955" y="3601616"/>
            <a:ext cx="3209731" cy="2647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WHAT IS PROCESS MINING?</a:t>
            </a:r>
          </a:p>
          <a:p>
            <a:pPr>
              <a:buNone/>
            </a:pPr>
            <a:r>
              <a:rPr lang="en-US" b="1" dirty="0"/>
              <a:t>                                                  </a:t>
            </a:r>
          </a:p>
          <a:p>
            <a:pPr>
              <a:buNone/>
            </a:pPr>
            <a:r>
              <a:rPr lang="en-US" b="1" dirty="0"/>
              <a:t>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r>
              <a:rPr lang="en-US" dirty="0"/>
              <a:t>Process mining is a data-driven approach that aims to discover, analyze, and improve real business processes using information extracted from event logs.</a:t>
            </a:r>
          </a:p>
          <a:p>
            <a:r>
              <a:rPr lang="en-US" dirty="0"/>
              <a:t> It involves the extraction of insights and knowledge about how processes are actually executed within an organization.</a:t>
            </a:r>
          </a:p>
          <a:p>
            <a:r>
              <a:rPr lang="en-US" dirty="0"/>
              <a:t>Process mining starts with process discovery, where algorithms analyze event logs to generate process models that represent the actual sequence of activities, decisions, and interactions within a process.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" name="Picture 9" descr="P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9406" y="1322856"/>
            <a:ext cx="4754881" cy="2073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Preprocessing:</a:t>
            </a:r>
            <a:r>
              <a:rPr lang="en-US" dirty="0"/>
              <a:t> Before analysis can begin, event logs often need to be cleaned and preprocessed. This might involve removing duplicates, handling missing data, and transforming raw data into a more suitable format for analysis.</a:t>
            </a:r>
          </a:p>
          <a:p>
            <a:r>
              <a:rPr lang="en-US" b="1" dirty="0"/>
              <a:t>Data Visualization:</a:t>
            </a:r>
            <a:r>
              <a:rPr lang="en-US" dirty="0"/>
              <a:t> Interactive visualizations play a crucial role in process mining. They help stakeholders understand complex process behaviors, bottlenecks, and other patterns.</a:t>
            </a:r>
          </a:p>
          <a:p>
            <a:endParaRPr lang="en-US" dirty="0"/>
          </a:p>
        </p:txBody>
      </p:sp>
      <p:pic>
        <p:nvPicPr>
          <p:cNvPr id="4" name="Picture 3" descr="P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45429"/>
            <a:ext cx="2978331" cy="2194560"/>
          </a:xfrm>
          <a:prstGeom prst="rect">
            <a:avLst/>
          </a:prstGeom>
        </p:spPr>
      </p:pic>
      <p:pic>
        <p:nvPicPr>
          <p:cNvPr id="5" name="Picture 4" descr="P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53" y="4180113"/>
            <a:ext cx="3107326" cy="2246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Process Discovery:</a:t>
            </a:r>
            <a:r>
              <a:rPr lang="en-US" dirty="0"/>
              <a:t> Process discovery is one of the fundamental applications of process mining. It involves analyzing event logs and automatically generating visual representations of how processes are executed in reality.</a:t>
            </a:r>
          </a:p>
          <a:p>
            <a:endParaRPr lang="en-US" dirty="0"/>
          </a:p>
          <a:p>
            <a:r>
              <a:rPr lang="en-US" b="1" dirty="0"/>
              <a:t>Conformance Checking: </a:t>
            </a:r>
            <a:r>
              <a:rPr lang="en-US" dirty="0"/>
              <a:t>Conformance checking is a crucial application of process mining that involves comparing the actual execution of processes with the intended or expected behavior of those processes. </a:t>
            </a:r>
          </a:p>
        </p:txBody>
      </p:sp>
      <p:pic>
        <p:nvPicPr>
          <p:cNvPr id="4" name="Picture 3" descr="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137" y="4336869"/>
            <a:ext cx="5473337" cy="2063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STEPS INVOLVED IN PROCESS MINING:</a:t>
            </a:r>
          </a:p>
          <a:p>
            <a:pPr>
              <a:buNone/>
            </a:pPr>
            <a:endParaRPr lang="en-US" b="1" dirty="0"/>
          </a:p>
          <a:p>
            <a:pPr>
              <a:buFont typeface="Wingdings" pitchFamily="2" charset="2"/>
              <a:buChar char="v"/>
            </a:pPr>
            <a:r>
              <a:rPr lang="en-US" i="1" dirty="0"/>
              <a:t>Data Collection</a:t>
            </a:r>
          </a:p>
          <a:p>
            <a:pPr>
              <a:buFont typeface="Wingdings" pitchFamily="2" charset="2"/>
              <a:buChar char="v"/>
            </a:pPr>
            <a:r>
              <a:rPr lang="en-US" i="1" dirty="0"/>
              <a:t>Data Understanding</a:t>
            </a:r>
          </a:p>
          <a:p>
            <a:pPr>
              <a:buFont typeface="Wingdings" pitchFamily="2" charset="2"/>
              <a:buChar char="v"/>
            </a:pPr>
            <a:r>
              <a:rPr lang="en-US" i="1" dirty="0"/>
              <a:t>Data Preparation</a:t>
            </a:r>
          </a:p>
          <a:p>
            <a:pPr>
              <a:buFont typeface="Wingdings" pitchFamily="2" charset="2"/>
              <a:buChar char="v"/>
            </a:pPr>
            <a:r>
              <a:rPr lang="en-US" i="1" dirty="0"/>
              <a:t>Data Modeling</a:t>
            </a:r>
          </a:p>
          <a:p>
            <a:pPr>
              <a:buFont typeface="Wingdings" pitchFamily="2" charset="2"/>
              <a:buChar char="v"/>
            </a:pPr>
            <a:r>
              <a:rPr lang="en-US" i="1" dirty="0"/>
              <a:t>Data Evaluating</a:t>
            </a:r>
          </a:p>
        </p:txBody>
      </p:sp>
      <p:pic>
        <p:nvPicPr>
          <p:cNvPr id="6" name="Picture 5" descr="a1.jpg"/>
          <p:cNvPicPr>
            <a:picLocks noChangeAspect="1"/>
          </p:cNvPicPr>
          <p:nvPr/>
        </p:nvPicPr>
        <p:blipFill>
          <a:blip r:embed="rId2"/>
          <a:srcRect l="4023" t="35029" b="41714"/>
          <a:stretch>
            <a:fillRect/>
          </a:stretch>
        </p:blipFill>
        <p:spPr>
          <a:xfrm>
            <a:off x="4924696" y="2704012"/>
            <a:ext cx="5865223" cy="2312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3200" b="1" dirty="0"/>
              <a:t>Data collection:</a:t>
            </a:r>
            <a:r>
              <a:rPr lang="en-US" dirty="0"/>
              <a:t> It involves gathering event data from various sources within an organization's information systems, databases.</a:t>
            </a:r>
          </a:p>
          <a:p>
            <a:pPr>
              <a:buNone/>
            </a:pPr>
            <a:r>
              <a:rPr lang="en-US" sz="3200" b="1" dirty="0"/>
              <a:t>Data understanding: </a:t>
            </a:r>
            <a:r>
              <a:rPr lang="en-US" dirty="0"/>
              <a:t>Data understanding in process mining refers to the process of gaining a comprehensive understanding of the data that will be used for analysis. </a:t>
            </a:r>
            <a:endParaRPr lang="en-US" b="1" dirty="0"/>
          </a:p>
          <a:p>
            <a:pPr>
              <a:buNone/>
            </a:pPr>
            <a:r>
              <a:rPr lang="en-US" sz="3200" b="1" dirty="0"/>
              <a:t>Data preparation: </a:t>
            </a:r>
            <a:r>
              <a:rPr lang="en-US" dirty="0"/>
              <a:t>It is a crucial step in the process mining workflow. It involves transforming and structuring the raw event data into a suitable format for analysis.</a:t>
            </a:r>
          </a:p>
          <a:p>
            <a:pPr>
              <a:buNone/>
            </a:pPr>
            <a:r>
              <a:rPr lang="en-US" sz="3600" b="1" dirty="0"/>
              <a:t>Data modeling: </a:t>
            </a:r>
            <a:r>
              <a:rPr lang="en-US" dirty="0"/>
              <a:t>Data modeling in process mining refers to the creation of graphical representations or mathematical models that capture the behavior, structure, and characteristics of business processes using the event data collected.</a:t>
            </a:r>
          </a:p>
          <a:p>
            <a:pPr>
              <a:buNone/>
            </a:pPr>
            <a:r>
              <a:rPr lang="en-US" sz="3600" b="1" dirty="0"/>
              <a:t>Data  evaluating: </a:t>
            </a:r>
            <a:r>
              <a:rPr lang="en-US" dirty="0"/>
              <a:t>In the context of process mining, data evaluation involves assessing the quality, relevance, and appropriateness of the data before and during the analysis.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722</Words>
  <Application>Microsoft Office PowerPoint</Application>
  <PresentationFormat>Custom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 Design</vt:lpstr>
      <vt:lpstr>Slide 1</vt:lpstr>
      <vt:lpstr>Contents</vt:lpstr>
      <vt:lpstr>Course Objective</vt:lpstr>
      <vt:lpstr>INTRODUCTION</vt:lpstr>
      <vt:lpstr>contd..</vt:lpstr>
      <vt:lpstr>TECHNOLOGY</vt:lpstr>
      <vt:lpstr>APPLICATIONS</vt:lpstr>
      <vt:lpstr>MODULES</vt:lpstr>
      <vt:lpstr>contd..</vt:lpstr>
      <vt:lpstr>REAL TIME EXAMPLES</vt:lpstr>
      <vt:lpstr>contd..</vt:lpstr>
      <vt:lpstr>LEARNING OUTCOMES</vt:lpstr>
      <vt:lpstr>Git Hub Dashboard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LENOVO</cp:lastModifiedBy>
  <cp:revision>172</cp:revision>
  <dcterms:created xsi:type="dcterms:W3CDTF">2019-06-11T05:35:51Z</dcterms:created>
  <dcterms:modified xsi:type="dcterms:W3CDTF">2023-08-31T00:53:49Z</dcterms:modified>
</cp:coreProperties>
</file>