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748" r:id="rId5"/>
    <p:sldMasterId id="2147483846" r:id="rId6"/>
  </p:sldMasterIdLst>
  <p:notesMasterIdLst>
    <p:notesMasterId r:id="rId18"/>
  </p:notesMasterIdLst>
  <p:sldIdLst>
    <p:sldId id="282" r:id="rId7"/>
    <p:sldId id="283" r:id="rId8"/>
    <p:sldId id="287" r:id="rId9"/>
    <p:sldId id="285" r:id="rId10"/>
    <p:sldId id="286" r:id="rId11"/>
    <p:sldId id="288" r:id="rId12"/>
    <p:sldId id="289" r:id="rId13"/>
    <p:sldId id="290" r:id="rId14"/>
    <p:sldId id="291" r:id="rId15"/>
    <p:sldId id="292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461" userDrawn="1">
          <p15:clr>
            <a:srgbClr val="A4A3A4"/>
          </p15:clr>
        </p15:guide>
        <p15:guide id="4" orient="horz" pos="2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A53"/>
    <a:srgbClr val="A48100"/>
    <a:srgbClr val="FFE37D"/>
    <a:srgbClr val="001055"/>
    <a:srgbClr val="000D46"/>
    <a:srgbClr val="000625"/>
    <a:srgbClr val="000117"/>
    <a:srgbClr val="000E4A"/>
    <a:srgbClr val="000D41"/>
    <a:srgbClr val="0000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723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>
        <p:guide orient="horz" pos="414"/>
        <p:guide pos="234"/>
        <p:guide pos="461"/>
        <p:guide orient="horz" pos="2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FBD5E-294A-4664-9CAE-80E7F57A5988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271572-9C06-4658-8463-3B8E6F5C4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13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5199B-D4C3-4B6E-8120-40B462AE524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970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E3ACE-44AC-A215-2E5F-5295FE286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F0CB7-A36A-F8AB-CA91-25489F400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37FAB-E8EA-1C9B-6232-66D5C85E4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F065E-14F8-CFED-1264-5ED490C89D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83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A19EE-F058-939D-2E5F-7E84EC5E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BB1A8F-71AB-CC9A-3194-F529F43EC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85039-DA2E-A77C-AACF-FB5E6664A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6B3B1-28BA-95D7-DE71-90089EC26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8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2B7CC-C307-141E-A8D7-F2D8493B0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71D76-752C-2CAE-6504-9A65E15A2A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44993D-D070-6605-694C-F3E551CC1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437DA-1063-0FC4-3BCB-FE405967D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04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C3FD-963A-A610-FAB0-F91197CD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DFE5A8-D69F-C3C2-4BB1-0927144E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5C129E-CEB5-4EC9-9108-6D8753C506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8460F-1FB0-253E-7AAE-D6847A576F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3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488A8-4F30-083A-AABE-8027722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6E218B-7E7F-5E45-B792-44C0DD0EE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B55AD-6C60-1036-C971-340955F15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6CD35-8224-404D-E737-CD17AB9FB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9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75CEA-B2AD-DA57-DF05-E81DCCC76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60DE27-FFCC-0BD4-66CA-27C521FF2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10811-3305-E726-48A1-A0868BBDA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2ACA-ACC9-B06C-937F-EDBE4B7EC0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6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6587-ABF3-6EA9-4891-5F7C6284A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99FC94-09F6-9FC0-FB6F-42883E49A0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A0632A-DA55-B12F-49EB-3F9C7ACD6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5CF84-8DDF-6EE3-A613-DFDE52F72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6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1D9AA-CD0D-0E1F-3F82-0302CB78D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8A4165-5A9E-E5C1-B4DC-489EAB9EB4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77622-9E8F-C623-374D-377864BF9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63CCC-ABCF-D1D2-AFB3-6AA32CAE9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2481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3ECEB-BEB9-0F09-AE0E-61EDE3C9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0E2CF-71A7-B221-B1AE-B9823ECA52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0B202B-0C5B-20CB-417F-7E57960FB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5AE58-6256-10CF-DD1A-AFEAE6961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0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13C29-08D2-173C-753A-91AE224C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F00C0-53A7-F25C-3F39-F25B3BFFE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02BDB-8BD6-0528-695F-5E12060F3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95ABE-B4F4-1FE9-4DAC-50062074F1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7A69CA-7596-2A4C-A527-7BE67AD0AE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27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45E84-9C9C-61CD-2D86-ADD866D08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03515-F1BF-6FD5-999D-7ADE89978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AA0DC-ECF7-F17F-6CD8-8315FA81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7F35B-8679-F2C4-3135-E332AB7CF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B8FCE-AB3A-5065-BFFB-CAED9A3A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3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13B25-7714-BAEB-2AB9-A74CB2F1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796C1-ED2A-AC2D-D5ED-FE7826951D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FEFE-D5AB-ECE1-6D2D-06FBA827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A42E6-2236-4126-738B-E74E00F76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D7CCE-F435-D150-CCD4-35B4C8E6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19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6BC547-A3C9-A8ED-C6F2-D47EC3105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6F6EC-F304-8BFE-DA75-902412E8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F2BF7-3CBA-6DCC-DD09-ED3EA2FB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CD4EB-8BFF-EB23-D4F0-CABAA814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13E6D-ADA3-27B8-B655-022E8BEF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797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54257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45 Light" pitchFamily="2" charset="0"/>
              </a:defRPr>
            </a:lvl1pPr>
            <a:lvl2pPr>
              <a:defRPr sz="1200">
                <a:solidFill>
                  <a:srgbClr val="595959"/>
                </a:solidFill>
                <a:latin typeface="Frutiger 45 Light" pitchFamily="2" charset="0"/>
              </a:defRPr>
            </a:lvl2pPr>
            <a:lvl3pPr>
              <a:defRPr sz="1200">
                <a:solidFill>
                  <a:srgbClr val="595959"/>
                </a:solidFill>
                <a:latin typeface="Frutiger 45 Light" pitchFamily="2" charset="0"/>
              </a:defRPr>
            </a:lvl3pPr>
            <a:lvl4pPr>
              <a:defRPr sz="1200">
                <a:solidFill>
                  <a:srgbClr val="595959"/>
                </a:solidFill>
                <a:latin typeface="Frutiger 45 Light" pitchFamily="2" charset="0"/>
              </a:defRPr>
            </a:lvl4pPr>
            <a:lvl5pPr>
              <a:defRPr sz="1200">
                <a:solidFill>
                  <a:srgbClr val="595959"/>
                </a:solidFill>
                <a:latin typeface="Frutiger 45 Light" pitchFamily="2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86324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>
          <p15:clr>
            <a:srgbClr val="FBAE40"/>
          </p15:clr>
        </p15:guide>
        <p15:guide id="2" pos="336">
          <p15:clr>
            <a:srgbClr val="FBAE40"/>
          </p15:clr>
        </p15:guide>
        <p15:guide id="4" pos="73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0857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1345681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325362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365125"/>
            <a:ext cx="0" cy="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5371" y="0"/>
            <a:ext cx="0" cy="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97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2295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386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076D3-EA62-07A0-7691-A3F5D842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9A23F-DFB3-E9CC-33EE-961D8E2A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83409-46FF-C27B-73B6-7293900D9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975EB-EE61-1EBB-827A-A985D9229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309BC-0120-34F2-1410-83C32A47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306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1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437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7245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671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3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9601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815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0628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3708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7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266-0455-7F81-5699-063B7B5F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7010E-1DBA-C3D1-4555-A0F4950E3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759E-A7CB-1C81-F990-22BC89EB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B05F2-0BCC-ACEC-A9AE-1ACB99D1E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E98DD-1A3A-154E-5ACE-0A2F3CA7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290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0714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3937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9473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3844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66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D795-0F0F-2705-4E36-38AE9114E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753F-BE41-1162-7B13-0EBB11EE3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ACD89-4F3E-FE32-83FB-0E643E86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155D5-0B18-8C90-B369-5CEE8423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75E74-FEF5-D0D7-E0F6-3B934C78B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4618-A4F2-ED07-E5D5-0C43AA7E8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979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A137-F167-0551-C243-8D3DD6D74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7195-3117-9B6F-B35D-F013BAA0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93065-70E2-668B-B965-CD2445F1D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0B78AD-C80B-38E9-94C4-1019367AF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31FF5D-1CB7-0B26-0775-34B7A1974D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C03EAE-9F22-EA0A-EE17-0D8D10B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0D02AD-FC3A-0803-D3DD-1298F207E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815D57-BB63-BF27-1DA8-8BC378ED3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2739-5C77-5AFA-B374-A18F1B910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894085-9A98-8AB4-10F3-388EBADFD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571C1-CD0D-6063-45BE-B4C7DE988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57CF2-E68A-7F2D-2358-918086C32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61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56448-D15C-E705-E60B-52454489A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8E9EE-52EF-1D51-70FD-BC6A1173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3ED08-780C-5C80-CF99-EFC3AEB23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786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CA77A-7C11-2E74-4867-55DDFE065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800C-9583-F972-A184-22D77EDD5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10851-5D46-2DAD-CDAB-FFF01120A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CFC7F-A5EE-B3FE-7CFC-853C0251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F06F5-B8C7-3E15-50DD-AB04712F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0F1DC-27E2-5180-80AA-8A4FF53A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22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EEDC6-000E-959E-5BD2-34763FB38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AC721-626E-ADFD-7C3A-3649A56C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FBC65-B76D-BF24-BEB9-C96D61064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1DCEE-531C-0EE6-1142-7CC62905B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A80953-3224-21DC-4F35-87718319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D1C7-4BA5-1D7A-C61C-8E62F690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42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emf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67FC0-7167-75C4-8CD8-86347BD4F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11B98-0622-E1FD-4803-3ABA75ED0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BAF3B-7DC7-9698-D96F-60914AF4E9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B762-E5F2-9E11-FE59-118F1DF7D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66AFB-1024-AB5D-60A7-2E24C0961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97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7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DAC31-1B01-A28A-0275-554BC37AB0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2145"/>
          <a:stretch/>
        </p:blipFill>
        <p:spPr>
          <a:xfrm>
            <a:off x="0" y="6320118"/>
            <a:ext cx="12192000" cy="538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E9470B-84E1-682D-55CA-72B7F485EC38}"/>
              </a:ext>
            </a:extLst>
          </p:cNvPr>
          <p:cNvSpPr txBox="1"/>
          <p:nvPr userDrawn="1"/>
        </p:nvSpPr>
        <p:spPr>
          <a:xfrm>
            <a:off x="4009499" y="6487127"/>
            <a:ext cx="4164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100" baseline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©LTIMindtree 2025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E3730D2A-88D8-A28F-11F8-F713DCB44AFF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chemeClr val="bg1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chemeClr val="bg1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2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7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870F0-5901-455E-8078-A917680E7F3E}" type="datetimeFigureOut">
              <a:rPr lang="en-IN" smtClean="0"/>
              <a:t>22-05-2025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3213F1-0403-4C81-B4CA-0B9E1D5B10C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B284433-0683-2D7C-2D66-03BC816164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Text Box 1073742684">
            <a:extLst>
              <a:ext uri="{FF2B5EF4-FFF2-40B4-BE49-F238E27FC236}">
                <a16:creationId xmlns:a16="http://schemas.microsoft.com/office/drawing/2014/main" id="{B99A2A28-4372-B0FA-F414-9437224CB272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5FF66D-EC36-B523-D042-A6AD5D880B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92145"/>
          <a:stretch/>
        </p:blipFill>
        <p:spPr>
          <a:xfrm>
            <a:off x="0" y="6320118"/>
            <a:ext cx="12192000" cy="5387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97B91B-678F-FF67-92F5-EED8291486FF}"/>
              </a:ext>
            </a:extLst>
          </p:cNvPr>
          <p:cNvSpPr txBox="1"/>
          <p:nvPr userDrawn="1"/>
        </p:nvSpPr>
        <p:spPr>
          <a:xfrm>
            <a:off x="4009499" y="6487127"/>
            <a:ext cx="4164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2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spc="100" baseline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©LTIMindtree 2025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4D824C32-44F2-E0AF-D7A7-41001FF65D68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chemeClr val="bg1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chemeClr val="bg1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925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2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4A9EA-EE73-92AB-8172-8D02251D9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FE773-978F-4D54-D92A-76B327D7CC5F}"/>
              </a:ext>
            </a:extLst>
          </p:cNvPr>
          <p:cNvSpPr txBox="1"/>
          <p:nvPr/>
        </p:nvSpPr>
        <p:spPr>
          <a:xfrm>
            <a:off x="3028335" y="550606"/>
            <a:ext cx="51324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A5830-407F-91EA-F297-7B708416B19A}"/>
              </a:ext>
            </a:extLst>
          </p:cNvPr>
          <p:cNvSpPr txBox="1"/>
          <p:nvPr/>
        </p:nvSpPr>
        <p:spPr>
          <a:xfrm>
            <a:off x="1789471" y="1671484"/>
            <a:ext cx="8357419" cy="248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support for more languages (e.g., Python, Scala)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UI for visualizing results</a:t>
            </a: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SQL parsing for accuracy</a:t>
            </a:r>
          </a:p>
        </p:txBody>
      </p:sp>
    </p:spTree>
    <p:extLst>
      <p:ext uri="{BB962C8B-B14F-4D97-AF65-F5344CB8AC3E}">
        <p14:creationId xmlns:p14="http://schemas.microsoft.com/office/powerpoint/2010/main" val="1226102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09475-3A61-EB77-3E1B-73E88B1B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s PowerPoint, Canva, and Google Slides Templates">
            <a:extLst>
              <a:ext uri="{FF2B5EF4-FFF2-40B4-BE49-F238E27FC236}">
                <a16:creationId xmlns:a16="http://schemas.microsoft.com/office/drawing/2014/main" id="{390A7BE1-071E-54E0-3FE2-942044414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32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75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02006-2E66-A7A6-D6C3-87E80533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5AA3BD-D457-4FFD-0B3A-571D17BDEAC1}"/>
              </a:ext>
            </a:extLst>
          </p:cNvPr>
          <p:cNvSpPr txBox="1"/>
          <p:nvPr/>
        </p:nvSpPr>
        <p:spPr>
          <a:xfrm>
            <a:off x="2084439" y="1563329"/>
            <a:ext cx="8445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genial SemiBold" panose="020F0502020204030204" pitchFamily="2" charset="0"/>
              </a:rPr>
              <a:t>SQL MINER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8699F-885C-DF5F-A7B9-D597399AE8EA}"/>
              </a:ext>
            </a:extLst>
          </p:cNvPr>
          <p:cNvSpPr txBox="1"/>
          <p:nvPr/>
        </p:nvSpPr>
        <p:spPr>
          <a:xfrm>
            <a:off x="3362633" y="2870117"/>
            <a:ext cx="6272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ongenial" panose="020F0502020204030204" pitchFamily="2" charset="0"/>
              </a:rPr>
              <a:t>Automated Extraction of SQL Queries from Code Repositories</a:t>
            </a:r>
            <a:endParaRPr lang="en-IN" sz="2800" dirty="0">
              <a:latin typeface="Congenial" panose="020F05020202040302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843CC-2F88-D527-5124-720B78658019}"/>
              </a:ext>
            </a:extLst>
          </p:cNvPr>
          <p:cNvSpPr txBox="1"/>
          <p:nvPr/>
        </p:nvSpPr>
        <p:spPr>
          <a:xfrm>
            <a:off x="7433187" y="4463845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Presented By – </a:t>
            </a:r>
            <a:r>
              <a:rPr lang="en-IN" sz="1600" b="1" dirty="0"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rPr>
              <a:t>Shashank Mourya Pippari</a:t>
            </a:r>
          </a:p>
          <a:p>
            <a:pPr algn="ctr"/>
            <a:r>
              <a:rPr lang="en-IN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May 2025</a:t>
            </a:r>
          </a:p>
        </p:txBody>
      </p:sp>
    </p:spTree>
    <p:extLst>
      <p:ext uri="{BB962C8B-B14F-4D97-AF65-F5344CB8AC3E}">
        <p14:creationId xmlns:p14="http://schemas.microsoft.com/office/powerpoint/2010/main" val="253490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9244B-D7FF-C583-FD32-CCA7B99A3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00B1A2-7C3B-64BA-4CD5-00F0DD4F60C8}"/>
              </a:ext>
            </a:extLst>
          </p:cNvPr>
          <p:cNvSpPr txBox="1"/>
          <p:nvPr/>
        </p:nvSpPr>
        <p:spPr>
          <a:xfrm>
            <a:off x="2223708" y="965313"/>
            <a:ext cx="9043790" cy="42893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b="1" dirty="0"/>
              <a:t>                                      </a:t>
            </a:r>
            <a:r>
              <a:rPr lang="en-US" sz="2000" b="1" dirty="0">
                <a:effectLst/>
              </a:rPr>
              <a:t>                    </a:t>
            </a: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we need to extract SQL from code?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challenges in locating SQL in large codebases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Goal: Automate and categorize SQL detection for migration or auditing from code repositories.</a:t>
            </a:r>
          </a:p>
          <a:p>
            <a:pPr>
              <a:lnSpc>
                <a:spcPct val="20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dirty="0">
              <a:effectLst/>
            </a:endParaRPr>
          </a:p>
          <a:p>
            <a:pPr marL="342900" indent="-342900">
              <a:lnSpc>
                <a:spcPct val="90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72884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6F2E1-3FF1-22C8-F95A-7686D204D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C9A646D-825E-10BD-34F7-0786EE5720EB}"/>
              </a:ext>
            </a:extLst>
          </p:cNvPr>
          <p:cNvSpPr txBox="1"/>
          <p:nvPr/>
        </p:nvSpPr>
        <p:spPr>
          <a:xfrm>
            <a:off x="1231841" y="635021"/>
            <a:ext cx="9941319" cy="1459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Aft>
                <a:spcPts val="800"/>
              </a:spcAft>
            </a:pPr>
            <a:r>
              <a:rPr lang="en-US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b="1" dirty="0"/>
          </a:p>
          <a:p>
            <a:pPr>
              <a:lnSpc>
                <a:spcPct val="90000"/>
              </a:lnSpc>
              <a:spcAft>
                <a:spcPts val="800"/>
              </a:spcAft>
            </a:pPr>
            <a:endParaRPr lang="en-US" sz="20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4DFE7-496E-0217-7386-9DE5EFC75856}"/>
              </a:ext>
            </a:extLst>
          </p:cNvPr>
          <p:cNvSpPr txBox="1"/>
          <p:nvPr/>
        </p:nvSpPr>
        <p:spPr>
          <a:xfrm>
            <a:off x="2054942" y="1671484"/>
            <a:ext cx="8839200" cy="3373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Pattern-based SQL Extraction: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regular expressions to identify SQL queries and stored procedure calls.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Decompilation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decompiles Java .class files using CFR.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Archive Extraction: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.jar/.zip  files to scan their contents.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Reporting: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all findings in a structured Excel file.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44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98276-83FC-7E9A-CA2A-0655AEA4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263E9-83E8-E045-06A9-2A3C4FA9C047}"/>
              </a:ext>
            </a:extLst>
          </p:cNvPr>
          <p:cNvSpPr txBox="1"/>
          <p:nvPr/>
        </p:nvSpPr>
        <p:spPr>
          <a:xfrm>
            <a:off x="3146323" y="403123"/>
            <a:ext cx="61844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/ Workflow</a:t>
            </a:r>
          </a:p>
        </p:txBody>
      </p:sp>
      <p:pic>
        <p:nvPicPr>
          <p:cNvPr id="5" name="Picture 4" descr="A diagram of a workflow&#10;&#10;AI-generated content may be incorrect.">
            <a:extLst>
              <a:ext uri="{FF2B5EF4-FFF2-40B4-BE49-F238E27FC236}">
                <a16:creationId xmlns:a16="http://schemas.microsoft.com/office/drawing/2014/main" id="{EE1D6D13-7F56-97FF-02DD-415C9FCCD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2"/>
          <a:stretch/>
        </p:blipFill>
        <p:spPr>
          <a:xfrm>
            <a:off x="2625212" y="1285153"/>
            <a:ext cx="7699835" cy="428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54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EAC0-6A02-4C64-2EB4-7BE3A4143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6A613-2FB2-E22D-B482-1A63CADE331D}"/>
              </a:ext>
            </a:extLst>
          </p:cNvPr>
          <p:cNvSpPr txBox="1"/>
          <p:nvPr/>
        </p:nvSpPr>
        <p:spPr>
          <a:xfrm>
            <a:off x="2330246" y="108154"/>
            <a:ext cx="769865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2DEC71-DA49-BED7-4938-5D1A4AADD70A}"/>
              </a:ext>
            </a:extLst>
          </p:cNvPr>
          <p:cNvSpPr txBox="1"/>
          <p:nvPr/>
        </p:nvSpPr>
        <p:spPr>
          <a:xfrm>
            <a:off x="1956619" y="488772"/>
            <a:ext cx="8278761" cy="5880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3- Core language for scripting and automation.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CFR 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Decompiler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External tool to decompile .class files to Java source.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Excel- For reporting and analysis of extracted SQL queries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Modules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re- Regular expressions for pattern-based SQL extraction.</a:t>
            </a:r>
          </a:p>
          <a:p>
            <a:pPr>
              <a:lnSpc>
                <a:spcPct val="200000"/>
              </a:lnSpc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zipfile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Extracts .jar archives to access embedded files.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subprocess-Runs external tools (like the Java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decompiler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from Python.</a:t>
            </a:r>
          </a:p>
          <a:p>
            <a:pPr>
              <a:lnSpc>
                <a:spcPct val="200000"/>
              </a:lnSpc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Directory traversal and file handling.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pandas- Organizes, sorts, and exports results to Excel.</a:t>
            </a:r>
          </a:p>
          <a:p>
            <a:pPr>
              <a:lnSpc>
                <a:spcPct val="200000"/>
              </a:lnSpc>
            </a:pP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openpyxl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Reads and writes Excel files.</a:t>
            </a:r>
          </a:p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datetime- Adds timestamps to results.</a:t>
            </a:r>
          </a:p>
        </p:txBody>
      </p:sp>
    </p:spTree>
    <p:extLst>
      <p:ext uri="{BB962C8B-B14F-4D97-AF65-F5344CB8AC3E}">
        <p14:creationId xmlns:p14="http://schemas.microsoft.com/office/powerpoint/2010/main" val="26280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322DB-D3F9-37AD-8D76-01E1FBE5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045D04-5DFF-14D9-3A84-5B7B7EAC58EA}"/>
              </a:ext>
            </a:extLst>
          </p:cNvPr>
          <p:cNvSpPr txBox="1"/>
          <p:nvPr/>
        </p:nvSpPr>
        <p:spPr>
          <a:xfrm>
            <a:off x="2880852" y="481781"/>
            <a:ext cx="56732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8589B8-6EE4-DB5C-0498-AF2CC759DF20}"/>
              </a:ext>
            </a:extLst>
          </p:cNvPr>
          <p:cNvSpPr txBox="1"/>
          <p:nvPr/>
        </p:nvSpPr>
        <p:spPr>
          <a:xfrm>
            <a:off x="1858296" y="1155351"/>
            <a:ext cx="8691716" cy="5761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regex patterns for pattern matching.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Native SQL:</a:t>
            </a:r>
          </a:p>
          <a:p>
            <a:pPr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bSELECT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bFROM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\b\s+.*?;",  #Matches Select statement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bINSERT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s+INTO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bVALUES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\b\s*\(.*?\);“ #Matches Insert 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bUPDATE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\b\s+.*?;", #Matches Update</a:t>
            </a:r>
          </a:p>
          <a:p>
            <a:pPr>
              <a:lnSpc>
                <a:spcPct val="150000"/>
              </a:lnSpc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bDELETE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s+FROM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\b\s+.*?;“ #Matches Delete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2.Stored Procedures:</a:t>
            </a:r>
          </a:p>
          <a:p>
            <a:pPr>
              <a:lnSpc>
                <a:spcPct val="150000"/>
              </a:lnSpc>
              <a:buNone/>
            </a:pPr>
            <a:r>
              <a:rPr lang="en-IN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bEXEC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\b\s+.*?;",  # Matches EXEC keyword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`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bCALL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\b\s+.*?;",  # Matches CALL keyword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bPROC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\b\s+.*?;",  # Matches PROC keyword</a:t>
            </a:r>
          </a:p>
          <a:p>
            <a:pPr>
              <a:lnSpc>
                <a:spcPct val="150000"/>
              </a:lnSpc>
            </a:pP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	r"(?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)\</a:t>
            </a:r>
            <a:r>
              <a:rPr lang="en-IN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bEXECUTE</a:t>
            </a:r>
            <a:r>
              <a:rPr lang="en-IN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\b\s+.*?;"</a:t>
            </a:r>
          </a:p>
          <a:p>
            <a:pPr>
              <a:lnSpc>
                <a:spcPct val="150000"/>
              </a:lnSpc>
            </a:pPr>
            <a:endParaRPr lang="en-IN" sz="20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996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28548-D618-F8B0-89A4-D342A4BC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69889-96B1-96C6-2D10-A38CFF3168F7}"/>
              </a:ext>
            </a:extLst>
          </p:cNvPr>
          <p:cNvSpPr txBox="1"/>
          <p:nvPr/>
        </p:nvSpPr>
        <p:spPr>
          <a:xfrm>
            <a:off x="2694039" y="609599"/>
            <a:ext cx="71087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844EC7E-5B0D-8316-44F0-1D2FCBD0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791" y="2449581"/>
            <a:ext cx="10678477" cy="3213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1B3825-BE65-19D4-C356-21295CC925C3}"/>
              </a:ext>
            </a:extLst>
          </p:cNvPr>
          <p:cNvSpPr txBox="1"/>
          <p:nvPr/>
        </p:nvSpPr>
        <p:spPr>
          <a:xfrm>
            <a:off x="1907458" y="1445342"/>
            <a:ext cx="6607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File Path, Line Number, SQL Query, Category, Date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Sorted for better readability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10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EC489-7FFD-01BB-ED35-17F912D5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33A1E2-3817-A9D8-15E4-6E552D994901}"/>
              </a:ext>
            </a:extLst>
          </p:cNvPr>
          <p:cNvSpPr txBox="1"/>
          <p:nvPr/>
        </p:nvSpPr>
        <p:spPr>
          <a:xfrm>
            <a:off x="2723535" y="757083"/>
            <a:ext cx="566338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52B35-8EAC-86C0-1CB5-DF2B9EBB234B}"/>
              </a:ext>
            </a:extLst>
          </p:cNvPr>
          <p:cNvSpPr txBox="1"/>
          <p:nvPr/>
        </p:nvSpPr>
        <p:spPr>
          <a:xfrm>
            <a:off x="2261419" y="1582994"/>
            <a:ext cx="8170607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Updatable regex patterns for different SQL syntaxes.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manual effort in code review.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embedded SQL for security and migration projects.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any files 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extend for other patterns or languages.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better documentation and planning.</a:t>
            </a:r>
          </a:p>
          <a:p>
            <a:pPr>
              <a:lnSpc>
                <a:spcPct val="20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791235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3_Office Theme">
  <a:themeElements>
    <a:clrScheme name="LTIMindtree">
      <a:dk1>
        <a:srgbClr val="656565"/>
      </a:dk1>
      <a:lt1>
        <a:srgbClr val="FFFFFF"/>
      </a:lt1>
      <a:dk2>
        <a:srgbClr val="000000"/>
      </a:dk2>
      <a:lt2>
        <a:srgbClr val="FFFFFF"/>
      </a:lt2>
      <a:accent1>
        <a:srgbClr val="C6C6C6"/>
      </a:accent1>
      <a:accent2>
        <a:srgbClr val="002B64"/>
      </a:accent2>
      <a:accent3>
        <a:srgbClr val="0071C6"/>
      </a:accent3>
      <a:accent4>
        <a:srgbClr val="004F8B"/>
      </a:accent4>
      <a:accent5>
        <a:srgbClr val="FFC800"/>
      </a:accent5>
      <a:accent6>
        <a:srgbClr val="EF7F1A"/>
      </a:accent6>
      <a:hlink>
        <a:srgbClr val="781E7F"/>
      </a:hlink>
      <a:folHlink>
        <a:srgbClr val="2D309B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osFor_Spectra.potx" id="{D243AE31-2911-4724-A6B0-9DF4D975FB8C}" vid="{DF7EB32A-31C2-4AB8-91DF-BF0AD935DC35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0282E26CD2044D922F1C2B26BC4690" ma:contentTypeVersion="3" ma:contentTypeDescription="Create a new document." ma:contentTypeScope="" ma:versionID="7f880031ac53624aec0f16d92b27581e">
  <xsd:schema xmlns:xsd="http://www.w3.org/2001/XMLSchema" xmlns:xs="http://www.w3.org/2001/XMLSchema" xmlns:p="http://schemas.microsoft.com/office/2006/metadata/properties" xmlns:ns2="794f6787-14c0-4a11-aff9-2103dbf403d1" targetNamespace="http://schemas.microsoft.com/office/2006/metadata/properties" ma:root="true" ma:fieldsID="c43971a0cdf5e31294a7652c0db2f475" ns2:_="">
    <xsd:import namespace="794f6787-14c0-4a11-aff9-2103dbf403d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4f6787-14c0-4a11-aff9-2103dbf403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EA2C34-6DCF-4B18-AF1D-21BCF48E9E5B}">
  <ds:schemaRefs>
    <ds:schemaRef ds:uri="http://purl.org/dc/terms/"/>
    <ds:schemaRef ds:uri="f28be15d-4b79-4298-b0ac-0e744de13ed4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4fc0be17-e3b4-453e-8921-d23c45d3b1b8"/>
    <ds:schemaRef ds:uri="http://www.w3.org/XML/1998/namespace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68C03D0-8E37-4B4A-8FF7-FE4AD1732A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4f6787-14c0-4a11-aff9-2103dbf403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A1C597-50C7-4BA5-A612-F3FAB8B1445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16761</TotalTime>
  <Words>479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30" baseType="lpstr">
      <vt:lpstr>Aptos</vt:lpstr>
      <vt:lpstr>Aptos Display</vt:lpstr>
      <vt:lpstr>Arial</vt:lpstr>
      <vt:lpstr>Congenial</vt:lpstr>
      <vt:lpstr>Congenial SemiBold</vt:lpstr>
      <vt:lpstr>Corbel</vt:lpstr>
      <vt:lpstr>Frutiger 45 bold</vt:lpstr>
      <vt:lpstr>Frutiger 45 Light</vt:lpstr>
      <vt:lpstr>Frutiger LT Pro 45 Light</vt:lpstr>
      <vt:lpstr>Frutiger LT Pro 55 Roman</vt:lpstr>
      <vt:lpstr>Open Sans</vt:lpstr>
      <vt:lpstr>Segoe UI</vt:lpstr>
      <vt:lpstr>Source Sans Pro</vt:lpstr>
      <vt:lpstr>Symbol</vt:lpstr>
      <vt:lpstr>Times New Roman</vt:lpstr>
      <vt:lpstr>Wingdings</vt:lpstr>
      <vt:lpstr>Office Theme</vt:lpstr>
      <vt:lpstr>3_Office Theme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Ratul Bagchi</dc:creator>
  <cp:lastModifiedBy>Pippari Shashank Mourya</cp:lastModifiedBy>
  <cp:revision>63</cp:revision>
  <dcterms:created xsi:type="dcterms:W3CDTF">2024-06-26T06:42:23Z</dcterms:created>
  <dcterms:modified xsi:type="dcterms:W3CDTF">2025-05-22T12:27:19Z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0x010100AC0282E26CD2044D922F1C2B26BC4690</vt:lpwstr>
  </property>
  <property fmtid="{D5CDD505-2E9C-101B-9397-08002B2CF9AE}" pid="3" name="MediaServiceImageTags">
    <vt:lpwstr/>
  </property>
</Properties>
</file>