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0" r:id="rId3"/>
    <p:sldId id="261" r:id="rId4"/>
    <p:sldId id="265" r:id="rId5"/>
    <p:sldId id="264"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06" autoAdjust="0"/>
  </p:normalViewPr>
  <p:slideViewPr>
    <p:cSldViewPr snapToGrid="0">
      <p:cViewPr varScale="1">
        <p:scale>
          <a:sx n="71" d="100"/>
          <a:sy n="71" d="100"/>
        </p:scale>
        <p:origin x="11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cob\Documents\OMSCS\RL\MidtermProject\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cob\Documents\OMSCS\RL\MidtermProject\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cob\Documents\OMSCS\RL\MidtermProject\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Experiment1!$B$1</c:f>
              <c:strCache>
                <c:ptCount val="1"/>
                <c:pt idx="0">
                  <c:v>Error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Experiment1!$A$2:$A$8</c:f>
              <c:numCache>
                <c:formatCode>General</c:formatCode>
                <c:ptCount val="7"/>
                <c:pt idx="0">
                  <c:v>0</c:v>
                </c:pt>
                <c:pt idx="1">
                  <c:v>0.1</c:v>
                </c:pt>
                <c:pt idx="2">
                  <c:v>0.3</c:v>
                </c:pt>
                <c:pt idx="3">
                  <c:v>0.5</c:v>
                </c:pt>
                <c:pt idx="4">
                  <c:v>0.7</c:v>
                </c:pt>
                <c:pt idx="5">
                  <c:v>0.9</c:v>
                </c:pt>
                <c:pt idx="6">
                  <c:v>1</c:v>
                </c:pt>
              </c:numCache>
            </c:numRef>
          </c:xVal>
          <c:yVal>
            <c:numRef>
              <c:f>Experiment1!$B$2:$B$8</c:f>
              <c:numCache>
                <c:formatCode>General</c:formatCode>
                <c:ptCount val="7"/>
                <c:pt idx="0">
                  <c:v>0.68057910448150405</c:v>
                </c:pt>
                <c:pt idx="1">
                  <c:v>0.67705683886524703</c:v>
                </c:pt>
                <c:pt idx="2">
                  <c:v>0.71129528677544196</c:v>
                </c:pt>
                <c:pt idx="3">
                  <c:v>0.71888878607342699</c:v>
                </c:pt>
                <c:pt idx="4">
                  <c:v>0.74546982065360801</c:v>
                </c:pt>
                <c:pt idx="5">
                  <c:v>0.75669369677628795</c:v>
                </c:pt>
                <c:pt idx="6">
                  <c:v>0.76904047754017701</c:v>
                </c:pt>
              </c:numCache>
            </c:numRef>
          </c:yVal>
          <c:smooth val="1"/>
        </c:ser>
        <c:dLbls>
          <c:showLegendKey val="0"/>
          <c:showVal val="0"/>
          <c:showCatName val="0"/>
          <c:showSerName val="0"/>
          <c:showPercent val="0"/>
          <c:showBubbleSize val="0"/>
        </c:dLbls>
        <c:axId val="331750936"/>
        <c:axId val="331752504"/>
      </c:scatterChart>
      <c:valAx>
        <c:axId val="331750936"/>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Lambda</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752504"/>
        <c:crosses val="autoZero"/>
        <c:crossBetween val="midCat"/>
      </c:valAx>
      <c:valAx>
        <c:axId val="331752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7509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138740777481554"/>
          <c:y val="3.8515406162464988E-2"/>
          <c:w val="0.81892837952342568"/>
          <c:h val="0.76564177315205839"/>
        </c:manualLayout>
      </c:layout>
      <c:scatterChart>
        <c:scatterStyle val="smoothMarker"/>
        <c:varyColors val="0"/>
        <c:ser>
          <c:idx val="0"/>
          <c:order val="0"/>
          <c:tx>
            <c:v>Lambda=0</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Experiment2!$B$2:$B$19</c:f>
              <c:numCache>
                <c:formatCode>General</c:formatCode>
                <c:ptCount val="18"/>
                <c:pt idx="0">
                  <c:v>0</c:v>
                </c:pt>
                <c:pt idx="1">
                  <c:v>0.05</c:v>
                </c:pt>
                <c:pt idx="2">
                  <c:v>0.1</c:v>
                </c:pt>
                <c:pt idx="3">
                  <c:v>0.15</c:v>
                </c:pt>
                <c:pt idx="4">
                  <c:v>0.2</c:v>
                </c:pt>
                <c:pt idx="5">
                  <c:v>0.25</c:v>
                </c:pt>
                <c:pt idx="6">
                  <c:v>0.3</c:v>
                </c:pt>
                <c:pt idx="7">
                  <c:v>0.35</c:v>
                </c:pt>
                <c:pt idx="8">
                  <c:v>0.39999999999999902</c:v>
                </c:pt>
                <c:pt idx="9">
                  <c:v>0.44999999999999901</c:v>
                </c:pt>
                <c:pt idx="10">
                  <c:v>0.499999999999999</c:v>
                </c:pt>
                <c:pt idx="11">
                  <c:v>0.54999999999999905</c:v>
                </c:pt>
                <c:pt idx="12">
                  <c:v>0.6</c:v>
                </c:pt>
                <c:pt idx="13">
                  <c:v>0.65</c:v>
                </c:pt>
                <c:pt idx="14">
                  <c:v>0.7</c:v>
                </c:pt>
                <c:pt idx="15">
                  <c:v>0.75</c:v>
                </c:pt>
                <c:pt idx="16">
                  <c:v>0.8</c:v>
                </c:pt>
                <c:pt idx="17">
                  <c:v>0.85</c:v>
                </c:pt>
              </c:numCache>
            </c:numRef>
          </c:xVal>
          <c:yVal>
            <c:numRef>
              <c:f>Experiment2!$C$2:$C$19</c:f>
              <c:numCache>
                <c:formatCode>General</c:formatCode>
                <c:ptCount val="18"/>
                <c:pt idx="0">
                  <c:v>0.52704627669473103</c:v>
                </c:pt>
                <c:pt idx="1">
                  <c:v>0.46801237525415201</c:v>
                </c:pt>
                <c:pt idx="2">
                  <c:v>0.50285256783694998</c:v>
                </c:pt>
                <c:pt idx="3">
                  <c:v>0.54582706447630902</c:v>
                </c:pt>
                <c:pt idx="4">
                  <c:v>0.58557554422112901</c:v>
                </c:pt>
                <c:pt idx="5">
                  <c:v>0.62064894710951901</c:v>
                </c:pt>
                <c:pt idx="6">
                  <c:v>0.64107735376248898</c:v>
                </c:pt>
                <c:pt idx="7">
                  <c:v>0.65692986329066605</c:v>
                </c:pt>
                <c:pt idx="8">
                  <c:v>0.65922852349904104</c:v>
                </c:pt>
                <c:pt idx="9">
                  <c:v>0.687363429994577</c:v>
                </c:pt>
                <c:pt idx="10">
                  <c:v>0.69871552891568101</c:v>
                </c:pt>
                <c:pt idx="11">
                  <c:v>0.69879291967760804</c:v>
                </c:pt>
                <c:pt idx="12">
                  <c:v>0.68870832224339296</c:v>
                </c:pt>
                <c:pt idx="13">
                  <c:v>0.70014091954979596</c:v>
                </c:pt>
                <c:pt idx="14">
                  <c:v>0.67294925628758195</c:v>
                </c:pt>
                <c:pt idx="15">
                  <c:v>0.67126718319451995</c:v>
                </c:pt>
                <c:pt idx="16">
                  <c:v>0.69351288554410695</c:v>
                </c:pt>
                <c:pt idx="17">
                  <c:v>0.72053087202437605</c:v>
                </c:pt>
              </c:numCache>
            </c:numRef>
          </c:yVal>
          <c:smooth val="1"/>
        </c:ser>
        <c:ser>
          <c:idx val="2"/>
          <c:order val="2"/>
          <c:tx>
            <c:v>Lambda=1.0</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Experiment2!$B$110:$B$127</c:f>
              <c:numCache>
                <c:formatCode>General</c:formatCode>
                <c:ptCount val="18"/>
                <c:pt idx="0">
                  <c:v>0</c:v>
                </c:pt>
                <c:pt idx="1">
                  <c:v>0.05</c:v>
                </c:pt>
                <c:pt idx="2">
                  <c:v>0.1</c:v>
                </c:pt>
                <c:pt idx="3">
                  <c:v>0.15</c:v>
                </c:pt>
                <c:pt idx="4">
                  <c:v>0.2</c:v>
                </c:pt>
                <c:pt idx="5">
                  <c:v>0.25</c:v>
                </c:pt>
                <c:pt idx="6">
                  <c:v>0.3</c:v>
                </c:pt>
                <c:pt idx="7">
                  <c:v>0.35</c:v>
                </c:pt>
                <c:pt idx="8">
                  <c:v>0.39999999999999902</c:v>
                </c:pt>
                <c:pt idx="9">
                  <c:v>0.44999999999999901</c:v>
                </c:pt>
                <c:pt idx="10">
                  <c:v>0.499999999999999</c:v>
                </c:pt>
                <c:pt idx="11">
                  <c:v>0.54999999999999905</c:v>
                </c:pt>
                <c:pt idx="12">
                  <c:v>0.6</c:v>
                </c:pt>
                <c:pt idx="13">
                  <c:v>0.65</c:v>
                </c:pt>
                <c:pt idx="14">
                  <c:v>0.7</c:v>
                </c:pt>
                <c:pt idx="15">
                  <c:v>0.75</c:v>
                </c:pt>
                <c:pt idx="16">
                  <c:v>0.8</c:v>
                </c:pt>
                <c:pt idx="17">
                  <c:v>0.85</c:v>
                </c:pt>
              </c:numCache>
            </c:numRef>
          </c:xVal>
          <c:yVal>
            <c:numRef>
              <c:f>Experiment2!$C$110:$C$127</c:f>
              <c:numCache>
                <c:formatCode>General</c:formatCode>
                <c:ptCount val="18"/>
                <c:pt idx="0">
                  <c:v>0.52704627669473103</c:v>
                </c:pt>
                <c:pt idx="1">
                  <c:v>0.52969515607998097</c:v>
                </c:pt>
                <c:pt idx="2">
                  <c:v>0.62241877028524495</c:v>
                </c:pt>
                <c:pt idx="3">
                  <c:v>0.61738018807105399</c:v>
                </c:pt>
                <c:pt idx="4">
                  <c:v>0.64840988783831199</c:v>
                </c:pt>
                <c:pt idx="5">
                  <c:v>0.64664881354722004</c:v>
                </c:pt>
                <c:pt idx="6">
                  <c:v>0.65217518730531099</c:v>
                </c:pt>
                <c:pt idx="7">
                  <c:v>0.61435605832190698</c:v>
                </c:pt>
                <c:pt idx="8">
                  <c:v>0.61120192981328503</c:v>
                </c:pt>
                <c:pt idx="9">
                  <c:v>0.59267596131177702</c:v>
                </c:pt>
                <c:pt idx="10">
                  <c:v>0.58683367855284196</c:v>
                </c:pt>
                <c:pt idx="11">
                  <c:v>0.58683033349977298</c:v>
                </c:pt>
                <c:pt idx="12">
                  <c:v>0.58860261137968595</c:v>
                </c:pt>
                <c:pt idx="13">
                  <c:v>0.57246853301071998</c:v>
                </c:pt>
                <c:pt idx="14">
                  <c:v>0.577765677507735</c:v>
                </c:pt>
                <c:pt idx="15">
                  <c:v>0.51800460801774595</c:v>
                </c:pt>
                <c:pt idx="16">
                  <c:v>0.56231132635117098</c:v>
                </c:pt>
                <c:pt idx="17">
                  <c:v>0.62789850206073505</c:v>
                </c:pt>
              </c:numCache>
            </c:numRef>
          </c:yVal>
          <c:smooth val="1"/>
        </c:ser>
        <c:ser>
          <c:idx val="3"/>
          <c:order val="3"/>
          <c:tx>
            <c:v>Lambda=0.3</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Experiment2!$B$38:$B$55</c:f>
              <c:numCache>
                <c:formatCode>General</c:formatCode>
                <c:ptCount val="18"/>
                <c:pt idx="0">
                  <c:v>0</c:v>
                </c:pt>
                <c:pt idx="1">
                  <c:v>0.05</c:v>
                </c:pt>
                <c:pt idx="2">
                  <c:v>0.1</c:v>
                </c:pt>
                <c:pt idx="3">
                  <c:v>0.15</c:v>
                </c:pt>
                <c:pt idx="4">
                  <c:v>0.2</c:v>
                </c:pt>
                <c:pt idx="5">
                  <c:v>0.25</c:v>
                </c:pt>
                <c:pt idx="6">
                  <c:v>0.3</c:v>
                </c:pt>
                <c:pt idx="7">
                  <c:v>0.35</c:v>
                </c:pt>
                <c:pt idx="8">
                  <c:v>0.39999999999999902</c:v>
                </c:pt>
                <c:pt idx="9">
                  <c:v>0.44999999999999901</c:v>
                </c:pt>
                <c:pt idx="10">
                  <c:v>0.499999999999999</c:v>
                </c:pt>
                <c:pt idx="11">
                  <c:v>0.54999999999999905</c:v>
                </c:pt>
                <c:pt idx="12">
                  <c:v>0.6</c:v>
                </c:pt>
                <c:pt idx="13">
                  <c:v>0.65</c:v>
                </c:pt>
                <c:pt idx="14">
                  <c:v>0.7</c:v>
                </c:pt>
                <c:pt idx="15">
                  <c:v>0.75</c:v>
                </c:pt>
                <c:pt idx="16">
                  <c:v>0.8</c:v>
                </c:pt>
                <c:pt idx="17">
                  <c:v>0.85</c:v>
                </c:pt>
              </c:numCache>
            </c:numRef>
          </c:xVal>
          <c:yVal>
            <c:numRef>
              <c:f>Experiment2!$C$38:$C$55</c:f>
              <c:numCache>
                <c:formatCode>General</c:formatCode>
                <c:ptCount val="18"/>
                <c:pt idx="0">
                  <c:v>0.52704627669473103</c:v>
                </c:pt>
                <c:pt idx="1">
                  <c:v>0.46901253482613697</c:v>
                </c:pt>
                <c:pt idx="2">
                  <c:v>0.52861582844030996</c:v>
                </c:pt>
                <c:pt idx="3">
                  <c:v>0.56097304878972298</c:v>
                </c:pt>
                <c:pt idx="4">
                  <c:v>0.62497804473020202</c:v>
                </c:pt>
                <c:pt idx="5">
                  <c:v>0.62265548637868795</c:v>
                </c:pt>
                <c:pt idx="6">
                  <c:v>0.65945723642200305</c:v>
                </c:pt>
                <c:pt idx="7">
                  <c:v>0.65764000012332102</c:v>
                </c:pt>
                <c:pt idx="8">
                  <c:v>0.67509029700715795</c:v>
                </c:pt>
                <c:pt idx="9">
                  <c:v>0.65545651022791396</c:v>
                </c:pt>
                <c:pt idx="10">
                  <c:v>0.65530084614094097</c:v>
                </c:pt>
                <c:pt idx="11">
                  <c:v>0.66135319591219899</c:v>
                </c:pt>
                <c:pt idx="12">
                  <c:v>0.70457996443603799</c:v>
                </c:pt>
                <c:pt idx="13">
                  <c:v>0.66337453797570101</c:v>
                </c:pt>
                <c:pt idx="14">
                  <c:v>0.66198972244852605</c:v>
                </c:pt>
                <c:pt idx="15">
                  <c:v>0.67181677960138397</c:v>
                </c:pt>
                <c:pt idx="16">
                  <c:v>0.69204659072563501</c:v>
                </c:pt>
                <c:pt idx="17">
                  <c:v>0.659679431075472</c:v>
                </c:pt>
              </c:numCache>
            </c:numRef>
          </c:yVal>
          <c:smooth val="1"/>
        </c:ser>
        <c:ser>
          <c:idx val="5"/>
          <c:order val="5"/>
          <c:tx>
            <c:v>Lambda=0.7</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Experiment2!$B$74:$B$91</c:f>
              <c:numCache>
                <c:formatCode>General</c:formatCode>
                <c:ptCount val="18"/>
                <c:pt idx="0">
                  <c:v>0</c:v>
                </c:pt>
                <c:pt idx="1">
                  <c:v>0.05</c:v>
                </c:pt>
                <c:pt idx="2">
                  <c:v>0.1</c:v>
                </c:pt>
                <c:pt idx="3">
                  <c:v>0.15</c:v>
                </c:pt>
                <c:pt idx="4">
                  <c:v>0.2</c:v>
                </c:pt>
                <c:pt idx="5">
                  <c:v>0.25</c:v>
                </c:pt>
                <c:pt idx="6">
                  <c:v>0.3</c:v>
                </c:pt>
                <c:pt idx="7">
                  <c:v>0.35</c:v>
                </c:pt>
                <c:pt idx="8">
                  <c:v>0.39999999999999902</c:v>
                </c:pt>
                <c:pt idx="9">
                  <c:v>0.44999999999999901</c:v>
                </c:pt>
                <c:pt idx="10">
                  <c:v>0.499999999999999</c:v>
                </c:pt>
                <c:pt idx="11">
                  <c:v>0.54999999999999905</c:v>
                </c:pt>
                <c:pt idx="12">
                  <c:v>0.6</c:v>
                </c:pt>
                <c:pt idx="13">
                  <c:v>0.65</c:v>
                </c:pt>
                <c:pt idx="14">
                  <c:v>0.7</c:v>
                </c:pt>
                <c:pt idx="15">
                  <c:v>0.75</c:v>
                </c:pt>
                <c:pt idx="16">
                  <c:v>0.8</c:v>
                </c:pt>
                <c:pt idx="17">
                  <c:v>0.85</c:v>
                </c:pt>
              </c:numCache>
            </c:numRef>
          </c:xVal>
          <c:yVal>
            <c:numRef>
              <c:f>Experiment2!$C$74:$C$91</c:f>
              <c:numCache>
                <c:formatCode>General</c:formatCode>
                <c:ptCount val="18"/>
                <c:pt idx="0">
                  <c:v>0.52704627669473103</c:v>
                </c:pt>
                <c:pt idx="1">
                  <c:v>0.50608579500657402</c:v>
                </c:pt>
                <c:pt idx="2">
                  <c:v>0.57680663237383001</c:v>
                </c:pt>
                <c:pt idx="3">
                  <c:v>0.59941362189327196</c:v>
                </c:pt>
                <c:pt idx="4">
                  <c:v>0.61391967518758395</c:v>
                </c:pt>
                <c:pt idx="5">
                  <c:v>0.651956075144694</c:v>
                </c:pt>
                <c:pt idx="6">
                  <c:v>0.62935394081871898</c:v>
                </c:pt>
                <c:pt idx="7">
                  <c:v>0.63085060817706695</c:v>
                </c:pt>
                <c:pt idx="8">
                  <c:v>0.662826910181467</c:v>
                </c:pt>
                <c:pt idx="9">
                  <c:v>0.63398532149704001</c:v>
                </c:pt>
                <c:pt idx="10">
                  <c:v>0.62057584640236996</c:v>
                </c:pt>
                <c:pt idx="11">
                  <c:v>0.63010077835310996</c:v>
                </c:pt>
                <c:pt idx="12">
                  <c:v>0.61350871940099605</c:v>
                </c:pt>
                <c:pt idx="13">
                  <c:v>0.601502816860496</c:v>
                </c:pt>
                <c:pt idx="14">
                  <c:v>0.618798400035242</c:v>
                </c:pt>
                <c:pt idx="15">
                  <c:v>0.60084122953001895</c:v>
                </c:pt>
                <c:pt idx="16">
                  <c:v>0.620727095121686</c:v>
                </c:pt>
                <c:pt idx="17">
                  <c:v>0.60293482945408805</c:v>
                </c:pt>
              </c:numCache>
            </c:numRef>
          </c:yVal>
          <c:smooth val="1"/>
        </c:ser>
        <c:dLbls>
          <c:showLegendKey val="0"/>
          <c:showVal val="0"/>
          <c:showCatName val="0"/>
          <c:showSerName val="0"/>
          <c:showPercent val="0"/>
          <c:showBubbleSize val="0"/>
        </c:dLbls>
        <c:axId val="295970400"/>
        <c:axId val="295970792"/>
        <c:extLst>
          <c:ext xmlns:c15="http://schemas.microsoft.com/office/drawing/2012/chart" uri="{02D57815-91ED-43cb-92C2-25804820EDAC}">
            <c15:filteredScatterSeries>
              <c15:ser>
                <c:idx val="1"/>
                <c:order val="1"/>
                <c:tx>
                  <c:v>Lambda=0.1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Experiment2!$B$20:$B$37</c15:sqref>
                        </c15:formulaRef>
                      </c:ext>
                    </c:extLst>
                    <c:numCache>
                      <c:formatCode>General</c:formatCode>
                      <c:ptCount val="18"/>
                      <c:pt idx="0">
                        <c:v>0</c:v>
                      </c:pt>
                      <c:pt idx="1">
                        <c:v>0.05</c:v>
                      </c:pt>
                      <c:pt idx="2">
                        <c:v>0.1</c:v>
                      </c:pt>
                      <c:pt idx="3">
                        <c:v>0.15</c:v>
                      </c:pt>
                      <c:pt idx="4">
                        <c:v>0.2</c:v>
                      </c:pt>
                      <c:pt idx="5">
                        <c:v>0.25</c:v>
                      </c:pt>
                      <c:pt idx="6">
                        <c:v>0.3</c:v>
                      </c:pt>
                      <c:pt idx="7">
                        <c:v>0.35</c:v>
                      </c:pt>
                      <c:pt idx="8">
                        <c:v>0.39999999999999902</c:v>
                      </c:pt>
                      <c:pt idx="9">
                        <c:v>0.44999999999999901</c:v>
                      </c:pt>
                      <c:pt idx="10">
                        <c:v>0.499999999999999</c:v>
                      </c:pt>
                      <c:pt idx="11">
                        <c:v>0.54999999999999905</c:v>
                      </c:pt>
                      <c:pt idx="12">
                        <c:v>0.6</c:v>
                      </c:pt>
                      <c:pt idx="13">
                        <c:v>0.65</c:v>
                      </c:pt>
                      <c:pt idx="14">
                        <c:v>0.7</c:v>
                      </c:pt>
                      <c:pt idx="15">
                        <c:v>0.75</c:v>
                      </c:pt>
                      <c:pt idx="16">
                        <c:v>0.8</c:v>
                      </c:pt>
                      <c:pt idx="17">
                        <c:v>0.85</c:v>
                      </c:pt>
                    </c:numCache>
                  </c:numRef>
                </c:xVal>
                <c:yVal>
                  <c:numRef>
                    <c:extLst>
                      <c:ext uri="{02D57815-91ED-43cb-92C2-25804820EDAC}">
                        <c15:formulaRef>
                          <c15:sqref>Experiment2!$C$20:$C$37</c15:sqref>
                        </c15:formulaRef>
                      </c:ext>
                    </c:extLst>
                    <c:numCache>
                      <c:formatCode>General</c:formatCode>
                      <c:ptCount val="18"/>
                      <c:pt idx="0">
                        <c:v>0.52704627669473103</c:v>
                      </c:pt>
                      <c:pt idx="1">
                        <c:v>0.46849098918306897</c:v>
                      </c:pt>
                      <c:pt idx="2">
                        <c:v>0.51013184610918105</c:v>
                      </c:pt>
                      <c:pt idx="3">
                        <c:v>0.55835627659675102</c:v>
                      </c:pt>
                      <c:pt idx="4">
                        <c:v>0.59625515673334695</c:v>
                      </c:pt>
                      <c:pt idx="5">
                        <c:v>0.62328118273856703</c:v>
                      </c:pt>
                      <c:pt idx="6">
                        <c:v>0.63657842972276901</c:v>
                      </c:pt>
                      <c:pt idx="7">
                        <c:v>0.66256802669835202</c:v>
                      </c:pt>
                      <c:pt idx="8">
                        <c:v>0.64183532152731204</c:v>
                      </c:pt>
                      <c:pt idx="9">
                        <c:v>0.66372373072712298</c:v>
                      </c:pt>
                      <c:pt idx="10">
                        <c:v>0.66770866549654495</c:v>
                      </c:pt>
                      <c:pt idx="11">
                        <c:v>0.69431745948805801</c:v>
                      </c:pt>
                      <c:pt idx="12">
                        <c:v>0.69324530414011298</c:v>
                      </c:pt>
                      <c:pt idx="13">
                        <c:v>0.69111600495659398</c:v>
                      </c:pt>
                      <c:pt idx="14">
                        <c:v>0.66108008565283805</c:v>
                      </c:pt>
                      <c:pt idx="15">
                        <c:v>0.66052242394989802</c:v>
                      </c:pt>
                      <c:pt idx="16">
                        <c:v>0.70066828585882002</c:v>
                      </c:pt>
                      <c:pt idx="17">
                        <c:v>0.713679735745118</c:v>
                      </c:pt>
                    </c:numCache>
                  </c:numRef>
                </c:yVal>
                <c:smooth val="1"/>
              </c15:ser>
            </c15:filteredScatterSeries>
            <c15:filteredScatterSeries>
              <c15:ser>
                <c:idx val="4"/>
                <c:order val="4"/>
                <c:tx>
                  <c:v>Lambda=0.5</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Experiment2!$B$56:$B$73</c15:sqref>
                        </c15:formulaRef>
                      </c:ext>
                    </c:extLst>
                    <c:numCache>
                      <c:formatCode>General</c:formatCode>
                      <c:ptCount val="18"/>
                      <c:pt idx="0">
                        <c:v>0</c:v>
                      </c:pt>
                      <c:pt idx="1">
                        <c:v>0.05</c:v>
                      </c:pt>
                      <c:pt idx="2">
                        <c:v>0.1</c:v>
                      </c:pt>
                      <c:pt idx="3">
                        <c:v>0.15</c:v>
                      </c:pt>
                      <c:pt idx="4">
                        <c:v>0.2</c:v>
                      </c:pt>
                      <c:pt idx="5">
                        <c:v>0.25</c:v>
                      </c:pt>
                      <c:pt idx="6">
                        <c:v>0.3</c:v>
                      </c:pt>
                      <c:pt idx="7">
                        <c:v>0.35</c:v>
                      </c:pt>
                      <c:pt idx="8">
                        <c:v>0.39999999999999902</c:v>
                      </c:pt>
                      <c:pt idx="9">
                        <c:v>0.44999999999999901</c:v>
                      </c:pt>
                      <c:pt idx="10">
                        <c:v>0.499999999999999</c:v>
                      </c:pt>
                      <c:pt idx="11">
                        <c:v>0.54999999999999905</c:v>
                      </c:pt>
                      <c:pt idx="12">
                        <c:v>0.6</c:v>
                      </c:pt>
                      <c:pt idx="13">
                        <c:v>0.65</c:v>
                      </c:pt>
                      <c:pt idx="14">
                        <c:v>0.7</c:v>
                      </c:pt>
                      <c:pt idx="15">
                        <c:v>0.75</c:v>
                      </c:pt>
                      <c:pt idx="16">
                        <c:v>0.8</c:v>
                      </c:pt>
                      <c:pt idx="17">
                        <c:v>0.85</c:v>
                      </c:pt>
                    </c:numCache>
                  </c:numRef>
                </c:xVal>
                <c:yVal>
                  <c:numRef>
                    <c:extLst xmlns:c15="http://schemas.microsoft.com/office/drawing/2012/chart">
                      <c:ext xmlns:c15="http://schemas.microsoft.com/office/drawing/2012/chart" uri="{02D57815-91ED-43cb-92C2-25804820EDAC}">
                        <c15:formulaRef>
                          <c15:sqref>Experiment2!$C$56:$C$73</c15:sqref>
                        </c15:formulaRef>
                      </c:ext>
                    </c:extLst>
                    <c:numCache>
                      <c:formatCode>General</c:formatCode>
                      <c:ptCount val="18"/>
                      <c:pt idx="0">
                        <c:v>0.52704627669473103</c:v>
                      </c:pt>
                      <c:pt idx="1">
                        <c:v>0.48693510307853499</c:v>
                      </c:pt>
                      <c:pt idx="2">
                        <c:v>0.52534294985659002</c:v>
                      </c:pt>
                      <c:pt idx="3">
                        <c:v>0.58757445675355402</c:v>
                      </c:pt>
                      <c:pt idx="4">
                        <c:v>0.61753423206775204</c:v>
                      </c:pt>
                      <c:pt idx="5">
                        <c:v>0.64702525848893699</c:v>
                      </c:pt>
                      <c:pt idx="6">
                        <c:v>0.62013151397685895</c:v>
                      </c:pt>
                      <c:pt idx="7">
                        <c:v>0.65976493830987104</c:v>
                      </c:pt>
                      <c:pt idx="8">
                        <c:v>0.68102927783369405</c:v>
                      </c:pt>
                      <c:pt idx="9">
                        <c:v>0.61238428590556704</c:v>
                      </c:pt>
                      <c:pt idx="10">
                        <c:v>0.63183559252934296</c:v>
                      </c:pt>
                      <c:pt idx="11">
                        <c:v>0.63507317026784305</c:v>
                      </c:pt>
                      <c:pt idx="12">
                        <c:v>0.66516371938853003</c:v>
                      </c:pt>
                      <c:pt idx="13">
                        <c:v>0.66062180033787499</c:v>
                      </c:pt>
                      <c:pt idx="14">
                        <c:v>0.67439204250669205</c:v>
                      </c:pt>
                      <c:pt idx="15">
                        <c:v>0.63693652403451095</c:v>
                      </c:pt>
                      <c:pt idx="16">
                        <c:v>0.69005457188636299</c:v>
                      </c:pt>
                      <c:pt idx="17">
                        <c:v>0.63020904552444301</c:v>
                      </c:pt>
                    </c:numCache>
                  </c:numRef>
                </c:yVal>
                <c:smooth val="1"/>
              </c15:ser>
            </c15:filteredScatterSeries>
            <c15:filteredScatterSeries>
              <c15:ser>
                <c:idx val="6"/>
                <c:order val="6"/>
                <c:tx>
                  <c:v>Lambda=0.9</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Experiment2!$B$92:$B$109</c15:sqref>
                        </c15:formulaRef>
                      </c:ext>
                    </c:extLst>
                    <c:numCache>
                      <c:formatCode>General</c:formatCode>
                      <c:ptCount val="18"/>
                      <c:pt idx="0">
                        <c:v>0</c:v>
                      </c:pt>
                      <c:pt idx="1">
                        <c:v>0.05</c:v>
                      </c:pt>
                      <c:pt idx="2">
                        <c:v>0.1</c:v>
                      </c:pt>
                      <c:pt idx="3">
                        <c:v>0.15</c:v>
                      </c:pt>
                      <c:pt idx="4">
                        <c:v>0.2</c:v>
                      </c:pt>
                      <c:pt idx="5">
                        <c:v>0.25</c:v>
                      </c:pt>
                      <c:pt idx="6">
                        <c:v>0.3</c:v>
                      </c:pt>
                      <c:pt idx="7">
                        <c:v>0.35</c:v>
                      </c:pt>
                      <c:pt idx="8">
                        <c:v>0.39999999999999902</c:v>
                      </c:pt>
                      <c:pt idx="9">
                        <c:v>0.44999999999999901</c:v>
                      </c:pt>
                      <c:pt idx="10">
                        <c:v>0.499999999999999</c:v>
                      </c:pt>
                      <c:pt idx="11">
                        <c:v>0.54999999999999905</c:v>
                      </c:pt>
                      <c:pt idx="12">
                        <c:v>0.6</c:v>
                      </c:pt>
                      <c:pt idx="13">
                        <c:v>0.65</c:v>
                      </c:pt>
                      <c:pt idx="14">
                        <c:v>0.7</c:v>
                      </c:pt>
                      <c:pt idx="15">
                        <c:v>0.75</c:v>
                      </c:pt>
                      <c:pt idx="16">
                        <c:v>0.8</c:v>
                      </c:pt>
                      <c:pt idx="17">
                        <c:v>0.85</c:v>
                      </c:pt>
                    </c:numCache>
                  </c:numRef>
                </c:xVal>
                <c:yVal>
                  <c:numRef>
                    <c:extLst xmlns:c15="http://schemas.microsoft.com/office/drawing/2012/chart">
                      <c:ext xmlns:c15="http://schemas.microsoft.com/office/drawing/2012/chart" uri="{02D57815-91ED-43cb-92C2-25804820EDAC}">
                        <c15:formulaRef>
                          <c15:sqref>Experiment2!$C$92:$C$109</c15:sqref>
                        </c15:formulaRef>
                      </c:ext>
                    </c:extLst>
                    <c:numCache>
                      <c:formatCode>General</c:formatCode>
                      <c:ptCount val="18"/>
                      <c:pt idx="0">
                        <c:v>0.52704627669473103</c:v>
                      </c:pt>
                      <c:pt idx="1">
                        <c:v>0.52181349916219999</c:v>
                      </c:pt>
                      <c:pt idx="2">
                        <c:v>0.59446676317904901</c:v>
                      </c:pt>
                      <c:pt idx="3">
                        <c:v>0.63351724173362001</c:v>
                      </c:pt>
                      <c:pt idx="4">
                        <c:v>0.60651999883473395</c:v>
                      </c:pt>
                      <c:pt idx="5">
                        <c:v>0.61206165127210699</c:v>
                      </c:pt>
                      <c:pt idx="6">
                        <c:v>0.62012482087296605</c:v>
                      </c:pt>
                      <c:pt idx="7">
                        <c:v>0.62160375069076101</c:v>
                      </c:pt>
                      <c:pt idx="8">
                        <c:v>0.65942854780396498</c:v>
                      </c:pt>
                      <c:pt idx="9">
                        <c:v>0.60648235841479103</c:v>
                      </c:pt>
                      <c:pt idx="10">
                        <c:v>0.59100966197309202</c:v>
                      </c:pt>
                      <c:pt idx="11">
                        <c:v>0.63545514423999905</c:v>
                      </c:pt>
                      <c:pt idx="12">
                        <c:v>0.56919318492613202</c:v>
                      </c:pt>
                      <c:pt idx="13">
                        <c:v>0.56724871776557995</c:v>
                      </c:pt>
                      <c:pt idx="14">
                        <c:v>0.54900817965915105</c:v>
                      </c:pt>
                      <c:pt idx="15">
                        <c:v>0.59449033310002197</c:v>
                      </c:pt>
                      <c:pt idx="16">
                        <c:v>0.56554593374673101</c:v>
                      </c:pt>
                      <c:pt idx="17">
                        <c:v>0.58820450020969395</c:v>
                      </c:pt>
                    </c:numCache>
                  </c:numRef>
                </c:yVal>
                <c:smooth val="1"/>
              </c15:ser>
            </c15:filteredScatterSeries>
          </c:ext>
        </c:extLst>
      </c:scatterChart>
      <c:valAx>
        <c:axId val="295970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Learning Rate</a:t>
                </a:r>
              </a:p>
            </c:rich>
          </c:tx>
          <c:layout>
            <c:manualLayout>
              <c:xMode val="edge"/>
              <c:yMode val="edge"/>
              <c:x val="0.42541318525140681"/>
              <c:y val="0.9082456604689119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970792"/>
        <c:crosses val="autoZero"/>
        <c:crossBetween val="midCat"/>
      </c:valAx>
      <c:valAx>
        <c:axId val="295970792"/>
        <c:scaling>
          <c:orientation val="minMax"/>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970400"/>
        <c:crosses val="autoZero"/>
        <c:crossBetween val="midCat"/>
      </c:valAx>
      <c:spPr>
        <a:noFill/>
        <a:ln>
          <a:noFill/>
        </a:ln>
        <a:effectLst/>
      </c:spPr>
    </c:plotArea>
    <c:legend>
      <c:legendPos val="r"/>
      <c:layout>
        <c:manualLayout>
          <c:xMode val="edge"/>
          <c:yMode val="edge"/>
          <c:x val="0.2450417769831173"/>
          <c:y val="0.48645705618977547"/>
          <c:w val="0.32919403087714472"/>
          <c:h val="0.2787751228328292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'Figure 5'!$A$2:$A$8</c:f>
              <c:numCache>
                <c:formatCode>General</c:formatCode>
                <c:ptCount val="7"/>
                <c:pt idx="0">
                  <c:v>0</c:v>
                </c:pt>
                <c:pt idx="1">
                  <c:v>0.1</c:v>
                </c:pt>
                <c:pt idx="2">
                  <c:v>0.3</c:v>
                </c:pt>
                <c:pt idx="3">
                  <c:v>0.5</c:v>
                </c:pt>
                <c:pt idx="4">
                  <c:v>0.7</c:v>
                </c:pt>
                <c:pt idx="5">
                  <c:v>0.9</c:v>
                </c:pt>
                <c:pt idx="6">
                  <c:v>1</c:v>
                </c:pt>
              </c:numCache>
            </c:numRef>
          </c:xVal>
          <c:yVal>
            <c:numRef>
              <c:f>'Figure 5'!$C$2:$C$8</c:f>
              <c:numCache>
                <c:formatCode>General</c:formatCode>
                <c:ptCount val="7"/>
                <c:pt idx="0">
                  <c:v>0.46801237525415201</c:v>
                </c:pt>
                <c:pt idx="1">
                  <c:v>0.46849098918306897</c:v>
                </c:pt>
                <c:pt idx="2">
                  <c:v>0.46901253482613697</c:v>
                </c:pt>
                <c:pt idx="3">
                  <c:v>0.48693510307853499</c:v>
                </c:pt>
                <c:pt idx="4">
                  <c:v>0.50608579500657402</c:v>
                </c:pt>
                <c:pt idx="5">
                  <c:v>0.52181349916219999</c:v>
                </c:pt>
                <c:pt idx="6">
                  <c:v>0.52704627669473103</c:v>
                </c:pt>
              </c:numCache>
            </c:numRef>
          </c:yVal>
          <c:smooth val="1"/>
        </c:ser>
        <c:dLbls>
          <c:showLegendKey val="0"/>
          <c:showVal val="0"/>
          <c:showCatName val="0"/>
          <c:showSerName val="0"/>
          <c:showPercent val="0"/>
          <c:showBubbleSize val="0"/>
        </c:dLbls>
        <c:axId val="169155528"/>
        <c:axId val="169155920"/>
      </c:scatterChart>
      <c:valAx>
        <c:axId val="169155528"/>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Lambda</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155920"/>
        <c:crosses val="autoZero"/>
        <c:crossBetween val="midCat"/>
      </c:valAx>
      <c:valAx>
        <c:axId val="16915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1555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1C3F7-B5C9-414F-9876-8889E5F9BA6E}" type="datetimeFigureOut">
              <a:rPr lang="en-US" smtClean="0"/>
              <a:t>2/21/2016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F7E2B-0867-4E7B-BFAD-669B99516CB9}" type="slidenum">
              <a:rPr lang="en-US" smtClean="0"/>
              <a:t>‹#›</a:t>
            </a:fld>
            <a:endParaRPr lang="en-US"/>
          </a:p>
        </p:txBody>
      </p:sp>
    </p:spTree>
    <p:extLst>
      <p:ext uri="{BB962C8B-B14F-4D97-AF65-F5344CB8AC3E}">
        <p14:creationId xmlns:p14="http://schemas.microsoft.com/office/powerpoint/2010/main" val="306698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burlap</a:t>
            </a:r>
            <a:r>
              <a:rPr lang="en-US" baseline="0" dirty="0" smtClean="0"/>
              <a:t> because of all the built in libraries. However, I did have some problems that made reproducing Sutton’s results difficult. Namely, I was unable to successfully replay the training sets with the TD lambda algorithm. Instead, I had to use </a:t>
            </a:r>
            <a:r>
              <a:rPr lang="en-US" baseline="0" dirty="0" err="1" smtClean="0"/>
              <a:t>planfrom</a:t>
            </a:r>
            <a:r>
              <a:rPr lang="en-US" baseline="0" dirty="0" smtClean="0"/>
              <a:t> state which did not permit specifying the state action next state tuples. I know these negatively affected my results. </a:t>
            </a:r>
            <a:endParaRPr lang="en-US" dirty="0"/>
          </a:p>
        </p:txBody>
      </p:sp>
      <p:sp>
        <p:nvSpPr>
          <p:cNvPr id="4" name="Slide Number Placeholder 3"/>
          <p:cNvSpPr>
            <a:spLocks noGrp="1"/>
          </p:cNvSpPr>
          <p:nvPr>
            <p:ph type="sldNum" sz="quarter" idx="10"/>
          </p:nvPr>
        </p:nvSpPr>
        <p:spPr/>
        <p:txBody>
          <a:bodyPr/>
          <a:lstStyle/>
          <a:p>
            <a:fld id="{885F7E2B-0867-4E7B-BFAD-669B99516CB9}" type="slidenum">
              <a:rPr lang="en-US" smtClean="0"/>
              <a:t>2</a:t>
            </a:fld>
            <a:endParaRPr lang="en-US"/>
          </a:p>
        </p:txBody>
      </p:sp>
    </p:spTree>
    <p:extLst>
      <p:ext uri="{BB962C8B-B14F-4D97-AF65-F5344CB8AC3E}">
        <p14:creationId xmlns:p14="http://schemas.microsoft.com/office/powerpoint/2010/main" val="269766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 from</a:t>
            </a:r>
            <a:r>
              <a:rPr lang="en-US" baseline="0" dirty="0" smtClean="0"/>
              <a:t> the first experiment. Sutton’s results are on the left while mine are on the right. There are a few similarities. We see that TD(1) has the worst error while TD(0) has the best. We see that the general trend of the graph is the same, but the shape is not. We also see that the errors that Sutton had are significantly lower than what I experienced. </a:t>
            </a:r>
          </a:p>
        </p:txBody>
      </p:sp>
      <p:sp>
        <p:nvSpPr>
          <p:cNvPr id="4" name="Slide Number Placeholder 3"/>
          <p:cNvSpPr>
            <a:spLocks noGrp="1"/>
          </p:cNvSpPr>
          <p:nvPr>
            <p:ph type="sldNum" sz="quarter" idx="10"/>
          </p:nvPr>
        </p:nvSpPr>
        <p:spPr/>
        <p:txBody>
          <a:bodyPr/>
          <a:lstStyle/>
          <a:p>
            <a:fld id="{885F7E2B-0867-4E7B-BFAD-669B99516CB9}" type="slidenum">
              <a:rPr lang="en-US" smtClean="0"/>
              <a:t>3</a:t>
            </a:fld>
            <a:endParaRPr lang="en-US"/>
          </a:p>
        </p:txBody>
      </p:sp>
    </p:spTree>
    <p:extLst>
      <p:ext uri="{BB962C8B-B14F-4D97-AF65-F5344CB8AC3E}">
        <p14:creationId xmlns:p14="http://schemas.microsoft.com/office/powerpoint/2010/main" val="208181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 from the second experiment.</a:t>
            </a:r>
            <a:r>
              <a:rPr lang="en-US" baseline="0" dirty="0" smtClean="0"/>
              <a:t> Again, Sutton’s results are on the left while mine are on the right. Similarities here were harder to find but still present. The general trend is still there from mid range error to lowest error to highest error. However, we see that some values of lambda have significantly different behavior. We also see that the best learning in my experiments was around 0.05 while for Sutton is was around 0.3</a:t>
            </a:r>
            <a:endParaRPr lang="en-US" dirty="0"/>
          </a:p>
        </p:txBody>
      </p:sp>
      <p:sp>
        <p:nvSpPr>
          <p:cNvPr id="4" name="Slide Number Placeholder 3"/>
          <p:cNvSpPr>
            <a:spLocks noGrp="1"/>
          </p:cNvSpPr>
          <p:nvPr>
            <p:ph type="sldNum" sz="quarter" idx="10"/>
          </p:nvPr>
        </p:nvSpPr>
        <p:spPr/>
        <p:txBody>
          <a:bodyPr/>
          <a:lstStyle/>
          <a:p>
            <a:fld id="{885F7E2B-0867-4E7B-BFAD-669B99516CB9}" type="slidenum">
              <a:rPr lang="en-US" smtClean="0"/>
              <a:t>4</a:t>
            </a:fld>
            <a:endParaRPr lang="en-US"/>
          </a:p>
        </p:txBody>
      </p:sp>
    </p:spTree>
    <p:extLst>
      <p:ext uri="{BB962C8B-B14F-4D97-AF65-F5344CB8AC3E}">
        <p14:creationId xmlns:p14="http://schemas.microsoft.com/office/powerpoint/2010/main" val="355005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results</a:t>
            </a:r>
            <a:r>
              <a:rPr lang="en-US" baseline="0" dirty="0" smtClean="0"/>
              <a:t> of experiment 2 presented in a slightly different manner – taking the best learning rate and plotting those errors versus lambda. Again we see that TD(1) has the most error in both cases and that TD(0.3) has one of the lowest. However Sutton specifically points out that TD(0) did not have the lowest error in his experiment where in mine it does. This is probably due to an implementation difference where my TD lambda propagates back faster than in his case.</a:t>
            </a:r>
            <a:endParaRPr lang="en-US" dirty="0"/>
          </a:p>
        </p:txBody>
      </p:sp>
      <p:sp>
        <p:nvSpPr>
          <p:cNvPr id="4" name="Slide Number Placeholder 3"/>
          <p:cNvSpPr>
            <a:spLocks noGrp="1"/>
          </p:cNvSpPr>
          <p:nvPr>
            <p:ph type="sldNum" sz="quarter" idx="10"/>
          </p:nvPr>
        </p:nvSpPr>
        <p:spPr/>
        <p:txBody>
          <a:bodyPr/>
          <a:lstStyle/>
          <a:p>
            <a:fld id="{885F7E2B-0867-4E7B-BFAD-669B99516CB9}" type="slidenum">
              <a:rPr lang="en-US" smtClean="0"/>
              <a:t>5</a:t>
            </a:fld>
            <a:endParaRPr lang="en-US"/>
          </a:p>
        </p:txBody>
      </p:sp>
    </p:spTree>
    <p:extLst>
      <p:ext uri="{BB962C8B-B14F-4D97-AF65-F5344CB8AC3E}">
        <p14:creationId xmlns:p14="http://schemas.microsoft.com/office/powerpoint/2010/main" val="3819077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I</a:t>
            </a:r>
            <a:r>
              <a:rPr lang="en-US" baseline="0" dirty="0" smtClean="0"/>
              <a:t> was able to confirm some of Sutton’s results but not all. TD(0) had the best state estimates while TD(1) had the worst. However, there were a number of differences that should be explored further, namely the differences in learning rates and why TD(0) still produced the best estimate even with a single presentation of a training set. Future work should include successfully implementing training sets either using </a:t>
            </a:r>
            <a:r>
              <a:rPr lang="en-US" baseline="0" smtClean="0"/>
              <a:t>BURLAP or </a:t>
            </a:r>
            <a:r>
              <a:rPr lang="en-US" baseline="0" dirty="0" smtClean="0"/>
              <a:t>with another tool such as the </a:t>
            </a:r>
            <a:r>
              <a:rPr lang="en-US" baseline="0" dirty="0" err="1" smtClean="0"/>
              <a:t>MDPToolbox</a:t>
            </a:r>
            <a:r>
              <a:rPr lang="en-US" baseline="0" dirty="0" smtClean="0"/>
              <a:t> for Python</a:t>
            </a:r>
            <a:endParaRPr lang="en-US" dirty="0"/>
          </a:p>
        </p:txBody>
      </p:sp>
      <p:sp>
        <p:nvSpPr>
          <p:cNvPr id="4" name="Slide Number Placeholder 3"/>
          <p:cNvSpPr>
            <a:spLocks noGrp="1"/>
          </p:cNvSpPr>
          <p:nvPr>
            <p:ph type="sldNum" sz="quarter" idx="10"/>
          </p:nvPr>
        </p:nvSpPr>
        <p:spPr/>
        <p:txBody>
          <a:bodyPr/>
          <a:lstStyle/>
          <a:p>
            <a:fld id="{885F7E2B-0867-4E7B-BFAD-669B99516CB9}" type="slidenum">
              <a:rPr lang="en-US" smtClean="0"/>
              <a:t>6</a:t>
            </a:fld>
            <a:endParaRPr lang="en-US"/>
          </a:p>
        </p:txBody>
      </p:sp>
    </p:spTree>
    <p:extLst>
      <p:ext uri="{BB962C8B-B14F-4D97-AF65-F5344CB8AC3E}">
        <p14:creationId xmlns:p14="http://schemas.microsoft.com/office/powerpoint/2010/main" val="268487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359391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6718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873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4046024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114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3139441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347079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136235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264141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A6351-56F7-41EC-899A-EBC8A0C791D9}"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173042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9A6351-56F7-41EC-899A-EBC8A0C791D9}"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56344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9A6351-56F7-41EC-899A-EBC8A0C791D9}" type="datetimeFigureOut">
              <a:rPr lang="en-US" smtClean="0"/>
              <a:t>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221195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9A6351-56F7-41EC-899A-EBC8A0C791D9}" type="datetimeFigureOut">
              <a:rPr lang="en-US" smtClean="0"/>
              <a:t>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355493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A6351-56F7-41EC-899A-EBC8A0C791D9}" type="datetimeFigureOut">
              <a:rPr lang="en-US" smtClean="0"/>
              <a:t>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14113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A6351-56F7-41EC-899A-EBC8A0C791D9}"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344577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A6351-56F7-41EC-899A-EBC8A0C791D9}"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8CDF2-6293-4B5F-AE49-E8143BD7025B}" type="slidenum">
              <a:rPr lang="en-US" smtClean="0"/>
              <a:t>‹#›</a:t>
            </a:fld>
            <a:endParaRPr lang="en-US"/>
          </a:p>
        </p:txBody>
      </p:sp>
    </p:spTree>
    <p:extLst>
      <p:ext uri="{BB962C8B-B14F-4D97-AF65-F5344CB8AC3E}">
        <p14:creationId xmlns:p14="http://schemas.microsoft.com/office/powerpoint/2010/main" val="21693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9A6351-56F7-41EC-899A-EBC8A0C791D9}" type="datetimeFigureOut">
              <a:rPr lang="en-US" smtClean="0"/>
              <a:t>2/21/2016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68CDF2-6293-4B5F-AE49-E8143BD7025B}" type="slidenum">
              <a:rPr lang="en-US" smtClean="0"/>
              <a:t>‹#›</a:t>
            </a:fld>
            <a:endParaRPr lang="en-US"/>
          </a:p>
        </p:txBody>
      </p:sp>
    </p:spTree>
    <p:extLst>
      <p:ext uri="{BB962C8B-B14F-4D97-AF65-F5344CB8AC3E}">
        <p14:creationId xmlns:p14="http://schemas.microsoft.com/office/powerpoint/2010/main" val="435648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audio" Target="../media/media3.m4a"/><Relationship Id="rId7" Type="http://schemas.openxmlformats.org/officeDocument/2006/relationships/chart" Target="../charts/chart1.xml"/><Relationship Id="rId2" Type="http://schemas.microsoft.com/office/2007/relationships/media" Target="../media/media3.m4a"/><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audio" Target="../media/media4.m4a"/><Relationship Id="rId7" Type="http://schemas.openxmlformats.org/officeDocument/2006/relationships/chart" Target="../charts/chart2.xml"/><Relationship Id="rId2" Type="http://schemas.microsoft.com/office/2007/relationships/media" Target="../media/media4.m4a"/><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audio" Target="../media/media5.m4a"/><Relationship Id="rId7" Type="http://schemas.openxmlformats.org/officeDocument/2006/relationships/chart" Target="../charts/chart3.xml"/><Relationship Id="rId2" Type="http://schemas.microsoft.com/office/2007/relationships/media" Target="../media/media5.m4a"/><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Midterm Project – </a:t>
            </a:r>
            <a:r>
              <a:rPr lang="en-US" sz="4400" dirty="0" smtClean="0"/>
              <a:t>Reproducing Published Results</a:t>
            </a:r>
            <a:endParaRPr lang="en-US" sz="4400" dirty="0"/>
          </a:p>
        </p:txBody>
      </p:sp>
      <p:sp>
        <p:nvSpPr>
          <p:cNvPr id="3" name="Subtitle 2"/>
          <p:cNvSpPr>
            <a:spLocks noGrp="1"/>
          </p:cNvSpPr>
          <p:nvPr>
            <p:ph type="subTitle" idx="1"/>
          </p:nvPr>
        </p:nvSpPr>
        <p:spPr/>
        <p:txBody>
          <a:bodyPr/>
          <a:lstStyle/>
          <a:p>
            <a:r>
              <a:rPr lang="en-US" dirty="0" smtClean="0"/>
              <a:t>CS 8803: Reinforcement Learning</a:t>
            </a:r>
          </a:p>
          <a:p>
            <a:r>
              <a:rPr lang="en-US" dirty="0" smtClean="0"/>
              <a:t>21 Feb 2016</a:t>
            </a:r>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220723449"/>
      </p:ext>
    </p:extLst>
  </p:cSld>
  <p:clrMapOvr>
    <a:masterClrMapping/>
  </p:clrMapOvr>
  <mc:AlternateContent xmlns:mc="http://schemas.openxmlformats.org/markup-compatibility/2006">
    <mc:Choice xmlns:p14="http://schemas.microsoft.com/office/powerpoint/2010/main" Requires="p14">
      <p:transition spd="slow" p14:dur="2000" advTm="7333"/>
    </mc:Choice>
    <mc:Fallback>
      <p:transition spd="slow" advTm="73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136"/>
          </a:xfrm>
        </p:spPr>
        <p:txBody>
          <a:bodyPr/>
          <a:lstStyle/>
          <a:p>
            <a:r>
              <a:rPr lang="en-US" dirty="0" smtClean="0"/>
              <a:t>Implementation Details</a:t>
            </a:r>
            <a:endParaRPr lang="en-US" dirty="0"/>
          </a:p>
        </p:txBody>
      </p:sp>
      <p:sp>
        <p:nvSpPr>
          <p:cNvPr id="3" name="Content Placeholder 2"/>
          <p:cNvSpPr>
            <a:spLocks noGrp="1"/>
          </p:cNvSpPr>
          <p:nvPr>
            <p:ph idx="1"/>
          </p:nvPr>
        </p:nvSpPr>
        <p:spPr>
          <a:xfrm>
            <a:off x="677334" y="1316737"/>
            <a:ext cx="8596668" cy="4724626"/>
          </a:xfrm>
        </p:spPr>
        <p:txBody>
          <a:bodyPr/>
          <a:lstStyle/>
          <a:p>
            <a:r>
              <a:rPr lang="en-US" sz="2400" dirty="0" smtClean="0"/>
              <a:t>BURLAP used to replicate experiment</a:t>
            </a:r>
          </a:p>
          <a:p>
            <a:pPr lvl="1"/>
            <a:r>
              <a:rPr lang="en-US" sz="2000" dirty="0" smtClean="0"/>
              <a:t>TD(</a:t>
            </a:r>
            <a:r>
              <a:rPr lang="el-GR" sz="2000" dirty="0" smtClean="0"/>
              <a:t>λ</a:t>
            </a:r>
            <a:r>
              <a:rPr lang="en-US" sz="2000" dirty="0" smtClean="0"/>
              <a:t>) algorithm built in</a:t>
            </a:r>
          </a:p>
          <a:p>
            <a:pPr lvl="1"/>
            <a:r>
              <a:rPr lang="en-US" sz="2000" dirty="0" smtClean="0"/>
              <a:t>Easily implement graph defined MDP</a:t>
            </a:r>
          </a:p>
          <a:p>
            <a:r>
              <a:rPr lang="en-US" sz="2400" dirty="0" smtClean="0"/>
              <a:t>Difficulties</a:t>
            </a:r>
          </a:p>
          <a:p>
            <a:pPr lvl="1"/>
            <a:r>
              <a:rPr lang="en-US" sz="2000" dirty="0" smtClean="0"/>
              <a:t>Updating state values (weights) </a:t>
            </a:r>
            <a:r>
              <a:rPr lang="en-US" sz="2000" dirty="0" smtClean="0"/>
              <a:t>when using </a:t>
            </a:r>
            <a:r>
              <a:rPr lang="en-US" sz="2000" dirty="0" smtClean="0"/>
              <a:t>static training sets</a:t>
            </a:r>
            <a:endParaRPr lang="en-US" sz="2000" dirty="0" smtClean="0"/>
          </a:p>
          <a:p>
            <a:pPr lvl="1"/>
            <a:r>
              <a:rPr lang="en-US" sz="2000" dirty="0" smtClean="0"/>
              <a:t>Used </a:t>
            </a:r>
            <a:r>
              <a:rPr lang="en-US" sz="2000" dirty="0" err="1" smtClean="0"/>
              <a:t>planFromState</a:t>
            </a:r>
            <a:r>
              <a:rPr lang="en-US" sz="2000" dirty="0" smtClean="0"/>
              <a:t>() method instead</a:t>
            </a:r>
          </a:p>
          <a:p>
            <a:pPr lvl="1"/>
            <a:r>
              <a:rPr lang="en-US" sz="2000" dirty="0" smtClean="0"/>
              <a:t>This negatively affected ability to reproduce </a:t>
            </a:r>
            <a:r>
              <a:rPr lang="en-US" sz="2000" dirty="0" smtClean="0"/>
              <a:t>results</a:t>
            </a:r>
          </a:p>
          <a:p>
            <a:pPr lvl="2"/>
            <a:r>
              <a:rPr lang="en-US" sz="1800" dirty="0" smtClean="0"/>
              <a:t>Consistency</a:t>
            </a:r>
          </a:p>
          <a:p>
            <a:pPr lvl="2"/>
            <a:r>
              <a:rPr lang="en-US" sz="1800" dirty="0" smtClean="0"/>
              <a:t>Accuracy</a:t>
            </a:r>
            <a:endParaRPr lang="en-US" sz="1800" dirty="0"/>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147180451"/>
      </p:ext>
    </p:extLst>
  </p:cSld>
  <p:clrMapOvr>
    <a:masterClrMapping/>
  </p:clrMapOvr>
  <mc:AlternateContent xmlns:mc="http://schemas.openxmlformats.org/markup-compatibility/2006">
    <mc:Choice xmlns:p14="http://schemas.microsoft.com/office/powerpoint/2010/main" Requires="p14">
      <p:transition spd="slow" p14:dur="2000" advTm="23160"/>
    </mc:Choice>
    <mc:Fallback>
      <p:transition spd="slow" advTm="231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3128"/>
          </a:xfrm>
        </p:spPr>
        <p:txBody>
          <a:bodyPr/>
          <a:lstStyle/>
          <a:p>
            <a:r>
              <a:rPr lang="en-US" dirty="0" smtClean="0"/>
              <a:t>Results – Experiment 1</a:t>
            </a:r>
            <a:endParaRPr lang="en-US" dirty="0"/>
          </a:p>
        </p:txBody>
      </p:sp>
      <p:pic>
        <p:nvPicPr>
          <p:cNvPr id="11" name="Picture 10"/>
          <p:cNvPicPr/>
          <p:nvPr/>
        </p:nvPicPr>
        <p:blipFill>
          <a:blip r:embed="rId6"/>
          <a:stretch>
            <a:fillRect/>
          </a:stretch>
        </p:blipFill>
        <p:spPr>
          <a:xfrm>
            <a:off x="1000293" y="1252727"/>
            <a:ext cx="3571707" cy="2727601"/>
          </a:xfrm>
          <a:prstGeom prst="rect">
            <a:avLst/>
          </a:prstGeom>
        </p:spPr>
      </p:pic>
      <p:graphicFrame>
        <p:nvGraphicFramePr>
          <p:cNvPr id="13" name="Chart 12"/>
          <p:cNvGraphicFramePr/>
          <p:nvPr>
            <p:extLst>
              <p:ext uri="{D42A27DB-BD31-4B8C-83A1-F6EECF244321}">
                <p14:modId xmlns:p14="http://schemas.microsoft.com/office/powerpoint/2010/main" val="2014221155"/>
              </p:ext>
            </p:extLst>
          </p:nvPr>
        </p:nvGraphicFramePr>
        <p:xfrm>
          <a:off x="4771465" y="1359408"/>
          <a:ext cx="3727076" cy="2531274"/>
        </p:xfrm>
        <a:graphic>
          <a:graphicData uri="http://schemas.openxmlformats.org/drawingml/2006/chart">
            <c:chart xmlns:c="http://schemas.openxmlformats.org/drawingml/2006/chart" xmlns:r="http://schemas.openxmlformats.org/officeDocument/2006/relationships" r:id="rId7"/>
          </a:graphicData>
        </a:graphic>
      </p:graphicFrame>
      <p:sp>
        <p:nvSpPr>
          <p:cNvPr id="12" name="TextBox 11"/>
          <p:cNvSpPr txBox="1"/>
          <p:nvPr/>
        </p:nvSpPr>
        <p:spPr>
          <a:xfrm>
            <a:off x="677334" y="3980328"/>
            <a:ext cx="371138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Similarities</a:t>
            </a:r>
          </a:p>
          <a:p>
            <a:pPr marL="742950" lvl="1" indent="-285750">
              <a:buFont typeface="Arial" panose="020B0604020202020204" pitchFamily="34" charset="0"/>
              <a:buChar char="•"/>
            </a:pPr>
            <a:r>
              <a:rPr lang="en-US" dirty="0" smtClean="0"/>
              <a:t>TD(1) is worst</a:t>
            </a:r>
          </a:p>
          <a:p>
            <a:pPr marL="742950" lvl="1" indent="-285750">
              <a:buFont typeface="Arial" panose="020B0604020202020204" pitchFamily="34" charset="0"/>
              <a:buChar char="•"/>
            </a:pPr>
            <a:r>
              <a:rPr lang="en-US" dirty="0" smtClean="0"/>
              <a:t>TD(0) is best</a:t>
            </a:r>
            <a:endParaRPr lang="en-US" dirty="0"/>
          </a:p>
        </p:txBody>
      </p:sp>
      <p:sp>
        <p:nvSpPr>
          <p:cNvPr id="14" name="TextBox 13"/>
          <p:cNvSpPr txBox="1"/>
          <p:nvPr/>
        </p:nvSpPr>
        <p:spPr>
          <a:xfrm>
            <a:off x="5020235" y="3980328"/>
            <a:ext cx="300317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Differences</a:t>
            </a:r>
          </a:p>
          <a:p>
            <a:pPr marL="742950" lvl="1" indent="-285750">
              <a:buFont typeface="Arial" panose="020B0604020202020204" pitchFamily="34" charset="0"/>
              <a:buChar char="•"/>
            </a:pPr>
            <a:r>
              <a:rPr lang="en-US" dirty="0" smtClean="0"/>
              <a:t>Shape</a:t>
            </a:r>
          </a:p>
          <a:p>
            <a:pPr marL="742950" lvl="1" indent="-285750">
              <a:buFont typeface="Arial" panose="020B0604020202020204" pitchFamily="34" charset="0"/>
              <a:buChar char="•"/>
            </a:pPr>
            <a:r>
              <a:rPr lang="en-US" dirty="0" smtClean="0"/>
              <a:t>Absolute error</a:t>
            </a:r>
            <a:endParaRPr lang="en-US" dirty="0"/>
          </a:p>
        </p:txBody>
      </p:sp>
      <p:sp>
        <p:nvSpPr>
          <p:cNvPr id="15" name="TextBox 14"/>
          <p:cNvSpPr txBox="1"/>
          <p:nvPr/>
        </p:nvSpPr>
        <p:spPr>
          <a:xfrm>
            <a:off x="677333" y="5145741"/>
            <a:ext cx="6978525" cy="646331"/>
          </a:xfrm>
          <a:prstGeom prst="rect">
            <a:avLst/>
          </a:prstGeom>
          <a:noFill/>
        </p:spPr>
        <p:txBody>
          <a:bodyPr wrap="square" rtlCol="0">
            <a:spAutoFit/>
          </a:bodyPr>
          <a:lstStyle/>
          <a:p>
            <a:r>
              <a:rPr lang="en-US" dirty="0" smtClean="0"/>
              <a:t>Discount factor and learning rate are not specified because they affect rate of convergence, not actual convergence value</a:t>
            </a:r>
            <a:endParaRPr lang="en-US" dirty="0"/>
          </a:p>
        </p:txBody>
      </p:sp>
      <p:pic>
        <p:nvPicPr>
          <p:cNvPr id="19" name="Audio 18">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689910271"/>
      </p:ext>
    </p:extLst>
  </p:cSld>
  <p:clrMapOvr>
    <a:masterClrMapping/>
  </p:clrMapOvr>
  <mc:AlternateContent xmlns:mc="http://schemas.openxmlformats.org/markup-compatibility/2006">
    <mc:Choice xmlns:p14="http://schemas.microsoft.com/office/powerpoint/2010/main" Requires="p14">
      <p:transition spd="slow" p14:dur="2000" advTm="25115"/>
    </mc:Choice>
    <mc:Fallback>
      <p:transition spd="slow" advTm="251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3128"/>
          </a:xfrm>
        </p:spPr>
        <p:txBody>
          <a:bodyPr/>
          <a:lstStyle/>
          <a:p>
            <a:r>
              <a:rPr lang="en-US" dirty="0" smtClean="0"/>
              <a:t>Results – Experiment 2</a:t>
            </a:r>
            <a:endParaRPr lang="en-US" dirty="0"/>
          </a:p>
        </p:txBody>
      </p:sp>
      <p:pic>
        <p:nvPicPr>
          <p:cNvPr id="5" name="Picture 4"/>
          <p:cNvPicPr/>
          <p:nvPr/>
        </p:nvPicPr>
        <p:blipFill>
          <a:blip r:embed="rId6"/>
          <a:stretch>
            <a:fillRect/>
          </a:stretch>
        </p:blipFill>
        <p:spPr>
          <a:xfrm>
            <a:off x="677334" y="1552283"/>
            <a:ext cx="3363483" cy="2401151"/>
          </a:xfrm>
          <a:prstGeom prst="rect">
            <a:avLst/>
          </a:prstGeom>
        </p:spPr>
      </p:pic>
      <p:graphicFrame>
        <p:nvGraphicFramePr>
          <p:cNvPr id="6" name="Chart 5"/>
          <p:cNvGraphicFramePr/>
          <p:nvPr>
            <p:extLst>
              <p:ext uri="{D42A27DB-BD31-4B8C-83A1-F6EECF244321}">
                <p14:modId xmlns:p14="http://schemas.microsoft.com/office/powerpoint/2010/main" val="2413078224"/>
              </p:ext>
            </p:extLst>
          </p:nvPr>
        </p:nvGraphicFramePr>
        <p:xfrm>
          <a:off x="4329954" y="1637626"/>
          <a:ext cx="4267199" cy="2315808"/>
        </p:xfrm>
        <a:graphic>
          <a:graphicData uri="http://schemas.openxmlformats.org/drawingml/2006/chart">
            <c:chart xmlns:c="http://schemas.openxmlformats.org/drawingml/2006/chart" xmlns:r="http://schemas.openxmlformats.org/officeDocument/2006/relationships" r:id="rId7"/>
          </a:graphicData>
        </a:graphic>
      </p:graphicFrame>
      <p:sp>
        <p:nvSpPr>
          <p:cNvPr id="7" name="TextBox 6"/>
          <p:cNvSpPr txBox="1"/>
          <p:nvPr/>
        </p:nvSpPr>
        <p:spPr>
          <a:xfrm>
            <a:off x="677334" y="3980328"/>
            <a:ext cx="371138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Similarities</a:t>
            </a:r>
          </a:p>
          <a:p>
            <a:pPr marL="742950" lvl="1" indent="-285750">
              <a:buFont typeface="Arial" panose="020B0604020202020204" pitchFamily="34" charset="0"/>
              <a:buChar char="•"/>
            </a:pPr>
            <a:r>
              <a:rPr lang="en-US" dirty="0" smtClean="0"/>
              <a:t>General trend</a:t>
            </a:r>
          </a:p>
          <a:p>
            <a:pPr marL="1200150" lvl="2" indent="-285750">
              <a:buFont typeface="Arial" panose="020B0604020202020204" pitchFamily="34" charset="0"/>
              <a:buChar char="•"/>
            </a:pPr>
            <a:r>
              <a:rPr lang="en-US" dirty="0" smtClean="0"/>
              <a:t>Start, dip, sharp increase</a:t>
            </a:r>
            <a:endParaRPr lang="en-US" dirty="0"/>
          </a:p>
        </p:txBody>
      </p:sp>
      <p:sp>
        <p:nvSpPr>
          <p:cNvPr id="8" name="TextBox 7"/>
          <p:cNvSpPr txBox="1"/>
          <p:nvPr/>
        </p:nvSpPr>
        <p:spPr>
          <a:xfrm>
            <a:off x="5020235" y="3980328"/>
            <a:ext cx="369346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Differences</a:t>
            </a:r>
          </a:p>
          <a:p>
            <a:pPr marL="742950" lvl="1" indent="-285750">
              <a:buFont typeface="Arial" panose="020B0604020202020204" pitchFamily="34" charset="0"/>
              <a:buChar char="•"/>
            </a:pPr>
            <a:r>
              <a:rPr lang="en-US" dirty="0" smtClean="0"/>
              <a:t>Best learning rate is not ~0.3 </a:t>
            </a:r>
          </a:p>
          <a:p>
            <a:pPr marL="742950" lvl="1" indent="-285750">
              <a:buFont typeface="Arial" panose="020B0604020202020204" pitchFamily="34" charset="0"/>
              <a:buChar char="•"/>
            </a:pPr>
            <a:r>
              <a:rPr lang="en-US" dirty="0" smtClean="0"/>
              <a:t>Some values of lambda behave significantly different</a:t>
            </a:r>
            <a:endParaRPr lang="en-US" dirty="0"/>
          </a:p>
        </p:txBody>
      </p:sp>
      <p:pic>
        <p:nvPicPr>
          <p:cNvPr id="4" name="Audio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127335017"/>
      </p:ext>
    </p:extLst>
  </p:cSld>
  <p:clrMapOvr>
    <a:masterClrMapping/>
  </p:clrMapOvr>
  <mc:AlternateContent xmlns:mc="http://schemas.openxmlformats.org/markup-compatibility/2006">
    <mc:Choice xmlns:p14="http://schemas.microsoft.com/office/powerpoint/2010/main" Requires="p14">
      <p:transition spd="slow" p14:dur="2000" advTm="31538"/>
    </mc:Choice>
    <mc:Fallback>
      <p:transition spd="slow" advTm="315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3128"/>
          </a:xfrm>
        </p:spPr>
        <p:txBody>
          <a:bodyPr/>
          <a:lstStyle/>
          <a:p>
            <a:r>
              <a:rPr lang="en-US" dirty="0" smtClean="0"/>
              <a:t>Results – Experiment 2</a:t>
            </a:r>
            <a:endParaRPr lang="en-US" dirty="0"/>
          </a:p>
        </p:txBody>
      </p:sp>
      <p:pic>
        <p:nvPicPr>
          <p:cNvPr id="5" name="Picture 4"/>
          <p:cNvPicPr/>
          <p:nvPr/>
        </p:nvPicPr>
        <p:blipFill>
          <a:blip r:embed="rId6"/>
          <a:stretch>
            <a:fillRect/>
          </a:stretch>
        </p:blipFill>
        <p:spPr>
          <a:xfrm>
            <a:off x="677334" y="1321900"/>
            <a:ext cx="2933917" cy="2658428"/>
          </a:xfrm>
          <a:prstGeom prst="rect">
            <a:avLst/>
          </a:prstGeom>
        </p:spPr>
      </p:pic>
      <p:graphicFrame>
        <p:nvGraphicFramePr>
          <p:cNvPr id="6" name="Chart 5"/>
          <p:cNvGraphicFramePr/>
          <p:nvPr>
            <p:extLst>
              <p:ext uri="{D42A27DB-BD31-4B8C-83A1-F6EECF244321}">
                <p14:modId xmlns:p14="http://schemas.microsoft.com/office/powerpoint/2010/main" val="2743832901"/>
              </p:ext>
            </p:extLst>
          </p:nvPr>
        </p:nvGraphicFramePr>
        <p:xfrm>
          <a:off x="4072106" y="1490118"/>
          <a:ext cx="4381611" cy="2705363"/>
        </p:xfrm>
        <a:graphic>
          <a:graphicData uri="http://schemas.openxmlformats.org/drawingml/2006/chart">
            <c:chart xmlns:c="http://schemas.openxmlformats.org/drawingml/2006/chart" xmlns:r="http://schemas.openxmlformats.org/officeDocument/2006/relationships" r:id="rId7"/>
          </a:graphicData>
        </a:graphic>
      </p:graphicFrame>
      <p:sp>
        <p:nvSpPr>
          <p:cNvPr id="7" name="TextBox 6"/>
          <p:cNvSpPr txBox="1"/>
          <p:nvPr/>
        </p:nvSpPr>
        <p:spPr>
          <a:xfrm>
            <a:off x="677334" y="4043085"/>
            <a:ext cx="37113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Similarities</a:t>
            </a:r>
          </a:p>
          <a:p>
            <a:pPr marL="742950" lvl="1" indent="-285750">
              <a:buFont typeface="Arial" panose="020B0604020202020204" pitchFamily="34" charset="0"/>
              <a:buChar char="•"/>
            </a:pPr>
            <a:r>
              <a:rPr lang="en-US" dirty="0" smtClean="0"/>
              <a:t>TD(1) is worst</a:t>
            </a:r>
          </a:p>
          <a:p>
            <a:pPr marL="742950" lvl="1" indent="-285750">
              <a:buFont typeface="Arial" panose="020B0604020202020204" pitchFamily="34" charset="0"/>
              <a:buChar char="•"/>
            </a:pPr>
            <a:r>
              <a:rPr lang="en-US" dirty="0" smtClean="0"/>
              <a:t>Error decreases for a time</a:t>
            </a:r>
          </a:p>
          <a:p>
            <a:pPr marL="742950" lvl="1" indent="-285750">
              <a:buFont typeface="Arial" panose="020B0604020202020204" pitchFamily="34" charset="0"/>
              <a:buChar char="•"/>
            </a:pPr>
            <a:r>
              <a:rPr lang="en-US" dirty="0" smtClean="0"/>
              <a:t>TD(0.3) has one of the lowest errors</a:t>
            </a:r>
            <a:endParaRPr lang="en-US" dirty="0"/>
          </a:p>
        </p:txBody>
      </p:sp>
      <p:sp>
        <p:nvSpPr>
          <p:cNvPr id="8" name="TextBox 7"/>
          <p:cNvSpPr txBox="1"/>
          <p:nvPr/>
        </p:nvSpPr>
        <p:spPr>
          <a:xfrm>
            <a:off x="5020235" y="4043085"/>
            <a:ext cx="300317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Differences</a:t>
            </a:r>
          </a:p>
          <a:p>
            <a:pPr marL="742950" lvl="1" indent="-285750">
              <a:buFont typeface="Arial" panose="020B0604020202020204" pitchFamily="34" charset="0"/>
              <a:buChar char="•"/>
            </a:pPr>
            <a:r>
              <a:rPr lang="en-US" dirty="0" smtClean="0"/>
              <a:t>TD(0) still has best estimate</a:t>
            </a:r>
            <a:endParaRPr lang="en-US" dirty="0"/>
          </a:p>
        </p:txBody>
      </p:sp>
      <p:sp>
        <p:nvSpPr>
          <p:cNvPr id="3" name="TextBox 2"/>
          <p:cNvSpPr txBox="1"/>
          <p:nvPr/>
        </p:nvSpPr>
        <p:spPr>
          <a:xfrm>
            <a:off x="824753" y="5656729"/>
            <a:ext cx="7745506" cy="646331"/>
          </a:xfrm>
          <a:prstGeom prst="rect">
            <a:avLst/>
          </a:prstGeom>
          <a:noFill/>
        </p:spPr>
        <p:txBody>
          <a:bodyPr wrap="square" rtlCol="0">
            <a:spAutoFit/>
          </a:bodyPr>
          <a:lstStyle/>
          <a:p>
            <a:r>
              <a:rPr lang="en-US" dirty="0" smtClean="0"/>
              <a:t>The reproduced results look very similar to those from Experiment 1. This implementation must propagate information faster than in Sutton.</a:t>
            </a:r>
            <a:endParaRPr lang="en-US" dirty="0"/>
          </a:p>
        </p:txBody>
      </p:sp>
      <p:pic>
        <p:nvPicPr>
          <p:cNvPr id="10" name="Audio 9">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029853904"/>
      </p:ext>
    </p:extLst>
  </p:cSld>
  <p:clrMapOvr>
    <a:masterClrMapping/>
  </p:clrMapOvr>
  <mc:AlternateContent xmlns:mc="http://schemas.openxmlformats.org/markup-compatibility/2006">
    <mc:Choice xmlns:p14="http://schemas.microsoft.com/office/powerpoint/2010/main" Requires="p14">
      <p:transition spd="slow" p14:dur="2000" advTm="31952"/>
    </mc:Choice>
    <mc:Fallback>
      <p:transition spd="slow" advTm="319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3128"/>
          </a:xfrm>
        </p:spPr>
        <p:txBody>
          <a:bodyPr/>
          <a:lstStyle/>
          <a:p>
            <a:r>
              <a:rPr lang="en-US" dirty="0" smtClean="0"/>
              <a:t>Conclusion</a:t>
            </a:r>
            <a:endParaRPr lang="en-US" dirty="0"/>
          </a:p>
        </p:txBody>
      </p:sp>
      <p:sp>
        <p:nvSpPr>
          <p:cNvPr id="3" name="Content Placeholder 2"/>
          <p:cNvSpPr>
            <a:spLocks noGrp="1"/>
          </p:cNvSpPr>
          <p:nvPr>
            <p:ph idx="1"/>
          </p:nvPr>
        </p:nvSpPr>
        <p:spPr>
          <a:xfrm>
            <a:off x="677334" y="1252729"/>
            <a:ext cx="8596668" cy="4788634"/>
          </a:xfrm>
        </p:spPr>
        <p:txBody>
          <a:bodyPr/>
          <a:lstStyle/>
          <a:p>
            <a:r>
              <a:rPr lang="en-US" dirty="0" smtClean="0"/>
              <a:t>Confirmed some results</a:t>
            </a:r>
          </a:p>
          <a:p>
            <a:pPr lvl="1"/>
            <a:r>
              <a:rPr lang="en-US" dirty="0" smtClean="0"/>
              <a:t>TD(0) had best estimate of state values</a:t>
            </a:r>
          </a:p>
          <a:p>
            <a:pPr lvl="1"/>
            <a:r>
              <a:rPr lang="en-US" dirty="0" smtClean="0"/>
              <a:t>TD(1) had worst, even with the best learning rate</a:t>
            </a:r>
          </a:p>
          <a:p>
            <a:r>
              <a:rPr lang="en-US" dirty="0" smtClean="0"/>
              <a:t>Result differences</a:t>
            </a:r>
          </a:p>
          <a:p>
            <a:pPr lvl="1"/>
            <a:r>
              <a:rPr lang="en-US" dirty="0" smtClean="0"/>
              <a:t>Best learning rate: 0.05 vs 0.3</a:t>
            </a:r>
          </a:p>
          <a:p>
            <a:pPr lvl="1"/>
            <a:r>
              <a:rPr lang="en-US" dirty="0" smtClean="0"/>
              <a:t>TD(0) had best estimate even with single presentation vs TD(0.3)</a:t>
            </a:r>
          </a:p>
          <a:p>
            <a:r>
              <a:rPr lang="en-US" dirty="0" smtClean="0"/>
              <a:t>Future work</a:t>
            </a:r>
          </a:p>
          <a:p>
            <a:pPr lvl="1"/>
            <a:r>
              <a:rPr lang="en-US" dirty="0" smtClean="0"/>
              <a:t>Implement experiments using actual training sets rather than randomly generating sequences each time</a:t>
            </a:r>
          </a:p>
          <a:p>
            <a:pPr lvl="1"/>
            <a:r>
              <a:rPr lang="en-US" dirty="0" smtClean="0"/>
              <a:t>Perhaps use a different tool</a:t>
            </a:r>
          </a:p>
          <a:p>
            <a:pPr lvl="2"/>
            <a:r>
              <a:rPr lang="en-US" dirty="0" err="1" smtClean="0"/>
              <a:t>MDPToobox</a:t>
            </a:r>
            <a:r>
              <a:rPr lang="en-US" dirty="0" smtClean="0"/>
              <a:t> for Python</a:t>
            </a:r>
            <a:endParaRPr lang="en-US" dirty="0" smtClean="0"/>
          </a:p>
          <a:p>
            <a:pPr lvl="1"/>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214265450"/>
      </p:ext>
    </p:extLst>
  </p:cSld>
  <p:clrMapOvr>
    <a:masterClrMapping/>
  </p:clrMapOvr>
  <mc:AlternateContent xmlns:mc="http://schemas.openxmlformats.org/markup-compatibility/2006">
    <mc:Choice xmlns:p14="http://schemas.microsoft.com/office/powerpoint/2010/main" Requires="p14">
      <p:transition spd="slow" p14:dur="2000" advTm="32632"/>
    </mc:Choice>
    <mc:Fallback>
      <p:transition spd="slow" advTm="326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169</TotalTime>
  <Words>668</Words>
  <Application>Microsoft Office PowerPoint</Application>
  <PresentationFormat>Widescreen</PresentationFormat>
  <Paragraphs>63</Paragraphs>
  <Slides>6</Slides>
  <Notes>5</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Midterm Project – Reproducing Published Results</vt:lpstr>
      <vt:lpstr>Implementation Details</vt:lpstr>
      <vt:lpstr>Results – Experiment 1</vt:lpstr>
      <vt:lpstr>Results – Experiment 2</vt:lpstr>
      <vt:lpstr>Results – Experiment 2</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 Reproducing Published Results</dc:title>
  <dc:creator>Jacob Kilver</dc:creator>
  <cp:lastModifiedBy>Jacob Kilver</cp:lastModifiedBy>
  <cp:revision>12</cp:revision>
  <dcterms:created xsi:type="dcterms:W3CDTF">2016-02-19T02:19:49Z</dcterms:created>
  <dcterms:modified xsi:type="dcterms:W3CDTF">2016-02-21T22:57:35Z</dcterms:modified>
</cp:coreProperties>
</file>